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8288000" cy="10287000"/>
  <p:notesSz cx="18288000" cy="10287000"/>
  <p:embeddedFontLst>
    <p:embeddedFont>
      <p:font typeface="NSUKMQ+Barlow-Bold"/>
      <p:regular r:id="rId12"/>
    </p:embeddedFont>
    <p:embeddedFont>
      <p:font typeface="PLJOFC+Barlow-Medium"/>
      <p:regular r:id="rId13"/>
    </p:embeddedFont>
    <p:embeddedFont>
      <p:font typeface="UPFAUR+ArialMT"/>
      <p:regular r:id="rId14"/>
    </p:embeddedFont>
    <p:embeddedFont>
      <p:font typeface="WMRLKG+Arimo-Bold"/>
      <p:regular r:id="rId15"/>
    </p:embeddedFont>
    <p:embeddedFont>
      <p:font typeface="EKGLUC+OpenSans-Bold"/>
      <p:regular r:id="rId16"/>
    </p:embeddedFont>
    <p:embeddedFont>
      <p:font typeface="KAHGFV+FredokaOne-Regular"/>
      <p:regular r:id="rId17"/>
    </p:embeddedFont>
    <p:embeddedFont>
      <p:font typeface="DFGNEU+Eczar-Bold"/>
      <p:regular r:id="rId18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font" Target="fonts/font1.fntdata" /><Relationship Id="rId13" Type="http://schemas.openxmlformats.org/officeDocument/2006/relationships/font" Target="fonts/font2.fntdata" /><Relationship Id="rId14" Type="http://schemas.openxmlformats.org/officeDocument/2006/relationships/font" Target="fonts/font3.fntdata" /><Relationship Id="rId15" Type="http://schemas.openxmlformats.org/officeDocument/2006/relationships/font" Target="fonts/font4.fntdata" /><Relationship Id="rId16" Type="http://schemas.openxmlformats.org/officeDocument/2006/relationships/font" Target="fonts/font5.fntdata" /><Relationship Id="rId17" Type="http://schemas.openxmlformats.org/officeDocument/2006/relationships/font" Target="fonts/font6.fntdata" /><Relationship Id="rId18" Type="http://schemas.openxmlformats.org/officeDocument/2006/relationships/font" Target="fonts/font7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28700" y="2572500"/>
            <a:ext cx="6361221" cy="345132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678"/>
              </a:lnSpc>
              <a:spcBef>
                <a:spcPts val="0"/>
              </a:spcBef>
              <a:spcAft>
                <a:spcPts val="0"/>
              </a:spcAft>
            </a:pPr>
            <a:r>
              <a:rPr dirty="0" sz="6400" b="1">
                <a:solidFill>
                  <a:srgbClr val="171717"/>
                </a:solidFill>
                <a:latin typeface="NSUKMQ+Barlow-Bold"/>
                <a:cs typeface="NSUKMQ+Barlow-Bold"/>
              </a:rPr>
              <a:t>PERMASALAHAN</a:t>
            </a:r>
          </a:p>
          <a:p>
            <a:pPr marL="0" marR="0">
              <a:lnSpc>
                <a:spcPts val="6398"/>
              </a:lnSpc>
              <a:spcBef>
                <a:spcPts val="0"/>
              </a:spcBef>
              <a:spcAft>
                <a:spcPts val="0"/>
              </a:spcAft>
            </a:pPr>
            <a:r>
              <a:rPr dirty="0" sz="6400" b="1">
                <a:solidFill>
                  <a:srgbClr val="171717"/>
                </a:solidFill>
                <a:latin typeface="NSUKMQ+Barlow-Bold"/>
                <a:cs typeface="NSUKMQ+Barlow-Bold"/>
              </a:rPr>
              <a:t>PADA</a:t>
            </a:r>
            <a:r>
              <a:rPr dirty="0" sz="64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6400" b="1">
                <a:solidFill>
                  <a:srgbClr val="171717"/>
                </a:solidFill>
                <a:latin typeface="NSUKMQ+Barlow-Bold"/>
                <a:cs typeface="NSUKMQ+Barlow-Bold"/>
              </a:rPr>
              <a:t>INDERA</a:t>
            </a:r>
          </a:p>
          <a:p>
            <a:pPr marL="0" marR="0">
              <a:lnSpc>
                <a:spcPts val="6398"/>
              </a:lnSpc>
              <a:spcBef>
                <a:spcPts val="0"/>
              </a:spcBef>
              <a:spcAft>
                <a:spcPts val="0"/>
              </a:spcAft>
            </a:pPr>
            <a:r>
              <a:rPr dirty="0" sz="6400" b="1">
                <a:solidFill>
                  <a:srgbClr val="171717"/>
                </a:solidFill>
                <a:latin typeface="NSUKMQ+Barlow-Bold"/>
                <a:cs typeface="NSUKMQ+Barlow-Bold"/>
              </a:rPr>
              <a:t>PENCIUMAN</a:t>
            </a:r>
            <a:r>
              <a:rPr dirty="0" sz="64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6400" b="1">
                <a:solidFill>
                  <a:srgbClr val="171717"/>
                </a:solidFill>
                <a:latin typeface="NSUKMQ+Barlow-Bold"/>
                <a:cs typeface="NSUKMQ+Barlow-Bold"/>
              </a:rPr>
              <a:t>DAN</a:t>
            </a:r>
          </a:p>
          <a:p>
            <a:pPr marL="0" marR="0">
              <a:lnSpc>
                <a:spcPts val="6398"/>
              </a:lnSpc>
              <a:spcBef>
                <a:spcPts val="0"/>
              </a:spcBef>
              <a:spcAft>
                <a:spcPts val="0"/>
              </a:spcAft>
            </a:pPr>
            <a:r>
              <a:rPr dirty="0" sz="6400" b="1">
                <a:solidFill>
                  <a:srgbClr val="171717"/>
                </a:solidFill>
                <a:latin typeface="NSUKMQ+Barlow-Bold"/>
                <a:cs typeface="NSUKMQ+Barlow-Bold"/>
              </a:rPr>
              <a:t>PERASA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06539" y="6599476"/>
            <a:ext cx="3651251" cy="109542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ffffff"/>
                </a:solidFill>
                <a:latin typeface="PLJOFC+Barlow-Medium"/>
                <a:cs typeface="PLJOFC+Barlow-Medium"/>
              </a:rPr>
              <a:t>SHINTA</a:t>
            </a:r>
            <a:r>
              <a:rPr dirty="0" sz="3200">
                <a:solidFill>
                  <a:srgbClr val="ffffff"/>
                </a:solidFill>
                <a:latin typeface="PLJOFC+Barlow-Medium"/>
                <a:cs typeface="PLJOFC+Barlow-Medium"/>
              </a:rPr>
              <a:t> </a:t>
            </a:r>
            <a:r>
              <a:rPr dirty="0" sz="3200">
                <a:solidFill>
                  <a:srgbClr val="ffffff"/>
                </a:solidFill>
                <a:latin typeface="PLJOFC+Barlow-Medium"/>
                <a:cs typeface="PLJOFC+Barlow-Medium"/>
              </a:rPr>
              <a:t>ELMANORA</a:t>
            </a:r>
          </a:p>
          <a:p>
            <a:pPr marL="0" marR="0">
              <a:lnSpc>
                <a:spcPts val="3842"/>
              </a:lnSpc>
              <a:spcBef>
                <a:spcPts val="690"/>
              </a:spcBef>
              <a:spcAft>
                <a:spcPts val="0"/>
              </a:spcAft>
            </a:pPr>
            <a:r>
              <a:rPr dirty="0" sz="3200">
                <a:solidFill>
                  <a:srgbClr val="ffffff"/>
                </a:solidFill>
                <a:latin typeface="PLJOFC+Barlow-Medium"/>
                <a:cs typeface="PLJOFC+Barlow-Medium"/>
              </a:rPr>
              <a:t>(2110101101)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23724" y="1039563"/>
            <a:ext cx="14106145" cy="20497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640"/>
              </a:lnSpc>
              <a:spcBef>
                <a:spcPts val="0"/>
              </a:spcBef>
              <a:spcAft>
                <a:spcPts val="0"/>
              </a:spcAft>
            </a:pPr>
            <a:r>
              <a:rPr dirty="0" sz="7200" b="1">
                <a:solidFill>
                  <a:srgbClr val="171717"/>
                </a:solidFill>
                <a:latin typeface="NSUKMQ+Barlow-Bold"/>
                <a:cs typeface="NSUKMQ+Barlow-Bold"/>
              </a:rPr>
              <a:t>APA</a:t>
            </a:r>
            <a:r>
              <a:rPr dirty="0" sz="72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7200" b="1">
                <a:solidFill>
                  <a:srgbClr val="171717"/>
                </a:solidFill>
                <a:latin typeface="NSUKMQ+Barlow-Bold"/>
                <a:cs typeface="NSUKMQ+Barlow-Bold"/>
              </a:rPr>
              <a:t>SAJA</a:t>
            </a:r>
            <a:r>
              <a:rPr dirty="0" sz="72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7200" b="1">
                <a:solidFill>
                  <a:srgbClr val="171717"/>
                </a:solidFill>
                <a:latin typeface="NSUKMQ+Barlow-Bold"/>
                <a:cs typeface="NSUKMQ+Barlow-Bold"/>
              </a:rPr>
              <a:t>PERMASALAHAN</a:t>
            </a:r>
            <a:r>
              <a:rPr dirty="0" sz="72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7200" b="1">
                <a:solidFill>
                  <a:srgbClr val="171717"/>
                </a:solidFill>
                <a:latin typeface="NSUKMQ+Barlow-Bold"/>
                <a:cs typeface="NSUKMQ+Barlow-Bold"/>
              </a:rPr>
              <a:t>PADA</a:t>
            </a:r>
          </a:p>
          <a:p>
            <a:pPr marL="2539550" marR="0">
              <a:lnSpc>
                <a:spcPts val="7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7200" b="1">
                <a:solidFill>
                  <a:srgbClr val="171717"/>
                </a:solidFill>
                <a:latin typeface="NSUKMQ+Barlow-Bold"/>
                <a:cs typeface="NSUKMQ+Barlow-Bold"/>
              </a:rPr>
              <a:t>INDERA</a:t>
            </a:r>
            <a:r>
              <a:rPr dirty="0" sz="72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7200" b="1">
                <a:solidFill>
                  <a:srgbClr val="171717"/>
                </a:solidFill>
                <a:latin typeface="NSUKMQ+Barlow-Bold"/>
                <a:cs typeface="NSUKMQ+Barlow-Bold"/>
              </a:rPr>
              <a:t>PENCIUMAN?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926694" y="3507557"/>
            <a:ext cx="12122740" cy="2750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65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171717"/>
                </a:solidFill>
                <a:latin typeface="UPFAUR+ArialMT"/>
                <a:cs typeface="UPFAUR+ArialMT"/>
              </a:rPr>
              <a:t>•</a:t>
            </a:r>
            <a:r>
              <a:rPr dirty="0" sz="1650" spc="386">
                <a:solidFill>
                  <a:srgbClr val="171717"/>
                </a:solidFill>
                <a:latin typeface="Times New Roman"/>
                <a:cs typeface="Times New Roman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Anosmia;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gangguan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hidung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karena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hidung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tidak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dapat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mencium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bau.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Gangguan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ini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dapat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disebabkan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oleh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penyumbatan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101574" y="3801342"/>
            <a:ext cx="8878212" cy="267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9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rongga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hidung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karena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polip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atau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tumor,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atau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reseptor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1" b="1">
                <a:solidFill>
                  <a:srgbClr val="171717"/>
                </a:solidFill>
                <a:latin typeface="WMRLKG+Arimo-Bold"/>
                <a:cs typeface="WMRLKG+Arimo-Bold"/>
              </a:rPr>
              <a:t>pembau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rusak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karena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infeksi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virus.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926694" y="4371665"/>
            <a:ext cx="12604788" cy="2750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65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171717"/>
                </a:solidFill>
                <a:latin typeface="UPFAUR+ArialMT"/>
                <a:cs typeface="UPFAUR+ArialMT"/>
              </a:rPr>
              <a:t>•</a:t>
            </a:r>
            <a:r>
              <a:rPr dirty="0" sz="1650" spc="386">
                <a:solidFill>
                  <a:srgbClr val="171717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Influenza;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penyebab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influenza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adalah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infeksi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virus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flu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yang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1" b="1">
                <a:solidFill>
                  <a:srgbClr val="171717"/>
                </a:solidFill>
                <a:latin typeface="WMRLKG+Arimo-Bold"/>
                <a:cs typeface="WMRLKG+Arimo-Bold"/>
              </a:rPr>
              <a:t>menyebabkan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tersumbatnya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rongga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hidung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sehingga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2" b="1">
                <a:solidFill>
                  <a:srgbClr val="171717"/>
                </a:solidFill>
                <a:latin typeface="WMRLKG+Arimo-Bold"/>
                <a:cs typeface="WMRLKG+Arimo-Bold"/>
              </a:rPr>
              <a:t>kemampuan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101574" y="4665450"/>
            <a:ext cx="2951047" cy="267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9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spc="14" b="1">
                <a:solidFill>
                  <a:srgbClr val="171717"/>
                </a:solidFill>
                <a:latin typeface="WMRLKG+Arimo-Bold"/>
                <a:cs typeface="WMRLKG+Arimo-Bold"/>
              </a:rPr>
              <a:t>membau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menjadi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berkurang.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926694" y="5235773"/>
            <a:ext cx="12248239" cy="2750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65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171717"/>
                </a:solidFill>
                <a:latin typeface="UPFAUR+ArialMT"/>
                <a:cs typeface="UPFAUR+ArialMT"/>
              </a:rPr>
              <a:t>•</a:t>
            </a:r>
            <a:r>
              <a:rPr dirty="0" sz="1650" spc="386">
                <a:solidFill>
                  <a:srgbClr val="171717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Polip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hidung;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polip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atau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benjolan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pada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hidung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memiliki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ciri-ciri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bertekstur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lunak,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tidak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menimbulkan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rasa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sakit,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dan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bukan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101574" y="5529558"/>
            <a:ext cx="10466937" cy="267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9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dikategorikan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sebagai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kanker.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Biasanya,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benjolan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tumbuh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dalam</a:t>
            </a:r>
            <a:r>
              <a:rPr dirty="0" sz="1600" spc="12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saluran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atau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rongga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sistem</a:t>
            </a:r>
            <a:r>
              <a:rPr dirty="0" sz="1600" spc="12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pernapasan.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926694" y="6064647"/>
            <a:ext cx="11825924" cy="89435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171717"/>
                </a:solidFill>
                <a:latin typeface="UPFAUR+ArialMT"/>
                <a:cs typeface="UPFAUR+ArialMT"/>
              </a:rPr>
              <a:t>•</a:t>
            </a:r>
            <a:r>
              <a:rPr dirty="0" sz="1650" spc="386">
                <a:solidFill>
                  <a:srgbClr val="171717"/>
                </a:solidFill>
                <a:latin typeface="Times New Roman"/>
                <a:cs typeface="Times New Roman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Mimisan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atau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hidung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berdarah;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merupakan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kondisi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dimana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darah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keluar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dari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hidung.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Daerah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hidung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WMRLKG+Arimo-Bold"/>
                <a:cs typeface="WMRLKG+Arimo-Bold"/>
              </a:rPr>
              <a:t>yang</a:t>
            </a:r>
            <a:r>
              <a:rPr dirty="0" sz="1600" b="1">
                <a:solidFill>
                  <a:srgbClr val="171717"/>
                </a:solidFill>
                <a:latin typeface="WMRLKG+Arimo-Bold"/>
                <a:cs typeface="WMRLKG+Arimo-Bold"/>
              </a:rPr>
              <a:t> </a:t>
            </a:r>
            <a:r>
              <a:rPr dirty="0" sz="1600" spc="-43" b="1">
                <a:solidFill>
                  <a:srgbClr val="171717"/>
                </a:solidFill>
                <a:latin typeface="WMRLKG+Arimo-Bold"/>
                <a:cs typeface="WMRLKG+Arimo-Bold"/>
              </a:rPr>
              <a:t>k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aya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1" b="1">
                <a:solidFill>
                  <a:srgbClr val="171717"/>
                </a:solidFill>
                <a:latin typeface="EKGLUC+OpenSans-Bold"/>
                <a:cs typeface="EKGLUC+OpenSans-Bold"/>
              </a:rPr>
              <a:t>akan</a:t>
            </a:r>
          </a:p>
          <a:p>
            <a:pPr marL="174880" marR="0">
              <a:lnSpc>
                <a:spcPts val="2206"/>
              </a:lnSpc>
              <a:spcBef>
                <a:spcPts val="61"/>
              </a:spcBef>
              <a:spcAft>
                <a:spcPts val="0"/>
              </a:spcAft>
            </a:pPr>
            <a:r>
              <a:rPr dirty="0" sz="1600" spc="11" b="1">
                <a:solidFill>
                  <a:srgbClr val="171717"/>
                </a:solidFill>
                <a:latin typeface="EKGLUC+OpenSans-Bold"/>
                <a:cs typeface="EKGLUC+OpenSans-Bold"/>
              </a:rPr>
              <a:t>pembuluh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darah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1" b="1">
                <a:solidFill>
                  <a:srgbClr val="171717"/>
                </a:solidFill>
                <a:latin typeface="EKGLUC+OpenSans-Bold"/>
                <a:cs typeface="EKGLUC+OpenSans-Bold"/>
              </a:rPr>
              <a:t>ada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di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1" b="1">
                <a:solidFill>
                  <a:srgbClr val="171717"/>
                </a:solidFill>
                <a:latin typeface="EKGLUC+OpenSans-Bold"/>
                <a:cs typeface="EKGLUC+OpenSans-Bold"/>
              </a:rPr>
              <a:t>permukaan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bagian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depan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1" b="1">
                <a:solidFill>
                  <a:srgbClr val="171717"/>
                </a:solidFill>
                <a:latin typeface="EKGLUC+OpenSans-Bold"/>
                <a:cs typeface="EKGLUC+OpenSans-Bold"/>
              </a:rPr>
              <a:t>dan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belakang.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1" b="1">
                <a:solidFill>
                  <a:srgbClr val="171717"/>
                </a:solidFill>
                <a:latin typeface="EKGLUC+OpenSans-Bold"/>
                <a:cs typeface="EKGLUC+OpenSans-Bold"/>
              </a:rPr>
              <a:t>Pembuluh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darah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sangat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rapuh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sehingga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4" b="1">
                <a:solidFill>
                  <a:srgbClr val="171717"/>
                </a:solidFill>
                <a:latin typeface="EKGLUC+OpenSans-Bold"/>
                <a:cs typeface="EKGLUC+OpenSans-Bold"/>
              </a:rPr>
              <a:t>mudah</a:t>
            </a:r>
          </a:p>
          <a:p>
            <a:pPr marL="174880" marR="0">
              <a:lnSpc>
                <a:spcPts val="2206"/>
              </a:lnSpc>
              <a:spcBef>
                <a:spcPts val="11"/>
              </a:spcBef>
              <a:spcAft>
                <a:spcPts val="0"/>
              </a:spcAft>
            </a:pP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mengeluarkan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darah.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926694" y="7216792"/>
            <a:ext cx="12519063" cy="31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171717"/>
                </a:solidFill>
                <a:latin typeface="UPFAUR+ArialMT"/>
                <a:cs typeface="UPFAUR+ArialMT"/>
              </a:rPr>
              <a:t>•</a:t>
            </a:r>
            <a:r>
              <a:rPr dirty="0" sz="1650" spc="386">
                <a:solidFill>
                  <a:srgbClr val="171717"/>
                </a:solidFill>
                <a:latin typeface="Times New Roman"/>
                <a:cs typeface="Times New Roman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Patah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hidung;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1" b="1">
                <a:solidFill>
                  <a:srgbClr val="171717"/>
                </a:solidFill>
                <a:latin typeface="EKGLUC+OpenSans-Bold"/>
                <a:cs typeface="EKGLUC+OpenSans-Bold"/>
              </a:rPr>
              <a:t>merupakan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cedera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1" b="1">
                <a:solidFill>
                  <a:srgbClr val="171717"/>
                </a:solidFill>
                <a:latin typeface="EKGLUC+OpenSans-Bold"/>
                <a:cs typeface="EKGLUC+OpenSans-Bold"/>
              </a:rPr>
              <a:t>yang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5" b="1">
                <a:solidFill>
                  <a:srgbClr val="171717"/>
                </a:solidFill>
                <a:latin typeface="EKGLUC+OpenSans-Bold"/>
                <a:cs typeface="EKGLUC+OpenSans-Bold"/>
              </a:rPr>
              <a:t>umum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dialami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seseorang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1" b="1">
                <a:solidFill>
                  <a:srgbClr val="171717"/>
                </a:solidFill>
                <a:latin typeface="EKGLUC+OpenSans-Bold"/>
                <a:cs typeface="EKGLUC+OpenSans-Bold"/>
              </a:rPr>
              <a:t>yang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disebabkan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oleh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2" b="1">
                <a:solidFill>
                  <a:srgbClr val="171717"/>
                </a:solidFill>
                <a:latin typeface="EKGLUC+OpenSans-Bold"/>
                <a:cs typeface="EKGLUC+OpenSans-Bold"/>
              </a:rPr>
              <a:t>hantaman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keras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atau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benturan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101574" y="7504828"/>
            <a:ext cx="2637359" cy="318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benda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2" b="1">
                <a:solidFill>
                  <a:srgbClr val="171717"/>
                </a:solidFill>
                <a:latin typeface="EKGLUC+OpenSans-Bold"/>
                <a:cs typeface="EKGLUC+OpenSans-Bold"/>
              </a:rPr>
              <a:t>tumpul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1" b="1">
                <a:solidFill>
                  <a:srgbClr val="171717"/>
                </a:solidFill>
                <a:latin typeface="EKGLUC+OpenSans-Bold"/>
                <a:cs typeface="EKGLUC+OpenSans-Bold"/>
              </a:rPr>
              <a:t>ke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1" b="1">
                <a:solidFill>
                  <a:srgbClr val="171717"/>
                </a:solidFill>
                <a:latin typeface="EKGLUC+OpenSans-Bold"/>
                <a:cs typeface="EKGLUC+OpenSans-Bold"/>
              </a:rPr>
              <a:t>wajah.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926694" y="8080900"/>
            <a:ext cx="12662630" cy="11823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171717"/>
                </a:solidFill>
                <a:latin typeface="UPFAUR+ArialMT"/>
                <a:cs typeface="UPFAUR+ArialMT"/>
              </a:rPr>
              <a:t>•</a:t>
            </a:r>
            <a:r>
              <a:rPr dirty="0" sz="1650" spc="386">
                <a:solidFill>
                  <a:srgbClr val="171717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Rhinitis;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rhinitis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terbagi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1" b="1">
                <a:solidFill>
                  <a:srgbClr val="171717"/>
                </a:solidFill>
                <a:latin typeface="EKGLUC+OpenSans-Bold"/>
                <a:cs typeface="EKGLUC+OpenSans-Bold"/>
              </a:rPr>
              <a:t>menjadi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1" b="1">
                <a:solidFill>
                  <a:srgbClr val="171717"/>
                </a:solidFill>
                <a:latin typeface="EKGLUC+OpenSans-Bold"/>
                <a:cs typeface="EKGLUC+OpenSans-Bold"/>
              </a:rPr>
              <a:t>dua,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yaitu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rhinitis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alergi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1" b="1">
                <a:solidFill>
                  <a:srgbClr val="171717"/>
                </a:solidFill>
                <a:latin typeface="EKGLUC+OpenSans-Bold"/>
                <a:cs typeface="EKGLUC+OpenSans-Bold"/>
              </a:rPr>
              <a:t>dan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rhinitis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nonalergi.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Penyakit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hidung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berupa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rhinitis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ini</a:t>
            </a:r>
          </a:p>
          <a:p>
            <a:pPr marL="174880" marR="0">
              <a:lnSpc>
                <a:spcPts val="2206"/>
              </a:lnSpc>
              <a:spcBef>
                <a:spcPts val="61"/>
              </a:spcBef>
              <a:spcAft>
                <a:spcPts val="0"/>
              </a:spcAft>
            </a:pP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ditandai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dengan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iritasi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1" b="1">
                <a:solidFill>
                  <a:srgbClr val="171717"/>
                </a:solidFill>
                <a:latin typeface="EKGLUC+OpenSans-Bold"/>
                <a:cs typeface="EKGLUC+OpenSans-Bold"/>
              </a:rPr>
              <a:t>pada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selaput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lendir.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Penyebab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rhinitis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nonalergi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lebih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bervariasi,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1" b="1">
                <a:solidFill>
                  <a:srgbClr val="171717"/>
                </a:solidFill>
                <a:latin typeface="EKGLUC+OpenSans-Bold"/>
                <a:cs typeface="EKGLUC+OpenSans-Bold"/>
              </a:rPr>
              <a:t>mulai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dari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terpapar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asap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1" b="1">
                <a:solidFill>
                  <a:srgbClr val="171717"/>
                </a:solidFill>
                <a:latin typeface="EKGLUC+OpenSans-Bold"/>
                <a:cs typeface="EKGLUC+OpenSans-Bold"/>
              </a:rPr>
              <a:t>rokok,</a:t>
            </a:r>
          </a:p>
          <a:p>
            <a:pPr marL="174880" marR="0">
              <a:lnSpc>
                <a:spcPts val="2206"/>
              </a:lnSpc>
              <a:spcBef>
                <a:spcPts val="11"/>
              </a:spcBef>
              <a:spcAft>
                <a:spcPts val="0"/>
              </a:spcAft>
            </a:pPr>
            <a:r>
              <a:rPr dirty="0" sz="1600" spc="12" b="1">
                <a:solidFill>
                  <a:srgbClr val="171717"/>
                </a:solidFill>
                <a:latin typeface="EKGLUC+OpenSans-Bold"/>
                <a:cs typeface="EKGLUC+OpenSans-Bold"/>
              </a:rPr>
              <a:t>aroma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1" b="1">
                <a:solidFill>
                  <a:srgbClr val="171717"/>
                </a:solidFill>
                <a:latin typeface="EKGLUC+OpenSans-Bold"/>
                <a:cs typeface="EKGLUC+OpenSans-Bold"/>
              </a:rPr>
              <a:t>yang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1" b="1">
                <a:solidFill>
                  <a:srgbClr val="171717"/>
                </a:solidFill>
                <a:latin typeface="EKGLUC+OpenSans-Bold"/>
                <a:cs typeface="EKGLUC+OpenSans-Bold"/>
              </a:rPr>
              <a:t>menyengat,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perubahan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cuaca,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hingga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iritasi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debu.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Perbedaannya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dengan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rhinitis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alergi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adalah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tidak</a:t>
            </a:r>
          </a:p>
          <a:p>
            <a:pPr marL="174880" marR="0">
              <a:lnSpc>
                <a:spcPts val="2206"/>
              </a:lnSpc>
              <a:spcBef>
                <a:spcPts val="61"/>
              </a:spcBef>
              <a:spcAft>
                <a:spcPts val="0"/>
              </a:spcAft>
            </a:pPr>
            <a:r>
              <a:rPr dirty="0" sz="1600" spc="11" b="1">
                <a:solidFill>
                  <a:srgbClr val="171717"/>
                </a:solidFill>
                <a:latin typeface="EKGLUC+OpenSans-Bold"/>
                <a:cs typeface="EKGLUC+OpenSans-Bold"/>
              </a:rPr>
              <a:t>ditemukannya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antibodi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IgE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1" b="1">
                <a:solidFill>
                  <a:srgbClr val="171717"/>
                </a:solidFill>
                <a:latin typeface="EKGLUC+OpenSans-Bold"/>
                <a:cs typeface="EKGLUC+OpenSans-Bold"/>
              </a:rPr>
              <a:t>yang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beraksi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terhadap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penyebab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alergi</a:t>
            </a:r>
            <a:r>
              <a:rPr dirty="0" sz="1600" b="1">
                <a:solidFill>
                  <a:srgbClr val="171717"/>
                </a:solidFill>
                <a:latin typeface="EKGLUC+OpenSans-Bold"/>
                <a:cs typeface="EKGLUC+OpenSans-Bold"/>
              </a:rPr>
              <a:t> </a:t>
            </a:r>
            <a:r>
              <a:rPr dirty="0" sz="1600" spc="10" b="1">
                <a:solidFill>
                  <a:srgbClr val="171717"/>
                </a:solidFill>
                <a:latin typeface="EKGLUC+OpenSans-Bold"/>
                <a:cs typeface="EKGLUC+OpenSans-Bold"/>
              </a:rPr>
              <a:t>tertentu.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28700" y="724888"/>
            <a:ext cx="8292084" cy="12115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0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200" b="1">
                <a:solidFill>
                  <a:srgbClr val="171717"/>
                </a:solidFill>
                <a:latin typeface="NSUKMQ+Barlow-Bold"/>
                <a:cs typeface="NSUKMQ+Barlow-Bold"/>
              </a:rPr>
              <a:t>APA</a:t>
            </a:r>
            <a:r>
              <a:rPr dirty="0" sz="42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4200" b="1">
                <a:solidFill>
                  <a:srgbClr val="171717"/>
                </a:solidFill>
                <a:latin typeface="NSUKMQ+Barlow-Bold"/>
                <a:cs typeface="NSUKMQ+Barlow-Bold"/>
              </a:rPr>
              <a:t>SAJA</a:t>
            </a:r>
            <a:r>
              <a:rPr dirty="0" sz="42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4200" b="1">
                <a:solidFill>
                  <a:srgbClr val="171717"/>
                </a:solidFill>
                <a:latin typeface="NSUKMQ+Barlow-Bold"/>
                <a:cs typeface="NSUKMQ+Barlow-Bold"/>
              </a:rPr>
              <a:t>PERMASALAHAN</a:t>
            </a:r>
            <a:r>
              <a:rPr dirty="0" sz="42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4200" b="1">
                <a:solidFill>
                  <a:srgbClr val="171717"/>
                </a:solidFill>
                <a:latin typeface="NSUKMQ+Barlow-Bold"/>
                <a:cs typeface="NSUKMQ+Barlow-Bold"/>
              </a:rPr>
              <a:t>PADA</a:t>
            </a:r>
          </a:p>
          <a:p>
            <a:pPr marL="0" marR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200" b="1">
                <a:solidFill>
                  <a:srgbClr val="171717"/>
                </a:solidFill>
                <a:latin typeface="NSUKMQ+Barlow-Bold"/>
                <a:cs typeface="NSUKMQ+Barlow-Bold"/>
              </a:rPr>
              <a:t>INDERA</a:t>
            </a:r>
            <a:r>
              <a:rPr dirty="0" sz="42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4200" b="1">
                <a:solidFill>
                  <a:srgbClr val="171717"/>
                </a:solidFill>
                <a:latin typeface="NSUKMQ+Barlow-Bold"/>
                <a:cs typeface="NSUKMQ+Barlow-Bold"/>
              </a:rPr>
              <a:t>PERASA?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92113" y="3194336"/>
            <a:ext cx="2222009" cy="28392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35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1.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Lidah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berubah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warna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92113" y="3481103"/>
            <a:ext cx="10793185" cy="28392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35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Perubahan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warna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pada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lidah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menjadi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pink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terang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sering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disebabkan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kekurangan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asam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folat,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vitamin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B12,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atau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zat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besi.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92113" y="4054635"/>
            <a:ext cx="11689408" cy="11442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35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Lidah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menjadi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warna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putih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biasanya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disebabkan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oleh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kebiasaan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minum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alkohol,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merokok,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infeksi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jamur,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dan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sisa-sisa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makanan</a:t>
            </a:r>
          </a:p>
          <a:p>
            <a:pPr marL="0" marR="0">
              <a:lnSpc>
                <a:spcPts val="1935"/>
              </a:lnSpc>
              <a:spcBef>
                <a:spcPts val="372"/>
              </a:spcBef>
              <a:spcAft>
                <a:spcPts val="0"/>
              </a:spcAft>
            </a:pP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yang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tidak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dibersihkan.</a:t>
            </a:r>
          </a:p>
          <a:p>
            <a:pPr marL="0" marR="0">
              <a:lnSpc>
                <a:spcPts val="1935"/>
              </a:lnSpc>
              <a:spcBef>
                <a:spcPts val="372"/>
              </a:spcBef>
              <a:spcAft>
                <a:spcPts val="0"/>
              </a:spcAft>
            </a:pP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Lidah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berwarna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merah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berhubungan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dengan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kekurangan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vitamin,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penyakit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Kawasaki,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atau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demam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scarlet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yang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disebabkan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oleh</a:t>
            </a:r>
          </a:p>
          <a:p>
            <a:pPr marL="0" marR="0">
              <a:lnSpc>
                <a:spcPts val="1935"/>
              </a:lnSpc>
              <a:spcBef>
                <a:spcPts val="322"/>
              </a:spcBef>
              <a:spcAft>
                <a:spcPts val="0"/>
              </a:spcAft>
            </a:pP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infeksi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bakteri.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92113" y="5488464"/>
            <a:ext cx="2370116" cy="28392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35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2.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Lidah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berubah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tekstur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92113" y="5775231"/>
            <a:ext cx="11387869" cy="5706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35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Tekstur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lidah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menjadi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berbulu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atau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tampak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berbulu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hitam,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kemungkinan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disebabkan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oleh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antibiotik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atau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kebiasaan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merokok,</a:t>
            </a:r>
          </a:p>
          <a:p>
            <a:pPr marL="0" marR="0">
              <a:lnSpc>
                <a:spcPts val="1935"/>
              </a:lnSpc>
              <a:spcBef>
                <a:spcPts val="372"/>
              </a:spcBef>
              <a:spcAft>
                <a:spcPts val="0"/>
              </a:spcAft>
            </a:pP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sering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mengonsumsi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kopi,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menggunakan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obat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kumur,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serta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paparan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radiasi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di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kepala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atau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leher.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92113" y="6635529"/>
            <a:ext cx="1363684" cy="28392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35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3.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Lidah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nyeri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92113" y="6922295"/>
            <a:ext cx="11871725" cy="8574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35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Nyeri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lidah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paling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sering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disebabkan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karena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sariawan.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Penyebabnya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karena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alergi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makanan,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kekurangan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vitamin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dan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zat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besi,</a:t>
            </a:r>
          </a:p>
          <a:p>
            <a:pPr marL="0" marR="0">
              <a:lnSpc>
                <a:spcPts val="1935"/>
              </a:lnSpc>
              <a:spcBef>
                <a:spcPts val="372"/>
              </a:spcBef>
              <a:spcAft>
                <a:spcPts val="0"/>
              </a:spcAft>
            </a:pP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penggunaan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pasta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gigi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dan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obat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kumur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berbahan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keras,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atau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tidak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sengaja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menggigit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lidah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saat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makan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atau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bicara.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Nyeri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juga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bisa</a:t>
            </a:r>
          </a:p>
          <a:p>
            <a:pPr marL="0" marR="0">
              <a:lnSpc>
                <a:spcPts val="1935"/>
              </a:lnSpc>
              <a:spcBef>
                <a:spcPts val="372"/>
              </a:spcBef>
              <a:spcAft>
                <a:spcPts val="0"/>
              </a:spcAft>
            </a:pP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disebabkan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oleh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peradangan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papilla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alias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kuncup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pengecap.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92113" y="8069360"/>
            <a:ext cx="1696361" cy="28392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35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4.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Lidah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bengkak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92113" y="8356127"/>
            <a:ext cx="11685926" cy="8574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35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Lidah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bengkak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bisa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merupakan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gejala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dari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kondisi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medis,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seperti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sindrom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Down,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kanker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lidah,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leukimia,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radang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tenggorokan,</a:t>
            </a:r>
          </a:p>
          <a:p>
            <a:pPr marL="0" marR="0">
              <a:lnSpc>
                <a:spcPts val="1935"/>
              </a:lnSpc>
              <a:spcBef>
                <a:spcPts val="372"/>
              </a:spcBef>
              <a:spcAft>
                <a:spcPts val="0"/>
              </a:spcAft>
            </a:pP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anemia,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dan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kelenjar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tiroid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yang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terlalu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aktif.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Apabia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pembengkakan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lidah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terjadi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secara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tiba-tiba,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penyebabnya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mungkin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adalah</a:t>
            </a:r>
          </a:p>
          <a:p>
            <a:pPr marL="0" marR="0">
              <a:lnSpc>
                <a:spcPts val="1935"/>
              </a:lnSpc>
              <a:spcBef>
                <a:spcPts val="372"/>
              </a:spcBef>
              <a:spcAft>
                <a:spcPts val="0"/>
              </a:spcAft>
            </a:pPr>
            <a:r>
              <a:rPr dirty="0" sz="1600" b="1">
                <a:solidFill>
                  <a:srgbClr val="171717"/>
                </a:solidFill>
                <a:latin typeface="NSUKMQ+Barlow-Bold"/>
                <a:cs typeface="NSUKMQ+Barlow-Bold"/>
              </a:rPr>
              <a:t>alergi.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328136" y="1042230"/>
            <a:ext cx="13693970" cy="18259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678"/>
              </a:lnSpc>
              <a:spcBef>
                <a:spcPts val="0"/>
              </a:spcBef>
              <a:spcAft>
                <a:spcPts val="0"/>
              </a:spcAft>
            </a:pPr>
            <a:r>
              <a:rPr dirty="0" sz="6400" b="1">
                <a:solidFill>
                  <a:srgbClr val="171717"/>
                </a:solidFill>
                <a:latin typeface="NSUKMQ+Barlow-Bold"/>
                <a:cs typeface="NSUKMQ+Barlow-Bold"/>
              </a:rPr>
              <a:t>CARA</a:t>
            </a:r>
            <a:r>
              <a:rPr dirty="0" sz="64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6400" b="1">
                <a:solidFill>
                  <a:srgbClr val="171717"/>
                </a:solidFill>
                <a:latin typeface="NSUKMQ+Barlow-Bold"/>
                <a:cs typeface="NSUKMQ+Barlow-Bold"/>
              </a:rPr>
              <a:t>MENJAGA</a:t>
            </a:r>
            <a:r>
              <a:rPr dirty="0" sz="64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6400" b="1">
                <a:solidFill>
                  <a:srgbClr val="171717"/>
                </a:solidFill>
                <a:latin typeface="NSUKMQ+Barlow-Bold"/>
                <a:cs typeface="NSUKMQ+Barlow-Bold"/>
              </a:rPr>
              <a:t>KESEHATAN</a:t>
            </a:r>
            <a:r>
              <a:rPr dirty="0" sz="64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6400" b="1">
                <a:solidFill>
                  <a:srgbClr val="171717"/>
                </a:solidFill>
                <a:latin typeface="NSUKMQ+Barlow-Bold"/>
                <a:cs typeface="NSUKMQ+Barlow-Bold"/>
              </a:rPr>
              <a:t>INDERA</a:t>
            </a:r>
          </a:p>
          <a:p>
            <a:pPr marL="4494138" marR="0">
              <a:lnSpc>
                <a:spcPts val="6398"/>
              </a:lnSpc>
              <a:spcBef>
                <a:spcPts val="0"/>
              </a:spcBef>
              <a:spcAft>
                <a:spcPts val="0"/>
              </a:spcAft>
            </a:pPr>
            <a:r>
              <a:rPr dirty="0" sz="6400" b="1">
                <a:solidFill>
                  <a:srgbClr val="171717"/>
                </a:solidFill>
                <a:latin typeface="NSUKMQ+Barlow-Bold"/>
                <a:cs typeface="NSUKMQ+Barlow-Bold"/>
              </a:rPr>
              <a:t>PENCIUMAN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48982" y="3689343"/>
            <a:ext cx="9527971" cy="21770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081"/>
              </a:lnSpc>
              <a:spcBef>
                <a:spcPts val="0"/>
              </a:spcBef>
              <a:spcAft>
                <a:spcPts val="0"/>
              </a:spcAft>
            </a:pPr>
            <a:r>
              <a:rPr dirty="0" sz="4200">
                <a:solidFill>
                  <a:srgbClr val="171717"/>
                </a:solidFill>
                <a:latin typeface="KAHGFV+FredokaOne-Regular"/>
                <a:cs typeface="KAHGFV+FredokaOne-Regular"/>
              </a:rPr>
              <a:t>1.</a:t>
            </a:r>
            <a:r>
              <a:rPr dirty="0" sz="4200">
                <a:solidFill>
                  <a:srgbClr val="171717"/>
                </a:solidFill>
                <a:latin typeface="KAHGFV+FredokaOne-Regular"/>
                <a:cs typeface="KAHGFV+FredokaOne-Regular"/>
              </a:rPr>
              <a:t> </a:t>
            </a:r>
            <a:r>
              <a:rPr dirty="0" sz="4200">
                <a:solidFill>
                  <a:srgbClr val="171717"/>
                </a:solidFill>
                <a:latin typeface="KAHGFV+FredokaOne-Regular"/>
                <a:cs typeface="KAHGFV+FredokaOne-Regular"/>
              </a:rPr>
              <a:t>Menghindari</a:t>
            </a:r>
            <a:r>
              <a:rPr dirty="0" sz="4200">
                <a:solidFill>
                  <a:srgbClr val="171717"/>
                </a:solidFill>
                <a:latin typeface="KAHGFV+FredokaOne-Regular"/>
                <a:cs typeface="KAHGFV+FredokaOne-Regular"/>
              </a:rPr>
              <a:t> </a:t>
            </a:r>
            <a:r>
              <a:rPr dirty="0" sz="4200">
                <a:solidFill>
                  <a:srgbClr val="171717"/>
                </a:solidFill>
                <a:latin typeface="KAHGFV+FredokaOne-Regular"/>
                <a:cs typeface="KAHGFV+FredokaOne-Regular"/>
              </a:rPr>
              <a:t>pemicu</a:t>
            </a:r>
            <a:r>
              <a:rPr dirty="0" sz="4200">
                <a:solidFill>
                  <a:srgbClr val="171717"/>
                </a:solidFill>
                <a:latin typeface="KAHGFV+FredokaOne-Regular"/>
                <a:cs typeface="KAHGFV+FredokaOne-Regular"/>
              </a:rPr>
              <a:t> </a:t>
            </a:r>
            <a:r>
              <a:rPr dirty="0" sz="4200">
                <a:solidFill>
                  <a:srgbClr val="171717"/>
                </a:solidFill>
                <a:latin typeface="KAHGFV+FredokaOne-Regular"/>
                <a:cs typeface="KAHGFV+FredokaOne-Regular"/>
              </a:rPr>
              <a:t>alergi</a:t>
            </a:r>
          </a:p>
          <a:p>
            <a:pPr marL="0" marR="0">
              <a:lnSpc>
                <a:spcPts val="5081"/>
              </a:lnSpc>
              <a:spcBef>
                <a:spcPts val="797"/>
              </a:spcBef>
              <a:spcAft>
                <a:spcPts val="0"/>
              </a:spcAft>
            </a:pPr>
            <a:r>
              <a:rPr dirty="0" sz="4200">
                <a:solidFill>
                  <a:srgbClr val="171717"/>
                </a:solidFill>
                <a:latin typeface="KAHGFV+FredokaOne-Regular"/>
                <a:cs typeface="KAHGFV+FredokaOne-Regular"/>
              </a:rPr>
              <a:t>2.</a:t>
            </a:r>
            <a:r>
              <a:rPr dirty="0" sz="4200">
                <a:solidFill>
                  <a:srgbClr val="171717"/>
                </a:solidFill>
                <a:latin typeface="KAHGFV+FredokaOne-Regular"/>
                <a:cs typeface="KAHGFV+FredokaOne-Regular"/>
              </a:rPr>
              <a:t> </a:t>
            </a:r>
            <a:r>
              <a:rPr dirty="0" sz="4200">
                <a:solidFill>
                  <a:srgbClr val="171717"/>
                </a:solidFill>
                <a:latin typeface="KAHGFV+FredokaOne-Regular"/>
                <a:cs typeface="KAHGFV+FredokaOne-Regular"/>
              </a:rPr>
              <a:t>Membersihkan</a:t>
            </a:r>
            <a:r>
              <a:rPr dirty="0" sz="4200">
                <a:solidFill>
                  <a:srgbClr val="171717"/>
                </a:solidFill>
                <a:latin typeface="KAHGFV+FredokaOne-Regular"/>
                <a:cs typeface="KAHGFV+FredokaOne-Regular"/>
              </a:rPr>
              <a:t> </a:t>
            </a:r>
            <a:r>
              <a:rPr dirty="0" sz="4200">
                <a:solidFill>
                  <a:srgbClr val="171717"/>
                </a:solidFill>
                <a:latin typeface="KAHGFV+FredokaOne-Regular"/>
                <a:cs typeface="KAHGFV+FredokaOne-Regular"/>
              </a:rPr>
              <a:t>rumah</a:t>
            </a:r>
            <a:r>
              <a:rPr dirty="0" sz="4200">
                <a:solidFill>
                  <a:srgbClr val="171717"/>
                </a:solidFill>
                <a:latin typeface="KAHGFV+FredokaOne-Regular"/>
                <a:cs typeface="KAHGFV+FredokaOne-Regular"/>
              </a:rPr>
              <a:t> </a:t>
            </a:r>
            <a:r>
              <a:rPr dirty="0" sz="4200">
                <a:solidFill>
                  <a:srgbClr val="171717"/>
                </a:solidFill>
                <a:latin typeface="KAHGFV+FredokaOne-Regular"/>
                <a:cs typeface="KAHGFV+FredokaOne-Regular"/>
              </a:rPr>
              <a:t>secara</a:t>
            </a:r>
            <a:r>
              <a:rPr dirty="0" sz="4200">
                <a:solidFill>
                  <a:srgbClr val="171717"/>
                </a:solidFill>
                <a:latin typeface="KAHGFV+FredokaOne-Regular"/>
                <a:cs typeface="KAHGFV+FredokaOne-Regular"/>
              </a:rPr>
              <a:t> </a:t>
            </a:r>
            <a:r>
              <a:rPr dirty="0" sz="4200">
                <a:solidFill>
                  <a:srgbClr val="171717"/>
                </a:solidFill>
                <a:latin typeface="KAHGFV+FredokaOne-Regular"/>
                <a:cs typeface="KAHGFV+FredokaOne-Regular"/>
              </a:rPr>
              <a:t>rutin</a:t>
            </a:r>
          </a:p>
          <a:p>
            <a:pPr marL="0" marR="0">
              <a:lnSpc>
                <a:spcPts val="5081"/>
              </a:lnSpc>
              <a:spcBef>
                <a:spcPts val="748"/>
              </a:spcBef>
              <a:spcAft>
                <a:spcPts val="0"/>
              </a:spcAft>
            </a:pPr>
            <a:r>
              <a:rPr dirty="0" sz="4200">
                <a:solidFill>
                  <a:srgbClr val="171717"/>
                </a:solidFill>
                <a:latin typeface="KAHGFV+FredokaOne-Regular"/>
                <a:cs typeface="KAHGFV+FredokaOne-Regular"/>
              </a:rPr>
              <a:t>3.</a:t>
            </a:r>
            <a:r>
              <a:rPr dirty="0" sz="4200">
                <a:solidFill>
                  <a:srgbClr val="171717"/>
                </a:solidFill>
                <a:latin typeface="KAHGFV+FredokaOne-Regular"/>
                <a:cs typeface="KAHGFV+FredokaOne-Regular"/>
              </a:rPr>
              <a:t> </a:t>
            </a:r>
            <a:r>
              <a:rPr dirty="0" sz="4200">
                <a:solidFill>
                  <a:srgbClr val="171717"/>
                </a:solidFill>
                <a:latin typeface="KAHGFV+FredokaOne-Regular"/>
                <a:cs typeface="KAHGFV+FredokaOne-Regular"/>
              </a:rPr>
              <a:t>Menjaga</a:t>
            </a:r>
            <a:r>
              <a:rPr dirty="0" sz="4200">
                <a:solidFill>
                  <a:srgbClr val="171717"/>
                </a:solidFill>
                <a:latin typeface="KAHGFV+FredokaOne-Regular"/>
                <a:cs typeface="KAHGFV+FredokaOne-Regular"/>
              </a:rPr>
              <a:t> </a:t>
            </a:r>
            <a:r>
              <a:rPr dirty="0" sz="4200">
                <a:solidFill>
                  <a:srgbClr val="171717"/>
                </a:solidFill>
                <a:latin typeface="KAHGFV+FredokaOne-Regular"/>
                <a:cs typeface="KAHGFV+FredokaOne-Regular"/>
              </a:rPr>
              <a:t>kualitas</a:t>
            </a:r>
            <a:r>
              <a:rPr dirty="0" sz="4200">
                <a:solidFill>
                  <a:srgbClr val="171717"/>
                </a:solidFill>
                <a:latin typeface="KAHGFV+FredokaOne-Regular"/>
                <a:cs typeface="KAHGFV+FredokaOne-Regular"/>
              </a:rPr>
              <a:t> </a:t>
            </a:r>
            <a:r>
              <a:rPr dirty="0" sz="4200">
                <a:solidFill>
                  <a:srgbClr val="171717"/>
                </a:solidFill>
                <a:latin typeface="KAHGFV+FredokaOne-Regular"/>
                <a:cs typeface="KAHGFV+FredokaOne-Regular"/>
              </a:rPr>
              <a:t>udara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48982" y="5929622"/>
            <a:ext cx="9593578" cy="6835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081"/>
              </a:lnSpc>
              <a:spcBef>
                <a:spcPts val="0"/>
              </a:spcBef>
              <a:spcAft>
                <a:spcPts val="0"/>
              </a:spcAft>
            </a:pPr>
            <a:r>
              <a:rPr dirty="0" sz="4200">
                <a:solidFill>
                  <a:srgbClr val="171717"/>
                </a:solidFill>
                <a:latin typeface="KAHGFV+FredokaOne-Regular"/>
                <a:cs typeface="KAHGFV+FredokaOne-Regular"/>
              </a:rPr>
              <a:t>4.</a:t>
            </a:r>
            <a:r>
              <a:rPr dirty="0" sz="4200">
                <a:solidFill>
                  <a:srgbClr val="171717"/>
                </a:solidFill>
                <a:latin typeface="KAHGFV+FredokaOne-Regular"/>
                <a:cs typeface="KAHGFV+FredokaOne-Regular"/>
              </a:rPr>
              <a:t> </a:t>
            </a:r>
            <a:r>
              <a:rPr dirty="0" sz="4200">
                <a:solidFill>
                  <a:srgbClr val="171717"/>
                </a:solidFill>
                <a:latin typeface="KAHGFV+FredokaOne-Regular"/>
                <a:cs typeface="KAHGFV+FredokaOne-Regular"/>
              </a:rPr>
              <a:t>Membersihkan</a:t>
            </a:r>
            <a:r>
              <a:rPr dirty="0" sz="4200">
                <a:solidFill>
                  <a:srgbClr val="171717"/>
                </a:solidFill>
                <a:latin typeface="KAHGFV+FredokaOne-Regular"/>
                <a:cs typeface="KAHGFV+FredokaOne-Regular"/>
              </a:rPr>
              <a:t> </a:t>
            </a:r>
            <a:r>
              <a:rPr dirty="0" sz="4200">
                <a:solidFill>
                  <a:srgbClr val="171717"/>
                </a:solidFill>
                <a:latin typeface="KAHGFV+FredokaOne-Regular"/>
                <a:cs typeface="KAHGFV+FredokaOne-Regular"/>
              </a:rPr>
              <a:t>hidung</a:t>
            </a:r>
            <a:r>
              <a:rPr dirty="0" sz="4200">
                <a:solidFill>
                  <a:srgbClr val="171717"/>
                </a:solidFill>
                <a:latin typeface="KAHGFV+FredokaOne-Regular"/>
                <a:cs typeface="KAHGFV+FredokaOne-Regular"/>
              </a:rPr>
              <a:t> </a:t>
            </a:r>
            <a:r>
              <a:rPr dirty="0" sz="4200">
                <a:solidFill>
                  <a:srgbClr val="171717"/>
                </a:solidFill>
                <a:latin typeface="KAHGFV+FredokaOne-Regular"/>
                <a:cs typeface="KAHGFV+FredokaOne-Regular"/>
              </a:rPr>
              <a:t>secara</a:t>
            </a:r>
            <a:r>
              <a:rPr dirty="0" sz="4200">
                <a:solidFill>
                  <a:srgbClr val="171717"/>
                </a:solidFill>
                <a:latin typeface="KAHGFV+FredokaOne-Regular"/>
                <a:cs typeface="KAHGFV+FredokaOne-Regular"/>
              </a:rPr>
              <a:t> </a:t>
            </a:r>
            <a:r>
              <a:rPr dirty="0" sz="4200">
                <a:solidFill>
                  <a:srgbClr val="171717"/>
                </a:solidFill>
                <a:latin typeface="KAHGFV+FredokaOne-Regular"/>
                <a:cs typeface="KAHGFV+FredokaOne-Regular"/>
              </a:rPr>
              <a:t>rutin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312743" y="3284220"/>
            <a:ext cx="7021830" cy="3787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32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1.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Bersihkan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lidah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dengan</a:t>
            </a:r>
          </a:p>
          <a:p>
            <a:pPr marL="0" marR="0">
              <a:lnSpc>
                <a:spcPts val="4320"/>
              </a:lnSpc>
              <a:spcBef>
                <a:spcPts val="769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menggunakan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pembersih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khusus.</a:t>
            </a:r>
          </a:p>
          <a:p>
            <a:pPr marL="0" marR="0">
              <a:lnSpc>
                <a:spcPts val="4320"/>
              </a:lnSpc>
              <a:spcBef>
                <a:spcPts val="719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2.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Banyak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konsumsi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air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putih.</a:t>
            </a:r>
          </a:p>
          <a:p>
            <a:pPr marL="0" marR="0">
              <a:lnSpc>
                <a:spcPts val="4320"/>
              </a:lnSpc>
              <a:spcBef>
                <a:spcPts val="720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3.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Rutin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kumur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dengan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air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garam.</a:t>
            </a:r>
          </a:p>
          <a:p>
            <a:pPr marL="0" marR="0">
              <a:lnSpc>
                <a:spcPts val="4320"/>
              </a:lnSpc>
              <a:spcBef>
                <a:spcPts val="769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4.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Hindari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penggunaan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perhiasaan</a:t>
            </a:r>
          </a:p>
          <a:p>
            <a:pPr marL="0" marR="0">
              <a:lnSpc>
                <a:spcPts val="4320"/>
              </a:lnSpc>
              <a:spcBef>
                <a:spcPts val="720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pada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NSUKMQ+Barlow-Bold"/>
                <a:cs typeface="NSUKMQ+Barlow-Bold"/>
              </a:rPr>
              <a:t>lidah.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63849" y="3568322"/>
            <a:ext cx="7194872" cy="3060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16794" marR="0">
              <a:lnSpc>
                <a:spcPts val="9238"/>
              </a:lnSpc>
              <a:spcBef>
                <a:spcPts val="0"/>
              </a:spcBef>
              <a:spcAft>
                <a:spcPts val="0"/>
              </a:spcAft>
            </a:pPr>
            <a:r>
              <a:rPr dirty="0" sz="5200" b="1">
                <a:solidFill>
                  <a:srgbClr val="000000"/>
                </a:solidFill>
                <a:latin typeface="DFGNEU+Eczar-Bold"/>
                <a:cs typeface="DFGNEU+Eczar-Bold"/>
              </a:rPr>
              <a:t>CARA</a:t>
            </a:r>
            <a:r>
              <a:rPr dirty="0" sz="5200" b="1">
                <a:solidFill>
                  <a:srgbClr val="000000"/>
                </a:solidFill>
                <a:latin typeface="DFGNEU+Eczar-Bold"/>
                <a:cs typeface="DFGNEU+Eczar-Bold"/>
              </a:rPr>
              <a:t> </a:t>
            </a:r>
            <a:r>
              <a:rPr dirty="0" sz="5200" b="1">
                <a:solidFill>
                  <a:srgbClr val="000000"/>
                </a:solidFill>
                <a:latin typeface="DFGNEU+Eczar-Bold"/>
                <a:cs typeface="DFGNEU+Eczar-Bold"/>
              </a:rPr>
              <a:t>MENJAGA</a:t>
            </a:r>
          </a:p>
          <a:p>
            <a:pPr marL="0" marR="0">
              <a:lnSpc>
                <a:spcPts val="7279"/>
              </a:lnSpc>
              <a:spcBef>
                <a:spcPts val="0"/>
              </a:spcBef>
              <a:spcAft>
                <a:spcPts val="0"/>
              </a:spcAft>
            </a:pPr>
            <a:r>
              <a:rPr dirty="0" sz="5200" b="1">
                <a:solidFill>
                  <a:srgbClr val="000000"/>
                </a:solidFill>
                <a:latin typeface="DFGNEU+Eczar-Bold"/>
                <a:cs typeface="DFGNEU+Eczar-Bold"/>
              </a:rPr>
              <a:t>KESEHATAN</a:t>
            </a:r>
            <a:r>
              <a:rPr dirty="0" sz="5200" b="1">
                <a:solidFill>
                  <a:srgbClr val="000000"/>
                </a:solidFill>
                <a:latin typeface="DFGNEU+Eczar-Bold"/>
                <a:cs typeface="DFGNEU+Eczar-Bold"/>
              </a:rPr>
              <a:t> </a:t>
            </a:r>
            <a:r>
              <a:rPr dirty="0" sz="5200" b="1">
                <a:solidFill>
                  <a:srgbClr val="000000"/>
                </a:solidFill>
                <a:latin typeface="DFGNEU+Eczar-Bold"/>
                <a:cs typeface="DFGNEU+Eczar-Bold"/>
              </a:rPr>
              <a:t>INDERA</a:t>
            </a:r>
          </a:p>
          <a:p>
            <a:pPr marL="2059233" marR="0">
              <a:lnSpc>
                <a:spcPts val="7278"/>
              </a:lnSpc>
              <a:spcBef>
                <a:spcPts val="0"/>
              </a:spcBef>
              <a:spcAft>
                <a:spcPts val="0"/>
              </a:spcAft>
            </a:pPr>
            <a:r>
              <a:rPr dirty="0" sz="5200" b="1">
                <a:solidFill>
                  <a:srgbClr val="000000"/>
                </a:solidFill>
                <a:latin typeface="DFGNEU+Eczar-Bold"/>
                <a:cs typeface="DFGNEU+Eczar-Bold"/>
              </a:rPr>
              <a:t>PERASA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123171" y="4172686"/>
            <a:ext cx="6507479" cy="1257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0" b="1">
                <a:solidFill>
                  <a:srgbClr val="171717"/>
                </a:solidFill>
                <a:latin typeface="NSUKMQ+Barlow-Bold"/>
                <a:cs typeface="NSUKMQ+Barlow-Bold"/>
              </a:rPr>
              <a:t>Terima</a:t>
            </a:r>
            <a:r>
              <a:rPr dirty="0" sz="80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8000" b="1">
                <a:solidFill>
                  <a:srgbClr val="171717"/>
                </a:solidFill>
                <a:latin typeface="NSUKMQ+Barlow-Bold"/>
                <a:cs typeface="NSUKMQ+Barlow-Bold"/>
              </a:rPr>
              <a:t>kasih</a:t>
            </a:r>
            <a:r>
              <a:rPr dirty="0" sz="8000" b="1">
                <a:solidFill>
                  <a:srgbClr val="171717"/>
                </a:solidFill>
                <a:latin typeface="NSUKMQ+Barlow-Bold"/>
                <a:cs typeface="NSUKMQ+Barlow-Bold"/>
              </a:rPr>
              <a:t> </a:t>
            </a:r>
            <a:r>
              <a:rPr dirty="0" sz="8000" b="1">
                <a:solidFill>
                  <a:srgbClr val="171717"/>
                </a:solidFill>
                <a:latin typeface="NSUKMQ+Barlow-Bold"/>
                <a:cs typeface="NSUKMQ+Barlow-Bold"/>
              </a:rPr>
              <a:t>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2022-01-21T19:15:47-06:00</dcterms:modified>
</cp:coreProperties>
</file>