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2"/>
  </p:notesMasterIdLst>
  <p:sldIdLst>
    <p:sldId id="256" r:id="rId4"/>
    <p:sldId id="261" r:id="rId5"/>
    <p:sldId id="273" r:id="rId6"/>
    <p:sldId id="270" r:id="rId7"/>
    <p:sldId id="299" r:id="rId8"/>
    <p:sldId id="301" r:id="rId9"/>
    <p:sldId id="300" r:id="rId10"/>
    <p:sldId id="262" r:id="rId1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7BD"/>
    <a:srgbClr val="69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196" autoAdjust="0"/>
  </p:normalViewPr>
  <p:slideViewPr>
    <p:cSldViewPr>
      <p:cViewPr varScale="1">
        <p:scale>
          <a:sx n="96" d="100"/>
          <a:sy n="96" d="100"/>
        </p:scale>
        <p:origin x="66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428EB-F3A7-4A96-BB1D-43FE156CDB2B}" type="datetimeFigureOut">
              <a:rPr lang="ko-KR" altLang="en-US" smtClean="0"/>
              <a:t>2022-01-22</a:t>
            </a:fld>
            <a:endParaRPr lang="ko-KR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F3882-DEFD-4E72-8E13-72C60FD89A1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670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79812" y="1923678"/>
            <a:ext cx="3384376" cy="104824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79664" y="3003798"/>
            <a:ext cx="3384376" cy="481178"/>
          </a:xfrm>
          <a:prstGeom prst="rect">
            <a:avLst/>
          </a:prstGeom>
        </p:spPr>
        <p:txBody>
          <a:bodyPr anchor="ctr"/>
          <a:lstStyle>
            <a:lvl1pPr mar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baseline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  <p:sp>
        <p:nvSpPr>
          <p:cNvPr id="3" name="Oval 2"/>
          <p:cNvSpPr/>
          <p:nvPr userDrawn="1"/>
        </p:nvSpPr>
        <p:spPr>
          <a:xfrm>
            <a:off x="2979198" y="996200"/>
            <a:ext cx="3240360" cy="3240360"/>
          </a:xfrm>
          <a:prstGeom prst="ellipse">
            <a:avLst/>
          </a:prstGeom>
          <a:noFill/>
          <a:ln w="15875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83768" y="303498"/>
            <a:ext cx="1944216" cy="45365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6775" y="303498"/>
            <a:ext cx="1944216" cy="45365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03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247964" y="339502"/>
            <a:ext cx="1944216" cy="44644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444448" y="2774906"/>
            <a:ext cx="2304016" cy="20290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2774906"/>
            <a:ext cx="3600160" cy="20290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9681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 userDrawn="1"/>
        </p:nvSpPr>
        <p:spPr>
          <a:xfrm rot="10800000">
            <a:off x="6804000" y="1"/>
            <a:ext cx="2340000" cy="23400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424595" y="286544"/>
            <a:ext cx="2160000" cy="216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260726" y="1476772"/>
            <a:ext cx="2160000" cy="216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424595" y="2662808"/>
            <a:ext cx="2160000" cy="216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588464" y="1476772"/>
            <a:ext cx="2160000" cy="2160000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Right Triangle 13"/>
          <p:cNvSpPr/>
          <p:nvPr userDrawn="1"/>
        </p:nvSpPr>
        <p:spPr>
          <a:xfrm>
            <a:off x="0" y="2803500"/>
            <a:ext cx="2340000" cy="23400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21026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2591944" y="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4752184" y="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6912424" y="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2591944" y="340472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4752184" y="340472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6912424" y="3404720"/>
            <a:ext cx="1980056" cy="1738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563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2787774"/>
            <a:ext cx="9144000" cy="23557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95375"/>
            <a:ext cx="6011911" cy="305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83453" y="1491630"/>
            <a:ext cx="2834003" cy="21142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6493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86352"/>
            <a:ext cx="3672408" cy="366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771161" y="1446782"/>
            <a:ext cx="3325137" cy="23237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377124" y="506011"/>
            <a:ext cx="2376264" cy="4104459"/>
            <a:chOff x="2627784" y="1825002"/>
            <a:chExt cx="1198166" cy="2069560"/>
          </a:xfrm>
        </p:grpSpPr>
        <p:sp>
          <p:nvSpPr>
            <p:cNvPr id="7" name="Rounded Rectangle 6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3" name="Rounded Rectangle 12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1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526032" y="843558"/>
            <a:ext cx="2091935" cy="3298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5554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43808" y="0"/>
            <a:ext cx="6300192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284380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2622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67544" y="0"/>
            <a:ext cx="3312368" cy="13476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7544" y="3795886"/>
            <a:ext cx="3312368" cy="13476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67544" y="1491630"/>
            <a:ext cx="3312368" cy="21602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2415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rgbClr val="57A7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77563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35169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2" descr="G:\002-KIMS BUSINESS\007-02-Googleslidesppt\02-GSppt-Contents-Kim\20170429\02-\item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165" y="357831"/>
            <a:ext cx="3101574" cy="341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3"/>
          <p:cNvSpPr/>
          <p:nvPr userDrawn="1"/>
        </p:nvSpPr>
        <p:spPr>
          <a:xfrm rot="2539017">
            <a:off x="-150396" y="312859"/>
            <a:ext cx="1311499" cy="276834"/>
          </a:xfrm>
          <a:custGeom>
            <a:avLst/>
            <a:gdLst/>
            <a:ahLst/>
            <a:cxnLst/>
            <a:rect l="l" t="t" r="r" b="b"/>
            <a:pathLst>
              <a:path w="1311499" h="276834">
                <a:moveTo>
                  <a:pt x="0" y="168822"/>
                </a:moveTo>
                <a:lnTo>
                  <a:pt x="1257493" y="168822"/>
                </a:lnTo>
                <a:cubicBezTo>
                  <a:pt x="1287320" y="168822"/>
                  <a:pt x="1311499" y="193001"/>
                  <a:pt x="1311499" y="222828"/>
                </a:cubicBezTo>
                <a:cubicBezTo>
                  <a:pt x="1311499" y="252655"/>
                  <a:pt x="1287320" y="276834"/>
                  <a:pt x="1257493" y="276834"/>
                </a:cubicBezTo>
                <a:lnTo>
                  <a:pt x="98341" y="276834"/>
                </a:lnTo>
                <a:close/>
                <a:moveTo>
                  <a:pt x="13263" y="108012"/>
                </a:moveTo>
                <a:lnTo>
                  <a:pt x="131896" y="0"/>
                </a:lnTo>
                <a:lnTo>
                  <a:pt x="990679" y="0"/>
                </a:lnTo>
                <a:cubicBezTo>
                  <a:pt x="1020506" y="0"/>
                  <a:pt x="1044685" y="24179"/>
                  <a:pt x="1044685" y="54006"/>
                </a:cubicBezTo>
                <a:cubicBezTo>
                  <a:pt x="1044685" y="83833"/>
                  <a:pt x="1020506" y="108012"/>
                  <a:pt x="990679" y="108012"/>
                </a:cubicBezTo>
                <a:close/>
              </a:path>
            </a:pathLst>
          </a:cu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7"/>
          <p:cNvSpPr/>
          <p:nvPr userDrawn="1"/>
        </p:nvSpPr>
        <p:spPr>
          <a:xfrm rot="2539017">
            <a:off x="7980742" y="4555158"/>
            <a:ext cx="1313980" cy="276835"/>
          </a:xfrm>
          <a:custGeom>
            <a:avLst/>
            <a:gdLst/>
            <a:ahLst/>
            <a:cxnLst/>
            <a:rect l="l" t="t" r="r" b="b"/>
            <a:pathLst>
              <a:path w="1313980" h="276835">
                <a:moveTo>
                  <a:pt x="282631" y="184641"/>
                </a:moveTo>
                <a:cubicBezTo>
                  <a:pt x="292404" y="174868"/>
                  <a:pt x="305907" y="168823"/>
                  <a:pt x="320820" y="168822"/>
                </a:cubicBezTo>
                <a:lnTo>
                  <a:pt x="1281494" y="168822"/>
                </a:lnTo>
                <a:lnTo>
                  <a:pt x="1162861" y="276834"/>
                </a:lnTo>
                <a:lnTo>
                  <a:pt x="320820" y="276835"/>
                </a:lnTo>
                <a:cubicBezTo>
                  <a:pt x="290992" y="276835"/>
                  <a:pt x="266814" y="252656"/>
                  <a:pt x="266814" y="222829"/>
                </a:cubicBezTo>
                <a:cubicBezTo>
                  <a:pt x="266814" y="207915"/>
                  <a:pt x="272859" y="194413"/>
                  <a:pt x="282631" y="184641"/>
                </a:cubicBezTo>
                <a:close/>
                <a:moveTo>
                  <a:pt x="15817" y="15819"/>
                </a:moveTo>
                <a:cubicBezTo>
                  <a:pt x="25590" y="6046"/>
                  <a:pt x="39091" y="1"/>
                  <a:pt x="54005" y="1"/>
                </a:cubicBezTo>
                <a:lnTo>
                  <a:pt x="1215638" y="0"/>
                </a:lnTo>
                <a:lnTo>
                  <a:pt x="1313980" y="108013"/>
                </a:lnTo>
                <a:lnTo>
                  <a:pt x="54005" y="108013"/>
                </a:lnTo>
                <a:cubicBezTo>
                  <a:pt x="24178" y="108013"/>
                  <a:pt x="0" y="83834"/>
                  <a:pt x="0" y="54007"/>
                </a:cubicBezTo>
                <a:cubicBezTo>
                  <a:pt x="0" y="39093"/>
                  <a:pt x="6044" y="25592"/>
                  <a:pt x="15817" y="15819"/>
                </a:cubicBezTo>
                <a:close/>
              </a:path>
            </a:pathLst>
          </a:custGeom>
          <a:solidFill>
            <a:schemeClr val="bg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7904" y="2253238"/>
            <a:ext cx="5436096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707904" y="2726814"/>
            <a:ext cx="543609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1359273" y="1356135"/>
            <a:ext cx="2420639" cy="2425386"/>
            <a:chOff x="894913" y="1065128"/>
            <a:chExt cx="2420639" cy="2425386"/>
          </a:xfrm>
        </p:grpSpPr>
        <p:pic>
          <p:nvPicPr>
            <p:cNvPr id="5" name="Picture 4" descr="G:\002-KIMS BUSINESS\007-02-Googleslidesppt\02-GSppt-Contents-Kim\20170429\02-\item0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44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004758">
              <a:off x="963129" y="1820488"/>
              <a:ext cx="1630218" cy="1709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G:\002-KIMS BUSINESS\007-02-Googleslidesppt\02-GSppt-Contents-Kim\20170429\02-\item02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569023">
              <a:off x="1645526" y="1354124"/>
              <a:ext cx="1630218" cy="1709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Oval 6"/>
            <p:cNvSpPr/>
            <p:nvPr/>
          </p:nvSpPr>
          <p:spPr>
            <a:xfrm>
              <a:off x="1115616" y="1539635"/>
              <a:ext cx="1616891" cy="16168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Picture 4" descr="G:\002-KIMS BUSINESS\007-02-Googleslidesppt\02-GSppt-Contents-Kim\20170429\02-\item0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44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475233">
              <a:off x="894913" y="1065128"/>
              <a:ext cx="1630218" cy="1709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 Slide Layout">
    <p:bg>
      <p:bgPr>
        <a:solidFill>
          <a:srgbClr val="57A7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3"/>
          <p:cNvSpPr/>
          <p:nvPr userDrawn="1"/>
        </p:nvSpPr>
        <p:spPr>
          <a:xfrm rot="2539017">
            <a:off x="-150396" y="312859"/>
            <a:ext cx="1311499" cy="276834"/>
          </a:xfrm>
          <a:custGeom>
            <a:avLst/>
            <a:gdLst/>
            <a:ahLst/>
            <a:cxnLst/>
            <a:rect l="l" t="t" r="r" b="b"/>
            <a:pathLst>
              <a:path w="1311499" h="276834">
                <a:moveTo>
                  <a:pt x="0" y="168822"/>
                </a:moveTo>
                <a:lnTo>
                  <a:pt x="1257493" y="168822"/>
                </a:lnTo>
                <a:cubicBezTo>
                  <a:pt x="1287320" y="168822"/>
                  <a:pt x="1311499" y="193001"/>
                  <a:pt x="1311499" y="222828"/>
                </a:cubicBezTo>
                <a:cubicBezTo>
                  <a:pt x="1311499" y="252655"/>
                  <a:pt x="1287320" y="276834"/>
                  <a:pt x="1257493" y="276834"/>
                </a:cubicBezTo>
                <a:lnTo>
                  <a:pt x="98341" y="276834"/>
                </a:lnTo>
                <a:close/>
                <a:moveTo>
                  <a:pt x="13263" y="108012"/>
                </a:moveTo>
                <a:lnTo>
                  <a:pt x="131896" y="0"/>
                </a:lnTo>
                <a:lnTo>
                  <a:pt x="990679" y="0"/>
                </a:lnTo>
                <a:cubicBezTo>
                  <a:pt x="1020506" y="0"/>
                  <a:pt x="1044685" y="24179"/>
                  <a:pt x="1044685" y="54006"/>
                </a:cubicBezTo>
                <a:cubicBezTo>
                  <a:pt x="1044685" y="83833"/>
                  <a:pt x="1020506" y="108012"/>
                  <a:pt x="990679" y="108012"/>
                </a:cubicBezTo>
                <a:close/>
              </a:path>
            </a:pathLst>
          </a:cu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7"/>
          <p:cNvSpPr/>
          <p:nvPr userDrawn="1"/>
        </p:nvSpPr>
        <p:spPr>
          <a:xfrm rot="2539017">
            <a:off x="7980742" y="4555158"/>
            <a:ext cx="1313980" cy="276835"/>
          </a:xfrm>
          <a:custGeom>
            <a:avLst/>
            <a:gdLst/>
            <a:ahLst/>
            <a:cxnLst/>
            <a:rect l="l" t="t" r="r" b="b"/>
            <a:pathLst>
              <a:path w="1313980" h="276835">
                <a:moveTo>
                  <a:pt x="282631" y="184641"/>
                </a:moveTo>
                <a:cubicBezTo>
                  <a:pt x="292404" y="174868"/>
                  <a:pt x="305907" y="168823"/>
                  <a:pt x="320820" y="168822"/>
                </a:cubicBezTo>
                <a:lnTo>
                  <a:pt x="1281494" y="168822"/>
                </a:lnTo>
                <a:lnTo>
                  <a:pt x="1162861" y="276834"/>
                </a:lnTo>
                <a:lnTo>
                  <a:pt x="320820" y="276835"/>
                </a:lnTo>
                <a:cubicBezTo>
                  <a:pt x="290992" y="276835"/>
                  <a:pt x="266814" y="252656"/>
                  <a:pt x="266814" y="222829"/>
                </a:cubicBezTo>
                <a:cubicBezTo>
                  <a:pt x="266814" y="207915"/>
                  <a:pt x="272859" y="194413"/>
                  <a:pt x="282631" y="184641"/>
                </a:cubicBezTo>
                <a:close/>
                <a:moveTo>
                  <a:pt x="15817" y="15819"/>
                </a:moveTo>
                <a:cubicBezTo>
                  <a:pt x="25590" y="6046"/>
                  <a:pt x="39091" y="1"/>
                  <a:pt x="54005" y="1"/>
                </a:cubicBezTo>
                <a:lnTo>
                  <a:pt x="1215638" y="0"/>
                </a:lnTo>
                <a:lnTo>
                  <a:pt x="1313980" y="108013"/>
                </a:lnTo>
                <a:lnTo>
                  <a:pt x="54005" y="108013"/>
                </a:lnTo>
                <a:cubicBezTo>
                  <a:pt x="24178" y="108013"/>
                  <a:pt x="0" y="83834"/>
                  <a:pt x="0" y="54007"/>
                </a:cubicBezTo>
                <a:cubicBezTo>
                  <a:pt x="0" y="39093"/>
                  <a:pt x="6044" y="25592"/>
                  <a:pt x="15817" y="15819"/>
                </a:cubicBezTo>
                <a:close/>
              </a:path>
            </a:pathLst>
          </a:custGeom>
          <a:solidFill>
            <a:schemeClr val="bg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2691166" y="319499"/>
            <a:ext cx="4378671" cy="4443349"/>
            <a:chOff x="2987824" y="255370"/>
            <a:chExt cx="3658591" cy="3712633"/>
          </a:xfrm>
        </p:grpSpPr>
        <p:sp>
          <p:nvSpPr>
            <p:cNvPr id="16" name="Rounded Rectangle 7"/>
            <p:cNvSpPr/>
            <p:nvPr userDrawn="1"/>
          </p:nvSpPr>
          <p:spPr>
            <a:xfrm rot="2743412">
              <a:off x="2570129" y="839249"/>
              <a:ext cx="1479455" cy="311698"/>
            </a:xfrm>
            <a:custGeom>
              <a:avLst/>
              <a:gdLst/>
              <a:ahLst/>
              <a:cxnLst/>
              <a:rect l="l" t="t" r="r" b="b"/>
              <a:pathLst>
                <a:path w="1313980" h="276835">
                  <a:moveTo>
                    <a:pt x="282631" y="184641"/>
                  </a:moveTo>
                  <a:cubicBezTo>
                    <a:pt x="292404" y="174868"/>
                    <a:pt x="305907" y="168823"/>
                    <a:pt x="320820" y="168822"/>
                  </a:cubicBezTo>
                  <a:lnTo>
                    <a:pt x="1281494" y="168822"/>
                  </a:lnTo>
                  <a:lnTo>
                    <a:pt x="1162861" y="276834"/>
                  </a:lnTo>
                  <a:lnTo>
                    <a:pt x="320820" y="276835"/>
                  </a:lnTo>
                  <a:cubicBezTo>
                    <a:pt x="290992" y="276835"/>
                    <a:pt x="266814" y="252656"/>
                    <a:pt x="266814" y="222829"/>
                  </a:cubicBezTo>
                  <a:cubicBezTo>
                    <a:pt x="266814" y="207915"/>
                    <a:pt x="272859" y="194413"/>
                    <a:pt x="282631" y="184641"/>
                  </a:cubicBezTo>
                  <a:close/>
                  <a:moveTo>
                    <a:pt x="15817" y="15819"/>
                  </a:moveTo>
                  <a:cubicBezTo>
                    <a:pt x="25590" y="6046"/>
                    <a:pt x="39091" y="1"/>
                    <a:pt x="54005" y="1"/>
                  </a:cubicBezTo>
                  <a:lnTo>
                    <a:pt x="1215638" y="0"/>
                  </a:lnTo>
                  <a:lnTo>
                    <a:pt x="1313980" y="108013"/>
                  </a:lnTo>
                  <a:lnTo>
                    <a:pt x="54005" y="108013"/>
                  </a:lnTo>
                  <a:cubicBezTo>
                    <a:pt x="24178" y="108013"/>
                    <a:pt x="0" y="83834"/>
                    <a:pt x="0" y="54007"/>
                  </a:cubicBezTo>
                  <a:cubicBezTo>
                    <a:pt x="0" y="39093"/>
                    <a:pt x="6044" y="25592"/>
                    <a:pt x="15817" y="15819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3"/>
            <p:cNvSpPr/>
            <p:nvPr userDrawn="1"/>
          </p:nvSpPr>
          <p:spPr>
            <a:xfrm rot="2588287">
              <a:off x="4911045" y="3207276"/>
              <a:ext cx="1476662" cy="311697"/>
            </a:xfrm>
            <a:custGeom>
              <a:avLst/>
              <a:gdLst/>
              <a:ahLst/>
              <a:cxnLst/>
              <a:rect l="l" t="t" r="r" b="b"/>
              <a:pathLst>
                <a:path w="1311499" h="276834">
                  <a:moveTo>
                    <a:pt x="0" y="168822"/>
                  </a:moveTo>
                  <a:lnTo>
                    <a:pt x="1257493" y="168822"/>
                  </a:lnTo>
                  <a:cubicBezTo>
                    <a:pt x="1287320" y="168822"/>
                    <a:pt x="1311499" y="193001"/>
                    <a:pt x="1311499" y="222828"/>
                  </a:cubicBezTo>
                  <a:cubicBezTo>
                    <a:pt x="1311499" y="252655"/>
                    <a:pt x="1287320" y="276834"/>
                    <a:pt x="1257493" y="276834"/>
                  </a:cubicBezTo>
                  <a:lnTo>
                    <a:pt x="98341" y="276834"/>
                  </a:lnTo>
                  <a:close/>
                  <a:moveTo>
                    <a:pt x="13263" y="108012"/>
                  </a:moveTo>
                  <a:lnTo>
                    <a:pt x="131896" y="0"/>
                  </a:lnTo>
                  <a:lnTo>
                    <a:pt x="990679" y="0"/>
                  </a:lnTo>
                  <a:cubicBezTo>
                    <a:pt x="1020506" y="0"/>
                    <a:pt x="1044685" y="24179"/>
                    <a:pt x="1044685" y="54006"/>
                  </a:cubicBezTo>
                  <a:cubicBezTo>
                    <a:pt x="1044685" y="83833"/>
                    <a:pt x="1020506" y="108012"/>
                    <a:pt x="990679" y="108012"/>
                  </a:cubicBezTo>
                  <a:close/>
                </a:path>
              </a:pathLst>
            </a:custGeom>
            <a:solidFill>
              <a:schemeClr val="bg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" name="Group 6"/>
            <p:cNvGrpSpPr/>
            <p:nvPr userDrawn="1"/>
          </p:nvGrpSpPr>
          <p:grpSpPr>
            <a:xfrm>
              <a:off x="2987824" y="302237"/>
              <a:ext cx="3658591" cy="3665766"/>
              <a:chOff x="894913" y="1065128"/>
              <a:chExt cx="2420639" cy="2425386"/>
            </a:xfrm>
          </p:grpSpPr>
          <p:pic>
            <p:nvPicPr>
              <p:cNvPr id="8" name="Picture 7" descr="G:\002-KIMS BUSINESS\007-02-Googleslidesppt\02-GSppt-Contents-Kim\20170429\02-\item02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44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004758">
                <a:off x="963129" y="1820488"/>
                <a:ext cx="1630218" cy="1709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4" descr="G:\002-KIMS BUSINESS\007-02-Googleslidesppt\02-GSppt-Contents-Kim\20170429\02-\item02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569023">
                <a:off x="1645526" y="1354124"/>
                <a:ext cx="1630218" cy="1709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Oval 11"/>
              <p:cNvSpPr/>
              <p:nvPr/>
            </p:nvSpPr>
            <p:spPr>
              <a:xfrm>
                <a:off x="1115616" y="1539635"/>
                <a:ext cx="1616891" cy="161689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3" name="Picture 4" descr="G:\002-KIMS BUSINESS\007-02-Googleslidesppt\02-GSppt-Contents-Kim\20170429\02-\item02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44000"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3475233">
                <a:off x="894913" y="1065128"/>
                <a:ext cx="1630218" cy="1709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9" name="Oval 18"/>
            <p:cNvSpPr/>
            <p:nvPr userDrawn="1"/>
          </p:nvSpPr>
          <p:spPr>
            <a:xfrm>
              <a:off x="3452395" y="1155308"/>
              <a:ext cx="2188355" cy="2188355"/>
            </a:xfrm>
            <a:prstGeom prst="ellipse">
              <a:avLst/>
            </a:prstGeom>
            <a:noFill/>
            <a:ln w="15875">
              <a:solidFill>
                <a:schemeClr val="accent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392288" y="2283718"/>
            <a:ext cx="235942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392140" y="2859781"/>
            <a:ext cx="2359424" cy="57606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2166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69462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8"/>
            <a:ext cx="882047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699542"/>
            <a:ext cx="8820472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7845489-B228-40CA-99BD-CBA41EE6F99E}"/>
              </a:ext>
            </a:extLst>
          </p:cNvPr>
          <p:cNvSpPr/>
          <p:nvPr userDrawn="1"/>
        </p:nvSpPr>
        <p:spPr>
          <a:xfrm>
            <a:off x="0" y="1059582"/>
            <a:ext cx="9144000" cy="40839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19672" y="123478"/>
            <a:ext cx="7524328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619672" y="699542"/>
            <a:ext cx="7524328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2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07418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3888" y="627534"/>
            <a:ext cx="1296144" cy="12961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563888" y="2031690"/>
            <a:ext cx="1296144" cy="12961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563888" y="3435846"/>
            <a:ext cx="1296144" cy="129614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607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540000" anchor="t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400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52" r:id="rId3"/>
    <p:sldLayoutId id="2147483660" r:id="rId4"/>
    <p:sldLayoutId id="2147483662" r:id="rId5"/>
    <p:sldLayoutId id="2147483665" r:id="rId6"/>
    <p:sldLayoutId id="2147483666" r:id="rId7"/>
    <p:sldLayoutId id="2147483663" r:id="rId8"/>
    <p:sldLayoutId id="2147483664" r:id="rId9"/>
    <p:sldLayoutId id="2147483667" r:id="rId10"/>
    <p:sldLayoutId id="2147483668" r:id="rId11"/>
    <p:sldLayoutId id="2147483655" r:id="rId12"/>
    <p:sldLayoutId id="2147483669" r:id="rId13"/>
    <p:sldLayoutId id="2147483670" r:id="rId14"/>
    <p:sldLayoutId id="2147483671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ellosehat.com/tht/hidung/polip-hidung/" TargetMode="External"/><Relationship Id="rId2" Type="http://schemas.openxmlformats.org/officeDocument/2006/relationships/hyperlink" Target="https://hellosehat.com/pernapasan/infeksi-saluran-pernapasan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hellosehat.com/tht/hidung/sinusitis/" TargetMode="External"/><Relationship Id="rId4" Type="http://schemas.openxmlformats.org/officeDocument/2006/relationships/hyperlink" Target="https://hellosehat.com/tht/hidung/pengobatan-tulang-hidung-bengko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ellosehat.com/pernapasan/flu/pengertian-fl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113616" y="1923678"/>
            <a:ext cx="2916472" cy="1080120"/>
          </a:xfrm>
        </p:spPr>
        <p:txBody>
          <a:bodyPr/>
          <a:lstStyle/>
          <a:p>
            <a:pPr lvl="0"/>
            <a:r>
              <a:rPr lang="en-US" altLang="ko-KR" sz="1800" b="1">
                <a:solidFill>
                  <a:srgbClr val="57A7BD"/>
                </a:solidFill>
                <a:ea typeface="맑은 고딕" pitchFamily="50" charset="-127"/>
              </a:rPr>
              <a:t>Permasalahan </a:t>
            </a:r>
            <a:r>
              <a:rPr lang="en-US" altLang="ko-KR" sz="1800">
                <a:solidFill>
                  <a:srgbClr val="57A7BD"/>
                </a:solidFill>
                <a:ea typeface="맑은 고딕" pitchFamily="50" charset="-127"/>
              </a:rPr>
              <a:t>/ Penyakit pada Indra </a:t>
            </a:r>
            <a:r>
              <a:rPr lang="en-US" altLang="ko-KR" sz="2000">
                <a:solidFill>
                  <a:srgbClr val="57A7BD"/>
                </a:solidFill>
                <a:ea typeface="맑은 고딕" pitchFamily="50" charset="-127"/>
              </a:rPr>
              <a:t>Penciuman</a:t>
            </a:r>
            <a:r>
              <a:rPr lang="en-US" altLang="ko-KR" sz="1800">
                <a:solidFill>
                  <a:srgbClr val="57A7BD"/>
                </a:solidFill>
                <a:ea typeface="맑은 고딕" pitchFamily="50" charset="-127"/>
              </a:rPr>
              <a:t> dan Perasa</a:t>
            </a:r>
            <a:endParaRPr lang="en-US" altLang="ko-KR" sz="1800" b="1" dirty="0">
              <a:solidFill>
                <a:srgbClr val="57A7BD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879664" y="3003798"/>
            <a:ext cx="3384376" cy="481178"/>
          </a:xfrm>
        </p:spPr>
        <p:txBody>
          <a:bodyPr/>
          <a:lstStyle/>
          <a:p>
            <a:pPr lvl="0"/>
            <a:r>
              <a:rPr lang="en-US" altLang="ko-KR" sz="1600" b="1"/>
              <a:t>Vianitadevi</a:t>
            </a:r>
          </a:p>
          <a:p>
            <a:pPr lvl="0"/>
            <a:r>
              <a:rPr lang="en-US" altLang="ko-KR" sz="1600"/>
              <a:t>NIM 2110101099</a:t>
            </a: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1972968" y="140145"/>
            <a:ext cx="7590836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Font typeface="+mj-lt"/>
              <a:buAutoNum type="arabicPeriod"/>
            </a:pPr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Hyposmia (Penurunan Kemampuan Mendeteksi Bau</a:t>
            </a:r>
            <a:endParaRPr lang="en-US" sz="3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Oval 21"/>
          <p:cNvSpPr>
            <a:spLocks noChangeAspect="1"/>
          </p:cNvSpPr>
          <p:nvPr/>
        </p:nvSpPr>
        <p:spPr>
          <a:xfrm>
            <a:off x="1799001" y="3227374"/>
            <a:ext cx="347934" cy="35084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2" name="Rectangle 9"/>
          <p:cNvSpPr/>
          <p:nvPr/>
        </p:nvSpPr>
        <p:spPr>
          <a:xfrm>
            <a:off x="1823962" y="4190046"/>
            <a:ext cx="298013" cy="27896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3" name="Rounded Rectangle 27"/>
          <p:cNvSpPr/>
          <p:nvPr/>
        </p:nvSpPr>
        <p:spPr>
          <a:xfrm>
            <a:off x="1807179" y="2343219"/>
            <a:ext cx="331579" cy="25469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4" name="Rounded Rectangle 7"/>
          <p:cNvSpPr/>
          <p:nvPr/>
        </p:nvSpPr>
        <p:spPr>
          <a:xfrm>
            <a:off x="1812422" y="1376277"/>
            <a:ext cx="355596" cy="3068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5E3DC40-8CD5-4554-BB8F-F5249B4FF28C}"/>
              </a:ext>
            </a:extLst>
          </p:cNvPr>
          <p:cNvSpPr txBox="1"/>
          <p:nvPr/>
        </p:nvSpPr>
        <p:spPr>
          <a:xfrm>
            <a:off x="2539150" y="987574"/>
            <a:ext cx="635333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ID" b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Hyposmia adalah sebuah gangguan penciuman yang menyebabkan penurunan kemampuan hidung Anda untuk mendeteksi bau. Hal ini ternyata bisa diakibatkan oleh beberapa faktor, antara lain: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Alergi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Cedera di kepala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2"/>
              </a:rPr>
              <a:t>Infeksi saluran pernapasan</a:t>
            </a:r>
            <a:endParaRPr lang="en-ID" b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3"/>
              </a:rPr>
              <a:t>Polip hidung</a:t>
            </a:r>
            <a:endParaRPr lang="en-ID" b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4"/>
              </a:rPr>
              <a:t>Septum hidung yang bengkok</a:t>
            </a:r>
            <a:endParaRPr lang="en-ID" b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5"/>
              </a:rPr>
              <a:t>Sinusitis kronis</a:t>
            </a:r>
            <a:endParaRPr lang="en-ID" b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Penggunaan obat-obatan, seperti ampicilin, loratadine, atau amitriptyline</a:t>
            </a: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/>
              <a:t>2. Parosmia (Salah Mengenal Bau)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61116" y="4128872"/>
            <a:ext cx="1017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Option A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0320" y="4128872"/>
            <a:ext cx="1017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Option B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79524" y="4128872"/>
            <a:ext cx="1017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Option C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8" name="Oval 21"/>
          <p:cNvSpPr>
            <a:spLocks noChangeAspect="1"/>
          </p:cNvSpPr>
          <p:nvPr/>
        </p:nvSpPr>
        <p:spPr>
          <a:xfrm>
            <a:off x="7414549" y="1748257"/>
            <a:ext cx="347934" cy="35084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9" name="Rounded Rectangle 27"/>
          <p:cNvSpPr/>
          <p:nvPr/>
        </p:nvSpPr>
        <p:spPr>
          <a:xfrm>
            <a:off x="4963522" y="1796330"/>
            <a:ext cx="331579" cy="25469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0" name="Rounded Rectangle 7"/>
          <p:cNvSpPr/>
          <p:nvPr/>
        </p:nvSpPr>
        <p:spPr>
          <a:xfrm>
            <a:off x="2492310" y="1770241"/>
            <a:ext cx="355596" cy="3068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9DC08A-BEAC-43DF-AC03-78FEF127D86E}"/>
              </a:ext>
            </a:extLst>
          </p:cNvPr>
          <p:cNvSpPr txBox="1"/>
          <p:nvPr/>
        </p:nvSpPr>
        <p:spPr>
          <a:xfrm>
            <a:off x="2161116" y="743330"/>
            <a:ext cx="673136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Parosmia adalah sebuah keadaan ketika seseorang bisa mendeteksi bau, tetapi salah mengenalinya. Misalnya, wewangian yang sebenarnya tidak cukup bau diartikan sebagai bau yang tidak menyenangkan.</a:t>
            </a:r>
          </a:p>
          <a:p>
            <a:pPr algn="l" fontAlgn="base"/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Respons penderita parosmia biasanya menggambarkan bahwa sebagian bau yang mereka hirup tidak enak.</a:t>
            </a:r>
          </a:p>
          <a:p>
            <a:pPr algn="l" fontAlgn="base"/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Gangguan penciuman ini biasanya disebabkan oleh beberapa hal, seperti: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Kerusakan pada neuron penerima indera penciuman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Cedera di kepala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 u="none" strike="noStrike">
                <a:solidFill>
                  <a:srgbClr val="2D87F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  <a:hlinkClick r:id="rId2"/>
              </a:rPr>
              <a:t>Flu</a:t>
            </a:r>
            <a:endParaRPr lang="en-ID" b="0" i="0">
              <a:solidFill>
                <a:srgbClr val="262626"/>
              </a:solidFill>
              <a:effectLst/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Terpapar oleh racun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Gangguan pada sistem saraf dan sinus</a:t>
            </a:r>
          </a:p>
        </p:txBody>
      </p:sp>
    </p:spTree>
    <p:extLst>
      <p:ext uri="{BB962C8B-B14F-4D97-AF65-F5344CB8AC3E}">
        <p14:creationId xmlns:p14="http://schemas.microsoft.com/office/powerpoint/2010/main" val="101511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1"/>
          <p:cNvSpPr txBox="1">
            <a:spLocks/>
          </p:cNvSpPr>
          <p:nvPr/>
        </p:nvSpPr>
        <p:spPr>
          <a:xfrm>
            <a:off x="1331640" y="-308570"/>
            <a:ext cx="7585315" cy="1849893"/>
          </a:xfrm>
          <a:prstGeom prst="rect">
            <a:avLst/>
          </a:prstGeom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600">
                <a:solidFill>
                  <a:schemeClr val="bg1"/>
                </a:solidFill>
                <a:latin typeface="+mj-lt"/>
                <a:cs typeface="Arial" pitchFamily="34" charset="0"/>
              </a:rPr>
              <a:t>3. Phantosmia (Mencium Bau yang Tidak Ada)</a:t>
            </a:r>
            <a:endParaRPr lang="ko-KR" altLang="en-US" sz="3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74FADB-F574-4AAC-B79A-92C492812900}"/>
              </a:ext>
            </a:extLst>
          </p:cNvPr>
          <p:cNvSpPr txBox="1"/>
          <p:nvPr/>
        </p:nvSpPr>
        <p:spPr>
          <a:xfrm>
            <a:off x="1353130" y="1347614"/>
            <a:ext cx="746734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ID" sz="2400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phantosmia artinya halusinasi terhadap bau-bau yang sebenarnya tidak ada. Misalnya, Anda tiba-tiba mencium bau bawang putih padahal kenyataannya tidak ada wewangian seperti itu.</a:t>
            </a:r>
          </a:p>
          <a:p>
            <a:pPr algn="l" fontAlgn="base"/>
            <a:r>
              <a:rPr lang="en-ID" sz="2400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Penyebab terjadinya gangguan penciuman satu ini hampir sama dengan parosmia. Mulai dari cedera di kepala, flu, kerusakan pada sistem saraf, hingga sinus.</a:t>
            </a:r>
          </a:p>
        </p:txBody>
      </p:sp>
    </p:spTree>
    <p:extLst>
      <p:ext uri="{BB962C8B-B14F-4D97-AF65-F5344CB8AC3E}">
        <p14:creationId xmlns:p14="http://schemas.microsoft.com/office/powerpoint/2010/main" val="322810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E464A3-867A-4706-9883-D0D114C6993F}"/>
              </a:ext>
            </a:extLst>
          </p:cNvPr>
          <p:cNvSpPr txBox="1"/>
          <p:nvPr/>
        </p:nvSpPr>
        <p:spPr>
          <a:xfrm>
            <a:off x="2051720" y="339502"/>
            <a:ext cx="676875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ko-KR" sz="3200">
                <a:solidFill>
                  <a:schemeClr val="bg1"/>
                </a:solidFill>
                <a:latin typeface="+mj-lt"/>
                <a:cs typeface="Arial" pitchFamily="34" charset="0"/>
              </a:rPr>
              <a:t>4. Anosmia (Hilangnya Kemampuan Untuk Mendeteksi Bau)</a:t>
            </a:r>
            <a:endParaRPr lang="ko-KR" altLang="en-US" sz="32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3E4239-5C51-48C0-86C2-CB3F7E3C57A0}"/>
              </a:ext>
            </a:extLst>
          </p:cNvPr>
          <p:cNvSpPr txBox="1"/>
          <p:nvPr/>
        </p:nvSpPr>
        <p:spPr>
          <a:xfrm>
            <a:off x="2411759" y="1648420"/>
            <a:ext cx="6435601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000" b="0" i="0">
                <a:solidFill>
                  <a:srgbClr val="262626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Pada anosmia, hidung penderita sama sekali tidak bisa mencium bau apapun. Biasanya, hal ini disebabkan oleh cedera pada otak, kondisi hidung, atau memang terlahir seperti itu.</a:t>
            </a:r>
            <a:endParaRPr lang="en-ID" sz="300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984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13A932-A5C2-47FC-8CC0-3D241C81B4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1620688" y="195486"/>
            <a:ext cx="9144000" cy="576064"/>
          </a:xfrm>
        </p:spPr>
        <p:txBody>
          <a:bodyPr/>
          <a:lstStyle/>
          <a:p>
            <a:r>
              <a:rPr lang="en-US"/>
              <a:t>5. Persepsi rasa Phantom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6E7DF-F33C-4475-945E-8480333265D2}"/>
              </a:ext>
            </a:extLst>
          </p:cNvPr>
          <p:cNvSpPr txBox="1"/>
          <p:nvPr/>
        </p:nvSpPr>
        <p:spPr>
          <a:xfrm>
            <a:off x="827584" y="987574"/>
            <a:ext cx="7776864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b="0" i="0">
                <a:solidFill>
                  <a:srgbClr val="33333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Gangguan rasa yang paling umum adalah persepsi rasa phantom, yaitu persepsi rasa yang seringkali bertahan lama di lidah meskipun Anda tidak sedang makan apapun.</a:t>
            </a:r>
            <a:br>
              <a:rPr lang="en-ID" sz="2800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br>
              <a:rPr lang="en-ID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br>
              <a:rPr lang="en-ID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endParaRPr lang="en-ID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528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777E10-C4CF-4988-BD43-76256B0A51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2700808" y="195486"/>
            <a:ext cx="9144000" cy="576064"/>
          </a:xfrm>
        </p:spPr>
        <p:txBody>
          <a:bodyPr/>
          <a:lstStyle/>
          <a:p>
            <a:r>
              <a:rPr lang="en-US"/>
              <a:t>6. Dysgeusia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9AF90B-C43C-40F1-9227-F8C00381B01C}"/>
              </a:ext>
            </a:extLst>
          </p:cNvPr>
          <p:cNvSpPr txBox="1"/>
          <p:nvPr/>
        </p:nvSpPr>
        <p:spPr>
          <a:xfrm>
            <a:off x="899592" y="987574"/>
            <a:ext cx="741682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0" i="0">
                <a:solidFill>
                  <a:srgbClr val="333333"/>
                </a:solidFill>
                <a:effectLst/>
                <a:latin typeface="Adobe Fangsong Std R" panose="02020400000000000000" pitchFamily="18" charset="-128"/>
                <a:ea typeface="Adobe Fangsong Std R" panose="02020400000000000000" pitchFamily="18" charset="-128"/>
              </a:rPr>
              <a:t>Dysgeusia adalah suatu kondisi di mana lidah merasakan rasa busuk asin, sensasi rasa tengik, atau logam yang bertahan dalam mulut. Dysgeusia kadang-kadang disertai dengan sindrom mulut terbakar, suatu kondisi di mana seseorang mengalami sensasi terbakar yang menyakitkan di mulut.</a:t>
            </a:r>
            <a:br>
              <a:rPr lang="en-ID" sz="2400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br>
              <a:rPr lang="en-ID" sz="2400">
                <a:latin typeface="Adobe Fangsong Std R" panose="02020400000000000000" pitchFamily="18" charset="-128"/>
                <a:ea typeface="Adobe Fangsong Std R" panose="02020400000000000000" pitchFamily="18" charset="-128"/>
              </a:rPr>
            </a:br>
            <a:endParaRPr lang="en-ID" sz="2400">
              <a:latin typeface="Adobe Fangsong Std R" panose="02020400000000000000" pitchFamily="18" charset="-128"/>
              <a:ea typeface="Adobe Fangsong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045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A7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Thank you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D49A0B-A42A-44AB-B237-100E95BD38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7A7BD"/>
      </a:accent1>
      <a:accent2>
        <a:srgbClr val="69B6CC"/>
      </a:accent2>
      <a:accent3>
        <a:srgbClr val="57A7BD"/>
      </a:accent3>
      <a:accent4>
        <a:srgbClr val="69B6CC"/>
      </a:accent4>
      <a:accent5>
        <a:srgbClr val="57A7BD"/>
      </a:accent5>
      <a:accent6>
        <a:srgbClr val="69B6CC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7A7BD"/>
      </a:accent1>
      <a:accent2>
        <a:srgbClr val="69B6CC"/>
      </a:accent2>
      <a:accent3>
        <a:srgbClr val="57A7BD"/>
      </a:accent3>
      <a:accent4>
        <a:srgbClr val="69B6CC"/>
      </a:accent4>
      <a:accent5>
        <a:srgbClr val="57A7BD"/>
      </a:accent5>
      <a:accent6>
        <a:srgbClr val="69B6CC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7A7BD"/>
      </a:accent1>
      <a:accent2>
        <a:srgbClr val="69B6CC"/>
      </a:accent2>
      <a:accent3>
        <a:srgbClr val="57A7BD"/>
      </a:accent3>
      <a:accent4>
        <a:srgbClr val="69B6CC"/>
      </a:accent4>
      <a:accent5>
        <a:srgbClr val="57A7BD"/>
      </a:accent5>
      <a:accent6>
        <a:srgbClr val="69B6CC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346</Words>
  <Application>Microsoft Office PowerPoint</Application>
  <PresentationFormat>On-screen Show (16:9)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Adobe Fangsong Std R</vt:lpstr>
      <vt:lpstr>맑은 고딕</vt:lpstr>
      <vt:lpstr>Arial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vianita devi</cp:lastModifiedBy>
  <cp:revision>99</cp:revision>
  <dcterms:created xsi:type="dcterms:W3CDTF">2016-12-05T23:26:54Z</dcterms:created>
  <dcterms:modified xsi:type="dcterms:W3CDTF">2022-01-22T01:38:07Z</dcterms:modified>
</cp:coreProperties>
</file>