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12192000" cy="6858000"/>
  <p:embeddedFontLst>
    <p:embeddedFont>
      <p:font typeface="QLSEIE+ArialMT"/>
      <p:regular r:id="rId13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05771" y="1391426"/>
            <a:ext cx="5820115" cy="9798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575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QLSEIE+ArialMT"/>
                <a:cs typeface="QLSEIE+ArialMT"/>
              </a:rPr>
              <a:t>Permasalahan</a:t>
            </a:r>
            <a:r>
              <a:rPr dirty="0" sz="32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3200">
                <a:solidFill>
                  <a:srgbClr val="000000"/>
                </a:solidFill>
                <a:latin typeface="QLSEIE+ArialMT"/>
                <a:cs typeface="QLSEIE+ArialMT"/>
              </a:rPr>
              <a:t>pada</a:t>
            </a:r>
            <a:r>
              <a:rPr dirty="0" sz="32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3200">
                <a:solidFill>
                  <a:srgbClr val="000000"/>
                </a:solidFill>
                <a:latin typeface="QLSEIE+ArialMT"/>
                <a:cs typeface="QLSEIE+ArialMT"/>
              </a:rPr>
              <a:t>indra</a:t>
            </a:r>
            <a:r>
              <a:rPr dirty="0" sz="32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3200">
                <a:solidFill>
                  <a:srgbClr val="000000"/>
                </a:solidFill>
                <a:latin typeface="QLSEIE+ArialMT"/>
                <a:cs typeface="QLSEIE+ArialMT"/>
              </a:rPr>
              <a:t>mata</a:t>
            </a:r>
          </a:p>
          <a:p>
            <a:pPr marL="2426754" marR="0">
              <a:lnSpc>
                <a:spcPts val="3575"/>
              </a:lnSpc>
              <a:spcBef>
                <a:spcPts val="214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QLSEIE+ArialMT"/>
                <a:cs typeface="QLSEIE+ArialMT"/>
              </a:rPr>
              <a:t>Buta</a:t>
            </a:r>
            <a:r>
              <a:rPr dirty="0" sz="32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3200">
                <a:solidFill>
                  <a:srgbClr val="000000"/>
                </a:solidFill>
                <a:latin typeface="QLSEIE+ArialMT"/>
                <a:cs typeface="QLSEIE+ArialMT"/>
              </a:rPr>
              <a:t>Warna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05771" y="2620432"/>
            <a:ext cx="8026649" cy="293893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68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Buta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warna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terjadi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Ketika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ada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masalah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dengan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butiran</a:t>
            </a:r>
          </a:p>
          <a:p>
            <a:pPr marL="0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sensor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warna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(pigmen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dalam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sel-sel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saraf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tertentu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dari</a:t>
            </a:r>
          </a:p>
          <a:p>
            <a:pPr marL="0" marR="0">
              <a:lnSpc>
                <a:spcPts val="2681"/>
              </a:lnSpc>
              <a:spcBef>
                <a:spcPts val="148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mata.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Buta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warna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sama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sekali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bukanlah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bentuk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kebutaan,</a:t>
            </a:r>
          </a:p>
          <a:p>
            <a:pPr marL="0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tetapi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kekurangan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dalam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cara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melihat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warna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dan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kesulitan</a:t>
            </a:r>
          </a:p>
          <a:p>
            <a:pPr marL="0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dalam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membedakan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warna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tertentu,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seperti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biru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dan</a:t>
            </a:r>
          </a:p>
          <a:p>
            <a:pPr marL="0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kuning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atau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merah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dan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hijau.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Buta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warna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dapat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menurun</a:t>
            </a:r>
          </a:p>
          <a:p>
            <a:pPr marL="0" marR="0">
              <a:lnSpc>
                <a:spcPts val="2681"/>
              </a:lnSpc>
              <a:spcBef>
                <a:spcPts val="198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dan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laki-laki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lebih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sering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terkena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kasus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buta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warna</a:t>
            </a:r>
          </a:p>
          <a:p>
            <a:pPr marL="0" marR="0">
              <a:lnSpc>
                <a:spcPts val="2681"/>
              </a:lnSpc>
              <a:spcBef>
                <a:spcPts val="148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daripada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400">
                <a:solidFill>
                  <a:srgbClr val="000000"/>
                </a:solidFill>
                <a:latin typeface="QLSEIE+ArialMT"/>
                <a:cs typeface="QLSEIE+ArialMT"/>
              </a:rPr>
              <a:t>perempuan.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489732" y="2724077"/>
            <a:ext cx="5742878" cy="306506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Katarak</a:t>
            </a:r>
            <a:r>
              <a:rPr dirty="0" sz="2000" spc="417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adalah</a:t>
            </a:r>
            <a:r>
              <a:rPr dirty="0" sz="2000" spc="426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keadaan</a:t>
            </a:r>
            <a:r>
              <a:rPr dirty="0" sz="2000" spc="421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kekeruhan</a:t>
            </a:r>
            <a:r>
              <a:rPr dirty="0" sz="2000" spc="417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pad</a:t>
            </a:r>
            <a:r>
              <a:rPr dirty="0" sz="2000" spc="419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alensa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yang</a:t>
            </a:r>
            <a:r>
              <a:rPr dirty="0" sz="2000" spc="132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dapat</a:t>
            </a:r>
            <a:r>
              <a:rPr dirty="0" sz="2000" spc="126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terjadi</a:t>
            </a:r>
            <a:r>
              <a:rPr dirty="0" sz="2000" spc="136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akibat</a:t>
            </a:r>
            <a:r>
              <a:rPr dirty="0" sz="2000" spc="132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dehidrasi</a:t>
            </a:r>
            <a:r>
              <a:rPr dirty="0" sz="2000" spc="14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(penambahan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cairan)</a:t>
            </a:r>
            <a:r>
              <a:rPr dirty="0" sz="2000" spc="152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lensa,</a:t>
            </a:r>
            <a:r>
              <a:rPr dirty="0" sz="2000" spc="154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denaturasi</a:t>
            </a:r>
            <a:r>
              <a:rPr dirty="0" sz="2000" spc="153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protein</a:t>
            </a:r>
            <a:r>
              <a:rPr dirty="0" sz="2000" spc="152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lensa.</a:t>
            </a:r>
            <a:r>
              <a:rPr dirty="0" sz="2000" spc="154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Biasanya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kekeruhan</a:t>
            </a:r>
            <a:r>
              <a:rPr dirty="0" sz="2000" spc="551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mengenai</a:t>
            </a:r>
            <a:r>
              <a:rPr dirty="0" sz="2000" spc="557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kedua</a:t>
            </a:r>
            <a:r>
              <a:rPr dirty="0" sz="2000" spc="555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mata</a:t>
            </a:r>
            <a:r>
              <a:rPr dirty="0" sz="2000" spc="546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dan</a:t>
            </a:r>
            <a:r>
              <a:rPr dirty="0" sz="2000" spc="553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berjalan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progressif</a:t>
            </a:r>
            <a:r>
              <a:rPr dirty="0" sz="2000" spc="169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ataupun</a:t>
            </a:r>
            <a:r>
              <a:rPr dirty="0" sz="2000" spc="1695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dapat</a:t>
            </a:r>
            <a:r>
              <a:rPr dirty="0" sz="2000" spc="1692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tidak</a:t>
            </a:r>
            <a:r>
              <a:rPr dirty="0" sz="2000" spc="1698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mengalami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perubahan</a:t>
            </a:r>
            <a:r>
              <a:rPr dirty="0" sz="2000" spc="977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dalam</a:t>
            </a:r>
            <a:r>
              <a:rPr dirty="0" sz="2000" spc="981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waktu</a:t>
            </a:r>
            <a:r>
              <a:rPr dirty="0" sz="2000" spc="981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yang</a:t>
            </a:r>
            <a:r>
              <a:rPr dirty="0" sz="2000" spc="978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lama.</a:t>
            </a:r>
            <a:r>
              <a:rPr dirty="0" sz="2000" spc="976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Katarak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umumnya</a:t>
            </a:r>
            <a:r>
              <a:rPr dirty="0" sz="2000" spc="415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merupakan</a:t>
            </a:r>
            <a:r>
              <a:rPr dirty="0" sz="2000" spc="415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penyakit</a:t>
            </a:r>
            <a:r>
              <a:rPr dirty="0" sz="2000" spc="423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pada</a:t>
            </a:r>
            <a:r>
              <a:rPr dirty="0" sz="2000" spc="421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usia</a:t>
            </a:r>
            <a:r>
              <a:rPr dirty="0" sz="2000" spc="426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lanjut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akan</a:t>
            </a:r>
            <a:r>
              <a:rPr dirty="0" sz="2000" spc="1128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tetapi</a:t>
            </a:r>
            <a:r>
              <a:rPr dirty="0" sz="2000" spc="1127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dapat</a:t>
            </a:r>
            <a:r>
              <a:rPr dirty="0" sz="2000" spc="1123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juga</a:t>
            </a:r>
            <a:r>
              <a:rPr dirty="0" sz="2000" spc="1135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diakibatkan</a:t>
            </a:r>
            <a:r>
              <a:rPr dirty="0" sz="2000" spc="1139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kelainan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congenital,</a:t>
            </a:r>
            <a:r>
              <a:rPr dirty="0" sz="2000" spc="957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atau</a:t>
            </a:r>
            <a:r>
              <a:rPr dirty="0" sz="2000" spc="951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penyulit</a:t>
            </a:r>
            <a:r>
              <a:rPr dirty="0" sz="2000" spc="96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penyakit</a:t>
            </a:r>
            <a:r>
              <a:rPr dirty="0" sz="2000" spc="955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mata</a:t>
            </a:r>
            <a:r>
              <a:rPr dirty="0" sz="2000" spc="947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local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menahun</a:t>
            </a:r>
            <a:r>
              <a:rPr dirty="0" sz="1800">
                <a:solidFill>
                  <a:srgbClr val="000000"/>
                </a:solidFill>
                <a:latin typeface="QLSEIE+ArialMT"/>
                <a:cs typeface="QLSEIE+ArialMT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91231" y="2601664"/>
            <a:ext cx="5938223" cy="1845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Mata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dengan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lensa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atau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bulat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mata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terlalu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panjang.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Rabun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jauh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adalah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ketidakmampuan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mata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untuk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melihat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dalam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jarak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yang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jauh.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Bayangan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yang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dihasilkan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akan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jatuh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didepan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retina.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Penderitaan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rabun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jah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dapat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menggunakan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kacamata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berlensa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cekung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atau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negative.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Lensa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cekung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akan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91231" y="4430464"/>
            <a:ext cx="5994103" cy="626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menempatkan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Kembali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bayangan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tepat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dititik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retina,</a:t>
            </a:r>
          </a:p>
          <a:p>
            <a:pPr marL="0" marR="0">
              <a:lnSpc>
                <a:spcPts val="2234"/>
              </a:lnSpc>
              <a:spcBef>
                <a:spcPts val="165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sehingga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mata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dapat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melihat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benda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yang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 </a:t>
            </a:r>
            <a:r>
              <a:rPr dirty="0" sz="2000">
                <a:solidFill>
                  <a:srgbClr val="000000"/>
                </a:solidFill>
                <a:latin typeface="QLSEIE+ArialMT"/>
                <a:cs typeface="QLSEIE+ArialMT"/>
              </a:rPr>
              <a:t>jauh.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2022-01-21T19:15:50-06:00</dcterms:modified>
</cp:coreProperties>
</file>