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25EC20-B928-4691-92F8-7CF8377C14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ECF9D4-0AE6-40E5-BE54-E92D525BA8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7DB2B-2997-4D9A-BB3A-3E711007C313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3EC67-4CB1-4C5A-AEEA-BDCBC42564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51177-1243-4B5D-89EC-A87F29C636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444C0-9085-4E30-90C3-57B4DE787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24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CD2D4-B2CB-4233-9BAB-1F5DD0E8BBF2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CA8D8-D249-42B2-AC5D-630819D1F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F7D4EF-FDDA-4D9E-B06D-91CC7AC38A31}"/>
              </a:ext>
            </a:extLst>
          </p:cNvPr>
          <p:cNvSpPr/>
          <p:nvPr userDrawn="1"/>
        </p:nvSpPr>
        <p:spPr>
          <a:xfrm>
            <a:off x="8534400" y="57150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0FBC-D206-418B-B244-1F658CDF8BF5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015C-ED0F-43C2-9059-32F3722CA5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0FBC-D206-418B-B244-1F658CDF8BF5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015C-ED0F-43C2-9059-32F3722CA5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0FBC-D206-418B-B244-1F658CDF8BF5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015C-ED0F-43C2-9059-32F3722CA5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0FBC-D206-418B-B244-1F658CDF8BF5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015C-ED0F-43C2-9059-32F3722CA5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0FBC-D206-418B-B244-1F658CDF8BF5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015C-ED0F-43C2-9059-32F3722CA5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0FBC-D206-418B-B244-1F658CDF8BF5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015C-ED0F-43C2-9059-32F3722CA5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0FBC-D206-418B-B244-1F658CDF8BF5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015C-ED0F-43C2-9059-32F3722CA5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0FBC-D206-418B-B244-1F658CDF8BF5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015C-ED0F-43C2-9059-32F3722CA5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0FBC-D206-418B-B244-1F658CDF8BF5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015C-ED0F-43C2-9059-32F3722CA5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0FBC-D206-418B-B244-1F658CDF8BF5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015C-ED0F-43C2-9059-32F3722CA5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0FBC-D206-418B-B244-1F658CDF8BF5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015C-ED0F-43C2-9059-32F3722CA5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18" Type="http://schemas.openxmlformats.org/officeDocument/2006/relationships/image" Target="../media/image6.wmf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wmf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20" Type="http://schemas.openxmlformats.org/officeDocument/2006/relationships/image" Target="../media/image8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2.wmf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23" Type="http://schemas.openxmlformats.org/officeDocument/2006/relationships/image" Target="../media/image11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Relationship Id="rId22" Type="http://schemas.openxmlformats.org/officeDocument/2006/relationships/image" Target="../media/image10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 userDrawn="1"/>
        </p:nvGrpSpPr>
        <p:grpSpPr>
          <a:xfrm>
            <a:off x="1058173" y="69011"/>
            <a:ext cx="7019027" cy="6712787"/>
            <a:chOff x="1100154" y="152400"/>
            <a:chExt cx="6824646" cy="6629400"/>
          </a:xfrm>
        </p:grpSpPr>
        <p:pic>
          <p:nvPicPr>
            <p:cNvPr id="10" name="Picture 9" descr="j0324442.wmf"/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2687475" y="525887"/>
              <a:ext cx="1867437" cy="903073"/>
            </a:xfrm>
            <a:prstGeom prst="rect">
              <a:avLst/>
            </a:prstGeom>
          </p:spPr>
        </p:pic>
        <p:pic>
          <p:nvPicPr>
            <p:cNvPr id="7" name="Picture 6" descr="j0324436.wmf"/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6235604" y="2113208"/>
              <a:ext cx="1689196" cy="1120462"/>
            </a:xfrm>
            <a:prstGeom prst="rect">
              <a:avLst/>
            </a:prstGeom>
          </p:spPr>
        </p:pic>
        <p:pic>
          <p:nvPicPr>
            <p:cNvPr id="8" name="Picture 7" descr="j0324438.wmf"/>
            <p:cNvPicPr>
              <a:picLocks noChangeAspect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5582002" y="1272862"/>
              <a:ext cx="1960808" cy="1138567"/>
            </a:xfrm>
            <a:prstGeom prst="rect">
              <a:avLst/>
            </a:prstGeom>
          </p:spPr>
        </p:pic>
        <p:pic>
          <p:nvPicPr>
            <p:cNvPr id="9" name="Picture 8" descr="j0324440.wmf"/>
            <p:cNvPicPr>
              <a:picLocks noChangeAspect="1"/>
            </p:cNvPicPr>
            <p:nvPr userDrawn="1"/>
          </p:nvPicPr>
          <p:blipFill>
            <a:blip r:embed="rId16"/>
            <a:stretch>
              <a:fillRect/>
            </a:stretch>
          </p:blipFill>
          <p:spPr>
            <a:xfrm>
              <a:off x="4554913" y="152400"/>
              <a:ext cx="1265397" cy="1213834"/>
            </a:xfrm>
            <a:prstGeom prst="rect">
              <a:avLst/>
            </a:prstGeom>
          </p:spPr>
        </p:pic>
        <p:pic>
          <p:nvPicPr>
            <p:cNvPr id="11" name="Picture 10" descr="j0324444.wmf"/>
            <p:cNvPicPr>
              <a:picLocks noChangeAspect="1"/>
            </p:cNvPicPr>
            <p:nvPr userDrawn="1"/>
          </p:nvPicPr>
          <p:blipFill>
            <a:blip r:embed="rId17"/>
            <a:stretch>
              <a:fillRect/>
            </a:stretch>
          </p:blipFill>
          <p:spPr>
            <a:xfrm>
              <a:off x="1847129" y="899375"/>
              <a:ext cx="1360201" cy="1027090"/>
            </a:xfrm>
            <a:prstGeom prst="rect">
              <a:avLst/>
            </a:prstGeom>
          </p:spPr>
        </p:pic>
        <p:pic>
          <p:nvPicPr>
            <p:cNvPr id="13" name="Picture 12" descr="j0324446.wmf"/>
            <p:cNvPicPr>
              <a:picLocks noChangeAspect="1"/>
            </p:cNvPicPr>
            <p:nvPr userDrawn="1"/>
          </p:nvPicPr>
          <p:blipFill>
            <a:blip r:embed="rId18"/>
            <a:stretch>
              <a:fillRect/>
            </a:stretch>
          </p:blipFill>
          <p:spPr>
            <a:xfrm>
              <a:off x="1286898" y="1926465"/>
              <a:ext cx="858328" cy="1400577"/>
            </a:xfrm>
            <a:prstGeom prst="rect">
              <a:avLst/>
            </a:prstGeom>
          </p:spPr>
        </p:pic>
        <p:pic>
          <p:nvPicPr>
            <p:cNvPr id="14" name="Picture 13" descr="j0324448.wmf"/>
            <p:cNvPicPr>
              <a:picLocks noChangeAspect="1"/>
            </p:cNvPicPr>
            <p:nvPr userDrawn="1"/>
          </p:nvPicPr>
          <p:blipFill>
            <a:blip r:embed="rId19"/>
            <a:stretch>
              <a:fillRect/>
            </a:stretch>
          </p:blipFill>
          <p:spPr>
            <a:xfrm>
              <a:off x="1100154" y="3233670"/>
              <a:ext cx="1307206" cy="1237726"/>
            </a:xfrm>
            <a:prstGeom prst="rect">
              <a:avLst/>
            </a:prstGeom>
          </p:spPr>
        </p:pic>
        <p:pic>
          <p:nvPicPr>
            <p:cNvPr id="15" name="Picture 14" descr="j0324450.wmf"/>
            <p:cNvPicPr>
              <a:picLocks noChangeAspect="1"/>
            </p:cNvPicPr>
            <p:nvPr userDrawn="1"/>
          </p:nvPicPr>
          <p:blipFill>
            <a:blip r:embed="rId20"/>
            <a:stretch>
              <a:fillRect/>
            </a:stretch>
          </p:blipFill>
          <p:spPr>
            <a:xfrm>
              <a:off x="1473641" y="4447504"/>
              <a:ext cx="1327518" cy="1307206"/>
            </a:xfrm>
            <a:prstGeom prst="rect">
              <a:avLst/>
            </a:prstGeom>
          </p:spPr>
        </p:pic>
        <p:pic>
          <p:nvPicPr>
            <p:cNvPr id="16" name="Picture 15" descr="j0324452.wmf"/>
            <p:cNvPicPr>
              <a:picLocks noChangeAspect="1"/>
            </p:cNvPicPr>
            <p:nvPr userDrawn="1"/>
          </p:nvPicPr>
          <p:blipFill>
            <a:blip r:embed="rId21"/>
            <a:stretch>
              <a:fillRect/>
            </a:stretch>
          </p:blipFill>
          <p:spPr>
            <a:xfrm>
              <a:off x="2500731" y="4820992"/>
              <a:ext cx="1930319" cy="1680693"/>
            </a:xfrm>
            <a:prstGeom prst="rect">
              <a:avLst/>
            </a:prstGeom>
          </p:spPr>
        </p:pic>
        <p:pic>
          <p:nvPicPr>
            <p:cNvPr id="17" name="Picture 16" descr="j0324454.wmf"/>
            <p:cNvPicPr>
              <a:picLocks noChangeAspect="1"/>
            </p:cNvPicPr>
            <p:nvPr userDrawn="1"/>
          </p:nvPicPr>
          <p:blipFill>
            <a:blip r:embed="rId22"/>
            <a:stretch>
              <a:fillRect/>
            </a:stretch>
          </p:blipFill>
          <p:spPr>
            <a:xfrm>
              <a:off x="4274796" y="5381223"/>
              <a:ext cx="1388703" cy="1400577"/>
            </a:xfrm>
            <a:prstGeom prst="rect">
              <a:avLst/>
            </a:prstGeom>
          </p:spPr>
        </p:pic>
        <p:pic>
          <p:nvPicPr>
            <p:cNvPr id="18" name="Picture 17" descr="j0324456.wmf"/>
            <p:cNvPicPr>
              <a:picLocks noChangeAspect="1"/>
            </p:cNvPicPr>
            <p:nvPr userDrawn="1"/>
          </p:nvPicPr>
          <p:blipFill>
            <a:blip r:embed="rId23"/>
            <a:stretch>
              <a:fillRect/>
            </a:stretch>
          </p:blipFill>
          <p:spPr>
            <a:xfrm>
              <a:off x="5600248" y="4727620"/>
              <a:ext cx="1288959" cy="1587321"/>
            </a:xfrm>
            <a:prstGeom prst="rect">
              <a:avLst/>
            </a:prstGeom>
          </p:spPr>
        </p:pic>
        <p:pic>
          <p:nvPicPr>
            <p:cNvPr id="19" name="Picture 18" descr="j0324458.wmf"/>
            <p:cNvPicPr>
              <a:picLocks noChangeAspect="1"/>
            </p:cNvPicPr>
            <p:nvPr userDrawn="1"/>
          </p:nvPicPr>
          <p:blipFill>
            <a:blip r:embed="rId24"/>
            <a:stretch>
              <a:fillRect/>
            </a:stretch>
          </p:blipFill>
          <p:spPr>
            <a:xfrm>
              <a:off x="6328976" y="3233670"/>
              <a:ext cx="1472515" cy="1493949"/>
            </a:xfrm>
            <a:prstGeom prst="rect">
              <a:avLst/>
            </a:prstGeom>
          </p:spPr>
        </p:pic>
      </p:grpSp>
      <p:sp>
        <p:nvSpPr>
          <p:cNvPr id="22" name="Rectangle 2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40FBC-D206-418B-B244-1F658CDF8BF5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5015C-ED0F-43C2-9059-32F3722CA59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dan </a:t>
            </a:r>
            <a:r>
              <a:rPr lang="en-US" dirty="0" err="1"/>
              <a:t>pendengaran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Aqila </a:t>
            </a:r>
            <a:r>
              <a:rPr lang="en-US" dirty="0" err="1"/>
              <a:t>hana</a:t>
            </a:r>
            <a:r>
              <a:rPr lang="en-US" dirty="0"/>
              <a:t> Amadea</a:t>
            </a:r>
          </a:p>
          <a:p>
            <a:r>
              <a:rPr lang="en-US" dirty="0"/>
              <a:t>2110101012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2FA1E-1FE9-4CBE-AFFE-6F9BDB2F7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Kelainan</a:t>
            </a:r>
            <a:r>
              <a:rPr lang="en-US" dirty="0"/>
              <a:t> pada </a:t>
            </a:r>
            <a:r>
              <a:rPr lang="en-US" dirty="0" err="1"/>
              <a:t>mata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E381D-20DA-4BC8-8909-9C588D9FE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D" dirty="0"/>
              <a:t>1.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jauh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miopia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tampak</a:t>
            </a:r>
            <a:r>
              <a:rPr lang="en-ID" dirty="0"/>
              <a:t> </a:t>
            </a:r>
            <a:r>
              <a:rPr lang="en-ID" dirty="0" err="1"/>
              <a:t>samar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</a:t>
            </a:r>
            <a:r>
              <a:rPr lang="en-ID" dirty="0" err="1"/>
              <a:t>jarak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.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oleh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genetik</a:t>
            </a:r>
            <a:r>
              <a:rPr lang="en-ID" dirty="0"/>
              <a:t>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,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kacamata</a:t>
            </a:r>
            <a:r>
              <a:rPr lang="en-ID" dirty="0"/>
              <a:t>, </a:t>
            </a:r>
            <a:r>
              <a:rPr lang="en-ID" dirty="0" err="1"/>
              <a:t>lensa</a:t>
            </a:r>
            <a:r>
              <a:rPr lang="en-ID" dirty="0"/>
              <a:t> </a:t>
            </a:r>
            <a:r>
              <a:rPr lang="en-ID" dirty="0" err="1"/>
              <a:t>kontak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operasi</a:t>
            </a:r>
            <a:r>
              <a:rPr lang="en-ID" dirty="0"/>
              <a:t> laser </a:t>
            </a:r>
            <a:r>
              <a:rPr lang="en-ID" dirty="0" err="1"/>
              <a:t>mata</a:t>
            </a:r>
            <a:r>
              <a:rPr lang="en-ID" dirty="0"/>
              <a:t> (LASIK).</a:t>
            </a:r>
          </a:p>
          <a:p>
            <a:endParaRPr lang="en-ID" dirty="0"/>
          </a:p>
          <a:p>
            <a:r>
              <a:rPr lang="en-ID" dirty="0"/>
              <a:t>2.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dekat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dekat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kebalikan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tampak</a:t>
            </a:r>
            <a:r>
              <a:rPr lang="en-ID" dirty="0"/>
              <a:t> </a:t>
            </a:r>
            <a:r>
              <a:rPr lang="en-ID" dirty="0" err="1"/>
              <a:t>samar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jarak</a:t>
            </a:r>
            <a:r>
              <a:rPr lang="en-ID" dirty="0"/>
              <a:t> </a:t>
            </a:r>
            <a:r>
              <a:rPr lang="en-ID" dirty="0" err="1"/>
              <a:t>dekat</a:t>
            </a:r>
            <a:r>
              <a:rPr lang="en-ID" dirty="0"/>
              <a:t>.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genetik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orang </a:t>
            </a:r>
            <a:r>
              <a:rPr lang="en-ID" dirty="0" err="1"/>
              <a:t>tua</a:t>
            </a:r>
            <a:r>
              <a:rPr lang="en-ID" dirty="0"/>
              <a:t> yang </a:t>
            </a:r>
            <a:r>
              <a:rPr lang="en-ID" dirty="0" err="1"/>
              <a:t>menderita</a:t>
            </a:r>
            <a:r>
              <a:rPr lang="en-ID" dirty="0"/>
              <a:t>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dekat</a:t>
            </a:r>
            <a:r>
              <a:rPr lang="en-ID" dirty="0"/>
              <a:t>. </a:t>
            </a:r>
            <a:r>
              <a:rPr lang="en-ID" dirty="0" err="1"/>
              <a:t>Penanganan</a:t>
            </a:r>
            <a:r>
              <a:rPr lang="en-ID" dirty="0"/>
              <a:t>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dekat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kacamata</a:t>
            </a:r>
            <a:r>
              <a:rPr lang="en-ID" dirty="0"/>
              <a:t>, </a:t>
            </a:r>
            <a:r>
              <a:rPr lang="en-ID" dirty="0" err="1"/>
              <a:t>lensa</a:t>
            </a:r>
            <a:r>
              <a:rPr lang="en-ID" dirty="0"/>
              <a:t> </a:t>
            </a:r>
            <a:r>
              <a:rPr lang="en-ID" dirty="0" err="1"/>
              <a:t>kontak</a:t>
            </a:r>
            <a:r>
              <a:rPr lang="en-ID" dirty="0"/>
              <a:t>, dan </a:t>
            </a:r>
            <a:r>
              <a:rPr lang="en-ID" dirty="0" err="1"/>
              <a:t>operasi</a:t>
            </a:r>
            <a:r>
              <a:rPr lang="en-ID" dirty="0"/>
              <a:t> laser </a:t>
            </a:r>
            <a:r>
              <a:rPr lang="en-ID" dirty="0" err="1"/>
              <a:t>mata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333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D6D02-B747-4BDE-B5F3-89F5DFBA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2275-F301-4382-B423-42DFC5941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D" dirty="0"/>
              <a:t>3.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senja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senja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di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pencahayaan</a:t>
            </a:r>
            <a:r>
              <a:rPr lang="en-ID" dirty="0"/>
              <a:t> </a:t>
            </a:r>
            <a:r>
              <a:rPr lang="en-ID" dirty="0" err="1"/>
              <a:t>buruk</a:t>
            </a:r>
            <a:r>
              <a:rPr lang="en-ID" dirty="0"/>
              <a:t>,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gelap</a:t>
            </a:r>
            <a:r>
              <a:rPr lang="en-ID" dirty="0"/>
              <a:t>, </a:t>
            </a:r>
            <a:r>
              <a:rPr lang="en-ID" dirty="0" err="1"/>
              <a:t>ataupun</a:t>
            </a:r>
            <a:r>
              <a:rPr lang="en-ID" dirty="0"/>
              <a:t> di </a:t>
            </a:r>
            <a:r>
              <a:rPr lang="en-ID" dirty="0" err="1"/>
              <a:t>malam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senja</a:t>
            </a:r>
            <a:r>
              <a:rPr lang="en-ID" dirty="0"/>
              <a:t> yang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diatasi</a:t>
            </a:r>
            <a:r>
              <a:rPr lang="en-ID" dirty="0"/>
              <a:t> oleh </a:t>
            </a:r>
            <a:r>
              <a:rPr lang="en-ID" dirty="0" err="1"/>
              <a:t>dokter</a:t>
            </a:r>
            <a:r>
              <a:rPr lang="en-ID" dirty="0"/>
              <a:t>,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katarak</a:t>
            </a:r>
            <a:r>
              <a:rPr lang="en-ID" dirty="0"/>
              <a:t>, </a:t>
            </a:r>
            <a:r>
              <a:rPr lang="en-ID" dirty="0" err="1"/>
              <a:t>kekurangan</a:t>
            </a:r>
            <a:r>
              <a:rPr lang="en-ID" dirty="0"/>
              <a:t> vitamin A dan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dekat</a:t>
            </a:r>
            <a:r>
              <a:rPr lang="en-ID" dirty="0"/>
              <a:t>.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hingga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penyembuhan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senja</a:t>
            </a:r>
            <a:r>
              <a:rPr lang="en-ID" dirty="0"/>
              <a:t> yang </a:t>
            </a:r>
            <a:r>
              <a:rPr lang="en-ID" dirty="0" err="1"/>
              <a:t>dialami</a:t>
            </a:r>
            <a:r>
              <a:rPr lang="en-ID" dirty="0"/>
              <a:t> </a:t>
            </a:r>
            <a:r>
              <a:rPr lang="en-ID" dirty="0" err="1"/>
              <a:t>sejak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dirty="0"/>
              <a:t>4. </a:t>
            </a:r>
            <a:r>
              <a:rPr lang="en-ID" dirty="0" err="1"/>
              <a:t>Astigmatisme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Astigmatisme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yang </a:t>
            </a:r>
            <a:r>
              <a:rPr lang="en-ID" dirty="0" err="1"/>
              <a:t>disebabkan</a:t>
            </a:r>
            <a:r>
              <a:rPr lang="en-ID" dirty="0"/>
              <a:t> oleh </a:t>
            </a:r>
            <a:r>
              <a:rPr lang="en-ID" dirty="0" err="1"/>
              <a:t>kelengkungan</a:t>
            </a:r>
            <a:r>
              <a:rPr lang="en-ID" dirty="0"/>
              <a:t> </a:t>
            </a:r>
            <a:r>
              <a:rPr lang="en-ID" dirty="0" err="1"/>
              <a:t>kornea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lensa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sempurna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rata.</a:t>
            </a:r>
          </a:p>
          <a:p>
            <a:pPr marL="0" indent="0">
              <a:buNone/>
            </a:pP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mengakibatkan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letak</a:t>
            </a:r>
            <a:r>
              <a:rPr lang="en-ID" dirty="0"/>
              <a:t> </a:t>
            </a:r>
            <a:r>
              <a:rPr lang="en-ID" dirty="0" err="1"/>
              <a:t>jatuhnya</a:t>
            </a:r>
            <a:r>
              <a:rPr lang="en-ID" dirty="0"/>
              <a:t> </a:t>
            </a:r>
            <a:r>
              <a:rPr lang="en-ID" dirty="0" err="1"/>
              <a:t>cahaya</a:t>
            </a:r>
            <a:r>
              <a:rPr lang="en-ID" dirty="0"/>
              <a:t> pada retina,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penglihatan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samar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berbayang</a:t>
            </a:r>
            <a:r>
              <a:rPr lang="en-ID" dirty="0"/>
              <a:t>.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seringkali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keturunan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487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B3D5-598F-4D5B-BF21-E42682C4A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7837B-6179-412E-BE26-E5DFB4067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D" dirty="0"/>
              <a:t>5. </a:t>
            </a:r>
            <a:r>
              <a:rPr lang="en-ID" dirty="0" err="1"/>
              <a:t>Buta</a:t>
            </a:r>
            <a:r>
              <a:rPr lang="en-ID" dirty="0"/>
              <a:t> </a:t>
            </a:r>
            <a:r>
              <a:rPr lang="en-ID" dirty="0" err="1"/>
              <a:t>warna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Anda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buta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membedakan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yang lain (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merah</a:t>
            </a:r>
            <a:r>
              <a:rPr lang="en-ID" dirty="0"/>
              <a:t> dan </a:t>
            </a:r>
            <a:r>
              <a:rPr lang="en-ID" dirty="0" err="1"/>
              <a:t>hijau</a:t>
            </a:r>
            <a:r>
              <a:rPr lang="en-ID" dirty="0"/>
              <a:t>).</a:t>
            </a:r>
          </a:p>
          <a:p>
            <a:pPr marL="0" indent="0">
              <a:buNone/>
            </a:pP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sel</a:t>
            </a:r>
            <a:r>
              <a:rPr lang="en-ID" dirty="0"/>
              <a:t> </a:t>
            </a:r>
            <a:r>
              <a:rPr lang="en-ID" dirty="0" err="1"/>
              <a:t>kerucut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sel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normal.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buta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diderita</a:t>
            </a:r>
            <a:r>
              <a:rPr lang="en-ID" dirty="0"/>
              <a:t> </a:t>
            </a:r>
            <a:r>
              <a:rPr lang="en-ID" dirty="0" err="1"/>
              <a:t>sejak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, </a:t>
            </a:r>
            <a:r>
              <a:rPr lang="en-ID" dirty="0" err="1"/>
              <a:t>tapi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juga </a:t>
            </a:r>
            <a:r>
              <a:rPr lang="en-ID" dirty="0" err="1"/>
              <a:t>berkembang</a:t>
            </a:r>
            <a:r>
              <a:rPr lang="en-ID" dirty="0"/>
              <a:t> di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dewasa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konsumsi</a:t>
            </a:r>
            <a:r>
              <a:rPr lang="en-ID" dirty="0"/>
              <a:t> </a:t>
            </a:r>
            <a:r>
              <a:rPr lang="en-ID" dirty="0" err="1"/>
              <a:t>obat-obatan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dampak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dirty="0"/>
              <a:t>6. </a:t>
            </a:r>
            <a:r>
              <a:rPr lang="en-ID" dirty="0" err="1"/>
              <a:t>Glaukoma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Glaukoma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pada </a:t>
            </a:r>
            <a:r>
              <a:rPr lang="en-ID" dirty="0" err="1"/>
              <a:t>saraf</a:t>
            </a:r>
            <a:r>
              <a:rPr lang="en-ID" dirty="0"/>
              <a:t> </a:t>
            </a:r>
            <a:r>
              <a:rPr lang="en-ID" dirty="0" err="1"/>
              <a:t>penglihatan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tekanan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bola </a:t>
            </a:r>
            <a:r>
              <a:rPr lang="en-ID" dirty="0" err="1"/>
              <a:t>mata</a:t>
            </a:r>
            <a:r>
              <a:rPr lang="en-ID" dirty="0"/>
              <a:t>.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tekanan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diduga</a:t>
            </a:r>
            <a:r>
              <a:rPr lang="en-ID" dirty="0"/>
              <a:t>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tekanan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,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sumbatan</a:t>
            </a:r>
            <a:r>
              <a:rPr lang="en-ID" dirty="0"/>
              <a:t> di </a:t>
            </a:r>
            <a:r>
              <a:rPr lang="en-ID" dirty="0" err="1"/>
              <a:t>saluran</a:t>
            </a:r>
            <a:r>
              <a:rPr lang="en-ID" dirty="0"/>
              <a:t> air </a:t>
            </a:r>
            <a:r>
              <a:rPr lang="en-ID" dirty="0" err="1"/>
              <a:t>mata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golongan</a:t>
            </a:r>
            <a:r>
              <a:rPr lang="en-ID" dirty="0"/>
              <a:t> </a:t>
            </a:r>
            <a:r>
              <a:rPr lang="en-ID" dirty="0" err="1"/>
              <a:t>kortikosteroid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berlebihan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828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4BD3B-C79E-48C2-8446-D12A67E2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49825-0048-49A8-B2C5-75A45A059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D" dirty="0"/>
              <a:t>7. </a:t>
            </a:r>
            <a:r>
              <a:rPr lang="en-ID" dirty="0" err="1"/>
              <a:t>Konjungtivitis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Konjungtivitis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pink-eye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peradangan</a:t>
            </a:r>
            <a:r>
              <a:rPr lang="en-ID" dirty="0"/>
              <a:t> pada </a:t>
            </a:r>
            <a:r>
              <a:rPr lang="en-ID" dirty="0" err="1"/>
              <a:t>konjungtiva</a:t>
            </a:r>
            <a:r>
              <a:rPr lang="en-ID" dirty="0"/>
              <a:t> (</a:t>
            </a:r>
            <a:r>
              <a:rPr lang="en-ID" dirty="0" err="1"/>
              <a:t>selaput</a:t>
            </a:r>
            <a:r>
              <a:rPr lang="en-ID" dirty="0"/>
              <a:t> tipis yang </a:t>
            </a:r>
            <a:r>
              <a:rPr lang="en-ID" dirty="0" err="1"/>
              <a:t>melapisi</a:t>
            </a:r>
            <a:r>
              <a:rPr lang="en-ID" dirty="0"/>
              <a:t> bola </a:t>
            </a:r>
            <a:r>
              <a:rPr lang="en-ID" dirty="0" err="1"/>
              <a:t>mata</a:t>
            </a:r>
            <a:r>
              <a:rPr lang="en-ID" dirty="0"/>
              <a:t> dan </a:t>
            </a:r>
            <a:r>
              <a:rPr lang="en-ID" dirty="0" err="1"/>
              <a:t>kelopak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).</a:t>
            </a:r>
          </a:p>
          <a:p>
            <a:pPr marL="0" indent="0">
              <a:buNone/>
            </a:pP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oleh </a:t>
            </a:r>
            <a:r>
              <a:rPr lang="en-ID" dirty="0" err="1"/>
              <a:t>bakteri</a:t>
            </a:r>
            <a:r>
              <a:rPr lang="en-ID" dirty="0"/>
              <a:t>, virus, </a:t>
            </a:r>
            <a:r>
              <a:rPr lang="en-ID" dirty="0" err="1"/>
              <a:t>alergi</a:t>
            </a:r>
            <a:r>
              <a:rPr lang="en-ID" dirty="0"/>
              <a:t>, </a:t>
            </a:r>
            <a:r>
              <a:rPr lang="en-ID" dirty="0" err="1"/>
              <a:t>hingga</a:t>
            </a:r>
            <a:r>
              <a:rPr lang="en-ID" dirty="0"/>
              <a:t> </a:t>
            </a:r>
            <a:r>
              <a:rPr lang="en-ID" dirty="0" err="1"/>
              <a:t>paparan</a:t>
            </a:r>
            <a:r>
              <a:rPr lang="en-ID" dirty="0"/>
              <a:t> asap </a:t>
            </a:r>
            <a:r>
              <a:rPr lang="en-ID" dirty="0" err="1"/>
              <a:t>rokok</a:t>
            </a:r>
            <a:r>
              <a:rPr lang="en-ID" dirty="0"/>
              <a:t>, </a:t>
            </a:r>
            <a:r>
              <a:rPr lang="en-ID" dirty="0" err="1"/>
              <a:t>debu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kosmetik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 Oleh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biasakan</a:t>
            </a:r>
            <a:r>
              <a:rPr lang="en-ID" dirty="0"/>
              <a:t> </a:t>
            </a:r>
            <a:r>
              <a:rPr lang="en-ID" dirty="0" err="1"/>
              <a:t>mencuci</a:t>
            </a:r>
            <a:r>
              <a:rPr lang="en-ID" dirty="0"/>
              <a:t> </a:t>
            </a:r>
            <a:r>
              <a:rPr lang="en-ID" dirty="0" err="1"/>
              <a:t>tangan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pencegahan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dirty="0"/>
              <a:t>8. </a:t>
            </a:r>
            <a:r>
              <a:rPr lang="en-ID" dirty="0" err="1"/>
              <a:t>Katarak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Katarak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penumpukan</a:t>
            </a:r>
            <a:r>
              <a:rPr lang="en-ID" dirty="0"/>
              <a:t> protein pada </a:t>
            </a:r>
            <a:r>
              <a:rPr lang="en-ID" dirty="0" err="1"/>
              <a:t>lensa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menjadikan</a:t>
            </a:r>
            <a:r>
              <a:rPr lang="en-ID" dirty="0"/>
              <a:t> </a:t>
            </a:r>
            <a:r>
              <a:rPr lang="en-ID" dirty="0" err="1"/>
              <a:t>penglihatan</a:t>
            </a:r>
            <a:r>
              <a:rPr lang="en-ID" dirty="0"/>
              <a:t> </a:t>
            </a:r>
            <a:r>
              <a:rPr lang="en-ID" dirty="0" err="1"/>
              <a:t>samar</a:t>
            </a:r>
            <a:r>
              <a:rPr lang="en-ID" dirty="0"/>
              <a:t>.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katarak</a:t>
            </a:r>
            <a:r>
              <a:rPr lang="en-ID" dirty="0"/>
              <a:t> yang paling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katarak</a:t>
            </a:r>
            <a:r>
              <a:rPr lang="en-ID" dirty="0"/>
              <a:t> </a:t>
            </a:r>
            <a:r>
              <a:rPr lang="en-ID" dirty="0" err="1"/>
              <a:t>nuklir</a:t>
            </a:r>
            <a:r>
              <a:rPr lang="en-ID" dirty="0"/>
              <a:t>. </a:t>
            </a:r>
            <a:r>
              <a:rPr lang="en-ID" dirty="0" err="1"/>
              <a:t>Tumpukan</a:t>
            </a:r>
            <a:r>
              <a:rPr lang="en-ID" dirty="0"/>
              <a:t> protein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proses </a:t>
            </a:r>
            <a:r>
              <a:rPr lang="en-ID" dirty="0" err="1"/>
              <a:t>penuaan</a:t>
            </a:r>
            <a:r>
              <a:rPr lang="en-ID" dirty="0"/>
              <a:t>, </a:t>
            </a:r>
            <a:r>
              <a:rPr lang="en-ID" dirty="0" err="1"/>
              <a:t>radiasi</a:t>
            </a:r>
            <a:r>
              <a:rPr lang="en-ID" dirty="0"/>
              <a:t> </a:t>
            </a:r>
            <a:r>
              <a:rPr lang="en-ID" dirty="0" err="1"/>
              <a:t>sinar</a:t>
            </a:r>
            <a:r>
              <a:rPr lang="en-ID" dirty="0"/>
              <a:t> ultraviolet, diabetes, </a:t>
            </a:r>
            <a:r>
              <a:rPr lang="en-ID" dirty="0" err="1"/>
              <a:t>obesitas</a:t>
            </a:r>
            <a:r>
              <a:rPr lang="en-ID" dirty="0"/>
              <a:t>, </a:t>
            </a:r>
            <a:r>
              <a:rPr lang="en-ID" dirty="0" err="1"/>
              <a:t>cedera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juga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bawaan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. </a:t>
            </a:r>
            <a:r>
              <a:rPr lang="en-ID" dirty="0" err="1"/>
              <a:t>Operasi</a:t>
            </a:r>
            <a:r>
              <a:rPr lang="en-ID" dirty="0"/>
              <a:t> </a:t>
            </a:r>
            <a:r>
              <a:rPr lang="en-ID" dirty="0" err="1"/>
              <a:t>katarak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pilihan</a:t>
            </a:r>
            <a:r>
              <a:rPr lang="en-ID" dirty="0"/>
              <a:t> </a:t>
            </a:r>
            <a:r>
              <a:rPr lang="en-ID" dirty="0" err="1"/>
              <a:t>terapi</a:t>
            </a:r>
            <a:r>
              <a:rPr lang="en-ID" dirty="0"/>
              <a:t> yang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penderita</a:t>
            </a:r>
            <a:r>
              <a:rPr lang="en-ID" dirty="0"/>
              <a:t> </a:t>
            </a:r>
            <a:r>
              <a:rPr lang="en-ID" dirty="0" err="1"/>
              <a:t>katarak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8569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9759-932F-4C18-B25D-33B71DE8A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</a:t>
            </a:r>
            <a:r>
              <a:rPr lang="en-US" dirty="0" err="1"/>
              <a:t>pendengaran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CE637-0C3B-44D5-AEA3-CF7B99058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D" dirty="0"/>
              <a:t>1. Tuli </a:t>
            </a:r>
            <a:r>
              <a:rPr lang="en-ID" dirty="0" err="1"/>
              <a:t>sejak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(Tuli </a:t>
            </a:r>
            <a:r>
              <a:rPr lang="en-ID" dirty="0" err="1"/>
              <a:t>Kongenital</a:t>
            </a:r>
            <a:r>
              <a:rPr lang="en-ID" dirty="0"/>
              <a:t>)</a:t>
            </a:r>
          </a:p>
          <a:p>
            <a:pPr marL="0" indent="0">
              <a:buNone/>
            </a:pPr>
            <a:r>
              <a:rPr lang="en-ID" dirty="0" err="1"/>
              <a:t>Ketulian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pada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, yang </a:t>
            </a:r>
            <a:r>
              <a:rPr lang="en-ID" dirty="0" err="1"/>
              <a:t>disebabkan</a:t>
            </a:r>
            <a:r>
              <a:rPr lang="en-ID" dirty="0"/>
              <a:t> oleh </a:t>
            </a:r>
            <a:r>
              <a:rPr lang="en-ID" dirty="0" err="1"/>
              <a:t>faktor</a:t>
            </a:r>
            <a:r>
              <a:rPr lang="en-ID" dirty="0"/>
              <a:t> yang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ataupun</a:t>
            </a:r>
            <a:r>
              <a:rPr lang="en-ID" dirty="0"/>
              <a:t> pada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. Tuli </a:t>
            </a:r>
            <a:r>
              <a:rPr lang="en-ID" dirty="0" err="1"/>
              <a:t>Kongenital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dicegah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meminum</a:t>
            </a:r>
            <a:r>
              <a:rPr lang="en-ID" dirty="0"/>
              <a:t> </a:t>
            </a:r>
            <a:r>
              <a:rPr lang="en-ID" dirty="0" err="1"/>
              <a:t>sembarang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dan </a:t>
            </a:r>
            <a:r>
              <a:rPr lang="en-ID" dirty="0" err="1"/>
              <a:t>kontrol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rutin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2. </a:t>
            </a:r>
            <a:r>
              <a:rPr lang="en-ID" dirty="0" err="1"/>
              <a:t>Serumen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Serumen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kotoran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. 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dicegah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mengorek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dan </a:t>
            </a:r>
            <a:r>
              <a:rPr lang="en-ID" dirty="0" err="1"/>
              <a:t>mendeteksi</a:t>
            </a:r>
            <a:r>
              <a:rPr lang="en-ID" dirty="0"/>
              <a:t> </a:t>
            </a:r>
            <a:r>
              <a:rPr lang="en-ID" dirty="0" err="1"/>
              <a:t>dini</a:t>
            </a:r>
            <a:r>
              <a:rPr lang="en-ID" dirty="0"/>
              <a:t> pada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sekolah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sederajat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kecenderungan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tersumbat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3. Otitis Media </a:t>
            </a:r>
            <a:r>
              <a:rPr lang="en-ID" dirty="0" err="1"/>
              <a:t>Supuratif</a:t>
            </a:r>
            <a:r>
              <a:rPr lang="en-ID" dirty="0"/>
              <a:t> </a:t>
            </a:r>
            <a:r>
              <a:rPr lang="en-ID" dirty="0" err="1"/>
              <a:t>Kronik</a:t>
            </a:r>
            <a:r>
              <a:rPr lang="en-ID" dirty="0"/>
              <a:t> (OMSK)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congek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infeksi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 yang </a:t>
            </a:r>
            <a:r>
              <a:rPr lang="en-ID" dirty="0" err="1"/>
              <a:t>kronis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gendang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sobek</a:t>
            </a:r>
            <a:r>
              <a:rPr lang="en-ID" dirty="0"/>
              <a:t> dan </a:t>
            </a:r>
            <a:r>
              <a:rPr lang="en-ID" dirty="0" err="1"/>
              <a:t>cairan</a:t>
            </a:r>
            <a:r>
              <a:rPr lang="en-ID" dirty="0"/>
              <a:t> </a:t>
            </a:r>
            <a:r>
              <a:rPr lang="en-ID" dirty="0" err="1"/>
              <a:t>keluar</a:t>
            </a:r>
            <a:r>
              <a:rPr lang="en-ID" dirty="0"/>
              <a:t>. </a:t>
            </a:r>
            <a:r>
              <a:rPr lang="en-ID" dirty="0" err="1"/>
              <a:t>Pencegahannya</a:t>
            </a:r>
            <a:r>
              <a:rPr lang="en-ID" dirty="0"/>
              <a:t>,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dokter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batuk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pilek</a:t>
            </a:r>
            <a:r>
              <a:rPr lang="en-ID" dirty="0"/>
              <a:t> dan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kebersihan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perbaiki</a:t>
            </a:r>
            <a:r>
              <a:rPr lang="en-ID" dirty="0"/>
              <a:t> </a:t>
            </a:r>
            <a:r>
              <a:rPr lang="en-ID" dirty="0" err="1"/>
              <a:t>gizi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723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525DD-341E-445A-AC00-6EFD457AA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2A4E3-2692-4C39-93D6-62563EAEB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D" dirty="0"/>
              <a:t>4.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pendengaran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bising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pendengaran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terpapar</a:t>
            </a:r>
            <a:r>
              <a:rPr lang="en-ID" dirty="0"/>
              <a:t> </a:t>
            </a:r>
            <a:r>
              <a:rPr lang="en-ID" dirty="0" err="1"/>
              <a:t>bising</a:t>
            </a:r>
            <a:r>
              <a:rPr lang="en-ID" dirty="0"/>
              <a:t> </a:t>
            </a:r>
            <a:r>
              <a:rPr lang="en-ID" dirty="0" err="1"/>
              <a:t>terus-menerus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lama. </a:t>
            </a:r>
            <a:r>
              <a:rPr lang="en-ID" dirty="0" err="1"/>
              <a:t>Pencegahannya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menghindari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yang </a:t>
            </a:r>
            <a:r>
              <a:rPr lang="en-ID" dirty="0" err="1"/>
              <a:t>bising</a:t>
            </a:r>
            <a:r>
              <a:rPr lang="en-ID" dirty="0"/>
              <a:t>,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pelindung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,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kontak</a:t>
            </a:r>
            <a:r>
              <a:rPr lang="en-ID" dirty="0"/>
              <a:t> </a:t>
            </a:r>
            <a:r>
              <a:rPr lang="en-ID" dirty="0" err="1"/>
              <a:t>bising</a:t>
            </a:r>
            <a:r>
              <a:rPr lang="en-ID" dirty="0"/>
              <a:t>. Jika </a:t>
            </a:r>
            <a:r>
              <a:rPr lang="en-ID" dirty="0" err="1"/>
              <a:t>menggunakan</a:t>
            </a:r>
            <a:r>
              <a:rPr lang="en-ID" dirty="0"/>
              <a:t> iPod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walkman</a:t>
            </a:r>
            <a:r>
              <a:rPr lang="en-ID" dirty="0"/>
              <a:t>, </a:t>
            </a:r>
            <a:r>
              <a:rPr lang="en-ID" dirty="0" err="1"/>
              <a:t>batasi</a:t>
            </a:r>
            <a:r>
              <a:rPr lang="en-ID" dirty="0"/>
              <a:t> volume 50-60 </a:t>
            </a:r>
            <a:r>
              <a:rPr lang="en-ID" dirty="0" err="1"/>
              <a:t>persen</a:t>
            </a:r>
            <a:r>
              <a:rPr lang="en-ID" dirty="0"/>
              <a:t>, dan </a:t>
            </a:r>
            <a:r>
              <a:rPr lang="en-ID" dirty="0" err="1"/>
              <a:t>lakukan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audiometri</a:t>
            </a:r>
            <a:r>
              <a:rPr lang="en-ID" dirty="0"/>
              <a:t> </a:t>
            </a:r>
            <a:r>
              <a:rPr lang="en-ID" dirty="0" err="1"/>
              <a:t>berkala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dirty="0"/>
              <a:t>5. </a:t>
            </a:r>
            <a:r>
              <a:rPr lang="en-ID" dirty="0" err="1"/>
              <a:t>Presbikusis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Tuli </a:t>
            </a:r>
            <a:r>
              <a:rPr lang="en-ID" dirty="0" err="1"/>
              <a:t>saraf</a:t>
            </a:r>
            <a:r>
              <a:rPr lang="en-ID" dirty="0"/>
              <a:t> pada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proses </a:t>
            </a:r>
            <a:r>
              <a:rPr lang="en-ID" dirty="0" err="1"/>
              <a:t>degenerasi</a:t>
            </a:r>
            <a:r>
              <a:rPr lang="en-ID" dirty="0"/>
              <a:t> organ </a:t>
            </a:r>
            <a:r>
              <a:rPr lang="en-ID" dirty="0" err="1"/>
              <a:t>pendengaran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berangsur-angsur</a:t>
            </a:r>
            <a:r>
              <a:rPr lang="en-ID" dirty="0"/>
              <a:t> dan </a:t>
            </a:r>
            <a:r>
              <a:rPr lang="en-ID" dirty="0" err="1"/>
              <a:t>simetris</a:t>
            </a:r>
            <a:r>
              <a:rPr lang="en-ID" dirty="0"/>
              <a:t>.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risikonya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proses </a:t>
            </a:r>
            <a:r>
              <a:rPr lang="en-ID" dirty="0" err="1"/>
              <a:t>penuaan</a:t>
            </a:r>
            <a:r>
              <a:rPr lang="en-ID" dirty="0"/>
              <a:t>,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(diabetes </a:t>
            </a:r>
            <a:r>
              <a:rPr lang="en-ID" dirty="0" err="1"/>
              <a:t>melitus</a:t>
            </a:r>
            <a:r>
              <a:rPr lang="en-ID" dirty="0"/>
              <a:t>, </a:t>
            </a:r>
            <a:r>
              <a:rPr lang="en-ID" dirty="0" err="1"/>
              <a:t>hipertensi</a:t>
            </a:r>
            <a:r>
              <a:rPr lang="en-ID" dirty="0"/>
              <a:t>, </a:t>
            </a:r>
            <a:r>
              <a:rPr lang="en-ID" dirty="0" err="1"/>
              <a:t>kolesterol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), </a:t>
            </a:r>
            <a:r>
              <a:rPr lang="en-ID" dirty="0" err="1"/>
              <a:t>riwayat</a:t>
            </a:r>
            <a:r>
              <a:rPr lang="en-ID" dirty="0"/>
              <a:t> </a:t>
            </a:r>
            <a:r>
              <a:rPr lang="en-ID" dirty="0" err="1"/>
              <a:t>terpajan</a:t>
            </a:r>
            <a:r>
              <a:rPr lang="en-ID" dirty="0"/>
              <a:t> </a:t>
            </a:r>
            <a:r>
              <a:rPr lang="en-ID" dirty="0" err="1"/>
              <a:t>bising</a:t>
            </a:r>
            <a:r>
              <a:rPr lang="en-ID" dirty="0"/>
              <a:t>, </a:t>
            </a:r>
            <a:r>
              <a:rPr lang="en-ID" dirty="0" err="1"/>
              <a:t>efek</a:t>
            </a:r>
            <a:r>
              <a:rPr lang="en-ID" dirty="0"/>
              <a:t> </a:t>
            </a:r>
            <a:r>
              <a:rPr lang="en-ID" dirty="0" err="1"/>
              <a:t>samping</a:t>
            </a:r>
            <a:r>
              <a:rPr lang="en-ID" dirty="0"/>
              <a:t> </a:t>
            </a:r>
            <a:r>
              <a:rPr lang="en-ID" dirty="0" err="1"/>
              <a:t>pemakaian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gaya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(</a:t>
            </a:r>
            <a:r>
              <a:rPr lang="en-ID" dirty="0" err="1"/>
              <a:t>peminum</a:t>
            </a:r>
            <a:r>
              <a:rPr lang="en-ID" dirty="0"/>
              <a:t> </a:t>
            </a:r>
            <a:r>
              <a:rPr lang="en-ID" dirty="0" err="1"/>
              <a:t>alkohol</a:t>
            </a:r>
            <a:r>
              <a:rPr lang="en-ID" dirty="0"/>
              <a:t> dan </a:t>
            </a:r>
            <a:r>
              <a:rPr lang="en-ID" dirty="0" err="1"/>
              <a:t>perokok</a:t>
            </a:r>
            <a:r>
              <a:rPr lang="en-ID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0432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263528_Astrology design template_RVA_v3.potx" id="{3541594A-46AE-4376-B34C-41DC3B3AC89D}" vid="{D4E1E110-E159-494B-A0EF-9EFEA8EBCC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487275-56C6-4056-A8F0-D9625BD6CA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BDBEE1-0BED-494E-8343-332F831B2AE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C05937F-C3E6-42D2-83E1-F3CE4D657D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Astrology design template</Template>
  <TotalTime>13</TotalTime>
  <Words>707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Gangguan penglihatan dan pendengaran</vt:lpstr>
      <vt:lpstr>Kelainan pada mata</vt:lpstr>
      <vt:lpstr>PowerPoint Presentation</vt:lpstr>
      <vt:lpstr>PowerPoint Presentation</vt:lpstr>
      <vt:lpstr>PowerPoint Presentation</vt:lpstr>
      <vt:lpstr>Gangguan indera pendengaran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Gangguan penglihatan dan pendengaran</dc:title>
  <dc:creator>hp Indonesia</dc:creator>
  <cp:lastModifiedBy>hp Indonesia</cp:lastModifiedBy>
  <cp:revision>1</cp:revision>
  <dcterms:created xsi:type="dcterms:W3CDTF">2022-01-22T00:58:51Z</dcterms:created>
  <dcterms:modified xsi:type="dcterms:W3CDTF">2022-01-22T01:11:57Z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