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82" autoAdjust="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A3FA65-7A5E-4888-A89E-2C87E190F861}" type="datetimeFigureOut">
              <a:rPr lang="en-US" smtClean="0"/>
              <a:t>1/22/2022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1B1494-6457-4AB6-A428-E0A0318B2051}" type="slidenum">
              <a:rPr lang="en-US" smtClean="0"/>
              <a:t>‹#›</a:t>
            </a:fld>
            <a:endParaRPr lang="en-US"/>
          </a:p>
        </p:txBody>
      </p:sp>
    </p:spTree>
    <p:extLst>
      <p:ext uri="{BB962C8B-B14F-4D97-AF65-F5344CB8AC3E}">
        <p14:creationId xmlns:p14="http://schemas.microsoft.com/office/powerpoint/2010/main" val="3167222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B1B1494-6457-4AB6-A428-E0A0318B2051}" type="slidenum">
              <a:rPr lang="en-US" smtClean="0"/>
              <a:t>3</a:t>
            </a:fld>
            <a:endParaRPr lang="en-US"/>
          </a:p>
        </p:txBody>
      </p:sp>
    </p:spTree>
    <p:extLst>
      <p:ext uri="{BB962C8B-B14F-4D97-AF65-F5344CB8AC3E}">
        <p14:creationId xmlns:p14="http://schemas.microsoft.com/office/powerpoint/2010/main" val="3355707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39BBE13-B977-4AB3-A4AA-F058C23F0E85}" type="datetimeFigureOut">
              <a:rPr lang="en-US" smtClean="0"/>
              <a:t>1/22/2022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C2CF17D-CA69-48F5-89C1-B2D3CF001B97}"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9BBE13-B977-4AB3-A4AA-F058C23F0E85}"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CF17D-CA69-48F5-89C1-B2D3CF001B9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9BBE13-B977-4AB3-A4AA-F058C23F0E85}" type="datetimeFigureOut">
              <a:rPr lang="en-US" smtClean="0"/>
              <a:t>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CF17D-CA69-48F5-89C1-B2D3CF001B9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39BBE13-B977-4AB3-A4AA-F058C23F0E85}" type="datetimeFigureOut">
              <a:rPr lang="en-US" smtClean="0"/>
              <a:t>1/22/2022</a:t>
            </a:fld>
            <a:endParaRPr lang="en-US"/>
          </a:p>
        </p:txBody>
      </p:sp>
      <p:sp>
        <p:nvSpPr>
          <p:cNvPr id="9" name="Slide Number Placeholder 8"/>
          <p:cNvSpPr>
            <a:spLocks noGrp="1"/>
          </p:cNvSpPr>
          <p:nvPr>
            <p:ph type="sldNum" sz="quarter" idx="15"/>
          </p:nvPr>
        </p:nvSpPr>
        <p:spPr/>
        <p:txBody>
          <a:bodyPr rtlCol="0"/>
          <a:lstStyle/>
          <a:p>
            <a:fld id="{7C2CF17D-CA69-48F5-89C1-B2D3CF001B97}"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39BBE13-B977-4AB3-A4AA-F058C23F0E85}" type="datetimeFigureOut">
              <a:rPr lang="en-US" smtClean="0"/>
              <a:t>1/22/2022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C2CF17D-CA69-48F5-89C1-B2D3CF001B9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39BBE13-B977-4AB3-A4AA-F058C23F0E85}" type="datetimeFigureOut">
              <a:rPr lang="en-US" smtClean="0"/>
              <a:t>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CF17D-CA69-48F5-89C1-B2D3CF001B97}"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39BBE13-B977-4AB3-A4AA-F058C23F0E85}" type="datetimeFigureOut">
              <a:rPr lang="en-US" smtClean="0"/>
              <a:t>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CF17D-CA69-48F5-89C1-B2D3CF001B97}"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39BBE13-B977-4AB3-A4AA-F058C23F0E85}" type="datetimeFigureOut">
              <a:rPr lang="en-US" smtClean="0"/>
              <a:t>1/22/2022</a:t>
            </a:fld>
            <a:endParaRPr lang="en-US"/>
          </a:p>
        </p:txBody>
      </p:sp>
      <p:sp>
        <p:nvSpPr>
          <p:cNvPr id="7" name="Slide Number Placeholder 6"/>
          <p:cNvSpPr>
            <a:spLocks noGrp="1"/>
          </p:cNvSpPr>
          <p:nvPr>
            <p:ph type="sldNum" sz="quarter" idx="11"/>
          </p:nvPr>
        </p:nvSpPr>
        <p:spPr/>
        <p:txBody>
          <a:bodyPr rtlCol="0"/>
          <a:lstStyle/>
          <a:p>
            <a:fld id="{7C2CF17D-CA69-48F5-89C1-B2D3CF001B97}"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BBE13-B977-4AB3-A4AA-F058C23F0E85}" type="datetimeFigureOut">
              <a:rPr lang="en-US" smtClean="0"/>
              <a:t>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CF17D-CA69-48F5-89C1-B2D3CF001B9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39BBE13-B977-4AB3-A4AA-F058C23F0E85}" type="datetimeFigureOut">
              <a:rPr lang="en-US" smtClean="0"/>
              <a:t>1/22/2022</a:t>
            </a:fld>
            <a:endParaRPr lang="en-US"/>
          </a:p>
        </p:txBody>
      </p:sp>
      <p:sp>
        <p:nvSpPr>
          <p:cNvPr id="22" name="Slide Number Placeholder 21"/>
          <p:cNvSpPr>
            <a:spLocks noGrp="1"/>
          </p:cNvSpPr>
          <p:nvPr>
            <p:ph type="sldNum" sz="quarter" idx="15"/>
          </p:nvPr>
        </p:nvSpPr>
        <p:spPr/>
        <p:txBody>
          <a:bodyPr rtlCol="0"/>
          <a:lstStyle/>
          <a:p>
            <a:fld id="{7C2CF17D-CA69-48F5-89C1-B2D3CF001B97}"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39BBE13-B977-4AB3-A4AA-F058C23F0E85}" type="datetimeFigureOut">
              <a:rPr lang="en-US" smtClean="0"/>
              <a:t>1/22/2022</a:t>
            </a:fld>
            <a:endParaRPr lang="en-US"/>
          </a:p>
        </p:txBody>
      </p:sp>
      <p:sp>
        <p:nvSpPr>
          <p:cNvPr id="18" name="Slide Number Placeholder 17"/>
          <p:cNvSpPr>
            <a:spLocks noGrp="1"/>
          </p:cNvSpPr>
          <p:nvPr>
            <p:ph type="sldNum" sz="quarter" idx="11"/>
          </p:nvPr>
        </p:nvSpPr>
        <p:spPr/>
        <p:txBody>
          <a:bodyPr rtlCol="0"/>
          <a:lstStyle/>
          <a:p>
            <a:fld id="{7C2CF17D-CA69-48F5-89C1-B2D3CF001B97}"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39BBE13-B977-4AB3-A4AA-F058C23F0E85}" type="datetimeFigureOut">
              <a:rPr lang="en-US" smtClean="0"/>
              <a:t>1/22/2022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C2CF17D-CA69-48F5-89C1-B2D3CF001B9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3140968"/>
            <a:ext cx="6172200" cy="1894362"/>
          </a:xfrm>
        </p:spPr>
        <p:txBody>
          <a:bodyPr/>
          <a:lstStyle/>
          <a:p>
            <a:r>
              <a:rPr lang="en-US" dirty="0" smtClean="0"/>
              <a:t>Nama	:khotim nur khasanah</a:t>
            </a:r>
            <a:br>
              <a:rPr lang="en-US" dirty="0" smtClean="0"/>
            </a:br>
            <a:r>
              <a:rPr lang="en-US" dirty="0" smtClean="0"/>
              <a:t>nim		: 2110101080	</a:t>
            </a:r>
            <a:endParaRPr lang="en-US" dirty="0"/>
          </a:p>
        </p:txBody>
      </p:sp>
      <p:sp>
        <p:nvSpPr>
          <p:cNvPr id="3" name="Subtitle 2"/>
          <p:cNvSpPr>
            <a:spLocks noGrp="1"/>
          </p:cNvSpPr>
          <p:nvPr>
            <p:ph type="subTitle" idx="1"/>
          </p:nvPr>
        </p:nvSpPr>
        <p:spPr>
          <a:xfrm>
            <a:off x="1907704" y="1268760"/>
            <a:ext cx="6172200" cy="1800200"/>
          </a:xfrm>
        </p:spPr>
        <p:txBody>
          <a:bodyPr>
            <a:normAutofit/>
          </a:bodyPr>
          <a:lstStyle/>
          <a:p>
            <a:pPr algn="ctr"/>
            <a:r>
              <a:rPr lang="en-US" sz="2800" dirty="0" smtClean="0">
                <a:latin typeface="Arial Black" pitchFamily="34" charset="0"/>
              </a:rPr>
              <a:t>MENGKAJI PERMASALAHAN atau PENYAKIT INDRA PENGLIHATAN DAN PENDENGARAN</a:t>
            </a:r>
            <a:endParaRPr lang="en-US" sz="2800" dirty="0">
              <a:latin typeface="Arial Black" pitchFamily="34" charset="0"/>
            </a:endParaRPr>
          </a:p>
        </p:txBody>
      </p:sp>
    </p:spTree>
    <p:extLst>
      <p:ext uri="{BB962C8B-B14F-4D97-AF65-F5344CB8AC3E}">
        <p14:creationId xmlns:p14="http://schemas.microsoft.com/office/powerpoint/2010/main" val="1642277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115616" y="548680"/>
            <a:ext cx="6692275" cy="4873625"/>
          </a:xfrm>
        </p:spPr>
      </p:pic>
    </p:spTree>
    <p:extLst>
      <p:ext uri="{BB962C8B-B14F-4D97-AF65-F5344CB8AC3E}">
        <p14:creationId xmlns:p14="http://schemas.microsoft.com/office/powerpoint/2010/main" val="2196222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48680"/>
            <a:ext cx="7467600" cy="5925272"/>
          </a:xfrm>
        </p:spPr>
        <p:txBody>
          <a:bodyPr>
            <a:normAutofit fontScale="55000" lnSpcReduction="20000"/>
          </a:bodyPr>
          <a:lstStyle/>
          <a:p>
            <a:pPr marL="0" indent="0" algn="ctr">
              <a:buNone/>
            </a:pPr>
            <a:r>
              <a:rPr lang="en-US" sz="9800" b="1" u="sng" dirty="0">
                <a:latin typeface="Dominique" pitchFamily="50" charset="0"/>
                <a:cs typeface="David" pitchFamily="34" charset="-79"/>
              </a:rPr>
              <a:t>RABUN DEKAT (Hyperopia</a:t>
            </a:r>
            <a:r>
              <a:rPr lang="en-US" sz="9800" b="1" u="sng" dirty="0" smtClean="0">
                <a:latin typeface="Dominique" pitchFamily="50" charset="0"/>
                <a:cs typeface="David" pitchFamily="34" charset="-79"/>
              </a:rPr>
              <a:t>).</a:t>
            </a:r>
          </a:p>
          <a:p>
            <a:pPr marL="0" indent="0">
              <a:buNone/>
            </a:pPr>
            <a:r>
              <a:rPr lang="en-US" sz="3600" dirty="0">
                <a:latin typeface="Dominique" pitchFamily="50" charset="0"/>
                <a:cs typeface="David" pitchFamily="34" charset="-79"/>
              </a:rPr>
              <a:t/>
            </a:r>
            <a:br>
              <a:rPr lang="en-US" sz="3600" dirty="0">
                <a:latin typeface="Dominique" pitchFamily="50" charset="0"/>
                <a:cs typeface="David" pitchFamily="34" charset="-79"/>
              </a:rPr>
            </a:br>
            <a:r>
              <a:rPr lang="en-US" sz="2500" dirty="0" smtClean="0">
                <a:latin typeface="Comic Sans MS" pitchFamily="66" charset="0"/>
                <a:cs typeface="David" pitchFamily="34" charset="-79"/>
              </a:rPr>
              <a:t>	Rabun </a:t>
            </a:r>
            <a:r>
              <a:rPr lang="en-US" sz="2500" dirty="0">
                <a:latin typeface="Comic Sans MS" pitchFamily="66" charset="0"/>
                <a:cs typeface="David" pitchFamily="34" charset="-79"/>
              </a:rPr>
              <a:t>dekat adalah kondisi penglihatan dimana seseorang mengalami kesulitan untuk melihat objek yang dekat secara jelas namun dapat melihat jelas ketika objek berada dalam jarak yang jauh. Rabun dekat terjadi ketika kornea melengkung sedikit atau penglihatan menjadi lebih pendek dari biasanya. Hal ini menyebabkan cahaya terfokus ke area belakang retina sehingga penglihatan akan objek yang dekat akan kabur. Tingkat rabun mempengaruhi fokus penglihatan.</a:t>
            </a:r>
          </a:p>
          <a:p>
            <a:pPr marL="0" indent="0">
              <a:buNone/>
            </a:pPr>
            <a:r>
              <a:rPr lang="en-US" sz="2500" b="1" u="sng" dirty="0">
                <a:latin typeface="Comic Sans MS" pitchFamily="66" charset="0"/>
                <a:cs typeface="David" pitchFamily="34" charset="-79"/>
              </a:rPr>
              <a:t>Gejala Rabun Dekat</a:t>
            </a:r>
            <a:endParaRPr lang="en-US" sz="2500" u="sng" dirty="0">
              <a:latin typeface="Comic Sans MS" pitchFamily="66" charset="0"/>
              <a:cs typeface="David" pitchFamily="34" charset="-79"/>
            </a:endParaRPr>
          </a:p>
          <a:p>
            <a:r>
              <a:rPr lang="en-US" sz="2500" dirty="0">
                <a:latin typeface="Comic Sans MS" pitchFamily="66" charset="0"/>
                <a:cs typeface="David" pitchFamily="34" charset="-79"/>
              </a:rPr>
              <a:t>Penglihatan kabur ketika melihat objek yang dekat.</a:t>
            </a:r>
          </a:p>
          <a:p>
            <a:r>
              <a:rPr lang="en-US" sz="2500" dirty="0">
                <a:latin typeface="Comic Sans MS" pitchFamily="66" charset="0"/>
                <a:cs typeface="David" pitchFamily="34" charset="-79"/>
              </a:rPr>
              <a:t>Perlu menyipitkan mata untuk melihat dengan jelas.</a:t>
            </a:r>
          </a:p>
          <a:p>
            <a:r>
              <a:rPr lang="en-US" sz="2500" dirty="0">
                <a:latin typeface="Comic Sans MS" pitchFamily="66" charset="0"/>
                <a:cs typeface="David" pitchFamily="34" charset="-79"/>
              </a:rPr>
              <a:t>Mata terasa lelah, seperti terbakar, dan terasa sakit dimata atau sekitar mata.</a:t>
            </a:r>
          </a:p>
          <a:p>
            <a:r>
              <a:rPr lang="en-US" sz="2500" dirty="0">
                <a:latin typeface="Comic Sans MS" pitchFamily="66" charset="0"/>
                <a:cs typeface="David" pitchFamily="34" charset="-79"/>
              </a:rPr>
              <a:t>Mata terasa tidak nyaman atau sakit kepala setelah membaca atau melihat objek dekat dalam durasi waktu yang lama.</a:t>
            </a:r>
          </a:p>
          <a:p>
            <a:pPr marL="0" indent="0">
              <a:buNone/>
            </a:pPr>
            <a:r>
              <a:rPr lang="en-US" sz="2500" b="1" u="sng" dirty="0">
                <a:latin typeface="Comic Sans MS" pitchFamily="66" charset="0"/>
                <a:cs typeface="David" pitchFamily="34" charset="-79"/>
              </a:rPr>
              <a:t>Penyebab Rabun </a:t>
            </a:r>
            <a:r>
              <a:rPr lang="en-US" sz="2500" b="1" u="sng" dirty="0" smtClean="0">
                <a:latin typeface="Comic Sans MS" pitchFamily="66" charset="0"/>
                <a:cs typeface="David" pitchFamily="34" charset="-79"/>
              </a:rPr>
              <a:t>Dekat</a:t>
            </a:r>
          </a:p>
          <a:p>
            <a:r>
              <a:rPr lang="en-US" sz="2500" dirty="0" smtClean="0">
                <a:latin typeface="Comic Sans MS" pitchFamily="66" charset="0"/>
                <a:cs typeface="David" pitchFamily="34" charset="-79"/>
              </a:rPr>
              <a:t>Mata </a:t>
            </a:r>
            <a:r>
              <a:rPr lang="en-US" sz="2500" dirty="0">
                <a:latin typeface="Comic Sans MS" pitchFamily="66" charset="0"/>
                <a:cs typeface="David" pitchFamily="34" charset="-79"/>
              </a:rPr>
              <a:t>memiliki 2 bagian yang memiliki fungsi untuk memfokuskan penglihatan, yaitu :</a:t>
            </a:r>
          </a:p>
          <a:p>
            <a:r>
              <a:rPr lang="en-US" sz="2500" dirty="0">
                <a:latin typeface="Comic Sans MS" pitchFamily="66" charset="0"/>
                <a:cs typeface="David" pitchFamily="34" charset="-79"/>
              </a:rPr>
              <a:t>Kornea mata adalah bagian jernih di permukaan mata yang menerima cahaya.</a:t>
            </a:r>
          </a:p>
          <a:p>
            <a:r>
              <a:rPr lang="en-US" sz="2500" dirty="0">
                <a:latin typeface="Comic Sans MS" pitchFamily="66" charset="0"/>
                <a:cs typeface="David" pitchFamily="34" charset="-79"/>
              </a:rPr>
              <a:t>Lensa mata adalah bagian jernih di dalam mata yang membantu memfokuskan objek.</a:t>
            </a:r>
          </a:p>
          <a:p>
            <a:pPr marL="0" indent="0">
              <a:buNone/>
            </a:pPr>
            <a:r>
              <a:rPr lang="en-US" sz="2500" dirty="0" smtClean="0">
                <a:latin typeface="Comic Sans MS" pitchFamily="66" charset="0"/>
              </a:rPr>
              <a:t>	Pada </a:t>
            </a:r>
            <a:r>
              <a:rPr lang="en-US" sz="2500" dirty="0">
                <a:latin typeface="Comic Sans MS" pitchFamily="66" charset="0"/>
              </a:rPr>
              <a:t>kondisi mata yang sehat kornea dan lensa mata dapat memfokuskan objek langsung pada retina agar objek terlihat secara jelas. Penyebab utama rabun dekat adalah </a:t>
            </a:r>
            <a:r>
              <a:rPr lang="en-US" sz="2500" i="1" dirty="0">
                <a:latin typeface="Comic Sans MS" pitchFamily="66" charset="0"/>
              </a:rPr>
              <a:t>refractive error. </a:t>
            </a:r>
            <a:r>
              <a:rPr lang="en-US" sz="2500" dirty="0">
                <a:latin typeface="Comic Sans MS" pitchFamily="66" charset="0"/>
              </a:rPr>
              <a:t>Pada kondisi ini cahaya tidak terbiaskan dengan benar dan akan berakibat memiliki kesalahan bias.Faktor yang paling umum penyebab rabun jauh adalah faktor genetik.</a:t>
            </a:r>
          </a:p>
        </p:txBody>
      </p:sp>
    </p:spTree>
    <p:extLst>
      <p:ext uri="{BB962C8B-B14F-4D97-AF65-F5344CB8AC3E}">
        <p14:creationId xmlns:p14="http://schemas.microsoft.com/office/powerpoint/2010/main" val="3153910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88640"/>
            <a:ext cx="7467600" cy="6285312"/>
          </a:xfrm>
        </p:spPr>
        <p:txBody>
          <a:bodyPr>
            <a:normAutofit fontScale="62500" lnSpcReduction="20000"/>
          </a:bodyPr>
          <a:lstStyle/>
          <a:p>
            <a:pPr marL="0" indent="0" algn="ctr">
              <a:buNone/>
            </a:pPr>
            <a:r>
              <a:rPr lang="en-US" sz="6400" b="1" dirty="0">
                <a:latin typeface="Dominique" pitchFamily="50" charset="0"/>
              </a:rPr>
              <a:t>RABUN JAUH</a:t>
            </a:r>
            <a:r>
              <a:rPr lang="en-US" sz="6400" dirty="0">
                <a:latin typeface="Dominique" pitchFamily="50" charset="0"/>
              </a:rPr>
              <a:t> </a:t>
            </a:r>
            <a:r>
              <a:rPr lang="en-US" sz="6400" b="1" i="1" dirty="0">
                <a:latin typeface="Dominique" pitchFamily="50" charset="0"/>
              </a:rPr>
              <a:t>(Myopia</a:t>
            </a:r>
            <a:r>
              <a:rPr lang="en-US" sz="6400" b="1" i="1" dirty="0" smtClean="0">
                <a:latin typeface="Dominique" pitchFamily="50" charset="0"/>
              </a:rPr>
              <a:t>).</a:t>
            </a:r>
          </a:p>
          <a:p>
            <a:pPr marL="0" indent="0">
              <a:buNone/>
            </a:pPr>
            <a:r>
              <a:rPr lang="en-US" dirty="0">
                <a:latin typeface="Comic Sans MS" pitchFamily="66" charset="0"/>
              </a:rPr>
              <a:t/>
            </a:r>
            <a:br>
              <a:rPr lang="en-US" dirty="0">
                <a:latin typeface="Comic Sans MS" pitchFamily="66" charset="0"/>
              </a:rPr>
            </a:br>
            <a:r>
              <a:rPr lang="en-US" dirty="0" smtClean="0">
                <a:latin typeface="Comic Sans MS" pitchFamily="66" charset="0"/>
              </a:rPr>
              <a:t>	Kebalikan </a:t>
            </a:r>
            <a:r>
              <a:rPr lang="en-US" dirty="0">
                <a:latin typeface="Comic Sans MS" pitchFamily="66" charset="0"/>
              </a:rPr>
              <a:t>dengan rabun dekat, rabun jauh merupakan kondisi dimana seseorang penglihatannya kabur ketika melihat objek yang letaknya jauh. Rabun jauh terjadi ketika kornea melengkung terlalu tajam. Hal ini menyebabkan cahaya yang masuk mata untuk fokus didepan retina. Rabun jauh dapat menjadi parah dengan secara cepat atau perlahan. Rabun jauh menyerang ketika usia anak-anak dan remaja. Rabun jauh cenderung disebabkan karena faktor keturunan. Tes mata sederhana dapat menentukan terjadinya rabun jauh. Rabun jauh dapat diterapi dengan menggunakan kaca mata dan lensa kontak atau dengan operasi.</a:t>
            </a:r>
          </a:p>
          <a:p>
            <a:pPr marL="0" indent="0">
              <a:buNone/>
            </a:pPr>
            <a:r>
              <a:rPr lang="en-US" b="1" u="sng" dirty="0">
                <a:latin typeface="Comic Sans MS" pitchFamily="66" charset="0"/>
              </a:rPr>
              <a:t>Gejala Rabun Jauh</a:t>
            </a:r>
            <a:endParaRPr lang="en-US" u="sng" dirty="0">
              <a:latin typeface="Comic Sans MS" pitchFamily="66" charset="0"/>
            </a:endParaRPr>
          </a:p>
          <a:p>
            <a:r>
              <a:rPr lang="en-US" dirty="0">
                <a:latin typeface="Comic Sans MS" pitchFamily="66" charset="0"/>
              </a:rPr>
              <a:t>Penglihatan menjadi kabur ketika melihat objek yang jauh.</a:t>
            </a:r>
          </a:p>
          <a:p>
            <a:r>
              <a:rPr lang="en-US" dirty="0">
                <a:latin typeface="Comic Sans MS" pitchFamily="66" charset="0"/>
              </a:rPr>
              <a:t>Menyipitkan mata ketika melihat objek yang jauh.</a:t>
            </a:r>
          </a:p>
          <a:p>
            <a:r>
              <a:rPr lang="en-US" dirty="0">
                <a:latin typeface="Comic Sans MS" pitchFamily="66" charset="0"/>
              </a:rPr>
              <a:t>Mengalami nyeri kepala karena kelelahan mata.</a:t>
            </a:r>
          </a:p>
          <a:p>
            <a:r>
              <a:rPr lang="en-US" dirty="0">
                <a:latin typeface="Comic Sans MS" pitchFamily="66" charset="0"/>
              </a:rPr>
              <a:t>Mengalami kesulitan melihat saat mengemudi kendaraan, terutama pada malam hari.</a:t>
            </a:r>
          </a:p>
          <a:p>
            <a:pPr marL="0" indent="0">
              <a:buNone/>
            </a:pPr>
            <a:r>
              <a:rPr lang="en-US" dirty="0">
                <a:latin typeface="Comic Sans MS" pitchFamily="66" charset="0"/>
              </a:rPr>
              <a:t>Rabun jauh pada umumnya terdeteksi ketika berada di usia sekolah dasar dan ketika menginjak usia remaja. Anak-anak yang mengalami rabun jauh memiliki gejala seperti :</a:t>
            </a:r>
          </a:p>
          <a:p>
            <a:pPr marL="457200" indent="-457200">
              <a:buFont typeface="+mj-lt"/>
              <a:buAutoNum type="arabicPeriod"/>
            </a:pPr>
            <a:r>
              <a:rPr lang="en-US" dirty="0">
                <a:latin typeface="Comic Sans MS" pitchFamily="66" charset="0"/>
              </a:rPr>
              <a:t>Mengalami juling.</a:t>
            </a:r>
          </a:p>
          <a:p>
            <a:pPr marL="457200" indent="-457200">
              <a:buFont typeface="+mj-lt"/>
              <a:buAutoNum type="arabicPeriod"/>
            </a:pPr>
            <a:r>
              <a:rPr lang="en-US" dirty="0">
                <a:latin typeface="Comic Sans MS" pitchFamily="66" charset="0"/>
              </a:rPr>
              <a:t>Duduk lebih dekat ke televisi, layar film, atau membaca terlalu dekat.</a:t>
            </a:r>
          </a:p>
          <a:p>
            <a:pPr marL="457200" indent="-457200">
              <a:buFont typeface="+mj-lt"/>
              <a:buAutoNum type="arabicPeriod"/>
            </a:pPr>
            <a:r>
              <a:rPr lang="en-US" dirty="0">
                <a:latin typeface="Comic Sans MS" pitchFamily="66" charset="0"/>
              </a:rPr>
              <a:t>Tidak melihat obyek yang jauh.</a:t>
            </a:r>
          </a:p>
          <a:p>
            <a:pPr marL="457200" indent="-457200">
              <a:buFont typeface="+mj-lt"/>
              <a:buAutoNum type="arabicPeriod"/>
            </a:pPr>
            <a:r>
              <a:rPr lang="en-US" dirty="0">
                <a:latin typeface="Comic Sans MS" pitchFamily="66" charset="0"/>
              </a:rPr>
              <a:t>Frekuensi mengedip berlebihan.</a:t>
            </a:r>
          </a:p>
          <a:p>
            <a:pPr marL="457200" indent="-457200">
              <a:buFont typeface="+mj-lt"/>
              <a:buAutoNum type="arabicPeriod"/>
            </a:pPr>
            <a:r>
              <a:rPr lang="en-US" dirty="0">
                <a:latin typeface="Comic Sans MS" pitchFamily="66" charset="0"/>
              </a:rPr>
              <a:t>Sering menggosok mata.</a:t>
            </a:r>
          </a:p>
          <a:p>
            <a:pPr marL="0" indent="0">
              <a:buNone/>
            </a:pPr>
            <a:endParaRPr lang="en-US" dirty="0"/>
          </a:p>
        </p:txBody>
      </p:sp>
    </p:spTree>
    <p:extLst>
      <p:ext uri="{BB962C8B-B14F-4D97-AF65-F5344CB8AC3E}">
        <p14:creationId xmlns:p14="http://schemas.microsoft.com/office/powerpoint/2010/main" val="3146443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251520" y="212839"/>
            <a:ext cx="3935288" cy="6624736"/>
          </a:xfrm>
        </p:spPr>
        <p:txBody>
          <a:bodyPr>
            <a:normAutofit fontScale="25000" lnSpcReduction="20000"/>
          </a:bodyPr>
          <a:lstStyle/>
          <a:p>
            <a:pPr marL="0" indent="0">
              <a:buNone/>
            </a:pPr>
            <a:r>
              <a:rPr lang="en-US" sz="5200" dirty="0">
                <a:latin typeface="Comic Sans MS" pitchFamily="66" charset="0"/>
              </a:rPr>
              <a:t>Ada beberapa faktor resiko yang memicu terjadinya rabun dekat, yaitu</a:t>
            </a:r>
          </a:p>
          <a:p>
            <a:r>
              <a:rPr lang="en-US" sz="5200" dirty="0">
                <a:latin typeface="Comic Sans MS" pitchFamily="66" charset="0"/>
              </a:rPr>
              <a:t>Faktor keturunan</a:t>
            </a:r>
            <a:br>
              <a:rPr lang="en-US" sz="5200" dirty="0">
                <a:latin typeface="Comic Sans MS" pitchFamily="66" charset="0"/>
              </a:rPr>
            </a:br>
            <a:r>
              <a:rPr lang="en-US" sz="5200" dirty="0">
                <a:latin typeface="Comic Sans MS" pitchFamily="66" charset="0"/>
              </a:rPr>
              <a:t>Rabun jauh disebabkan oleh faktor keturunan. Jika salah satu orang tua Anda mengalami rabun jauh, maka dapat meningkatkan resiko rabun jauh. Resiko dapat lebih tinggi jika kedua orang tua mengalami rabun jauh.</a:t>
            </a:r>
          </a:p>
          <a:p>
            <a:r>
              <a:rPr lang="en-US" sz="5200" dirty="0">
                <a:latin typeface="Comic Sans MS" pitchFamily="66" charset="0"/>
              </a:rPr>
              <a:t>Membaca</a:t>
            </a:r>
            <a:br>
              <a:rPr lang="en-US" sz="5200" dirty="0">
                <a:latin typeface="Comic Sans MS" pitchFamily="66" charset="0"/>
              </a:rPr>
            </a:br>
            <a:r>
              <a:rPr lang="en-US" sz="5200" dirty="0">
                <a:latin typeface="Comic Sans MS" pitchFamily="66" charset="0"/>
              </a:rPr>
              <a:t>Seseorang yang memiliki hobi membaca memiliki resiko terkena rabun jauh lebih tinggi.</a:t>
            </a:r>
          </a:p>
          <a:p>
            <a:r>
              <a:rPr lang="en-US" sz="5200" dirty="0">
                <a:latin typeface="Comic Sans MS" pitchFamily="66" charset="0"/>
              </a:rPr>
              <a:t>Kondisi lingkungan</a:t>
            </a:r>
            <a:br>
              <a:rPr lang="en-US" sz="5200" dirty="0">
                <a:latin typeface="Comic Sans MS" pitchFamily="66" charset="0"/>
              </a:rPr>
            </a:br>
            <a:r>
              <a:rPr lang="en-US" sz="5200" dirty="0">
                <a:latin typeface="Comic Sans MS" pitchFamily="66" charset="0"/>
              </a:rPr>
              <a:t>Beberapa penelitian menemukan bahwa terlalu sering beraktifitas diluar ruangan dapat meningkatkan resiko rabun jauh.</a:t>
            </a:r>
          </a:p>
          <a:p>
            <a:pPr marL="0" indent="0">
              <a:buNone/>
            </a:pPr>
            <a:r>
              <a:rPr lang="en-US" sz="5200" b="1" i="1" dirty="0">
                <a:latin typeface="Comic Sans MS" pitchFamily="66" charset="0"/>
              </a:rPr>
              <a:t>Kapan Harus ke Dokter?</a:t>
            </a:r>
            <a:r>
              <a:rPr lang="en-US" sz="5200" dirty="0">
                <a:latin typeface="Comic Sans MS" pitchFamily="66" charset="0"/>
              </a:rPr>
              <a:t/>
            </a:r>
            <a:br>
              <a:rPr lang="en-US" sz="5200" dirty="0">
                <a:latin typeface="Comic Sans MS" pitchFamily="66" charset="0"/>
              </a:rPr>
            </a:br>
            <a:r>
              <a:rPr lang="en-US" sz="5200" dirty="0">
                <a:latin typeface="Comic Sans MS" pitchFamily="66" charset="0"/>
              </a:rPr>
              <a:t>Jika tingkat kerabunan mata meningkat hingga tidak dapat melakukan kegiatan atau jika kerabunan sudah membuat aktifitas menjadi tidak nyaman. Untuk menentukan tingkat kerabunan secara jelas dapat dilakukan berapa tes untuk mata.</a:t>
            </a:r>
          </a:p>
          <a:p>
            <a:pPr marL="0" indent="0">
              <a:buNone/>
            </a:pPr>
            <a:r>
              <a:rPr lang="en-US" sz="5200" b="1" dirty="0">
                <a:latin typeface="Comic Sans MS" pitchFamily="66" charset="0"/>
              </a:rPr>
              <a:t>Penanganan </a:t>
            </a:r>
            <a:r>
              <a:rPr lang="en-US" sz="5200" b="1" dirty="0" smtClean="0">
                <a:latin typeface="Comic Sans MS" pitchFamily="66" charset="0"/>
              </a:rPr>
              <a:t> Rabun  Dekat </a:t>
            </a:r>
            <a:r>
              <a:rPr lang="en-US" sz="5200" b="1" dirty="0">
                <a:latin typeface="Comic Sans MS" pitchFamily="66" charset="0"/>
              </a:rPr>
              <a:t>dan Rabun Jauh.</a:t>
            </a:r>
          </a:p>
          <a:p>
            <a:pPr marL="457200" indent="-457200">
              <a:buFont typeface="+mj-lt"/>
              <a:buAutoNum type="arabicPeriod"/>
            </a:pPr>
            <a:r>
              <a:rPr lang="en-US" sz="5200" b="1" dirty="0">
                <a:latin typeface="Comic Sans MS" pitchFamily="66" charset="0"/>
              </a:rPr>
              <a:t>Lensa korektif</a:t>
            </a:r>
            <a:r>
              <a:rPr lang="en-US" sz="5200" dirty="0">
                <a:latin typeface="Comic Sans MS" pitchFamily="66" charset="0"/>
              </a:rPr>
              <a:t/>
            </a:r>
            <a:br>
              <a:rPr lang="en-US" sz="5200" dirty="0">
                <a:latin typeface="Comic Sans MS" pitchFamily="66" charset="0"/>
              </a:rPr>
            </a:br>
            <a:r>
              <a:rPr lang="en-US" sz="5200" dirty="0">
                <a:latin typeface="Comic Sans MS" pitchFamily="66" charset="0"/>
              </a:rPr>
              <a:t>Pengobatan tidak selalu diperlukan karena pada usia muda lensa didalam mata cukup fleksibel untuk mengkompensasi kondisi. Tetapi seiring pertambahan usia, lensa menjadi kurang fleksibel dan membutuhkan lensa korektif untuk memperbaiki penglihatan objek dekat. Menggunakan lensa korektif untuk terapi rabun dekat dapat menurunkan lengkungan kornea mata. Terdapat dua tipe lensa korektif yaitu dalam bentuk kaca mata dan lensa kontak.</a:t>
            </a:r>
          </a:p>
          <a:p>
            <a:endParaRPr lang="en-US" b="1" dirty="0"/>
          </a:p>
        </p:txBody>
      </p:sp>
      <p:sp>
        <p:nvSpPr>
          <p:cNvPr id="6" name="Content Placeholder 5"/>
          <p:cNvSpPr>
            <a:spLocks noGrp="1"/>
          </p:cNvSpPr>
          <p:nvPr>
            <p:ph sz="quarter" idx="2"/>
          </p:nvPr>
        </p:nvSpPr>
        <p:spPr>
          <a:xfrm>
            <a:off x="4283968" y="116632"/>
            <a:ext cx="3657600" cy="6480720"/>
          </a:xfrm>
        </p:spPr>
        <p:txBody>
          <a:bodyPr>
            <a:normAutofit fontScale="25000" lnSpcReduction="20000"/>
          </a:bodyPr>
          <a:lstStyle/>
          <a:p>
            <a:pPr marL="0" indent="0">
              <a:buNone/>
            </a:pPr>
            <a:r>
              <a:rPr lang="en-US" sz="5200" b="1" dirty="0" smtClean="0">
                <a:solidFill>
                  <a:srgbClr val="FF0000"/>
                </a:solidFill>
                <a:latin typeface="Comic Sans MS" pitchFamily="66" charset="0"/>
              </a:rPr>
              <a:t>2. </a:t>
            </a:r>
            <a:r>
              <a:rPr lang="en-US" sz="5200" b="1" dirty="0" smtClean="0">
                <a:latin typeface="Comic Sans MS" pitchFamily="66" charset="0"/>
              </a:rPr>
              <a:t>Operasi</a:t>
            </a:r>
            <a:r>
              <a:rPr lang="en-US" sz="5200" dirty="0">
                <a:latin typeface="Comic Sans MS" pitchFamily="66" charset="0"/>
              </a:rPr>
              <a:t/>
            </a:r>
            <a:br>
              <a:rPr lang="en-US" sz="5200" dirty="0">
                <a:latin typeface="Comic Sans MS" pitchFamily="66" charset="0"/>
              </a:rPr>
            </a:br>
            <a:r>
              <a:rPr lang="en-US" sz="5200" dirty="0">
                <a:latin typeface="Comic Sans MS" pitchFamily="66" charset="0"/>
              </a:rPr>
              <a:t>Berikut beberapa metode operasi :</a:t>
            </a:r>
            <a:br>
              <a:rPr lang="en-US" sz="5200" dirty="0">
                <a:latin typeface="Comic Sans MS" pitchFamily="66" charset="0"/>
              </a:rPr>
            </a:br>
            <a:r>
              <a:rPr lang="en-US" sz="5200" dirty="0">
                <a:latin typeface="Comic Sans MS" pitchFamily="66" charset="0"/>
              </a:rPr>
              <a:t>- </a:t>
            </a:r>
            <a:r>
              <a:rPr lang="en-US" sz="5200" i="1" dirty="0">
                <a:latin typeface="Comic Sans MS" pitchFamily="66" charset="0"/>
              </a:rPr>
              <a:t>Laser-assisted in-situ keratomileusis </a:t>
            </a:r>
            <a:r>
              <a:rPr lang="en-US" sz="5200" dirty="0">
                <a:latin typeface="Comic Sans MS" pitchFamily="66" charset="0"/>
              </a:rPr>
              <a:t>(LASIK). LASIK adalah prosedur dimana dilakukan perbaikkan pada kornea mata.</a:t>
            </a:r>
            <a:br>
              <a:rPr lang="en-US" sz="5200" dirty="0">
                <a:latin typeface="Comic Sans MS" pitchFamily="66" charset="0"/>
              </a:rPr>
            </a:br>
            <a:r>
              <a:rPr lang="en-US" sz="5200" dirty="0">
                <a:latin typeface="Comic Sans MS" pitchFamily="66" charset="0"/>
              </a:rPr>
              <a:t>- </a:t>
            </a:r>
            <a:r>
              <a:rPr lang="en-US" sz="5200" i="1" dirty="0">
                <a:latin typeface="Comic Sans MS" pitchFamily="66" charset="0"/>
              </a:rPr>
              <a:t>Laser-assisted subepithelial keratectomy </a:t>
            </a:r>
            <a:r>
              <a:rPr lang="en-US" sz="5200" dirty="0">
                <a:latin typeface="Comic Sans MS" pitchFamily="66" charset="0"/>
              </a:rPr>
              <a:t>(LASEK). LASEK adalah prosedur untuk membentuk kembali lapisan luar kornea dan kelengkungan.</a:t>
            </a:r>
            <a:br>
              <a:rPr lang="en-US" sz="5200" dirty="0">
                <a:latin typeface="Comic Sans MS" pitchFamily="66" charset="0"/>
              </a:rPr>
            </a:br>
            <a:r>
              <a:rPr lang="en-US" sz="5200" dirty="0">
                <a:latin typeface="Comic Sans MS" pitchFamily="66" charset="0"/>
              </a:rPr>
              <a:t>- </a:t>
            </a:r>
            <a:r>
              <a:rPr lang="en-US" sz="5200" i="1" dirty="0">
                <a:latin typeface="Comic Sans MS" pitchFamily="66" charset="0"/>
              </a:rPr>
              <a:t>Photorefractive keratectomy </a:t>
            </a:r>
            <a:r>
              <a:rPr lang="en-US" sz="5200" dirty="0">
                <a:latin typeface="Comic Sans MS" pitchFamily="66" charset="0"/>
              </a:rPr>
              <a:t>(PRK). Pada prosedur ini mirip dengan metode LASEK tetapi tanpa menghilangkan jaringan epitel.</a:t>
            </a:r>
            <a:br>
              <a:rPr lang="en-US" sz="5200" dirty="0">
                <a:latin typeface="Comic Sans MS" pitchFamily="66" charset="0"/>
              </a:rPr>
            </a:br>
            <a:r>
              <a:rPr lang="en-US" sz="5200" dirty="0">
                <a:latin typeface="Comic Sans MS" pitchFamily="66" charset="0"/>
              </a:rPr>
              <a:t>- </a:t>
            </a:r>
            <a:r>
              <a:rPr lang="en-US" sz="5200" i="1" dirty="0">
                <a:latin typeface="Comic Sans MS" pitchFamily="66" charset="0"/>
              </a:rPr>
              <a:t>Conductive keratoplasty </a:t>
            </a:r>
            <a:r>
              <a:rPr lang="en-US" sz="5200" dirty="0">
                <a:latin typeface="Comic Sans MS" pitchFamily="66" charset="0"/>
              </a:rPr>
              <a:t>(CK). Pada metode ini menggunakan tenaga </a:t>
            </a:r>
            <a:r>
              <a:rPr lang="en-US" sz="5200" i="1" dirty="0">
                <a:latin typeface="Comic Sans MS" pitchFamily="66" charset="0"/>
              </a:rPr>
              <a:t>radiofrequency </a:t>
            </a:r>
            <a:r>
              <a:rPr lang="en-US" sz="5200" dirty="0">
                <a:latin typeface="Comic Sans MS" pitchFamily="66" charset="0"/>
              </a:rPr>
              <a:t>untuk menghilangkan bintik-bintik kecil disekitar kornea.</a:t>
            </a:r>
          </a:p>
          <a:p>
            <a:pPr marL="0" indent="0">
              <a:buNone/>
            </a:pPr>
            <a:r>
              <a:rPr lang="en-US" sz="5200" b="1" dirty="0" smtClean="0">
                <a:solidFill>
                  <a:srgbClr val="FF0000"/>
                </a:solidFill>
                <a:latin typeface="Comic Sans MS" pitchFamily="66" charset="0"/>
              </a:rPr>
              <a:t>3. </a:t>
            </a:r>
            <a:r>
              <a:rPr lang="en-US" sz="5200" b="1" dirty="0" smtClean="0">
                <a:latin typeface="Comic Sans MS" pitchFamily="66" charset="0"/>
              </a:rPr>
              <a:t>Pencegahan </a:t>
            </a:r>
            <a:r>
              <a:rPr lang="en-US" sz="5200" b="1" dirty="0">
                <a:latin typeface="Comic Sans MS" pitchFamily="66" charset="0"/>
              </a:rPr>
              <a:t>terjadinya rabun dekat </a:t>
            </a:r>
            <a:r>
              <a:rPr lang="en-US" sz="5200" dirty="0">
                <a:latin typeface="Comic Sans MS" pitchFamily="66" charset="0"/>
              </a:rPr>
              <a:t>:</a:t>
            </a:r>
            <a:br>
              <a:rPr lang="en-US" sz="5200" dirty="0">
                <a:latin typeface="Comic Sans MS" pitchFamily="66" charset="0"/>
              </a:rPr>
            </a:br>
            <a:r>
              <a:rPr lang="en-US" sz="5200" dirty="0">
                <a:latin typeface="Comic Sans MS" pitchFamily="66" charset="0"/>
              </a:rPr>
              <a:t>- Melakukan pengecekkan mata secara teratur.</a:t>
            </a:r>
            <a:br>
              <a:rPr lang="en-US" sz="5200" dirty="0">
                <a:latin typeface="Comic Sans MS" pitchFamily="66" charset="0"/>
              </a:rPr>
            </a:br>
            <a:r>
              <a:rPr lang="en-US" sz="5200" dirty="0">
                <a:latin typeface="Comic Sans MS" pitchFamily="66" charset="0"/>
              </a:rPr>
              <a:t>- Mengontrol kondisi kesehatan terutama bagi yang memiliki penyakit kronis.</a:t>
            </a:r>
            <a:br>
              <a:rPr lang="en-US" sz="5200" dirty="0">
                <a:latin typeface="Comic Sans MS" pitchFamily="66" charset="0"/>
              </a:rPr>
            </a:br>
            <a:r>
              <a:rPr lang="en-US" sz="5200" dirty="0">
                <a:latin typeface="Comic Sans MS" pitchFamily="66" charset="0"/>
              </a:rPr>
              <a:t>- Segera menemui dokter apabila merasakan gejala yang tidak nyaman pada mata.</a:t>
            </a:r>
            <a:br>
              <a:rPr lang="en-US" sz="5200" dirty="0">
                <a:latin typeface="Comic Sans MS" pitchFamily="66" charset="0"/>
              </a:rPr>
            </a:br>
            <a:r>
              <a:rPr lang="en-US" sz="5200" dirty="0">
                <a:latin typeface="Comic Sans MS" pitchFamily="66" charset="0"/>
              </a:rPr>
              <a:t>- Melindungi mata dari matahari.</a:t>
            </a:r>
            <a:br>
              <a:rPr lang="en-US" sz="5200" dirty="0">
                <a:latin typeface="Comic Sans MS" pitchFamily="66" charset="0"/>
              </a:rPr>
            </a:br>
            <a:r>
              <a:rPr lang="en-US" sz="5200" dirty="0">
                <a:latin typeface="Comic Sans MS" pitchFamily="66" charset="0"/>
              </a:rPr>
              <a:t>- Mengkonsumsi makanan sehat.</a:t>
            </a:r>
            <a:br>
              <a:rPr lang="en-US" sz="5200" dirty="0">
                <a:latin typeface="Comic Sans MS" pitchFamily="66" charset="0"/>
              </a:rPr>
            </a:br>
            <a:r>
              <a:rPr lang="en-US" sz="5200" dirty="0">
                <a:latin typeface="Comic Sans MS" pitchFamily="66" charset="0"/>
              </a:rPr>
              <a:t>- Berhenti merokok.</a:t>
            </a:r>
            <a:br>
              <a:rPr lang="en-US" sz="5200" dirty="0">
                <a:latin typeface="Comic Sans MS" pitchFamily="66" charset="0"/>
              </a:rPr>
            </a:br>
            <a:r>
              <a:rPr lang="en-US" sz="5200" dirty="0">
                <a:latin typeface="Comic Sans MS" pitchFamily="66" charset="0"/>
              </a:rPr>
              <a:t>- Menggunakan kaca mata yang tepat.</a:t>
            </a:r>
            <a:br>
              <a:rPr lang="en-US" sz="5200" dirty="0">
                <a:latin typeface="Comic Sans MS" pitchFamily="66" charset="0"/>
              </a:rPr>
            </a:br>
            <a:r>
              <a:rPr lang="en-US" sz="5200" dirty="0">
                <a:latin typeface="Comic Sans MS" pitchFamily="66" charset="0"/>
              </a:rPr>
              <a:t>- Menggunakan pencahayaan yang benar ketika membaca, menonton televisi atau kegiatan yang lainya.</a:t>
            </a:r>
          </a:p>
          <a:p>
            <a:pPr marL="0" indent="0">
              <a:buNone/>
            </a:pPr>
            <a:r>
              <a:rPr lang="en-US" sz="5200" dirty="0">
                <a:latin typeface="Comic Sans MS" pitchFamily="66" charset="0"/>
              </a:rPr>
              <a:t> </a:t>
            </a:r>
          </a:p>
          <a:p>
            <a:pPr marL="0" indent="0">
              <a:buNone/>
            </a:pPr>
            <a:endParaRPr lang="en-US" dirty="0"/>
          </a:p>
        </p:txBody>
      </p:sp>
    </p:spTree>
    <p:extLst>
      <p:ext uri="{BB962C8B-B14F-4D97-AF65-F5344CB8AC3E}">
        <p14:creationId xmlns:p14="http://schemas.microsoft.com/office/powerpoint/2010/main" val="298840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9511" y="332656"/>
            <a:ext cx="7839871" cy="4824536"/>
          </a:xfrm>
        </p:spPr>
      </p:pic>
    </p:spTree>
    <p:extLst>
      <p:ext uri="{BB962C8B-B14F-4D97-AF65-F5344CB8AC3E}">
        <p14:creationId xmlns:p14="http://schemas.microsoft.com/office/powerpoint/2010/main" val="1024506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60648"/>
            <a:ext cx="7467600" cy="6213304"/>
          </a:xfrm>
        </p:spPr>
        <p:txBody>
          <a:bodyPr>
            <a:normAutofit fontScale="62500" lnSpcReduction="20000"/>
          </a:bodyPr>
          <a:lstStyle/>
          <a:p>
            <a:pPr marL="0" indent="0">
              <a:buNone/>
            </a:pPr>
            <a:r>
              <a:rPr lang="en-US" dirty="0" smtClean="0"/>
              <a:t>	</a:t>
            </a:r>
            <a:r>
              <a:rPr lang="en-US" dirty="0" smtClean="0">
                <a:latin typeface="Comic Sans MS" pitchFamily="66" charset="0"/>
              </a:rPr>
              <a:t>Gangguan </a:t>
            </a:r>
            <a:r>
              <a:rPr lang="en-US" dirty="0">
                <a:latin typeface="Comic Sans MS" pitchFamily="66" charset="0"/>
              </a:rPr>
              <a:t>pendengaran adalah salah satu gangguan kesehatan yang disebabkan oleh terlalu seringnya terpapar suara yang nyaring/keras. Kondisi ini juga bisa disebabkan oleh faktor usia. Pendengaran dapat dikatakan terganggu apabila </a:t>
            </a:r>
            <a:r>
              <a:rPr lang="en-US" dirty="0" smtClean="0">
                <a:latin typeface="Comic Sans MS" pitchFamily="66" charset="0"/>
              </a:rPr>
              <a:t>sinyal suara gagal mencapai otak.</a:t>
            </a:r>
          </a:p>
          <a:p>
            <a:pPr marL="0" indent="0">
              <a:buNone/>
            </a:pPr>
            <a:r>
              <a:rPr lang="en-US" sz="5100" b="1" dirty="0">
                <a:latin typeface="Dominique" pitchFamily="50" charset="0"/>
              </a:rPr>
              <a:t>Faktor Risiko Gangguan Pendengaran</a:t>
            </a:r>
          </a:p>
          <a:p>
            <a:pPr marL="0" indent="0">
              <a:buNone/>
            </a:pPr>
            <a:r>
              <a:rPr lang="en-US" sz="2500" dirty="0">
                <a:latin typeface="Comic Sans MS" pitchFamily="66" charset="0"/>
              </a:rPr>
              <a:t>Faktor risiko yang dapat merusak dan menyebabkan terganggunya pendengaran, antara lain:</a:t>
            </a:r>
          </a:p>
          <a:p>
            <a:pPr marL="457200" indent="-457200">
              <a:buFont typeface="+mj-lt"/>
              <a:buAutoNum type="arabicPeriod"/>
            </a:pPr>
            <a:r>
              <a:rPr lang="en-US" sz="2500" dirty="0">
                <a:latin typeface="Comic Sans MS" pitchFamily="66" charset="0"/>
              </a:rPr>
              <a:t>Usia. Seiring berjalannya waktu, degenerasi struktur telinga bagian dalam terjadi.</a:t>
            </a:r>
          </a:p>
          <a:p>
            <a:pPr marL="457200" indent="-457200">
              <a:buFont typeface="+mj-lt"/>
              <a:buAutoNum type="arabicPeriod"/>
            </a:pPr>
            <a:r>
              <a:rPr lang="en-US" sz="2500" dirty="0">
                <a:latin typeface="Comic Sans MS" pitchFamily="66" charset="0"/>
              </a:rPr>
              <a:t>Suara yang besar. Paparan suara keras dapat merusak sel-sel telinga bagian dalam. Kerusakan dapat terjadi dengan paparan jangka panjang, seperti suara ledakan atau suara tembakan. </a:t>
            </a:r>
          </a:p>
          <a:p>
            <a:pPr marL="457200" indent="-457200">
              <a:buFont typeface="+mj-lt"/>
              <a:buAutoNum type="arabicPeriod"/>
            </a:pPr>
            <a:r>
              <a:rPr lang="en-US" sz="2500" dirty="0">
                <a:latin typeface="Comic Sans MS" pitchFamily="66" charset="0"/>
              </a:rPr>
              <a:t>Keturunan. Susunan genetika mungkin dapat membuat kamu lebih rentan terhadap kerusakan telinga akibat suara.</a:t>
            </a:r>
          </a:p>
          <a:p>
            <a:pPr marL="457200" indent="-457200">
              <a:buFont typeface="+mj-lt"/>
              <a:buAutoNum type="arabicPeriod"/>
            </a:pPr>
            <a:r>
              <a:rPr lang="en-US" sz="2500" dirty="0">
                <a:latin typeface="Comic Sans MS" pitchFamily="66" charset="0"/>
              </a:rPr>
              <a:t>Suara di tempat kerja. Pekerjaan yang melibatkan suara keras seperti pertanian, konstruksi, atau pekerjaan pabrik, dapat menyebabkan kerusakan telinga.</a:t>
            </a:r>
          </a:p>
          <a:p>
            <a:pPr marL="457200" indent="-457200">
              <a:buFont typeface="+mj-lt"/>
              <a:buAutoNum type="arabicPeriod"/>
            </a:pPr>
            <a:r>
              <a:rPr lang="en-US" sz="2500" dirty="0">
                <a:latin typeface="Comic Sans MS" pitchFamily="66" charset="0"/>
              </a:rPr>
              <a:t>Obat. Penggunaan obat seperti obat anti bakteri dan obat kemoterapi tertentu, dapat merusak telinga bagian dalam. Efek sementara pada pendengaran adalah dering di telinga (tinnitus). Gangguan pendengaran juga dapat terjadi jika menggunakan obat pengencer darah dosis tinggi, penghilang rasa sakit lainnya, serta obat antimalaria.   </a:t>
            </a:r>
          </a:p>
          <a:p>
            <a:pPr marL="457200" indent="-457200">
              <a:buFont typeface="+mj-lt"/>
              <a:buAutoNum type="arabicPeriod"/>
            </a:pPr>
            <a:r>
              <a:rPr lang="en-US" sz="2500" dirty="0">
                <a:latin typeface="Comic Sans MS" pitchFamily="66" charset="0"/>
              </a:rPr>
              <a:t>Beberapa penyakit. Penyakit atau penyakit yang menyebabkan demam tinggi, seperti meningitis, dapat merusak koklea.</a:t>
            </a:r>
          </a:p>
          <a:p>
            <a:pPr marL="457200" indent="-457200">
              <a:buFont typeface="+mj-lt"/>
              <a:buAutoNum type="arabicPeriod"/>
            </a:pPr>
            <a:endParaRPr lang="en-US" dirty="0"/>
          </a:p>
        </p:txBody>
      </p:sp>
    </p:spTree>
    <p:extLst>
      <p:ext uri="{BB962C8B-B14F-4D97-AF65-F5344CB8AC3E}">
        <p14:creationId xmlns:p14="http://schemas.microsoft.com/office/powerpoint/2010/main" val="2233446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a:normAutofit fontScale="55000" lnSpcReduction="20000"/>
          </a:bodyPr>
          <a:lstStyle/>
          <a:p>
            <a:pPr marL="457200" indent="-457200">
              <a:buFont typeface="+mj-lt"/>
              <a:buAutoNum type="arabicPeriod"/>
            </a:pPr>
            <a:r>
              <a:rPr lang="en-US" dirty="0">
                <a:latin typeface="Comic Sans MS" pitchFamily="66" charset="0"/>
              </a:rPr>
              <a:t>Meminta orang lain untuk mengulang perkataannya.</a:t>
            </a:r>
          </a:p>
          <a:p>
            <a:pPr marL="457200" indent="-457200">
              <a:buFont typeface="+mj-lt"/>
              <a:buAutoNum type="arabicPeriod"/>
            </a:pPr>
            <a:r>
              <a:rPr lang="en-US" dirty="0">
                <a:latin typeface="Comic Sans MS" pitchFamily="66" charset="0"/>
              </a:rPr>
              <a:t>Selalu kelelahan atau stres, karena harus berkonsentrasi saat mendengarkan.</a:t>
            </a:r>
          </a:p>
          <a:p>
            <a:pPr marL="457200" indent="-457200">
              <a:buFont typeface="+mj-lt"/>
              <a:buAutoNum type="arabicPeriod"/>
            </a:pPr>
            <a:r>
              <a:rPr lang="en-US" dirty="0">
                <a:latin typeface="Comic Sans MS" pitchFamily="66" charset="0"/>
              </a:rPr>
              <a:t>Menarik diri dari pembicaraan.</a:t>
            </a:r>
          </a:p>
          <a:p>
            <a:pPr marL="457200" indent="-457200">
              <a:buFont typeface="+mj-lt"/>
              <a:buAutoNum type="arabicPeriod"/>
            </a:pPr>
            <a:r>
              <a:rPr lang="en-US" dirty="0">
                <a:latin typeface="Comic Sans MS" pitchFamily="66" charset="0"/>
              </a:rPr>
              <a:t>Kesulitan mendengar dering telepon atau bel pintu.</a:t>
            </a:r>
          </a:p>
          <a:p>
            <a:pPr marL="457200" indent="-457200">
              <a:buFont typeface="+mj-lt"/>
              <a:buAutoNum type="arabicPeriod"/>
            </a:pPr>
            <a:r>
              <a:rPr lang="en-US" dirty="0">
                <a:latin typeface="Comic Sans MS" pitchFamily="66" charset="0"/>
              </a:rPr>
              <a:t>Menghindari beberapa situasi sosial.</a:t>
            </a:r>
          </a:p>
          <a:p>
            <a:pPr marL="457200" indent="-457200">
              <a:buFont typeface="+mj-lt"/>
              <a:buAutoNum type="arabicPeriod"/>
            </a:pPr>
            <a:r>
              <a:rPr lang="en-US" dirty="0">
                <a:latin typeface="Comic Sans MS" pitchFamily="66" charset="0"/>
              </a:rPr>
              <a:t>Mengalami kesulitan mendengarakan perkataan orang lain secara jelas, seperti ketika berdiskusi dengan banyak orang atau dalam keramaian.</a:t>
            </a:r>
          </a:p>
          <a:p>
            <a:pPr marL="457200" indent="-457200">
              <a:buFont typeface="+mj-lt"/>
              <a:buAutoNum type="arabicPeriod"/>
            </a:pPr>
            <a:r>
              <a:rPr lang="en-US" dirty="0">
                <a:latin typeface="Comic Sans MS" pitchFamily="66" charset="0"/>
              </a:rPr>
              <a:t>Kesulitan mendengarkan konsonan.</a:t>
            </a:r>
          </a:p>
          <a:p>
            <a:pPr marL="457200" indent="-457200">
              <a:buFont typeface="+mj-lt"/>
              <a:buAutoNum type="arabicPeriod"/>
            </a:pPr>
            <a:r>
              <a:rPr lang="en-US" dirty="0">
                <a:latin typeface="Comic Sans MS" pitchFamily="66" charset="0"/>
              </a:rPr>
              <a:t>Menonton televisi atau mendengarkan musik dengan volume suara yang keras.</a:t>
            </a:r>
          </a:p>
          <a:p>
            <a:pPr marL="457200" indent="-457200">
              <a:buFont typeface="+mj-lt"/>
              <a:buAutoNum type="arabicPeriod"/>
            </a:pPr>
            <a:r>
              <a:rPr lang="en-US" dirty="0">
                <a:latin typeface="Comic Sans MS" pitchFamily="66" charset="0"/>
              </a:rPr>
              <a:t>Kesulitan menentukan arah sumber suara</a:t>
            </a:r>
            <a:r>
              <a:rPr lang="en-US" dirty="0" smtClean="0">
                <a:latin typeface="Comic Sans MS" pitchFamily="66" charset="0"/>
              </a:rPr>
              <a:t>.</a:t>
            </a:r>
            <a:endParaRPr lang="en-US" dirty="0">
              <a:latin typeface="Comic Sans MS" pitchFamily="66" charset="0"/>
            </a:endParaRPr>
          </a:p>
        </p:txBody>
      </p:sp>
      <p:sp>
        <p:nvSpPr>
          <p:cNvPr id="6" name="Content Placeholder 5"/>
          <p:cNvSpPr>
            <a:spLocks noGrp="1"/>
          </p:cNvSpPr>
          <p:nvPr>
            <p:ph sz="quarter" idx="2"/>
          </p:nvPr>
        </p:nvSpPr>
        <p:spPr/>
        <p:txBody>
          <a:bodyPr>
            <a:normAutofit fontScale="55000" lnSpcReduction="20000"/>
          </a:bodyPr>
          <a:lstStyle/>
          <a:p>
            <a:pPr marL="457200" indent="-457200">
              <a:buFont typeface="+mj-lt"/>
              <a:buAutoNum type="arabicPeriod"/>
            </a:pPr>
            <a:r>
              <a:rPr lang="en-US" dirty="0">
                <a:latin typeface="Comic Sans MS" pitchFamily="66" charset="0"/>
              </a:rPr>
              <a:t>Gejala-gejala gangguan pendengaran pada bayi dan anak-anak adalah:</a:t>
            </a:r>
          </a:p>
          <a:p>
            <a:pPr marL="457200" indent="-457200">
              <a:buFont typeface="+mj-lt"/>
              <a:buAutoNum type="arabicPeriod"/>
            </a:pPr>
            <a:r>
              <a:rPr lang="en-US" dirty="0">
                <a:latin typeface="Comic Sans MS" pitchFamily="66" charset="0"/>
              </a:rPr>
              <a:t>Tidak kaget saat mendengar suara nyaring.</a:t>
            </a:r>
          </a:p>
          <a:p>
            <a:pPr marL="457200" indent="-457200">
              <a:buFont typeface="+mj-lt"/>
              <a:buAutoNum type="arabicPeriod"/>
            </a:pPr>
            <a:r>
              <a:rPr lang="en-US" dirty="0">
                <a:latin typeface="Comic Sans MS" pitchFamily="66" charset="0"/>
              </a:rPr>
              <a:t>Tidak menoleh ke arah sumber suara ketika dipanggi, terutama pada bayi di bawah 4 bulan.</a:t>
            </a:r>
          </a:p>
          <a:p>
            <a:pPr marL="457200" indent="-457200">
              <a:buFont typeface="+mj-lt"/>
              <a:buAutoNum type="arabicPeriod"/>
            </a:pPr>
            <a:r>
              <a:rPr lang="en-US" dirty="0">
                <a:latin typeface="Comic Sans MS" pitchFamily="66" charset="0"/>
              </a:rPr>
              <a:t>Tidak dapat berkata satu kata pun saat berusia satu tahun.</a:t>
            </a:r>
          </a:p>
          <a:p>
            <a:pPr marL="457200" indent="-457200">
              <a:buFont typeface="+mj-lt"/>
              <a:buAutoNum type="arabicPeriod"/>
            </a:pPr>
            <a:r>
              <a:rPr lang="en-US" dirty="0">
                <a:latin typeface="Comic Sans MS" pitchFamily="66" charset="0"/>
              </a:rPr>
              <a:t>Menyadari kehadiran seseorang ketika ia melihatnya, tetapi acuh saat dipanggil namanya.</a:t>
            </a:r>
          </a:p>
          <a:p>
            <a:pPr marL="457200" indent="-457200">
              <a:buFont typeface="+mj-lt"/>
              <a:buAutoNum type="arabicPeriod"/>
            </a:pPr>
            <a:r>
              <a:rPr lang="en-US" dirty="0">
                <a:latin typeface="Comic Sans MS" pitchFamily="66" charset="0"/>
              </a:rPr>
              <a:t>Lambat saat belajar bicara atau tidak jelas ketika berbicara.</a:t>
            </a:r>
          </a:p>
          <a:p>
            <a:pPr marL="457200" indent="-457200">
              <a:buFont typeface="+mj-lt"/>
              <a:buAutoNum type="arabicPeriod"/>
            </a:pPr>
            <a:r>
              <a:rPr lang="en-US" dirty="0">
                <a:latin typeface="Comic Sans MS" pitchFamily="66" charset="0"/>
              </a:rPr>
              <a:t>Menjawab tidak sesuai dengan pertanyaannya.</a:t>
            </a:r>
          </a:p>
          <a:p>
            <a:pPr marL="457200" indent="-457200">
              <a:buFont typeface="+mj-lt"/>
              <a:buAutoNum type="arabicPeriod"/>
            </a:pPr>
            <a:r>
              <a:rPr lang="en-US" dirty="0">
                <a:latin typeface="Comic Sans MS" pitchFamily="66" charset="0"/>
              </a:rPr>
              <a:t>Memperhatikan orang lain untuk meniru sesuatu yang diperintahkan, karena ia tidak mendengar sesuatu yang diinstruksikan.</a:t>
            </a:r>
          </a:p>
          <a:p>
            <a:endParaRPr lang="en-US" dirty="0"/>
          </a:p>
          <a:p>
            <a:endParaRPr lang="en-US" dirty="0"/>
          </a:p>
        </p:txBody>
      </p:sp>
      <p:sp>
        <p:nvSpPr>
          <p:cNvPr id="7" name="Rectangle 6"/>
          <p:cNvSpPr/>
          <p:nvPr/>
        </p:nvSpPr>
        <p:spPr>
          <a:xfrm>
            <a:off x="1403648" y="169462"/>
            <a:ext cx="6564618" cy="707886"/>
          </a:xfrm>
          <a:prstGeom prst="rect">
            <a:avLst/>
          </a:prstGeom>
        </p:spPr>
        <p:txBody>
          <a:bodyPr wrap="none">
            <a:spAutoFit/>
          </a:bodyPr>
          <a:lstStyle/>
          <a:p>
            <a:r>
              <a:rPr lang="en-US" sz="4000" b="1" dirty="0" smtClean="0">
                <a:latin typeface="Dominique" pitchFamily="50" charset="0"/>
              </a:rPr>
              <a:t>Gejala Gangguan Pendengaran</a:t>
            </a:r>
            <a:endParaRPr lang="en-US" sz="4000" b="1" dirty="0">
              <a:latin typeface="Dominique" pitchFamily="50" charset="0"/>
            </a:endParaRPr>
          </a:p>
        </p:txBody>
      </p:sp>
    </p:spTree>
    <p:extLst>
      <p:ext uri="{BB962C8B-B14F-4D97-AF65-F5344CB8AC3E}">
        <p14:creationId xmlns:p14="http://schemas.microsoft.com/office/powerpoint/2010/main" val="2068973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sp>
        <p:nvSpPr>
          <p:cNvPr id="7" name="Content Placeholder 6"/>
          <p:cNvSpPr>
            <a:spLocks noGrp="1"/>
          </p:cNvSpPr>
          <p:nvPr>
            <p:ph sz="quarter" idx="1"/>
          </p:nvPr>
        </p:nvSpPr>
        <p:spPr/>
        <p:txBody>
          <a:bodyPr>
            <a:normAutofit fontScale="92500" lnSpcReduction="10000"/>
          </a:bodyPr>
          <a:lstStyle/>
          <a:p>
            <a:pPr marL="0" indent="0">
              <a:buNone/>
            </a:pPr>
            <a:r>
              <a:rPr lang="en-US" b="1" dirty="0">
                <a:latin typeface="Comic Sans MS" pitchFamily="66" charset="0"/>
              </a:rPr>
              <a:t>Pengobatan Gangguan Pendengaran</a:t>
            </a:r>
          </a:p>
          <a:p>
            <a:r>
              <a:rPr lang="en-US" dirty="0">
                <a:latin typeface="Comic Sans MS" pitchFamily="66" charset="0"/>
              </a:rPr>
              <a:t>Implan koklea, yaitu alat bantu dengar yang ditanam di bawah kulit di belakang telinga pengidap.</a:t>
            </a:r>
          </a:p>
          <a:p>
            <a:r>
              <a:rPr lang="en-US" dirty="0">
                <a:latin typeface="Comic Sans MS" pitchFamily="66" charset="0"/>
              </a:rPr>
              <a:t>Membersihkan kotoran yang menyumbat telinga.</a:t>
            </a:r>
          </a:p>
          <a:p>
            <a:r>
              <a:rPr lang="en-US" i="1" dirty="0">
                <a:latin typeface="Comic Sans MS" pitchFamily="66" charset="0"/>
              </a:rPr>
              <a:t>Auditory brainstem implant</a:t>
            </a:r>
            <a:r>
              <a:rPr lang="en-US" dirty="0">
                <a:latin typeface="Comic Sans MS" pitchFamily="66" charset="0"/>
              </a:rPr>
              <a:t>, yaitu alat bantu dengar yang mengubah suara yang ditangkapnya menjadi sinyal elektrik dan menghantarkannya ke otak pengidap.</a:t>
            </a:r>
          </a:p>
          <a:p>
            <a:r>
              <a:rPr lang="en-US" dirty="0">
                <a:latin typeface="Comic Sans MS" pitchFamily="66" charset="0"/>
              </a:rPr>
              <a:t>Alat bantu dengar bisa membuat suara menjadi lebih kuat dan mudah didengar pengidap.</a:t>
            </a:r>
          </a:p>
          <a:p>
            <a:r>
              <a:rPr lang="en-US" dirty="0">
                <a:latin typeface="Comic Sans MS" pitchFamily="66" charset="0"/>
              </a:rPr>
              <a:t>Pembedahan, langkah ini dilakukan jika pengidap mengalami cedera telinga atau infeksi kambuhan.</a:t>
            </a:r>
          </a:p>
          <a:p>
            <a:r>
              <a:rPr lang="en-US" dirty="0">
                <a:latin typeface="Comic Sans MS" pitchFamily="66" charset="0"/>
              </a:rPr>
              <a:t>Mempelajari bahasa isyarat dan membaca bibir</a:t>
            </a:r>
          </a:p>
          <a:p>
            <a:endParaRPr lang="en-US" dirty="0"/>
          </a:p>
        </p:txBody>
      </p:sp>
    </p:spTree>
    <p:extLst>
      <p:ext uri="{BB962C8B-B14F-4D97-AF65-F5344CB8AC3E}">
        <p14:creationId xmlns:p14="http://schemas.microsoft.com/office/powerpoint/2010/main" val="40470697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TotalTime>
  <Words>287</Words>
  <Application>Microsoft Office PowerPoint</Application>
  <PresentationFormat>On-screen Show (4:3)</PresentationFormat>
  <Paragraphs>72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Nama :khotim nur khasanah nim  : 2110101080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Nama :khotim nur khasanah nim  : 2110101080</dc:title>
  <dc:creator>ismail - [2010]</dc:creator>
  <cp:lastModifiedBy>ismail - [2010]</cp:lastModifiedBy>
  <cp:revision>5</cp:revision>
  <dcterms:created xsi:type="dcterms:W3CDTF">2022-01-22T00:22:19Z</dcterms:created>
  <dcterms:modified xsi:type="dcterms:W3CDTF">2022-01-22T00:56:27Z</dcterms:modified>
</cp:coreProperties>
</file>