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8288000" cy="10287000"/>
  <p:notesSz cx="18288000" cy="10287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00" y="1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500" b="1" i="0">
                <a:solidFill>
                  <a:srgbClr val="1A1B17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rgbClr val="1A1B1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500" b="1" i="0">
                <a:solidFill>
                  <a:srgbClr val="1A1B17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500" b="1" i="0">
                <a:solidFill>
                  <a:srgbClr val="1A1B17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BE7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23438" y="914417"/>
            <a:ext cx="5791200" cy="147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00" b="1" i="0">
                <a:solidFill>
                  <a:srgbClr val="1A1B17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88639" y="2435450"/>
            <a:ext cx="15510720" cy="3216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0" i="0">
                <a:solidFill>
                  <a:srgbClr val="1A1B1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8700" y="8833538"/>
            <a:ext cx="16230600" cy="28575"/>
          </a:xfrm>
          <a:custGeom>
            <a:avLst/>
            <a:gdLst/>
            <a:ahLst/>
            <a:cxnLst/>
            <a:rect l="l" t="t" r="r" b="b"/>
            <a:pathLst>
              <a:path w="16230600" h="28575">
                <a:moveTo>
                  <a:pt x="16230598" y="28574"/>
                </a:moveTo>
                <a:lnTo>
                  <a:pt x="0" y="28574"/>
                </a:lnTo>
                <a:lnTo>
                  <a:pt x="0" y="0"/>
                </a:lnTo>
                <a:lnTo>
                  <a:pt x="16230598" y="0"/>
                </a:lnTo>
                <a:lnTo>
                  <a:pt x="16230598" y="28574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2767" y="9115400"/>
            <a:ext cx="17394555" cy="73025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2000" spc="-155" dirty="0">
                <a:solidFill>
                  <a:srgbClr val="1A1B17"/>
                </a:solidFill>
                <a:latin typeface="Arial"/>
                <a:cs typeface="Arial"/>
              </a:rPr>
              <a:t>S</a:t>
            </a:r>
            <a:r>
              <a:rPr sz="2000" spc="-90" dirty="0">
                <a:solidFill>
                  <a:srgbClr val="1A1B17"/>
                </a:solidFill>
                <a:latin typeface="Arial"/>
                <a:cs typeface="Arial"/>
              </a:rPr>
              <a:t>U</a:t>
            </a:r>
            <a:r>
              <a:rPr sz="2000" spc="-70" dirty="0">
                <a:solidFill>
                  <a:srgbClr val="1A1B17"/>
                </a:solidFill>
                <a:latin typeface="Arial"/>
                <a:cs typeface="Arial"/>
              </a:rPr>
              <a:t>M</a:t>
            </a:r>
            <a:r>
              <a:rPr sz="2000" spc="-50" dirty="0">
                <a:solidFill>
                  <a:srgbClr val="1A1B17"/>
                </a:solidFill>
                <a:latin typeface="Arial"/>
                <a:cs typeface="Arial"/>
              </a:rPr>
              <a:t>B</a:t>
            </a:r>
            <a:r>
              <a:rPr sz="2000" spc="-150" dirty="0">
                <a:solidFill>
                  <a:srgbClr val="1A1B17"/>
                </a:solidFill>
                <a:latin typeface="Arial"/>
                <a:cs typeface="Arial"/>
              </a:rPr>
              <a:t>E</a:t>
            </a:r>
            <a:r>
              <a:rPr sz="2000" spc="-140" dirty="0">
                <a:solidFill>
                  <a:srgbClr val="1A1B17"/>
                </a:solidFill>
                <a:latin typeface="Arial"/>
                <a:cs typeface="Arial"/>
              </a:rPr>
              <a:t>R</a:t>
            </a:r>
            <a:r>
              <a:rPr sz="2000" spc="-100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2000" spc="-105" dirty="0">
                <a:solidFill>
                  <a:srgbClr val="1A1B17"/>
                </a:solidFill>
                <a:latin typeface="Arial"/>
                <a:cs typeface="Arial"/>
              </a:rPr>
              <a:t>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2000" spc="5" dirty="0">
                <a:solidFill>
                  <a:srgbClr val="1A1B17"/>
                </a:solidFill>
                <a:latin typeface="Arial"/>
                <a:cs typeface="Arial"/>
              </a:rPr>
              <a:t>https://dinkes.kendalkab.go.id/artikel/id/20181031004/sosialisasi_dan_deteksi_kesehatan_indera_bagi_masyarakat_dinas_kesehatan_kabupaten_kenda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40291" y="5403055"/>
            <a:ext cx="218999" cy="21883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40291" y="5033216"/>
            <a:ext cx="218999" cy="21883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039026" y="4665758"/>
            <a:ext cx="219074" cy="21907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016000" y="2026494"/>
            <a:ext cx="14723110" cy="5635625"/>
          </a:xfrm>
          <a:prstGeom prst="rect">
            <a:avLst/>
          </a:prstGeom>
        </p:spPr>
        <p:txBody>
          <a:bodyPr vert="horz" wrap="square" lIns="0" tIns="287020" rIns="0" bIns="0" rtlCol="0">
            <a:spAutoFit/>
          </a:bodyPr>
          <a:lstStyle/>
          <a:p>
            <a:pPr marL="12700" marR="5080">
              <a:lnSpc>
                <a:spcPts val="10500"/>
              </a:lnSpc>
              <a:spcBef>
                <a:spcPts val="2260"/>
              </a:spcBef>
            </a:pPr>
            <a:r>
              <a:rPr sz="10550" b="1" spc="-1190" dirty="0">
                <a:solidFill>
                  <a:srgbClr val="1A1B17"/>
                </a:solidFill>
                <a:latin typeface="Cambria"/>
                <a:cs typeface="Cambria"/>
              </a:rPr>
              <a:t>me</a:t>
            </a:r>
            <a:r>
              <a:rPr sz="10550" b="1" spc="-819" dirty="0">
                <a:solidFill>
                  <a:srgbClr val="1A1B17"/>
                </a:solidFill>
                <a:latin typeface="Cambria"/>
                <a:cs typeface="Cambria"/>
              </a:rPr>
              <a:t>n</a:t>
            </a:r>
            <a:r>
              <a:rPr sz="10550" b="1" spc="-730" dirty="0">
                <a:solidFill>
                  <a:srgbClr val="1A1B17"/>
                </a:solidFill>
                <a:latin typeface="Cambria"/>
                <a:cs typeface="Cambria"/>
              </a:rPr>
              <a:t>g</a:t>
            </a:r>
            <a:r>
              <a:rPr sz="10550" b="1" spc="-1065" dirty="0">
                <a:solidFill>
                  <a:srgbClr val="1A1B17"/>
                </a:solidFill>
                <a:latin typeface="Cambria"/>
                <a:cs typeface="Cambria"/>
              </a:rPr>
              <a:t>k</a:t>
            </a:r>
            <a:r>
              <a:rPr sz="10550" b="1" spc="-1205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10550" b="1" spc="-415" dirty="0">
                <a:solidFill>
                  <a:srgbClr val="1A1B17"/>
                </a:solidFill>
                <a:latin typeface="Cambria"/>
                <a:cs typeface="Cambria"/>
              </a:rPr>
              <a:t>j</a:t>
            </a:r>
            <a:r>
              <a:rPr sz="10550" b="1" spc="-540" dirty="0">
                <a:solidFill>
                  <a:srgbClr val="1A1B17"/>
                </a:solidFill>
                <a:latin typeface="Cambria"/>
                <a:cs typeface="Cambria"/>
              </a:rPr>
              <a:t>i</a:t>
            </a:r>
            <a:r>
              <a:rPr sz="10550" b="1" spc="1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10550" b="1" spc="-305" dirty="0">
                <a:solidFill>
                  <a:srgbClr val="1A1B17"/>
                </a:solidFill>
                <a:latin typeface="Cambria"/>
                <a:cs typeface="Cambria"/>
              </a:rPr>
              <a:t>t</a:t>
            </a:r>
            <a:r>
              <a:rPr sz="10550" b="1" spc="-1190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10550" b="1" spc="-819" dirty="0">
                <a:solidFill>
                  <a:srgbClr val="1A1B17"/>
                </a:solidFill>
                <a:latin typeface="Cambria"/>
                <a:cs typeface="Cambria"/>
              </a:rPr>
              <a:t>n</a:t>
            </a:r>
            <a:r>
              <a:rPr sz="10550" b="1" spc="-305" dirty="0">
                <a:solidFill>
                  <a:srgbClr val="1A1B17"/>
                </a:solidFill>
                <a:latin typeface="Cambria"/>
                <a:cs typeface="Cambria"/>
              </a:rPr>
              <a:t>t</a:t>
            </a:r>
            <a:r>
              <a:rPr sz="10550" b="1" spc="-1205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10550" b="1" spc="-819" dirty="0">
                <a:solidFill>
                  <a:srgbClr val="1A1B17"/>
                </a:solidFill>
                <a:latin typeface="Cambria"/>
                <a:cs typeface="Cambria"/>
              </a:rPr>
              <a:t>n</a:t>
            </a:r>
            <a:r>
              <a:rPr sz="10550" b="1" spc="-445" dirty="0">
                <a:solidFill>
                  <a:srgbClr val="1A1B17"/>
                </a:solidFill>
                <a:latin typeface="Cambria"/>
                <a:cs typeface="Cambria"/>
              </a:rPr>
              <a:t>g  </a:t>
            </a:r>
            <a:r>
              <a:rPr sz="10550" b="1" spc="-890" dirty="0">
                <a:solidFill>
                  <a:srgbClr val="1A1B17"/>
                </a:solidFill>
                <a:latin typeface="Cambria"/>
                <a:cs typeface="Cambria"/>
              </a:rPr>
              <a:t>p</a:t>
            </a:r>
            <a:r>
              <a:rPr sz="10550" b="1" spc="-1190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10550" b="1" spc="-869" dirty="0">
                <a:solidFill>
                  <a:srgbClr val="1A1B17"/>
                </a:solidFill>
                <a:latin typeface="Cambria"/>
                <a:cs typeface="Cambria"/>
              </a:rPr>
              <a:t>r</a:t>
            </a:r>
            <a:r>
              <a:rPr sz="10550" b="1" spc="-1190" dirty="0">
                <a:solidFill>
                  <a:srgbClr val="1A1B17"/>
                </a:solidFill>
                <a:latin typeface="Cambria"/>
                <a:cs typeface="Cambria"/>
              </a:rPr>
              <a:t>m</a:t>
            </a:r>
            <a:r>
              <a:rPr sz="10550" b="1" spc="-1205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10550" b="1" spc="-1285" dirty="0">
                <a:solidFill>
                  <a:srgbClr val="1A1B17"/>
                </a:solidFill>
                <a:latin typeface="Cambria"/>
                <a:cs typeface="Cambria"/>
              </a:rPr>
              <a:t>s</a:t>
            </a:r>
            <a:r>
              <a:rPr sz="10550" b="1" spc="-1205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10550" b="1" spc="-420" dirty="0">
                <a:solidFill>
                  <a:srgbClr val="1A1B17"/>
                </a:solidFill>
                <a:latin typeface="Cambria"/>
                <a:cs typeface="Cambria"/>
              </a:rPr>
              <a:t>l</a:t>
            </a:r>
            <a:r>
              <a:rPr sz="10550" b="1" spc="-1205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10550" b="1" spc="-925" dirty="0">
                <a:solidFill>
                  <a:srgbClr val="1A1B17"/>
                </a:solidFill>
                <a:latin typeface="Cambria"/>
                <a:cs typeface="Cambria"/>
              </a:rPr>
              <a:t>h</a:t>
            </a:r>
            <a:r>
              <a:rPr sz="10550" b="1" spc="-1205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10550" b="1" spc="-815" dirty="0">
                <a:solidFill>
                  <a:srgbClr val="1A1B17"/>
                </a:solidFill>
                <a:latin typeface="Cambria"/>
                <a:cs typeface="Cambria"/>
              </a:rPr>
              <a:t>n</a:t>
            </a:r>
            <a:r>
              <a:rPr sz="10550" b="1" spc="1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10550" b="1" spc="-1205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10550" b="1" spc="-305" dirty="0">
                <a:solidFill>
                  <a:srgbClr val="1A1B17"/>
                </a:solidFill>
                <a:latin typeface="Cambria"/>
                <a:cs typeface="Cambria"/>
              </a:rPr>
              <a:t>t</a:t>
            </a:r>
            <a:r>
              <a:rPr sz="10550" b="1" spc="-1205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10550" b="1" spc="-969" dirty="0">
                <a:solidFill>
                  <a:srgbClr val="1A1B17"/>
                </a:solidFill>
                <a:latin typeface="Cambria"/>
                <a:cs typeface="Cambria"/>
              </a:rPr>
              <a:t>u</a:t>
            </a:r>
            <a:r>
              <a:rPr sz="10550" b="1" spc="1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10550" b="1" spc="-890" dirty="0">
                <a:solidFill>
                  <a:srgbClr val="1A1B17"/>
                </a:solidFill>
                <a:latin typeface="Cambria"/>
                <a:cs typeface="Cambria"/>
              </a:rPr>
              <a:t>p</a:t>
            </a:r>
            <a:r>
              <a:rPr sz="10550" b="1" spc="-1190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10550" b="1" spc="-819" dirty="0">
                <a:solidFill>
                  <a:srgbClr val="1A1B17"/>
                </a:solidFill>
                <a:latin typeface="Cambria"/>
                <a:cs typeface="Cambria"/>
              </a:rPr>
              <a:t>n</a:t>
            </a:r>
            <a:r>
              <a:rPr sz="10550" b="1" spc="-1095" dirty="0">
                <a:solidFill>
                  <a:srgbClr val="1A1B17"/>
                </a:solidFill>
                <a:latin typeface="Cambria"/>
                <a:cs typeface="Cambria"/>
              </a:rPr>
              <a:t>y</a:t>
            </a:r>
            <a:r>
              <a:rPr sz="10550" b="1" spc="-1205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10550" b="1" spc="-1065" dirty="0">
                <a:solidFill>
                  <a:srgbClr val="1A1B17"/>
                </a:solidFill>
                <a:latin typeface="Cambria"/>
                <a:cs typeface="Cambria"/>
              </a:rPr>
              <a:t>k</a:t>
            </a:r>
            <a:r>
              <a:rPr sz="10550" b="1" spc="-540" dirty="0">
                <a:solidFill>
                  <a:srgbClr val="1A1B17"/>
                </a:solidFill>
                <a:latin typeface="Cambria"/>
                <a:cs typeface="Cambria"/>
              </a:rPr>
              <a:t>i</a:t>
            </a:r>
            <a:r>
              <a:rPr sz="10550" b="1" spc="-245" dirty="0">
                <a:solidFill>
                  <a:srgbClr val="1A1B17"/>
                </a:solidFill>
                <a:latin typeface="Cambria"/>
                <a:cs typeface="Cambria"/>
              </a:rPr>
              <a:t>t  t</a:t>
            </a:r>
            <a:r>
              <a:rPr sz="10550" b="1" spc="-1190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10550" b="1" spc="-819" dirty="0">
                <a:solidFill>
                  <a:srgbClr val="1A1B17"/>
                </a:solidFill>
                <a:latin typeface="Cambria"/>
                <a:cs typeface="Cambria"/>
              </a:rPr>
              <a:t>n</a:t>
            </a:r>
            <a:r>
              <a:rPr sz="10550" b="1" spc="-305" dirty="0">
                <a:solidFill>
                  <a:srgbClr val="1A1B17"/>
                </a:solidFill>
                <a:latin typeface="Cambria"/>
                <a:cs typeface="Cambria"/>
              </a:rPr>
              <a:t>t</a:t>
            </a:r>
            <a:r>
              <a:rPr sz="10550" b="1" spc="-1205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10550" b="1" spc="-819" dirty="0">
                <a:solidFill>
                  <a:srgbClr val="1A1B17"/>
                </a:solidFill>
                <a:latin typeface="Cambria"/>
                <a:cs typeface="Cambria"/>
              </a:rPr>
              <a:t>n</a:t>
            </a:r>
            <a:r>
              <a:rPr sz="10550" b="1" spc="-725" dirty="0">
                <a:solidFill>
                  <a:srgbClr val="1A1B17"/>
                </a:solidFill>
                <a:latin typeface="Cambria"/>
                <a:cs typeface="Cambria"/>
              </a:rPr>
              <a:t>g</a:t>
            </a:r>
            <a:r>
              <a:rPr sz="10550" b="1" spc="1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10550" b="1" spc="-540" dirty="0">
                <a:solidFill>
                  <a:srgbClr val="1A1B17"/>
                </a:solidFill>
                <a:latin typeface="Cambria"/>
                <a:cs typeface="Cambria"/>
              </a:rPr>
              <a:t>i</a:t>
            </a:r>
            <a:r>
              <a:rPr sz="10550" b="1" spc="-819" dirty="0">
                <a:solidFill>
                  <a:srgbClr val="1A1B17"/>
                </a:solidFill>
                <a:latin typeface="Cambria"/>
                <a:cs typeface="Cambria"/>
              </a:rPr>
              <a:t>n</a:t>
            </a:r>
            <a:r>
              <a:rPr sz="10550" b="1" spc="-919" dirty="0">
                <a:solidFill>
                  <a:srgbClr val="1A1B17"/>
                </a:solidFill>
                <a:latin typeface="Cambria"/>
                <a:cs typeface="Cambria"/>
              </a:rPr>
              <a:t>d</a:t>
            </a:r>
            <a:r>
              <a:rPr sz="10550" b="1" spc="-869" dirty="0">
                <a:solidFill>
                  <a:srgbClr val="1A1B17"/>
                </a:solidFill>
                <a:latin typeface="Cambria"/>
                <a:cs typeface="Cambria"/>
              </a:rPr>
              <a:t>r</a:t>
            </a:r>
            <a:r>
              <a:rPr sz="10550" b="1" spc="-1200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10550" b="1" spc="1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10550" b="1" spc="-890" dirty="0">
                <a:solidFill>
                  <a:srgbClr val="1A1B17"/>
                </a:solidFill>
                <a:latin typeface="Cambria"/>
                <a:cs typeface="Cambria"/>
              </a:rPr>
              <a:t>p</a:t>
            </a:r>
            <a:r>
              <a:rPr sz="10550" b="1" spc="-1190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10550" b="1" spc="-819" dirty="0">
                <a:solidFill>
                  <a:srgbClr val="1A1B17"/>
                </a:solidFill>
                <a:latin typeface="Cambria"/>
                <a:cs typeface="Cambria"/>
              </a:rPr>
              <a:t>n</a:t>
            </a:r>
            <a:r>
              <a:rPr sz="10550" b="1" spc="-730" dirty="0">
                <a:solidFill>
                  <a:srgbClr val="1A1B17"/>
                </a:solidFill>
                <a:latin typeface="Cambria"/>
                <a:cs typeface="Cambria"/>
              </a:rPr>
              <a:t>g</a:t>
            </a:r>
            <a:r>
              <a:rPr sz="10550" b="1" spc="-420" dirty="0">
                <a:solidFill>
                  <a:srgbClr val="1A1B17"/>
                </a:solidFill>
                <a:latin typeface="Cambria"/>
                <a:cs typeface="Cambria"/>
              </a:rPr>
              <a:t>l</a:t>
            </a:r>
            <a:r>
              <a:rPr sz="10550" b="1" spc="-540" dirty="0">
                <a:solidFill>
                  <a:srgbClr val="1A1B17"/>
                </a:solidFill>
                <a:latin typeface="Cambria"/>
                <a:cs typeface="Cambria"/>
              </a:rPr>
              <a:t>i</a:t>
            </a:r>
            <a:r>
              <a:rPr sz="10550" b="1" spc="-925" dirty="0">
                <a:solidFill>
                  <a:srgbClr val="1A1B17"/>
                </a:solidFill>
                <a:latin typeface="Cambria"/>
                <a:cs typeface="Cambria"/>
              </a:rPr>
              <a:t>h</a:t>
            </a:r>
            <a:r>
              <a:rPr sz="10550" b="1" spc="-1205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10550" b="1" spc="-305" dirty="0">
                <a:solidFill>
                  <a:srgbClr val="1A1B17"/>
                </a:solidFill>
                <a:latin typeface="Cambria"/>
                <a:cs typeface="Cambria"/>
              </a:rPr>
              <a:t>t</a:t>
            </a:r>
            <a:r>
              <a:rPr sz="10550" b="1" spc="-1205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10550" b="1" spc="-470" dirty="0">
                <a:solidFill>
                  <a:srgbClr val="1A1B17"/>
                </a:solidFill>
                <a:latin typeface="Cambria"/>
                <a:cs typeface="Cambria"/>
              </a:rPr>
              <a:t>n  </a:t>
            </a:r>
            <a:r>
              <a:rPr sz="10550" b="1" spc="-919" dirty="0">
                <a:solidFill>
                  <a:srgbClr val="1A1B17"/>
                </a:solidFill>
                <a:latin typeface="Cambria"/>
                <a:cs typeface="Cambria"/>
              </a:rPr>
              <a:t>d</a:t>
            </a:r>
            <a:r>
              <a:rPr sz="10550" b="1" spc="-1205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10550" b="1" spc="-815" dirty="0">
                <a:solidFill>
                  <a:srgbClr val="1A1B17"/>
                </a:solidFill>
                <a:latin typeface="Cambria"/>
                <a:cs typeface="Cambria"/>
              </a:rPr>
              <a:t>n</a:t>
            </a:r>
            <a:r>
              <a:rPr sz="10550" b="1" spc="1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10550" b="1" spc="-890" dirty="0">
                <a:solidFill>
                  <a:srgbClr val="1A1B17"/>
                </a:solidFill>
                <a:latin typeface="Cambria"/>
                <a:cs typeface="Cambria"/>
              </a:rPr>
              <a:t>p</a:t>
            </a:r>
            <a:r>
              <a:rPr sz="10550" b="1" spc="-1190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10550" b="1" spc="-819" dirty="0">
                <a:solidFill>
                  <a:srgbClr val="1A1B17"/>
                </a:solidFill>
                <a:latin typeface="Cambria"/>
                <a:cs typeface="Cambria"/>
              </a:rPr>
              <a:t>n</a:t>
            </a:r>
            <a:r>
              <a:rPr sz="10550" b="1" spc="-919" dirty="0">
                <a:solidFill>
                  <a:srgbClr val="1A1B17"/>
                </a:solidFill>
                <a:latin typeface="Cambria"/>
                <a:cs typeface="Cambria"/>
              </a:rPr>
              <a:t>d</a:t>
            </a:r>
            <a:r>
              <a:rPr sz="10550" b="1" spc="-1190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10550" b="1" spc="-819" dirty="0">
                <a:solidFill>
                  <a:srgbClr val="1A1B17"/>
                </a:solidFill>
                <a:latin typeface="Cambria"/>
                <a:cs typeface="Cambria"/>
              </a:rPr>
              <a:t>n</a:t>
            </a:r>
            <a:r>
              <a:rPr sz="10550" b="1" spc="-730" dirty="0">
                <a:solidFill>
                  <a:srgbClr val="1A1B17"/>
                </a:solidFill>
                <a:latin typeface="Cambria"/>
                <a:cs typeface="Cambria"/>
              </a:rPr>
              <a:t>g</a:t>
            </a:r>
            <a:r>
              <a:rPr sz="10550" b="1" spc="-1205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10550" b="1" spc="-869" dirty="0">
                <a:solidFill>
                  <a:srgbClr val="1A1B17"/>
                </a:solidFill>
                <a:latin typeface="Cambria"/>
                <a:cs typeface="Cambria"/>
              </a:rPr>
              <a:t>r</a:t>
            </a:r>
            <a:r>
              <a:rPr sz="10550" b="1" spc="-1205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10550" b="1" spc="-815" dirty="0">
                <a:solidFill>
                  <a:srgbClr val="1A1B17"/>
                </a:solidFill>
                <a:latin typeface="Cambria"/>
                <a:cs typeface="Cambria"/>
              </a:rPr>
              <a:t>n</a:t>
            </a:r>
            <a:endParaRPr sz="10550">
              <a:latin typeface="Cambria"/>
              <a:cs typeface="Cambr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28700" y="1028700"/>
            <a:ext cx="904875" cy="904875"/>
          </a:xfrm>
          <a:custGeom>
            <a:avLst/>
            <a:gdLst/>
            <a:ahLst/>
            <a:cxnLst/>
            <a:rect l="l" t="t" r="r" b="b"/>
            <a:pathLst>
              <a:path w="904875" h="904875">
                <a:moveTo>
                  <a:pt x="452437" y="904874"/>
                </a:moveTo>
                <a:lnTo>
                  <a:pt x="403139" y="902220"/>
                </a:lnTo>
                <a:lnTo>
                  <a:pt x="355379" y="894439"/>
                </a:lnTo>
                <a:lnTo>
                  <a:pt x="309432" y="881809"/>
                </a:lnTo>
                <a:lnTo>
                  <a:pt x="265575" y="864605"/>
                </a:lnTo>
                <a:lnTo>
                  <a:pt x="224083" y="843104"/>
                </a:lnTo>
                <a:lnTo>
                  <a:pt x="185233" y="817580"/>
                </a:lnTo>
                <a:lnTo>
                  <a:pt x="149301" y="788311"/>
                </a:lnTo>
                <a:lnTo>
                  <a:pt x="116563" y="755573"/>
                </a:lnTo>
                <a:lnTo>
                  <a:pt x="87294" y="719641"/>
                </a:lnTo>
                <a:lnTo>
                  <a:pt x="61770" y="680791"/>
                </a:lnTo>
                <a:lnTo>
                  <a:pt x="40269" y="639299"/>
                </a:lnTo>
                <a:lnTo>
                  <a:pt x="23065" y="595442"/>
                </a:lnTo>
                <a:lnTo>
                  <a:pt x="10435" y="549495"/>
                </a:lnTo>
                <a:lnTo>
                  <a:pt x="2654" y="501735"/>
                </a:lnTo>
                <a:lnTo>
                  <a:pt x="0" y="452437"/>
                </a:lnTo>
                <a:lnTo>
                  <a:pt x="2654" y="403139"/>
                </a:lnTo>
                <a:lnTo>
                  <a:pt x="10435" y="355379"/>
                </a:lnTo>
                <a:lnTo>
                  <a:pt x="23065" y="309432"/>
                </a:lnTo>
                <a:lnTo>
                  <a:pt x="40269" y="265575"/>
                </a:lnTo>
                <a:lnTo>
                  <a:pt x="61770" y="224083"/>
                </a:lnTo>
                <a:lnTo>
                  <a:pt x="87294" y="185233"/>
                </a:lnTo>
                <a:lnTo>
                  <a:pt x="116563" y="149301"/>
                </a:lnTo>
                <a:lnTo>
                  <a:pt x="149301" y="116563"/>
                </a:lnTo>
                <a:lnTo>
                  <a:pt x="185233" y="87294"/>
                </a:lnTo>
                <a:lnTo>
                  <a:pt x="224083" y="61770"/>
                </a:lnTo>
                <a:lnTo>
                  <a:pt x="265575" y="40269"/>
                </a:lnTo>
                <a:lnTo>
                  <a:pt x="309432" y="23065"/>
                </a:lnTo>
                <a:lnTo>
                  <a:pt x="355379" y="10435"/>
                </a:lnTo>
                <a:lnTo>
                  <a:pt x="403139" y="2654"/>
                </a:lnTo>
                <a:lnTo>
                  <a:pt x="452437" y="0"/>
                </a:lnTo>
                <a:lnTo>
                  <a:pt x="501735" y="2654"/>
                </a:lnTo>
                <a:lnTo>
                  <a:pt x="549495" y="10435"/>
                </a:lnTo>
                <a:lnTo>
                  <a:pt x="595442" y="23065"/>
                </a:lnTo>
                <a:lnTo>
                  <a:pt x="639299" y="40269"/>
                </a:lnTo>
                <a:lnTo>
                  <a:pt x="680791" y="61770"/>
                </a:lnTo>
                <a:lnTo>
                  <a:pt x="719641" y="87294"/>
                </a:lnTo>
                <a:lnTo>
                  <a:pt x="755573" y="116563"/>
                </a:lnTo>
                <a:lnTo>
                  <a:pt x="788311" y="149301"/>
                </a:lnTo>
                <a:lnTo>
                  <a:pt x="817580" y="185233"/>
                </a:lnTo>
                <a:lnTo>
                  <a:pt x="843104" y="224083"/>
                </a:lnTo>
                <a:lnTo>
                  <a:pt x="864605" y="265575"/>
                </a:lnTo>
                <a:lnTo>
                  <a:pt x="881809" y="309432"/>
                </a:lnTo>
                <a:lnTo>
                  <a:pt x="894439" y="355379"/>
                </a:lnTo>
                <a:lnTo>
                  <a:pt x="902220" y="403139"/>
                </a:lnTo>
                <a:lnTo>
                  <a:pt x="904874" y="452437"/>
                </a:lnTo>
                <a:lnTo>
                  <a:pt x="902220" y="501735"/>
                </a:lnTo>
                <a:lnTo>
                  <a:pt x="894439" y="549495"/>
                </a:lnTo>
                <a:lnTo>
                  <a:pt x="881809" y="595442"/>
                </a:lnTo>
                <a:lnTo>
                  <a:pt x="864605" y="639299"/>
                </a:lnTo>
                <a:lnTo>
                  <a:pt x="843104" y="680791"/>
                </a:lnTo>
                <a:lnTo>
                  <a:pt x="817580" y="719641"/>
                </a:lnTo>
                <a:lnTo>
                  <a:pt x="788311" y="755573"/>
                </a:lnTo>
                <a:lnTo>
                  <a:pt x="755573" y="788311"/>
                </a:lnTo>
                <a:lnTo>
                  <a:pt x="719641" y="817580"/>
                </a:lnTo>
                <a:lnTo>
                  <a:pt x="680791" y="843104"/>
                </a:lnTo>
                <a:lnTo>
                  <a:pt x="639299" y="864605"/>
                </a:lnTo>
                <a:lnTo>
                  <a:pt x="595442" y="881809"/>
                </a:lnTo>
                <a:lnTo>
                  <a:pt x="549495" y="894439"/>
                </a:lnTo>
                <a:lnTo>
                  <a:pt x="501735" y="902220"/>
                </a:lnTo>
                <a:lnTo>
                  <a:pt x="452437" y="904874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404806" y="1208429"/>
            <a:ext cx="1562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25" dirty="0">
                <a:solidFill>
                  <a:srgbClr val="FAFAFA"/>
                </a:solidFill>
                <a:latin typeface="Cambria"/>
                <a:cs typeface="Cambria"/>
              </a:rPr>
              <a:t>I</a:t>
            </a:r>
            <a:endParaRPr sz="3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6000" y="2993619"/>
            <a:ext cx="15111094" cy="4100829"/>
          </a:xfrm>
          <a:prstGeom prst="rect">
            <a:avLst/>
          </a:prstGeom>
        </p:spPr>
        <p:txBody>
          <a:bodyPr vert="horz" wrap="square" lIns="0" tIns="160020" rIns="0" bIns="0" rtlCol="0">
            <a:spAutoFit/>
          </a:bodyPr>
          <a:lstStyle/>
          <a:p>
            <a:pPr marL="12700" marR="5080">
              <a:lnSpc>
                <a:spcPts val="10370"/>
              </a:lnSpc>
              <a:spcBef>
                <a:spcPts val="1260"/>
              </a:spcBef>
            </a:pPr>
            <a:r>
              <a:rPr sz="9450" spc="525" dirty="0"/>
              <a:t>N</a:t>
            </a:r>
            <a:r>
              <a:rPr sz="9450" spc="-1085" dirty="0"/>
              <a:t>a</a:t>
            </a:r>
            <a:r>
              <a:rPr sz="9450" spc="-1070" dirty="0"/>
              <a:t>m</a:t>
            </a:r>
            <a:r>
              <a:rPr sz="9450" spc="-1080" dirty="0"/>
              <a:t>a</a:t>
            </a:r>
            <a:r>
              <a:rPr sz="9450" spc="130" dirty="0"/>
              <a:t> </a:t>
            </a:r>
            <a:r>
              <a:rPr sz="9450" spc="-690" dirty="0"/>
              <a:t>:</a:t>
            </a:r>
            <a:r>
              <a:rPr sz="9450" spc="130" dirty="0"/>
              <a:t> </a:t>
            </a:r>
            <a:r>
              <a:rPr sz="9450" spc="15" dirty="0"/>
              <a:t>S</a:t>
            </a:r>
            <a:r>
              <a:rPr sz="9450" spc="-1070" dirty="0"/>
              <a:t>e</a:t>
            </a:r>
            <a:r>
              <a:rPr sz="9450" spc="-385" dirty="0"/>
              <a:t>l</a:t>
            </a:r>
            <a:r>
              <a:rPr sz="9450" spc="-490" dirty="0"/>
              <a:t>i</a:t>
            </a:r>
            <a:r>
              <a:rPr sz="9450" spc="-735" dirty="0"/>
              <a:t>n</a:t>
            </a:r>
            <a:r>
              <a:rPr sz="9450" spc="-1080" dirty="0"/>
              <a:t>a</a:t>
            </a:r>
            <a:r>
              <a:rPr sz="9450" spc="130" dirty="0"/>
              <a:t> </a:t>
            </a:r>
            <a:r>
              <a:rPr sz="9450" spc="605" dirty="0"/>
              <a:t>A</a:t>
            </a:r>
            <a:r>
              <a:rPr sz="9450" spc="-655" dirty="0"/>
              <a:t>g</a:t>
            </a:r>
            <a:r>
              <a:rPr sz="9450" spc="-875" dirty="0"/>
              <a:t>u</a:t>
            </a:r>
            <a:r>
              <a:rPr sz="9450" spc="-1160" dirty="0"/>
              <a:t>s</a:t>
            </a:r>
            <a:r>
              <a:rPr sz="9450" spc="-280" dirty="0"/>
              <a:t>t</a:t>
            </a:r>
            <a:r>
              <a:rPr sz="9450" spc="-490" dirty="0"/>
              <a:t>i</a:t>
            </a:r>
            <a:r>
              <a:rPr sz="9450" spc="-730" dirty="0"/>
              <a:t>n</a:t>
            </a:r>
            <a:r>
              <a:rPr sz="9450" spc="130" dirty="0"/>
              <a:t> </a:t>
            </a:r>
            <a:r>
              <a:rPr sz="9450" spc="15" dirty="0"/>
              <a:t>S</a:t>
            </a:r>
            <a:r>
              <a:rPr sz="9450" spc="-490" dirty="0"/>
              <a:t>i</a:t>
            </a:r>
            <a:r>
              <a:rPr sz="9450" spc="-1160" dirty="0"/>
              <a:t>s</a:t>
            </a:r>
            <a:r>
              <a:rPr sz="9450" spc="-1075" dirty="0"/>
              <a:t>w</a:t>
            </a:r>
            <a:r>
              <a:rPr sz="9450" spc="-1085" dirty="0"/>
              <a:t>a</a:t>
            </a:r>
            <a:r>
              <a:rPr sz="9450" spc="-735" dirty="0"/>
              <a:t>n</a:t>
            </a:r>
            <a:r>
              <a:rPr sz="9450" spc="-830" dirty="0"/>
              <a:t>d</a:t>
            </a:r>
            <a:r>
              <a:rPr sz="9450" spc="-390" dirty="0"/>
              <a:t>i  </a:t>
            </a:r>
            <a:r>
              <a:rPr sz="9450" spc="525" dirty="0"/>
              <a:t>N</a:t>
            </a:r>
            <a:r>
              <a:rPr sz="9450" spc="-75" dirty="0"/>
              <a:t>I</a:t>
            </a:r>
            <a:r>
              <a:rPr sz="9450" spc="105" dirty="0"/>
              <a:t>M</a:t>
            </a:r>
            <a:r>
              <a:rPr sz="9450" spc="130" dirty="0"/>
              <a:t> </a:t>
            </a:r>
            <a:r>
              <a:rPr sz="9450" spc="-690" dirty="0"/>
              <a:t>:</a:t>
            </a:r>
            <a:r>
              <a:rPr sz="9450" spc="130" dirty="0"/>
              <a:t> </a:t>
            </a:r>
            <a:r>
              <a:rPr sz="9450" spc="-1805" dirty="0"/>
              <a:t>2</a:t>
            </a:r>
            <a:r>
              <a:rPr sz="9450" spc="-2465" dirty="0"/>
              <a:t>11</a:t>
            </a:r>
            <a:r>
              <a:rPr sz="9450" spc="-1095" dirty="0"/>
              <a:t>0</a:t>
            </a:r>
            <a:r>
              <a:rPr sz="9450" spc="-2465" dirty="0"/>
              <a:t>1</a:t>
            </a:r>
            <a:r>
              <a:rPr sz="9450" spc="-1095" dirty="0"/>
              <a:t>0</a:t>
            </a:r>
            <a:r>
              <a:rPr sz="9450" spc="-2465" dirty="0"/>
              <a:t>11</a:t>
            </a:r>
            <a:r>
              <a:rPr sz="9450" spc="-1880" dirty="0"/>
              <a:t>3</a:t>
            </a:r>
            <a:r>
              <a:rPr sz="9450" spc="-1090" dirty="0"/>
              <a:t>0</a:t>
            </a:r>
            <a:endParaRPr sz="9450"/>
          </a:p>
          <a:p>
            <a:pPr marL="12700">
              <a:lnSpc>
                <a:spcPts val="10185"/>
              </a:lnSpc>
            </a:pPr>
            <a:r>
              <a:rPr sz="9450" spc="-254" dirty="0"/>
              <a:t>K</a:t>
            </a:r>
            <a:r>
              <a:rPr sz="9450" spc="-1070" dirty="0"/>
              <a:t>e</a:t>
            </a:r>
            <a:r>
              <a:rPr sz="9450" spc="-385" dirty="0"/>
              <a:t>l</a:t>
            </a:r>
            <a:r>
              <a:rPr sz="9450" spc="-1085" dirty="0"/>
              <a:t>a</a:t>
            </a:r>
            <a:r>
              <a:rPr sz="9450" spc="-1155" dirty="0"/>
              <a:t>s</a:t>
            </a:r>
            <a:r>
              <a:rPr sz="9450" spc="130" dirty="0"/>
              <a:t> </a:t>
            </a:r>
            <a:r>
              <a:rPr sz="9450" spc="-530" dirty="0"/>
              <a:t>B</a:t>
            </a:r>
            <a:endParaRPr sz="9450"/>
          </a:p>
        </p:txBody>
      </p:sp>
      <p:sp>
        <p:nvSpPr>
          <p:cNvPr id="3" name="object 3"/>
          <p:cNvSpPr/>
          <p:nvPr/>
        </p:nvSpPr>
        <p:spPr>
          <a:xfrm>
            <a:off x="1028700" y="8591232"/>
            <a:ext cx="9058275" cy="28575"/>
          </a:xfrm>
          <a:custGeom>
            <a:avLst/>
            <a:gdLst/>
            <a:ahLst/>
            <a:cxnLst/>
            <a:rect l="l" t="t" r="r" b="b"/>
            <a:pathLst>
              <a:path w="9058275" h="28575">
                <a:moveTo>
                  <a:pt x="9058274" y="28574"/>
                </a:moveTo>
                <a:lnTo>
                  <a:pt x="0" y="28574"/>
                </a:lnTo>
                <a:lnTo>
                  <a:pt x="0" y="0"/>
                </a:lnTo>
                <a:lnTo>
                  <a:pt x="9058274" y="0"/>
                </a:lnTo>
                <a:lnTo>
                  <a:pt x="9058274" y="28574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8700" y="1028700"/>
            <a:ext cx="904875" cy="904875"/>
          </a:xfrm>
          <a:custGeom>
            <a:avLst/>
            <a:gdLst/>
            <a:ahLst/>
            <a:cxnLst/>
            <a:rect l="l" t="t" r="r" b="b"/>
            <a:pathLst>
              <a:path w="904875" h="904875">
                <a:moveTo>
                  <a:pt x="452437" y="904874"/>
                </a:moveTo>
                <a:lnTo>
                  <a:pt x="403139" y="902220"/>
                </a:lnTo>
                <a:lnTo>
                  <a:pt x="355379" y="894439"/>
                </a:lnTo>
                <a:lnTo>
                  <a:pt x="309432" y="881809"/>
                </a:lnTo>
                <a:lnTo>
                  <a:pt x="265575" y="864605"/>
                </a:lnTo>
                <a:lnTo>
                  <a:pt x="224083" y="843104"/>
                </a:lnTo>
                <a:lnTo>
                  <a:pt x="185233" y="817580"/>
                </a:lnTo>
                <a:lnTo>
                  <a:pt x="149301" y="788311"/>
                </a:lnTo>
                <a:lnTo>
                  <a:pt x="116563" y="755573"/>
                </a:lnTo>
                <a:lnTo>
                  <a:pt x="87294" y="719641"/>
                </a:lnTo>
                <a:lnTo>
                  <a:pt x="61770" y="680791"/>
                </a:lnTo>
                <a:lnTo>
                  <a:pt x="40269" y="639299"/>
                </a:lnTo>
                <a:lnTo>
                  <a:pt x="23065" y="595442"/>
                </a:lnTo>
                <a:lnTo>
                  <a:pt x="10435" y="549495"/>
                </a:lnTo>
                <a:lnTo>
                  <a:pt x="2654" y="501735"/>
                </a:lnTo>
                <a:lnTo>
                  <a:pt x="0" y="452437"/>
                </a:lnTo>
                <a:lnTo>
                  <a:pt x="2654" y="403139"/>
                </a:lnTo>
                <a:lnTo>
                  <a:pt x="10435" y="355379"/>
                </a:lnTo>
                <a:lnTo>
                  <a:pt x="23065" y="309432"/>
                </a:lnTo>
                <a:lnTo>
                  <a:pt x="40269" y="265575"/>
                </a:lnTo>
                <a:lnTo>
                  <a:pt x="61770" y="224083"/>
                </a:lnTo>
                <a:lnTo>
                  <a:pt x="87294" y="185233"/>
                </a:lnTo>
                <a:lnTo>
                  <a:pt x="116563" y="149301"/>
                </a:lnTo>
                <a:lnTo>
                  <a:pt x="149301" y="116563"/>
                </a:lnTo>
                <a:lnTo>
                  <a:pt x="185233" y="87294"/>
                </a:lnTo>
                <a:lnTo>
                  <a:pt x="224083" y="61770"/>
                </a:lnTo>
                <a:lnTo>
                  <a:pt x="265575" y="40269"/>
                </a:lnTo>
                <a:lnTo>
                  <a:pt x="309432" y="23065"/>
                </a:lnTo>
                <a:lnTo>
                  <a:pt x="355379" y="10435"/>
                </a:lnTo>
                <a:lnTo>
                  <a:pt x="403139" y="2654"/>
                </a:lnTo>
                <a:lnTo>
                  <a:pt x="452437" y="0"/>
                </a:lnTo>
                <a:lnTo>
                  <a:pt x="501735" y="2654"/>
                </a:lnTo>
                <a:lnTo>
                  <a:pt x="549495" y="10435"/>
                </a:lnTo>
                <a:lnTo>
                  <a:pt x="595442" y="23065"/>
                </a:lnTo>
                <a:lnTo>
                  <a:pt x="639299" y="40269"/>
                </a:lnTo>
                <a:lnTo>
                  <a:pt x="680791" y="61770"/>
                </a:lnTo>
                <a:lnTo>
                  <a:pt x="719641" y="87294"/>
                </a:lnTo>
                <a:lnTo>
                  <a:pt x="755573" y="116563"/>
                </a:lnTo>
                <a:lnTo>
                  <a:pt x="788311" y="149301"/>
                </a:lnTo>
                <a:lnTo>
                  <a:pt x="817580" y="185233"/>
                </a:lnTo>
                <a:lnTo>
                  <a:pt x="843104" y="224083"/>
                </a:lnTo>
                <a:lnTo>
                  <a:pt x="864605" y="265575"/>
                </a:lnTo>
                <a:lnTo>
                  <a:pt x="881809" y="309432"/>
                </a:lnTo>
                <a:lnTo>
                  <a:pt x="894439" y="355379"/>
                </a:lnTo>
                <a:lnTo>
                  <a:pt x="902220" y="403139"/>
                </a:lnTo>
                <a:lnTo>
                  <a:pt x="904874" y="452437"/>
                </a:lnTo>
                <a:lnTo>
                  <a:pt x="902220" y="501735"/>
                </a:lnTo>
                <a:lnTo>
                  <a:pt x="894439" y="549495"/>
                </a:lnTo>
                <a:lnTo>
                  <a:pt x="881809" y="595442"/>
                </a:lnTo>
                <a:lnTo>
                  <a:pt x="864605" y="639299"/>
                </a:lnTo>
                <a:lnTo>
                  <a:pt x="843104" y="680791"/>
                </a:lnTo>
                <a:lnTo>
                  <a:pt x="817580" y="719641"/>
                </a:lnTo>
                <a:lnTo>
                  <a:pt x="788311" y="755573"/>
                </a:lnTo>
                <a:lnTo>
                  <a:pt x="755573" y="788311"/>
                </a:lnTo>
                <a:lnTo>
                  <a:pt x="719641" y="817580"/>
                </a:lnTo>
                <a:lnTo>
                  <a:pt x="680791" y="843104"/>
                </a:lnTo>
                <a:lnTo>
                  <a:pt x="639299" y="864605"/>
                </a:lnTo>
                <a:lnTo>
                  <a:pt x="595442" y="881809"/>
                </a:lnTo>
                <a:lnTo>
                  <a:pt x="549495" y="894439"/>
                </a:lnTo>
                <a:lnTo>
                  <a:pt x="501735" y="902220"/>
                </a:lnTo>
                <a:lnTo>
                  <a:pt x="452437" y="904874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39693" y="1208430"/>
            <a:ext cx="2863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30" dirty="0">
                <a:solidFill>
                  <a:srgbClr val="FAFAFA"/>
                </a:solidFill>
                <a:latin typeface="Cambria"/>
                <a:cs typeface="Cambria"/>
              </a:rPr>
              <a:t>I</a:t>
            </a:r>
            <a:r>
              <a:rPr sz="3000" b="1" spc="-25" dirty="0">
                <a:solidFill>
                  <a:srgbClr val="FAFAFA"/>
                </a:solidFill>
                <a:latin typeface="Cambria"/>
                <a:cs typeface="Cambria"/>
              </a:rPr>
              <a:t>I</a:t>
            </a:r>
            <a:endParaRPr sz="3000">
              <a:latin typeface="Cambria"/>
              <a:cs typeface="Cambri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72680" y="1372753"/>
            <a:ext cx="218836" cy="21899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42519" y="1372753"/>
            <a:ext cx="218836" cy="21899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09739" y="1371487"/>
            <a:ext cx="219074" cy="2190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68622" y="1822345"/>
            <a:ext cx="8303895" cy="1473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95" dirty="0"/>
              <a:t>G</a:t>
            </a:r>
            <a:r>
              <a:rPr spc="-1090" dirty="0"/>
              <a:t>a</a:t>
            </a:r>
            <a:r>
              <a:rPr spc="-745" dirty="0"/>
              <a:t>n</a:t>
            </a:r>
            <a:r>
              <a:rPr spc="-665" dirty="0"/>
              <a:t>gg</a:t>
            </a:r>
            <a:r>
              <a:rPr spc="-885" dirty="0"/>
              <a:t>u</a:t>
            </a:r>
            <a:r>
              <a:rPr spc="-1090" dirty="0"/>
              <a:t>a</a:t>
            </a:r>
            <a:r>
              <a:rPr spc="-740" dirty="0"/>
              <a:t>n</a:t>
            </a:r>
            <a:r>
              <a:rPr spc="130" dirty="0"/>
              <a:t> </a:t>
            </a:r>
            <a:r>
              <a:rPr spc="-80" dirty="0"/>
              <a:t>I</a:t>
            </a:r>
            <a:r>
              <a:rPr spc="-745" dirty="0"/>
              <a:t>n</a:t>
            </a:r>
            <a:r>
              <a:rPr spc="-835" dirty="0"/>
              <a:t>d</a:t>
            </a:r>
            <a:r>
              <a:rPr spc="-1080" dirty="0"/>
              <a:t>e</a:t>
            </a:r>
            <a:r>
              <a:rPr spc="-790" dirty="0"/>
              <a:t>r</a:t>
            </a:r>
            <a:r>
              <a:rPr spc="-1085" dirty="0"/>
              <a:t>a</a:t>
            </a:r>
          </a:p>
        </p:txBody>
      </p:sp>
      <p:sp>
        <p:nvSpPr>
          <p:cNvPr id="3" name="object 3"/>
          <p:cNvSpPr/>
          <p:nvPr/>
        </p:nvSpPr>
        <p:spPr>
          <a:xfrm>
            <a:off x="1028700" y="1028701"/>
            <a:ext cx="904875" cy="904875"/>
          </a:xfrm>
          <a:custGeom>
            <a:avLst/>
            <a:gdLst/>
            <a:ahLst/>
            <a:cxnLst/>
            <a:rect l="l" t="t" r="r" b="b"/>
            <a:pathLst>
              <a:path w="904875" h="904875">
                <a:moveTo>
                  <a:pt x="452437" y="904874"/>
                </a:moveTo>
                <a:lnTo>
                  <a:pt x="403139" y="902220"/>
                </a:lnTo>
                <a:lnTo>
                  <a:pt x="355379" y="894439"/>
                </a:lnTo>
                <a:lnTo>
                  <a:pt x="309432" y="881809"/>
                </a:lnTo>
                <a:lnTo>
                  <a:pt x="265575" y="864605"/>
                </a:lnTo>
                <a:lnTo>
                  <a:pt x="224083" y="843104"/>
                </a:lnTo>
                <a:lnTo>
                  <a:pt x="185233" y="817580"/>
                </a:lnTo>
                <a:lnTo>
                  <a:pt x="149301" y="788311"/>
                </a:lnTo>
                <a:lnTo>
                  <a:pt x="116563" y="755573"/>
                </a:lnTo>
                <a:lnTo>
                  <a:pt x="87294" y="719641"/>
                </a:lnTo>
                <a:lnTo>
                  <a:pt x="61770" y="680791"/>
                </a:lnTo>
                <a:lnTo>
                  <a:pt x="40269" y="639299"/>
                </a:lnTo>
                <a:lnTo>
                  <a:pt x="23065" y="595442"/>
                </a:lnTo>
                <a:lnTo>
                  <a:pt x="10435" y="549495"/>
                </a:lnTo>
                <a:lnTo>
                  <a:pt x="2654" y="501735"/>
                </a:lnTo>
                <a:lnTo>
                  <a:pt x="0" y="452437"/>
                </a:lnTo>
                <a:lnTo>
                  <a:pt x="2654" y="403139"/>
                </a:lnTo>
                <a:lnTo>
                  <a:pt x="10435" y="355379"/>
                </a:lnTo>
                <a:lnTo>
                  <a:pt x="23065" y="309432"/>
                </a:lnTo>
                <a:lnTo>
                  <a:pt x="40269" y="265575"/>
                </a:lnTo>
                <a:lnTo>
                  <a:pt x="61770" y="224083"/>
                </a:lnTo>
                <a:lnTo>
                  <a:pt x="87294" y="185233"/>
                </a:lnTo>
                <a:lnTo>
                  <a:pt x="116563" y="149301"/>
                </a:lnTo>
                <a:lnTo>
                  <a:pt x="149301" y="116563"/>
                </a:lnTo>
                <a:lnTo>
                  <a:pt x="185233" y="87294"/>
                </a:lnTo>
                <a:lnTo>
                  <a:pt x="224083" y="61770"/>
                </a:lnTo>
                <a:lnTo>
                  <a:pt x="265575" y="40269"/>
                </a:lnTo>
                <a:lnTo>
                  <a:pt x="309432" y="23065"/>
                </a:lnTo>
                <a:lnTo>
                  <a:pt x="355379" y="10435"/>
                </a:lnTo>
                <a:lnTo>
                  <a:pt x="403139" y="2654"/>
                </a:lnTo>
                <a:lnTo>
                  <a:pt x="452437" y="0"/>
                </a:lnTo>
                <a:lnTo>
                  <a:pt x="501735" y="2654"/>
                </a:lnTo>
                <a:lnTo>
                  <a:pt x="549495" y="10435"/>
                </a:lnTo>
                <a:lnTo>
                  <a:pt x="595442" y="23065"/>
                </a:lnTo>
                <a:lnTo>
                  <a:pt x="639299" y="40269"/>
                </a:lnTo>
                <a:lnTo>
                  <a:pt x="680791" y="61770"/>
                </a:lnTo>
                <a:lnTo>
                  <a:pt x="719641" y="87294"/>
                </a:lnTo>
                <a:lnTo>
                  <a:pt x="755573" y="116563"/>
                </a:lnTo>
                <a:lnTo>
                  <a:pt x="788311" y="149301"/>
                </a:lnTo>
                <a:lnTo>
                  <a:pt x="817580" y="185233"/>
                </a:lnTo>
                <a:lnTo>
                  <a:pt x="843104" y="224083"/>
                </a:lnTo>
                <a:lnTo>
                  <a:pt x="864605" y="265575"/>
                </a:lnTo>
                <a:lnTo>
                  <a:pt x="881809" y="309432"/>
                </a:lnTo>
                <a:lnTo>
                  <a:pt x="894439" y="355379"/>
                </a:lnTo>
                <a:lnTo>
                  <a:pt x="902220" y="403139"/>
                </a:lnTo>
                <a:lnTo>
                  <a:pt x="904874" y="452437"/>
                </a:lnTo>
                <a:lnTo>
                  <a:pt x="902220" y="501735"/>
                </a:lnTo>
                <a:lnTo>
                  <a:pt x="894439" y="549495"/>
                </a:lnTo>
                <a:lnTo>
                  <a:pt x="881809" y="595442"/>
                </a:lnTo>
                <a:lnTo>
                  <a:pt x="864605" y="639299"/>
                </a:lnTo>
                <a:lnTo>
                  <a:pt x="843104" y="680791"/>
                </a:lnTo>
                <a:lnTo>
                  <a:pt x="817580" y="719641"/>
                </a:lnTo>
                <a:lnTo>
                  <a:pt x="788311" y="755573"/>
                </a:lnTo>
                <a:lnTo>
                  <a:pt x="755573" y="788311"/>
                </a:lnTo>
                <a:lnTo>
                  <a:pt x="719641" y="817580"/>
                </a:lnTo>
                <a:lnTo>
                  <a:pt x="680791" y="843104"/>
                </a:lnTo>
                <a:lnTo>
                  <a:pt x="639299" y="864605"/>
                </a:lnTo>
                <a:lnTo>
                  <a:pt x="595442" y="881809"/>
                </a:lnTo>
                <a:lnTo>
                  <a:pt x="549495" y="894439"/>
                </a:lnTo>
                <a:lnTo>
                  <a:pt x="501735" y="902220"/>
                </a:lnTo>
                <a:lnTo>
                  <a:pt x="452437" y="904874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74493" y="1208430"/>
            <a:ext cx="416559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30" dirty="0">
                <a:solidFill>
                  <a:srgbClr val="FAFAFA"/>
                </a:solidFill>
                <a:latin typeface="Cambria"/>
                <a:cs typeface="Cambria"/>
              </a:rPr>
              <a:t>II</a:t>
            </a:r>
            <a:r>
              <a:rPr sz="3000" b="1" spc="-25" dirty="0">
                <a:solidFill>
                  <a:srgbClr val="FAFAFA"/>
                </a:solidFill>
                <a:latin typeface="Cambria"/>
                <a:cs typeface="Cambria"/>
              </a:rPr>
              <a:t>I</a:t>
            </a:r>
            <a:endParaRPr sz="3000">
              <a:latin typeface="Cambria"/>
              <a:cs typeface="Cambri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3569" y="8302160"/>
            <a:ext cx="218999" cy="21883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3569" y="8671998"/>
            <a:ext cx="218999" cy="21883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74759" y="9039220"/>
            <a:ext cx="219074" cy="219074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3681322" y="3376903"/>
            <a:ext cx="13582650" cy="28575"/>
          </a:xfrm>
          <a:custGeom>
            <a:avLst/>
            <a:gdLst/>
            <a:ahLst/>
            <a:cxnLst/>
            <a:rect l="l" t="t" r="r" b="b"/>
            <a:pathLst>
              <a:path w="13582650" h="28575">
                <a:moveTo>
                  <a:pt x="13582648" y="28574"/>
                </a:moveTo>
                <a:lnTo>
                  <a:pt x="0" y="28574"/>
                </a:lnTo>
                <a:lnTo>
                  <a:pt x="0" y="0"/>
                </a:lnTo>
                <a:lnTo>
                  <a:pt x="13582648" y="0"/>
                </a:lnTo>
                <a:lnTo>
                  <a:pt x="13582648" y="28574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668622" y="3685734"/>
            <a:ext cx="13326744" cy="378904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ts val="3720"/>
              </a:lnSpc>
              <a:spcBef>
                <a:spcPts val="120"/>
              </a:spcBef>
            </a:pPr>
            <a:r>
              <a:rPr sz="3000" b="1" spc="-265" dirty="0">
                <a:solidFill>
                  <a:srgbClr val="1A1B17"/>
                </a:solidFill>
                <a:latin typeface="Cambria"/>
                <a:cs typeface="Cambria"/>
              </a:rPr>
              <a:t>Gangguan-gangguan 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Indera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dan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5" dirty="0">
                <a:solidFill>
                  <a:srgbClr val="1A1B17"/>
                </a:solidFill>
                <a:latin typeface="Cambria"/>
                <a:cs typeface="Cambria"/>
              </a:rPr>
              <a:t>Fungsional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adalah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30" dirty="0">
                <a:solidFill>
                  <a:srgbClr val="1A1B17"/>
                </a:solidFill>
                <a:latin typeface="Cambria"/>
                <a:cs typeface="Cambria"/>
              </a:rPr>
              <a:t>salah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satu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50" dirty="0">
                <a:solidFill>
                  <a:srgbClr val="1A1B17"/>
                </a:solidFill>
                <a:latin typeface="Cambria"/>
                <a:cs typeface="Cambria"/>
              </a:rPr>
              <a:t>masalah</a:t>
            </a:r>
            <a:r>
              <a:rPr sz="3000" b="1" spc="-3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35" dirty="0">
                <a:solidFill>
                  <a:srgbClr val="1A1B17"/>
                </a:solidFill>
                <a:latin typeface="Cambria"/>
                <a:cs typeface="Cambria"/>
              </a:rPr>
              <a:t>kesehatan</a:t>
            </a:r>
            <a:r>
              <a:rPr sz="3000" b="1" spc="-33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yang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5" dirty="0">
                <a:solidFill>
                  <a:srgbClr val="1A1B17"/>
                </a:solidFill>
                <a:latin typeface="Cambria"/>
                <a:cs typeface="Cambria"/>
              </a:rPr>
              <a:t>juga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dialami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oleh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Indonesia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40" dirty="0">
                <a:solidFill>
                  <a:srgbClr val="1A1B17"/>
                </a:solidFill>
                <a:latin typeface="Cambria"/>
                <a:cs typeface="Cambria"/>
              </a:rPr>
              <a:t>sebagaimana</a:t>
            </a:r>
            <a:r>
              <a:rPr sz="3000" b="1" spc="-33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negara-negara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berkembang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5" dirty="0">
                <a:solidFill>
                  <a:srgbClr val="1A1B17"/>
                </a:solidFill>
                <a:latin typeface="Cambria"/>
                <a:cs typeface="Cambria"/>
              </a:rPr>
              <a:t>lainnya.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Pemerintah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5" dirty="0">
                <a:solidFill>
                  <a:srgbClr val="1A1B17"/>
                </a:solidFill>
                <a:latin typeface="Cambria"/>
                <a:cs typeface="Cambria"/>
              </a:rPr>
              <a:t>telah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35" dirty="0">
                <a:solidFill>
                  <a:srgbClr val="1A1B17"/>
                </a:solidFill>
                <a:latin typeface="Cambria"/>
                <a:cs typeface="Cambria"/>
              </a:rPr>
              <a:t>melakukan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40" dirty="0">
                <a:solidFill>
                  <a:srgbClr val="1A1B17"/>
                </a:solidFill>
                <a:latin typeface="Cambria"/>
                <a:cs typeface="Cambria"/>
              </a:rPr>
              <a:t>segenap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langkah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agar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dapat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menanggulangi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40" dirty="0">
                <a:solidFill>
                  <a:srgbClr val="1A1B17"/>
                </a:solidFill>
                <a:latin typeface="Cambria"/>
                <a:cs typeface="Cambria"/>
              </a:rPr>
              <a:t>secara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40" dirty="0">
                <a:solidFill>
                  <a:srgbClr val="1A1B17"/>
                </a:solidFill>
                <a:latin typeface="Cambria"/>
                <a:cs typeface="Cambria"/>
              </a:rPr>
              <a:t>optimal,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agar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35" dirty="0">
                <a:solidFill>
                  <a:srgbClr val="1A1B17"/>
                </a:solidFill>
                <a:latin typeface="Cambria"/>
                <a:cs typeface="Cambria"/>
              </a:rPr>
              <a:t>para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aset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30" dirty="0">
                <a:solidFill>
                  <a:srgbClr val="1A1B17"/>
                </a:solidFill>
                <a:latin typeface="Cambria"/>
                <a:cs typeface="Cambria"/>
              </a:rPr>
              <a:t>bangsa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15" dirty="0">
                <a:solidFill>
                  <a:srgbClr val="1A1B17"/>
                </a:solidFill>
                <a:latin typeface="Cambria"/>
                <a:cs typeface="Cambria"/>
              </a:rPr>
              <a:t>ini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dapat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menjalani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hidup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yang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layak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dan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berkualitas.</a:t>
            </a:r>
            <a:endParaRPr sz="3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000">
              <a:latin typeface="Cambria"/>
              <a:cs typeface="Cambria"/>
            </a:endParaRPr>
          </a:p>
          <a:p>
            <a:pPr marL="12700" marR="639445">
              <a:lnSpc>
                <a:spcPct val="103299"/>
              </a:lnSpc>
            </a:pPr>
            <a:r>
              <a:rPr sz="3000" b="1" spc="-240" dirty="0">
                <a:solidFill>
                  <a:srgbClr val="1A1B17"/>
                </a:solidFill>
                <a:latin typeface="Cambria"/>
                <a:cs typeface="Cambria"/>
              </a:rPr>
              <a:t>Istilah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gangguan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indera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dan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fungsional</a:t>
            </a:r>
            <a:r>
              <a:rPr sz="3000" b="1" spc="-26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mungkin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belum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65" dirty="0">
                <a:solidFill>
                  <a:srgbClr val="1A1B17"/>
                </a:solidFill>
                <a:latin typeface="Cambria"/>
                <a:cs typeface="Cambria"/>
              </a:rPr>
              <a:t>terlalu</a:t>
            </a:r>
            <a:r>
              <a:rPr sz="3000" b="1" spc="-26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popular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35" dirty="0">
                <a:solidFill>
                  <a:srgbClr val="1A1B17"/>
                </a:solidFill>
                <a:latin typeface="Cambria"/>
                <a:cs typeface="Cambria"/>
              </a:rPr>
              <a:t>di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kalangan 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30" dirty="0">
                <a:solidFill>
                  <a:srgbClr val="1A1B17"/>
                </a:solidFill>
                <a:latin typeface="Cambria"/>
                <a:cs typeface="Cambria"/>
              </a:rPr>
              <a:t>masyarakat.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29" dirty="0">
                <a:solidFill>
                  <a:srgbClr val="1A1B17"/>
                </a:solidFill>
                <a:latin typeface="Cambria"/>
                <a:cs typeface="Cambria"/>
              </a:rPr>
              <a:t>Definisi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dari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45" dirty="0">
                <a:solidFill>
                  <a:srgbClr val="1A1B17"/>
                </a:solidFill>
                <a:latin typeface="Cambria"/>
                <a:cs typeface="Cambria"/>
              </a:rPr>
              <a:t>Gangguan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Indera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5" dirty="0">
                <a:solidFill>
                  <a:srgbClr val="1A1B17"/>
                </a:solidFill>
                <a:latin typeface="Cambria"/>
                <a:cs typeface="Cambria"/>
              </a:rPr>
              <a:t>yaitu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panca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indera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yang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terganggu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dan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tidak </a:t>
            </a:r>
            <a:r>
              <a:rPr sz="3000" b="1" spc="-6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berfungsi</a:t>
            </a:r>
            <a:r>
              <a:rPr sz="3000" b="1" spc="-5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40" dirty="0">
                <a:solidFill>
                  <a:srgbClr val="1A1B17"/>
                </a:solidFill>
                <a:latin typeface="Cambria"/>
                <a:cs typeface="Cambria"/>
              </a:rPr>
              <a:t>sebagaimana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mestinya.</a:t>
            </a:r>
            <a:endParaRPr sz="3000">
              <a:latin typeface="Cambria"/>
              <a:cs typeface="Cambr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81322" y="8294219"/>
            <a:ext cx="13582650" cy="28575"/>
          </a:xfrm>
          <a:custGeom>
            <a:avLst/>
            <a:gdLst/>
            <a:ahLst/>
            <a:cxnLst/>
            <a:rect l="l" t="t" r="r" b="b"/>
            <a:pathLst>
              <a:path w="13582650" h="28575">
                <a:moveTo>
                  <a:pt x="13582648" y="28574"/>
                </a:moveTo>
                <a:lnTo>
                  <a:pt x="0" y="28574"/>
                </a:lnTo>
                <a:lnTo>
                  <a:pt x="0" y="0"/>
                </a:lnTo>
                <a:lnTo>
                  <a:pt x="13582648" y="0"/>
                </a:lnTo>
                <a:lnTo>
                  <a:pt x="13582648" y="28574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BE7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541869" y="1028700"/>
            <a:ext cx="904875" cy="904875"/>
          </a:xfrm>
          <a:custGeom>
            <a:avLst/>
            <a:gdLst/>
            <a:ahLst/>
            <a:cxnLst/>
            <a:rect l="l" t="t" r="r" b="b"/>
            <a:pathLst>
              <a:path w="904875" h="904875">
                <a:moveTo>
                  <a:pt x="452437" y="904874"/>
                </a:moveTo>
                <a:lnTo>
                  <a:pt x="403139" y="902220"/>
                </a:lnTo>
                <a:lnTo>
                  <a:pt x="355379" y="894439"/>
                </a:lnTo>
                <a:lnTo>
                  <a:pt x="309432" y="881809"/>
                </a:lnTo>
                <a:lnTo>
                  <a:pt x="265575" y="864605"/>
                </a:lnTo>
                <a:lnTo>
                  <a:pt x="224083" y="843104"/>
                </a:lnTo>
                <a:lnTo>
                  <a:pt x="185233" y="817580"/>
                </a:lnTo>
                <a:lnTo>
                  <a:pt x="149301" y="788311"/>
                </a:lnTo>
                <a:lnTo>
                  <a:pt x="116563" y="755573"/>
                </a:lnTo>
                <a:lnTo>
                  <a:pt x="87294" y="719641"/>
                </a:lnTo>
                <a:lnTo>
                  <a:pt x="61770" y="680791"/>
                </a:lnTo>
                <a:lnTo>
                  <a:pt x="40269" y="639299"/>
                </a:lnTo>
                <a:lnTo>
                  <a:pt x="23065" y="595442"/>
                </a:lnTo>
                <a:lnTo>
                  <a:pt x="10435" y="549495"/>
                </a:lnTo>
                <a:lnTo>
                  <a:pt x="2654" y="501735"/>
                </a:lnTo>
                <a:lnTo>
                  <a:pt x="0" y="452437"/>
                </a:lnTo>
                <a:lnTo>
                  <a:pt x="2654" y="403139"/>
                </a:lnTo>
                <a:lnTo>
                  <a:pt x="10435" y="355379"/>
                </a:lnTo>
                <a:lnTo>
                  <a:pt x="23065" y="309432"/>
                </a:lnTo>
                <a:lnTo>
                  <a:pt x="40269" y="265575"/>
                </a:lnTo>
                <a:lnTo>
                  <a:pt x="61770" y="224083"/>
                </a:lnTo>
                <a:lnTo>
                  <a:pt x="87294" y="185233"/>
                </a:lnTo>
                <a:lnTo>
                  <a:pt x="116563" y="149301"/>
                </a:lnTo>
                <a:lnTo>
                  <a:pt x="149301" y="116563"/>
                </a:lnTo>
                <a:lnTo>
                  <a:pt x="185233" y="87294"/>
                </a:lnTo>
                <a:lnTo>
                  <a:pt x="224083" y="61770"/>
                </a:lnTo>
                <a:lnTo>
                  <a:pt x="265575" y="40269"/>
                </a:lnTo>
                <a:lnTo>
                  <a:pt x="309432" y="23065"/>
                </a:lnTo>
                <a:lnTo>
                  <a:pt x="355379" y="10435"/>
                </a:lnTo>
                <a:lnTo>
                  <a:pt x="403139" y="2654"/>
                </a:lnTo>
                <a:lnTo>
                  <a:pt x="452437" y="0"/>
                </a:lnTo>
                <a:lnTo>
                  <a:pt x="501735" y="2654"/>
                </a:lnTo>
                <a:lnTo>
                  <a:pt x="549495" y="10435"/>
                </a:lnTo>
                <a:lnTo>
                  <a:pt x="595442" y="23065"/>
                </a:lnTo>
                <a:lnTo>
                  <a:pt x="639299" y="40269"/>
                </a:lnTo>
                <a:lnTo>
                  <a:pt x="680791" y="61770"/>
                </a:lnTo>
                <a:lnTo>
                  <a:pt x="719641" y="87294"/>
                </a:lnTo>
                <a:lnTo>
                  <a:pt x="755573" y="116563"/>
                </a:lnTo>
                <a:lnTo>
                  <a:pt x="788311" y="149301"/>
                </a:lnTo>
                <a:lnTo>
                  <a:pt x="817580" y="185233"/>
                </a:lnTo>
                <a:lnTo>
                  <a:pt x="843104" y="224083"/>
                </a:lnTo>
                <a:lnTo>
                  <a:pt x="864605" y="265575"/>
                </a:lnTo>
                <a:lnTo>
                  <a:pt x="881809" y="309432"/>
                </a:lnTo>
                <a:lnTo>
                  <a:pt x="894439" y="355379"/>
                </a:lnTo>
                <a:lnTo>
                  <a:pt x="902220" y="403139"/>
                </a:lnTo>
                <a:lnTo>
                  <a:pt x="904874" y="452437"/>
                </a:lnTo>
                <a:lnTo>
                  <a:pt x="902220" y="501735"/>
                </a:lnTo>
                <a:lnTo>
                  <a:pt x="894439" y="549495"/>
                </a:lnTo>
                <a:lnTo>
                  <a:pt x="881809" y="595442"/>
                </a:lnTo>
                <a:lnTo>
                  <a:pt x="864605" y="639299"/>
                </a:lnTo>
                <a:lnTo>
                  <a:pt x="843104" y="680791"/>
                </a:lnTo>
                <a:lnTo>
                  <a:pt x="817580" y="719641"/>
                </a:lnTo>
                <a:lnTo>
                  <a:pt x="788311" y="755573"/>
                </a:lnTo>
                <a:lnTo>
                  <a:pt x="755573" y="788311"/>
                </a:lnTo>
                <a:lnTo>
                  <a:pt x="719641" y="817580"/>
                </a:lnTo>
                <a:lnTo>
                  <a:pt x="680791" y="843104"/>
                </a:lnTo>
                <a:lnTo>
                  <a:pt x="639299" y="864605"/>
                </a:lnTo>
                <a:lnTo>
                  <a:pt x="595442" y="881809"/>
                </a:lnTo>
                <a:lnTo>
                  <a:pt x="549495" y="894439"/>
                </a:lnTo>
                <a:lnTo>
                  <a:pt x="501735" y="902220"/>
                </a:lnTo>
                <a:lnTo>
                  <a:pt x="452437" y="904874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792269" y="1208427"/>
            <a:ext cx="4076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30" dirty="0">
                <a:solidFill>
                  <a:srgbClr val="FAFAFA"/>
                </a:solidFill>
                <a:latin typeface="Cambria"/>
                <a:cs typeface="Cambria"/>
              </a:rPr>
              <a:t>I</a:t>
            </a:r>
            <a:r>
              <a:rPr sz="3000" b="1" spc="75" dirty="0">
                <a:solidFill>
                  <a:srgbClr val="FAFAFA"/>
                </a:solidFill>
                <a:latin typeface="Cambria"/>
                <a:cs typeface="Cambria"/>
              </a:rPr>
              <a:t>V</a:t>
            </a:r>
            <a:endParaRPr sz="30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56153" y="9258300"/>
            <a:ext cx="7200900" cy="28575"/>
          </a:xfrm>
          <a:custGeom>
            <a:avLst/>
            <a:gdLst/>
            <a:ahLst/>
            <a:cxnLst/>
            <a:rect l="l" t="t" r="r" b="b"/>
            <a:pathLst>
              <a:path w="7200900" h="28575">
                <a:moveTo>
                  <a:pt x="7200899" y="28574"/>
                </a:moveTo>
                <a:lnTo>
                  <a:pt x="0" y="28574"/>
                </a:lnTo>
                <a:lnTo>
                  <a:pt x="0" y="0"/>
                </a:lnTo>
                <a:lnTo>
                  <a:pt x="7200899" y="0"/>
                </a:lnTo>
                <a:lnTo>
                  <a:pt x="7200899" y="28574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836374" y="1028700"/>
            <a:ext cx="28575" cy="8229600"/>
          </a:xfrm>
          <a:custGeom>
            <a:avLst/>
            <a:gdLst/>
            <a:ahLst/>
            <a:cxnLst/>
            <a:rect l="l" t="t" r="r" b="b"/>
            <a:pathLst>
              <a:path w="28575" h="8229600">
                <a:moveTo>
                  <a:pt x="0" y="0"/>
                </a:moveTo>
                <a:lnTo>
                  <a:pt x="28574" y="0"/>
                </a:lnTo>
                <a:lnTo>
                  <a:pt x="28574" y="8229599"/>
                </a:lnTo>
                <a:lnTo>
                  <a:pt x="0" y="8229599"/>
                </a:lnTo>
                <a:lnTo>
                  <a:pt x="0" y="0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85921" y="8670273"/>
            <a:ext cx="218999" cy="21883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85921" y="9040111"/>
            <a:ext cx="218999" cy="218836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884656" y="8302814"/>
            <a:ext cx="219074" cy="219074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454914" y="1597729"/>
            <a:ext cx="8303895" cy="1473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95" dirty="0"/>
              <a:t>G</a:t>
            </a:r>
            <a:r>
              <a:rPr spc="-1090" dirty="0"/>
              <a:t>a</a:t>
            </a:r>
            <a:r>
              <a:rPr spc="-745" dirty="0"/>
              <a:t>n</a:t>
            </a:r>
            <a:r>
              <a:rPr spc="-665" dirty="0"/>
              <a:t>gg</a:t>
            </a:r>
            <a:r>
              <a:rPr spc="-885" dirty="0"/>
              <a:t>u</a:t>
            </a:r>
            <a:r>
              <a:rPr spc="-1090" dirty="0"/>
              <a:t>a</a:t>
            </a:r>
            <a:r>
              <a:rPr spc="-740" dirty="0"/>
              <a:t>n</a:t>
            </a:r>
            <a:r>
              <a:rPr spc="130" dirty="0"/>
              <a:t> </a:t>
            </a:r>
            <a:r>
              <a:rPr spc="-80" dirty="0"/>
              <a:t>I</a:t>
            </a:r>
            <a:r>
              <a:rPr spc="-745" dirty="0"/>
              <a:t>n</a:t>
            </a:r>
            <a:r>
              <a:rPr spc="-835" dirty="0"/>
              <a:t>d</a:t>
            </a:r>
            <a:r>
              <a:rPr spc="-1080" dirty="0"/>
              <a:t>e</a:t>
            </a:r>
            <a:r>
              <a:rPr spc="-790" dirty="0"/>
              <a:t>r</a:t>
            </a:r>
            <a:r>
              <a:rPr spc="-1085" dirty="0"/>
              <a:t>a</a:t>
            </a:r>
          </a:p>
        </p:txBody>
      </p:sp>
      <p:sp>
        <p:nvSpPr>
          <p:cNvPr id="11" name="object 11"/>
          <p:cNvSpPr/>
          <p:nvPr/>
        </p:nvSpPr>
        <p:spPr>
          <a:xfrm>
            <a:off x="1467614" y="3152289"/>
            <a:ext cx="13582650" cy="28575"/>
          </a:xfrm>
          <a:custGeom>
            <a:avLst/>
            <a:gdLst/>
            <a:ahLst/>
            <a:cxnLst/>
            <a:rect l="l" t="t" r="r" b="b"/>
            <a:pathLst>
              <a:path w="13582650" h="28575">
                <a:moveTo>
                  <a:pt x="13582648" y="28574"/>
                </a:moveTo>
                <a:lnTo>
                  <a:pt x="0" y="28574"/>
                </a:lnTo>
                <a:lnTo>
                  <a:pt x="0" y="0"/>
                </a:lnTo>
                <a:lnTo>
                  <a:pt x="13582648" y="0"/>
                </a:lnTo>
                <a:lnTo>
                  <a:pt x="13582648" y="28574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454914" y="3933406"/>
            <a:ext cx="13575665" cy="3316604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ts val="3720"/>
              </a:lnSpc>
              <a:spcBef>
                <a:spcPts val="70"/>
              </a:spcBef>
            </a:pPr>
            <a:r>
              <a:rPr sz="3000" b="1" spc="-245" dirty="0">
                <a:solidFill>
                  <a:srgbClr val="1A1B17"/>
                </a:solidFill>
                <a:latin typeface="Cambria"/>
                <a:cs typeface="Cambria"/>
              </a:rPr>
              <a:t>Gangguan</a:t>
            </a:r>
            <a:r>
              <a:rPr sz="3000" b="1" spc="17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40" dirty="0">
                <a:solidFill>
                  <a:srgbClr val="1A1B17"/>
                </a:solidFill>
                <a:latin typeface="Cambria"/>
                <a:cs typeface="Cambria"/>
              </a:rPr>
              <a:t>pada</a:t>
            </a:r>
            <a:r>
              <a:rPr sz="3000" b="1" spc="-2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indera</a:t>
            </a:r>
            <a:r>
              <a:rPr sz="3000" b="1" spc="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5" dirty="0">
                <a:solidFill>
                  <a:srgbClr val="1A1B17"/>
                </a:solidFill>
                <a:latin typeface="Cambria"/>
                <a:cs typeface="Cambria"/>
              </a:rPr>
              <a:t>Penglihatan</a:t>
            </a:r>
            <a:r>
              <a:rPr sz="3000" b="1" spc="11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yang</a:t>
            </a:r>
            <a:r>
              <a:rPr sz="3000" b="1" spc="3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mendapat</a:t>
            </a:r>
            <a:r>
              <a:rPr sz="3000" b="1" spc="2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prioritas</a:t>
            </a:r>
            <a:r>
              <a:rPr sz="3000" b="1" spc="10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mencakup</a:t>
            </a:r>
            <a:r>
              <a:rPr sz="3000" b="1" spc="1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40" dirty="0">
                <a:solidFill>
                  <a:srgbClr val="1A1B17"/>
                </a:solidFill>
                <a:latin typeface="Cambria"/>
                <a:cs typeface="Cambria"/>
              </a:rPr>
              <a:t>pada</a:t>
            </a:r>
            <a:r>
              <a:rPr sz="3000" b="1" spc="-2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katarak,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kelainan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refraksi,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dan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glaukoma.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Sedangkan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40" dirty="0">
                <a:solidFill>
                  <a:srgbClr val="1A1B17"/>
                </a:solidFill>
                <a:latin typeface="Cambria"/>
                <a:cs typeface="Cambria"/>
              </a:rPr>
              <a:t>pada</a:t>
            </a:r>
            <a:r>
              <a:rPr sz="3000" b="1" spc="-33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indera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Pendengaran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mencakup</a:t>
            </a:r>
            <a:r>
              <a:rPr sz="3000" b="1" spc="1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00" dirty="0">
                <a:solidFill>
                  <a:srgbClr val="1A1B17"/>
                </a:solidFill>
                <a:latin typeface="Cambria"/>
                <a:cs typeface="Cambria"/>
              </a:rPr>
              <a:t>tuli </a:t>
            </a:r>
            <a:r>
              <a:rPr sz="3000" b="1" spc="-19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54" dirty="0">
                <a:solidFill>
                  <a:srgbClr val="1A1B17"/>
                </a:solidFill>
                <a:latin typeface="Cambria"/>
                <a:cs typeface="Cambria"/>
              </a:rPr>
              <a:t>kongenital,</a:t>
            </a:r>
            <a:r>
              <a:rPr sz="3000" b="1" spc="-2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seperti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5" dirty="0">
                <a:solidFill>
                  <a:srgbClr val="1A1B17"/>
                </a:solidFill>
                <a:latin typeface="Cambria"/>
                <a:cs typeface="Cambria"/>
              </a:rPr>
              <a:t>OMSK </a:t>
            </a:r>
            <a:r>
              <a:rPr sz="3000" b="1" spc="-180" dirty="0">
                <a:solidFill>
                  <a:srgbClr val="1A1B17"/>
                </a:solidFill>
                <a:latin typeface="Cambria"/>
                <a:cs typeface="Cambria"/>
              </a:rPr>
              <a:t>(Otitis </a:t>
            </a:r>
            <a:r>
              <a:rPr sz="3000" b="1" spc="-254" dirty="0">
                <a:solidFill>
                  <a:srgbClr val="1A1B17"/>
                </a:solidFill>
                <a:latin typeface="Cambria"/>
                <a:cs typeface="Cambria"/>
              </a:rPr>
              <a:t>Media</a:t>
            </a:r>
            <a:r>
              <a:rPr sz="3000" b="1" spc="1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35" dirty="0">
                <a:solidFill>
                  <a:srgbClr val="1A1B17"/>
                </a:solidFill>
                <a:latin typeface="Cambria"/>
                <a:cs typeface="Cambria"/>
              </a:rPr>
              <a:t>Supuratif </a:t>
            </a:r>
            <a:r>
              <a:rPr sz="3000" b="1" spc="-250" dirty="0">
                <a:solidFill>
                  <a:srgbClr val="1A1B17"/>
                </a:solidFill>
                <a:latin typeface="Cambria"/>
                <a:cs typeface="Cambria"/>
              </a:rPr>
              <a:t>Kronis),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Serumen</a:t>
            </a:r>
            <a:r>
              <a:rPr sz="3000" b="1" spc="6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35" dirty="0">
                <a:solidFill>
                  <a:srgbClr val="1A1B17"/>
                </a:solidFill>
                <a:latin typeface="Cambria"/>
                <a:cs typeface="Cambria"/>
              </a:rPr>
              <a:t>Prop, </a:t>
            </a:r>
            <a:r>
              <a:rPr sz="3000" b="1" spc="25" dirty="0">
                <a:solidFill>
                  <a:srgbClr val="1A1B17"/>
                </a:solidFill>
                <a:latin typeface="Cambria"/>
                <a:cs typeface="Cambria"/>
              </a:rPr>
              <a:t>NIHL </a:t>
            </a:r>
            <a:r>
              <a:rPr sz="3000" b="1" spc="-250" dirty="0">
                <a:solidFill>
                  <a:srgbClr val="1A1B17"/>
                </a:solidFill>
                <a:latin typeface="Cambria"/>
                <a:cs typeface="Cambria"/>
              </a:rPr>
              <a:t>(Noise </a:t>
            </a:r>
            <a:r>
              <a:rPr sz="3000" b="1" spc="-2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35" dirty="0">
                <a:solidFill>
                  <a:srgbClr val="1A1B17"/>
                </a:solidFill>
                <a:latin typeface="Cambria"/>
                <a:cs typeface="Cambria"/>
              </a:rPr>
              <a:t>Indice </a:t>
            </a:r>
            <a:r>
              <a:rPr sz="3000" b="1" spc="-245" dirty="0">
                <a:solidFill>
                  <a:srgbClr val="1A1B17"/>
                </a:solidFill>
                <a:latin typeface="Cambria"/>
                <a:cs typeface="Cambria"/>
              </a:rPr>
              <a:t>Hearing </a:t>
            </a:r>
            <a:r>
              <a:rPr sz="3000" b="1" spc="-265" dirty="0">
                <a:solidFill>
                  <a:srgbClr val="1A1B17"/>
                </a:solidFill>
                <a:latin typeface="Cambria"/>
                <a:cs typeface="Cambria"/>
              </a:rPr>
              <a:t>Loss),</a:t>
            </a:r>
            <a:r>
              <a:rPr sz="3000" b="1" spc="-26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dan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Presbikusis.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Sedangkan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60" dirty="0">
                <a:solidFill>
                  <a:srgbClr val="1A1B17"/>
                </a:solidFill>
                <a:latin typeface="Cambria"/>
                <a:cs typeface="Cambria"/>
              </a:rPr>
              <a:t>definisi</a:t>
            </a:r>
            <a:r>
              <a:rPr sz="3000" b="1" spc="-254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dari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45" dirty="0">
                <a:solidFill>
                  <a:srgbClr val="1A1B17"/>
                </a:solidFill>
                <a:latin typeface="Cambria"/>
                <a:cs typeface="Cambria"/>
              </a:rPr>
              <a:t>Gangguan </a:t>
            </a:r>
            <a:r>
              <a:rPr sz="3000" b="1" spc="-275" dirty="0">
                <a:solidFill>
                  <a:srgbClr val="1A1B17"/>
                </a:solidFill>
                <a:latin typeface="Cambria"/>
                <a:cs typeface="Cambria"/>
              </a:rPr>
              <a:t>Fungsional</a:t>
            </a:r>
            <a:r>
              <a:rPr sz="3000" b="1" spc="11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5" dirty="0">
                <a:solidFill>
                  <a:srgbClr val="1A1B17"/>
                </a:solidFill>
                <a:latin typeface="Cambria"/>
                <a:cs typeface="Cambria"/>
              </a:rPr>
              <a:t>yaitu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60" dirty="0">
                <a:solidFill>
                  <a:srgbClr val="1A1B17"/>
                </a:solidFill>
                <a:latin typeface="Cambria"/>
                <a:cs typeface="Cambria"/>
              </a:rPr>
              <a:t>fungsi</a:t>
            </a:r>
            <a:r>
              <a:rPr sz="3000" b="1" spc="-254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tubuh</a:t>
            </a:r>
            <a:r>
              <a:rPr sz="3000" b="1" spc="-26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(fisik)</a:t>
            </a:r>
            <a:r>
              <a:rPr sz="3000" b="1" spc="-27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atau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60" dirty="0">
                <a:solidFill>
                  <a:srgbClr val="1A1B17"/>
                </a:solidFill>
                <a:latin typeface="Cambria"/>
                <a:cs typeface="Cambria"/>
              </a:rPr>
              <a:t>fungsi</a:t>
            </a:r>
            <a:r>
              <a:rPr sz="3000" b="1" spc="-254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organ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dalam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tubuh</a:t>
            </a:r>
            <a:r>
              <a:rPr sz="3000" b="1" spc="12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(mental,</a:t>
            </a:r>
            <a:r>
              <a:rPr sz="3000" b="1" spc="12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65" dirty="0">
                <a:solidFill>
                  <a:srgbClr val="1A1B17"/>
                </a:solidFill>
                <a:latin typeface="Cambria"/>
                <a:cs typeface="Cambria"/>
              </a:rPr>
              <a:t>intelektual</a:t>
            </a:r>
            <a:r>
              <a:rPr sz="3000" b="1" spc="13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atau</a:t>
            </a:r>
            <a:r>
              <a:rPr sz="3000" b="1" spc="6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30" dirty="0">
                <a:solidFill>
                  <a:srgbClr val="1A1B17"/>
                </a:solidFill>
                <a:latin typeface="Cambria"/>
                <a:cs typeface="Cambria"/>
              </a:rPr>
              <a:t>sensorik)</a:t>
            </a:r>
            <a:r>
              <a:rPr sz="3000" b="1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yang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tidak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bekerja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40" dirty="0">
                <a:solidFill>
                  <a:srgbClr val="1A1B17"/>
                </a:solidFill>
                <a:latin typeface="Cambria"/>
                <a:cs typeface="Cambria"/>
              </a:rPr>
              <a:t>sebagaimana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mestinya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atau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struktur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tubuh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yang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45" dirty="0">
                <a:solidFill>
                  <a:srgbClr val="1A1B17"/>
                </a:solidFill>
                <a:latin typeface="Cambria"/>
                <a:cs typeface="Cambria"/>
              </a:rPr>
              <a:t>sudah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terganggu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dari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awal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90" dirty="0">
                <a:solidFill>
                  <a:srgbClr val="1A1B17"/>
                </a:solidFill>
                <a:latin typeface="Cambria"/>
                <a:cs typeface="Cambria"/>
              </a:rPr>
              <a:t>masa </a:t>
            </a:r>
            <a:r>
              <a:rPr sz="3000" b="1" spc="-38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kelahiran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yang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sifatnya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temporer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ataupun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permanen.</a:t>
            </a:r>
            <a:endParaRPr sz="3000">
              <a:latin typeface="Cambria"/>
              <a:cs typeface="Cambri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467614" y="8069603"/>
            <a:ext cx="13582650" cy="28575"/>
          </a:xfrm>
          <a:custGeom>
            <a:avLst/>
            <a:gdLst/>
            <a:ahLst/>
            <a:cxnLst/>
            <a:rect l="l" t="t" r="r" b="b"/>
            <a:pathLst>
              <a:path w="13582650" h="28575">
                <a:moveTo>
                  <a:pt x="13582648" y="28574"/>
                </a:moveTo>
                <a:lnTo>
                  <a:pt x="0" y="28574"/>
                </a:lnTo>
                <a:lnTo>
                  <a:pt x="0" y="0"/>
                </a:lnTo>
                <a:lnTo>
                  <a:pt x="13582648" y="0"/>
                </a:lnTo>
                <a:lnTo>
                  <a:pt x="13582648" y="28574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6000" y="1917600"/>
            <a:ext cx="11957050" cy="1473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45" dirty="0"/>
              <a:t>B</a:t>
            </a:r>
            <a:r>
              <a:rPr spc="-1090" dirty="0"/>
              <a:t>a</a:t>
            </a:r>
            <a:r>
              <a:rPr spc="-840" dirty="0"/>
              <a:t>h</a:t>
            </a:r>
            <a:r>
              <a:rPr spc="-1090" dirty="0"/>
              <a:t>a</a:t>
            </a:r>
            <a:r>
              <a:rPr spc="-994" dirty="0"/>
              <a:t>y</a:t>
            </a:r>
            <a:r>
              <a:rPr spc="-1085" dirty="0"/>
              <a:t>a</a:t>
            </a:r>
            <a:r>
              <a:rPr spc="130" dirty="0"/>
              <a:t> </a:t>
            </a:r>
            <a:r>
              <a:rPr spc="795" dirty="0"/>
              <a:t>G</a:t>
            </a:r>
            <a:r>
              <a:rPr spc="-1090" dirty="0"/>
              <a:t>a</a:t>
            </a:r>
            <a:r>
              <a:rPr spc="-745" dirty="0"/>
              <a:t>n</a:t>
            </a:r>
            <a:r>
              <a:rPr spc="-665" dirty="0"/>
              <a:t>gg</a:t>
            </a:r>
            <a:r>
              <a:rPr spc="-885" dirty="0"/>
              <a:t>u</a:t>
            </a:r>
            <a:r>
              <a:rPr spc="-1090" dirty="0"/>
              <a:t>a</a:t>
            </a:r>
            <a:r>
              <a:rPr spc="-740" dirty="0"/>
              <a:t>n</a:t>
            </a:r>
            <a:r>
              <a:rPr spc="130" dirty="0"/>
              <a:t> </a:t>
            </a:r>
            <a:r>
              <a:rPr spc="-80" dirty="0"/>
              <a:t>I</a:t>
            </a:r>
            <a:r>
              <a:rPr spc="-745" dirty="0"/>
              <a:t>n</a:t>
            </a:r>
            <a:r>
              <a:rPr spc="-835" dirty="0"/>
              <a:t>d</a:t>
            </a:r>
            <a:r>
              <a:rPr spc="-1080" dirty="0"/>
              <a:t>e</a:t>
            </a:r>
            <a:r>
              <a:rPr spc="-790" dirty="0"/>
              <a:t>r</a:t>
            </a:r>
            <a:r>
              <a:rPr spc="-1085" dirty="0"/>
              <a:t>a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65996" y="1028703"/>
            <a:ext cx="218836" cy="21899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6158" y="1028703"/>
            <a:ext cx="218836" cy="21899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8700" y="1029893"/>
            <a:ext cx="219074" cy="219074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028700" y="4508024"/>
            <a:ext cx="16230600" cy="28575"/>
          </a:xfrm>
          <a:custGeom>
            <a:avLst/>
            <a:gdLst/>
            <a:ahLst/>
            <a:cxnLst/>
            <a:rect l="l" t="t" r="r" b="b"/>
            <a:pathLst>
              <a:path w="16230600" h="28575">
                <a:moveTo>
                  <a:pt x="16230598" y="28574"/>
                </a:moveTo>
                <a:lnTo>
                  <a:pt x="0" y="28574"/>
                </a:lnTo>
                <a:lnTo>
                  <a:pt x="0" y="0"/>
                </a:lnTo>
                <a:lnTo>
                  <a:pt x="16230598" y="0"/>
                </a:lnTo>
                <a:lnTo>
                  <a:pt x="16230598" y="28574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351369" y="1028703"/>
            <a:ext cx="904875" cy="904875"/>
          </a:xfrm>
          <a:custGeom>
            <a:avLst/>
            <a:gdLst/>
            <a:ahLst/>
            <a:cxnLst/>
            <a:rect l="l" t="t" r="r" b="b"/>
            <a:pathLst>
              <a:path w="904875" h="904875">
                <a:moveTo>
                  <a:pt x="452437" y="904874"/>
                </a:moveTo>
                <a:lnTo>
                  <a:pt x="403139" y="902220"/>
                </a:lnTo>
                <a:lnTo>
                  <a:pt x="355379" y="894439"/>
                </a:lnTo>
                <a:lnTo>
                  <a:pt x="309432" y="881809"/>
                </a:lnTo>
                <a:lnTo>
                  <a:pt x="265575" y="864605"/>
                </a:lnTo>
                <a:lnTo>
                  <a:pt x="224083" y="843104"/>
                </a:lnTo>
                <a:lnTo>
                  <a:pt x="185233" y="817580"/>
                </a:lnTo>
                <a:lnTo>
                  <a:pt x="149301" y="788311"/>
                </a:lnTo>
                <a:lnTo>
                  <a:pt x="116563" y="755573"/>
                </a:lnTo>
                <a:lnTo>
                  <a:pt x="87294" y="719641"/>
                </a:lnTo>
                <a:lnTo>
                  <a:pt x="61770" y="680791"/>
                </a:lnTo>
                <a:lnTo>
                  <a:pt x="40269" y="639299"/>
                </a:lnTo>
                <a:lnTo>
                  <a:pt x="23065" y="595442"/>
                </a:lnTo>
                <a:lnTo>
                  <a:pt x="10435" y="549495"/>
                </a:lnTo>
                <a:lnTo>
                  <a:pt x="2654" y="501735"/>
                </a:lnTo>
                <a:lnTo>
                  <a:pt x="0" y="452437"/>
                </a:lnTo>
                <a:lnTo>
                  <a:pt x="2654" y="403139"/>
                </a:lnTo>
                <a:lnTo>
                  <a:pt x="10435" y="355379"/>
                </a:lnTo>
                <a:lnTo>
                  <a:pt x="23065" y="309432"/>
                </a:lnTo>
                <a:lnTo>
                  <a:pt x="40269" y="265575"/>
                </a:lnTo>
                <a:lnTo>
                  <a:pt x="61770" y="224083"/>
                </a:lnTo>
                <a:lnTo>
                  <a:pt x="87294" y="185233"/>
                </a:lnTo>
                <a:lnTo>
                  <a:pt x="116563" y="149301"/>
                </a:lnTo>
                <a:lnTo>
                  <a:pt x="149301" y="116563"/>
                </a:lnTo>
                <a:lnTo>
                  <a:pt x="185233" y="87294"/>
                </a:lnTo>
                <a:lnTo>
                  <a:pt x="224083" y="61770"/>
                </a:lnTo>
                <a:lnTo>
                  <a:pt x="265575" y="40269"/>
                </a:lnTo>
                <a:lnTo>
                  <a:pt x="309432" y="23065"/>
                </a:lnTo>
                <a:lnTo>
                  <a:pt x="355379" y="10435"/>
                </a:lnTo>
                <a:lnTo>
                  <a:pt x="403139" y="2654"/>
                </a:lnTo>
                <a:lnTo>
                  <a:pt x="452437" y="0"/>
                </a:lnTo>
                <a:lnTo>
                  <a:pt x="501735" y="2654"/>
                </a:lnTo>
                <a:lnTo>
                  <a:pt x="549495" y="10435"/>
                </a:lnTo>
                <a:lnTo>
                  <a:pt x="595442" y="23065"/>
                </a:lnTo>
                <a:lnTo>
                  <a:pt x="639299" y="40269"/>
                </a:lnTo>
                <a:lnTo>
                  <a:pt x="680791" y="61770"/>
                </a:lnTo>
                <a:lnTo>
                  <a:pt x="719641" y="87294"/>
                </a:lnTo>
                <a:lnTo>
                  <a:pt x="755573" y="116563"/>
                </a:lnTo>
                <a:lnTo>
                  <a:pt x="788311" y="149301"/>
                </a:lnTo>
                <a:lnTo>
                  <a:pt x="817580" y="185233"/>
                </a:lnTo>
                <a:lnTo>
                  <a:pt x="843104" y="224083"/>
                </a:lnTo>
                <a:lnTo>
                  <a:pt x="864605" y="265575"/>
                </a:lnTo>
                <a:lnTo>
                  <a:pt x="881809" y="309432"/>
                </a:lnTo>
                <a:lnTo>
                  <a:pt x="894439" y="355379"/>
                </a:lnTo>
                <a:lnTo>
                  <a:pt x="902220" y="403139"/>
                </a:lnTo>
                <a:lnTo>
                  <a:pt x="904874" y="452437"/>
                </a:lnTo>
                <a:lnTo>
                  <a:pt x="902220" y="501735"/>
                </a:lnTo>
                <a:lnTo>
                  <a:pt x="894439" y="549495"/>
                </a:lnTo>
                <a:lnTo>
                  <a:pt x="881809" y="595442"/>
                </a:lnTo>
                <a:lnTo>
                  <a:pt x="864605" y="639299"/>
                </a:lnTo>
                <a:lnTo>
                  <a:pt x="843104" y="680791"/>
                </a:lnTo>
                <a:lnTo>
                  <a:pt x="817580" y="719641"/>
                </a:lnTo>
                <a:lnTo>
                  <a:pt x="788311" y="755573"/>
                </a:lnTo>
                <a:lnTo>
                  <a:pt x="755573" y="788311"/>
                </a:lnTo>
                <a:lnTo>
                  <a:pt x="719641" y="817580"/>
                </a:lnTo>
                <a:lnTo>
                  <a:pt x="680791" y="843104"/>
                </a:lnTo>
                <a:lnTo>
                  <a:pt x="639299" y="864605"/>
                </a:lnTo>
                <a:lnTo>
                  <a:pt x="595442" y="881809"/>
                </a:lnTo>
                <a:lnTo>
                  <a:pt x="549495" y="894439"/>
                </a:lnTo>
                <a:lnTo>
                  <a:pt x="501735" y="902220"/>
                </a:lnTo>
                <a:lnTo>
                  <a:pt x="452437" y="904874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666877" y="1208430"/>
            <a:ext cx="2768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75" dirty="0">
                <a:solidFill>
                  <a:srgbClr val="FAFAFA"/>
                </a:solidFill>
                <a:latin typeface="Cambria"/>
                <a:cs typeface="Cambria"/>
              </a:rPr>
              <a:t>V</a:t>
            </a:r>
            <a:endParaRPr sz="30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4461" y="4877563"/>
            <a:ext cx="17128490" cy="47332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1110615">
              <a:lnSpc>
                <a:spcPts val="3720"/>
              </a:lnSpc>
              <a:spcBef>
                <a:spcPts val="120"/>
              </a:spcBef>
            </a:pPr>
            <a:r>
              <a:rPr sz="3000" b="1" spc="-245" dirty="0">
                <a:solidFill>
                  <a:srgbClr val="1A1B17"/>
                </a:solidFill>
                <a:latin typeface="Cambria"/>
                <a:cs typeface="Cambria"/>
              </a:rPr>
              <a:t>Gangguan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indra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40" dirty="0">
                <a:solidFill>
                  <a:srgbClr val="1A1B17"/>
                </a:solidFill>
                <a:latin typeface="Cambria"/>
                <a:cs typeface="Cambria"/>
              </a:rPr>
              <a:t>secara</a:t>
            </a:r>
            <a:r>
              <a:rPr sz="3000" b="1" spc="-33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nyata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bisa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menjadi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kendala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bagi </a:t>
            </a:r>
            <a:r>
              <a:rPr sz="3000" b="1" spc="-335" dirty="0">
                <a:solidFill>
                  <a:srgbClr val="1A1B17"/>
                </a:solidFill>
                <a:latin typeface="Cambria"/>
                <a:cs typeface="Cambria"/>
              </a:rPr>
              <a:t>para</a:t>
            </a:r>
            <a:r>
              <a:rPr sz="3000" b="1" spc="-330" dirty="0">
                <a:solidFill>
                  <a:srgbClr val="1A1B17"/>
                </a:solidFill>
                <a:latin typeface="Cambria"/>
                <a:cs typeface="Cambria"/>
              </a:rPr>
              <a:t> penyandangnya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untuk 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menjalani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hidup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yang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65" dirty="0">
                <a:solidFill>
                  <a:srgbClr val="1A1B17"/>
                </a:solidFill>
                <a:latin typeface="Cambria"/>
                <a:cs typeface="Cambria"/>
              </a:rPr>
              <a:t>lebih </a:t>
            </a:r>
            <a:r>
              <a:rPr sz="3000" b="1" spc="-6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berkualitas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dan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45" dirty="0">
                <a:solidFill>
                  <a:srgbClr val="1A1B17"/>
                </a:solidFill>
                <a:latin typeface="Cambria"/>
                <a:cs typeface="Cambria"/>
              </a:rPr>
              <a:t>produktif.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Berikut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35" dirty="0">
                <a:solidFill>
                  <a:srgbClr val="1A1B17"/>
                </a:solidFill>
                <a:latin typeface="Cambria"/>
                <a:cs typeface="Cambria"/>
              </a:rPr>
              <a:t>beberapa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50" dirty="0">
                <a:solidFill>
                  <a:srgbClr val="1A1B17"/>
                </a:solidFill>
                <a:latin typeface="Cambria"/>
                <a:cs typeface="Cambria"/>
              </a:rPr>
              <a:t>bahaya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dari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gangguan-gangguan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indra:</a:t>
            </a:r>
            <a:endParaRPr sz="3000">
              <a:latin typeface="Cambria"/>
              <a:cs typeface="Cambria"/>
            </a:endParaRPr>
          </a:p>
          <a:p>
            <a:pPr marL="12700">
              <a:lnSpc>
                <a:spcPts val="3575"/>
              </a:lnSpc>
            </a:pP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- </a:t>
            </a:r>
            <a:r>
              <a:rPr sz="3000" b="1" spc="-250" dirty="0">
                <a:solidFill>
                  <a:srgbClr val="1A1B17"/>
                </a:solidFill>
                <a:latin typeface="Cambria"/>
                <a:cs typeface="Cambria"/>
              </a:rPr>
              <a:t>Tidak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bisa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melihat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lingkungan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sekitar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untuk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35" dirty="0">
                <a:solidFill>
                  <a:srgbClr val="1A1B17"/>
                </a:solidFill>
                <a:latin typeface="Cambria"/>
                <a:cs typeface="Cambria"/>
              </a:rPr>
              <a:t>para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penyandang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5" dirty="0">
                <a:solidFill>
                  <a:srgbClr val="1A1B17"/>
                </a:solidFill>
                <a:latin typeface="Cambria"/>
                <a:cs typeface="Cambria"/>
              </a:rPr>
              <a:t>tuna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netra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atau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gangguan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indera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65" dirty="0">
                <a:solidFill>
                  <a:srgbClr val="1A1B17"/>
                </a:solidFill>
                <a:latin typeface="Cambria"/>
                <a:cs typeface="Cambria"/>
              </a:rPr>
              <a:t>penglihatan,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60" dirty="0">
                <a:solidFill>
                  <a:srgbClr val="1A1B17"/>
                </a:solidFill>
                <a:latin typeface="Cambria"/>
                <a:cs typeface="Cambria"/>
              </a:rPr>
              <a:t>mereka</a:t>
            </a:r>
            <a:endParaRPr sz="3000">
              <a:latin typeface="Cambria"/>
              <a:cs typeface="Cambria"/>
            </a:endParaRPr>
          </a:p>
          <a:p>
            <a:pPr marL="12700" marR="5080">
              <a:lnSpc>
                <a:spcPct val="103299"/>
              </a:lnSpc>
            </a:pP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tidak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bisa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melihat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50" dirty="0">
                <a:solidFill>
                  <a:srgbClr val="1A1B17"/>
                </a:solidFill>
                <a:latin typeface="Cambria"/>
                <a:cs typeface="Cambria"/>
              </a:rPr>
              <a:t>apa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yang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50" dirty="0">
                <a:solidFill>
                  <a:srgbClr val="1A1B17"/>
                </a:solidFill>
                <a:latin typeface="Cambria"/>
                <a:cs typeface="Cambria"/>
              </a:rPr>
              <a:t>ada  </a:t>
            </a:r>
            <a:r>
              <a:rPr sz="3000" b="1" spc="-235" dirty="0">
                <a:solidFill>
                  <a:srgbClr val="1A1B17"/>
                </a:solidFill>
                <a:latin typeface="Cambria"/>
                <a:cs typeface="Cambria"/>
              </a:rPr>
              <a:t>di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sekitar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30" dirty="0">
                <a:solidFill>
                  <a:srgbClr val="1A1B17"/>
                </a:solidFill>
                <a:latin typeface="Cambria"/>
                <a:cs typeface="Cambria"/>
              </a:rPr>
              <a:t>mereka.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Kesulitan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untuk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meletakkan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barang-barang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dan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berjalan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sangat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45" dirty="0">
                <a:solidFill>
                  <a:srgbClr val="1A1B17"/>
                </a:solidFill>
                <a:latin typeface="Cambria"/>
                <a:cs typeface="Cambria"/>
              </a:rPr>
              <a:t>sulit </a:t>
            </a:r>
            <a:r>
              <a:rPr sz="3000" b="1" spc="-2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dilakukan,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tersandung,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5" dirty="0">
                <a:solidFill>
                  <a:srgbClr val="1A1B17"/>
                </a:solidFill>
                <a:latin typeface="Cambria"/>
                <a:cs typeface="Cambria"/>
              </a:rPr>
              <a:t>tertabrak,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dan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5" dirty="0">
                <a:solidFill>
                  <a:srgbClr val="1A1B17"/>
                </a:solidFill>
                <a:latin typeface="Cambria"/>
                <a:cs typeface="Cambria"/>
              </a:rPr>
              <a:t>tertimpa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benda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50" dirty="0">
                <a:solidFill>
                  <a:srgbClr val="1A1B17"/>
                </a:solidFill>
                <a:latin typeface="Cambria"/>
                <a:cs typeface="Cambria"/>
              </a:rPr>
              <a:t>lain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adalah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50" dirty="0">
                <a:solidFill>
                  <a:srgbClr val="1A1B17"/>
                </a:solidFill>
                <a:latin typeface="Cambria"/>
                <a:cs typeface="Cambria"/>
              </a:rPr>
              <a:t>bahaya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dari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gangguan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60" dirty="0">
                <a:solidFill>
                  <a:srgbClr val="1A1B17"/>
                </a:solidFill>
                <a:latin typeface="Cambria"/>
                <a:cs typeface="Cambria"/>
              </a:rPr>
              <a:t>Indera.</a:t>
            </a:r>
            <a:endParaRPr sz="3000">
              <a:latin typeface="Cambria"/>
              <a:cs typeface="Cambria"/>
            </a:endParaRPr>
          </a:p>
          <a:p>
            <a:pPr marL="12700" marR="133985">
              <a:lnSpc>
                <a:spcPct val="103299"/>
              </a:lnSpc>
            </a:pP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- </a:t>
            </a:r>
            <a:r>
              <a:rPr sz="3000" b="1" spc="-204" dirty="0">
                <a:solidFill>
                  <a:srgbClr val="1A1B17"/>
                </a:solidFill>
                <a:latin typeface="Cambria"/>
                <a:cs typeface="Cambria"/>
              </a:rPr>
              <a:t>Untuk </a:t>
            </a:r>
            <a:r>
              <a:rPr sz="3000" b="1" spc="-335" dirty="0">
                <a:solidFill>
                  <a:srgbClr val="1A1B17"/>
                </a:solidFill>
                <a:latin typeface="Cambria"/>
                <a:cs typeface="Cambria"/>
              </a:rPr>
              <a:t>para</a:t>
            </a:r>
            <a:r>
              <a:rPr sz="3000" b="1" spc="-33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penyandang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5" dirty="0">
                <a:solidFill>
                  <a:srgbClr val="1A1B17"/>
                </a:solidFill>
                <a:latin typeface="Cambria"/>
                <a:cs typeface="Cambria"/>
              </a:rPr>
              <a:t>tuna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rungu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atau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gangguan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indera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pendengaran,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45" dirty="0">
                <a:solidFill>
                  <a:srgbClr val="1A1B17"/>
                </a:solidFill>
                <a:latin typeface="Cambria"/>
                <a:cs typeface="Cambria"/>
              </a:rPr>
              <a:t>tentu </a:t>
            </a:r>
            <a:r>
              <a:rPr sz="3000" b="1" spc="-330" dirty="0">
                <a:solidFill>
                  <a:srgbClr val="1A1B17"/>
                </a:solidFill>
                <a:latin typeface="Cambria"/>
                <a:cs typeface="Cambria"/>
              </a:rPr>
              <a:t>saja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60" dirty="0">
                <a:solidFill>
                  <a:srgbClr val="1A1B17"/>
                </a:solidFill>
                <a:latin typeface="Cambria"/>
                <a:cs typeface="Cambria"/>
              </a:rPr>
              <a:t>mereka</a:t>
            </a:r>
            <a:r>
              <a:rPr sz="3000" b="1" spc="-35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tidak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bisa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berkomunikasi </a:t>
            </a:r>
            <a:r>
              <a:rPr sz="3000" b="1" spc="-6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dengan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95" dirty="0">
                <a:solidFill>
                  <a:srgbClr val="1A1B17"/>
                </a:solidFill>
                <a:latin typeface="Cambria"/>
                <a:cs typeface="Cambria"/>
              </a:rPr>
              <a:t>sesama</a:t>
            </a:r>
            <a:r>
              <a:rPr sz="3000" b="1" spc="-39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manusia.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Mereka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5" dirty="0">
                <a:solidFill>
                  <a:srgbClr val="1A1B17"/>
                </a:solidFill>
                <a:latin typeface="Cambria"/>
                <a:cs typeface="Cambria"/>
              </a:rPr>
              <a:t>juga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tidak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dapat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 berbicara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45" dirty="0">
                <a:solidFill>
                  <a:srgbClr val="1A1B17"/>
                </a:solidFill>
                <a:latin typeface="Cambria"/>
                <a:cs typeface="Cambria"/>
              </a:rPr>
              <a:t>karena</a:t>
            </a:r>
            <a:r>
              <a:rPr sz="3000" b="1" spc="-3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60" dirty="0">
                <a:solidFill>
                  <a:srgbClr val="1A1B17"/>
                </a:solidFill>
                <a:latin typeface="Cambria"/>
                <a:cs typeface="Cambria"/>
              </a:rPr>
              <a:t>mereka</a:t>
            </a:r>
            <a:r>
              <a:rPr sz="3000" b="1" spc="-35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tidak 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mendapat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eksplorasi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kata-kata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atau 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kalimat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yang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digunakan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untuk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berkomunikasi.</a:t>
            </a:r>
            <a:endParaRPr sz="3000">
              <a:latin typeface="Cambria"/>
              <a:cs typeface="Cambria"/>
            </a:endParaRPr>
          </a:p>
          <a:p>
            <a:pPr marL="12700" marR="5080">
              <a:lnSpc>
                <a:spcPct val="103299"/>
              </a:lnSpc>
            </a:pP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Semua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10" dirty="0">
                <a:solidFill>
                  <a:srgbClr val="1A1B17"/>
                </a:solidFill>
                <a:latin typeface="Cambria"/>
                <a:cs typeface="Cambria"/>
              </a:rPr>
              <a:t>itu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bisa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membuat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60" dirty="0">
                <a:solidFill>
                  <a:srgbClr val="1A1B17"/>
                </a:solidFill>
                <a:latin typeface="Cambria"/>
                <a:cs typeface="Cambria"/>
              </a:rPr>
              <a:t>mereka</a:t>
            </a:r>
            <a:r>
              <a:rPr sz="3000" b="1" spc="-35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tidak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bisa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5" dirty="0">
                <a:solidFill>
                  <a:srgbClr val="1A1B17"/>
                </a:solidFill>
                <a:latin typeface="Cambria"/>
                <a:cs typeface="Cambria"/>
              </a:rPr>
              <a:t>beraktifitas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45" dirty="0">
                <a:solidFill>
                  <a:srgbClr val="1A1B17"/>
                </a:solidFill>
                <a:latin typeface="Cambria"/>
                <a:cs typeface="Cambria"/>
              </a:rPr>
              <a:t>karena</a:t>
            </a:r>
            <a:r>
              <a:rPr sz="3000" b="1" spc="-3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tidak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dapat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40" dirty="0">
                <a:solidFill>
                  <a:srgbClr val="1A1B17"/>
                </a:solidFill>
                <a:latin typeface="Cambria"/>
                <a:cs typeface="Cambria"/>
              </a:rPr>
              <a:t>menyampaikan</a:t>
            </a:r>
            <a:r>
              <a:rPr sz="3000" b="1" spc="-33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50" dirty="0">
                <a:solidFill>
                  <a:srgbClr val="1A1B17"/>
                </a:solidFill>
                <a:latin typeface="Cambria"/>
                <a:cs typeface="Cambria"/>
              </a:rPr>
              <a:t>pesan</a:t>
            </a:r>
            <a:r>
              <a:rPr sz="3000" b="1" spc="-3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atau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50" dirty="0">
                <a:solidFill>
                  <a:srgbClr val="1A1B17"/>
                </a:solidFill>
                <a:latin typeface="Cambria"/>
                <a:cs typeface="Cambria"/>
              </a:rPr>
              <a:t>apa</a:t>
            </a:r>
            <a:r>
              <a:rPr sz="3000" b="1" spc="-3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yang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60" dirty="0">
                <a:solidFill>
                  <a:srgbClr val="1A1B17"/>
                </a:solidFill>
                <a:latin typeface="Cambria"/>
                <a:cs typeface="Cambria"/>
              </a:rPr>
              <a:t>mereka </a:t>
            </a:r>
            <a:r>
              <a:rPr sz="3000" b="1" spc="-6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rasakan.</a:t>
            </a:r>
            <a:endParaRPr sz="3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BE7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351369" y="1028700"/>
            <a:ext cx="904875" cy="904875"/>
          </a:xfrm>
          <a:custGeom>
            <a:avLst/>
            <a:gdLst/>
            <a:ahLst/>
            <a:cxnLst/>
            <a:rect l="l" t="t" r="r" b="b"/>
            <a:pathLst>
              <a:path w="904875" h="904875">
                <a:moveTo>
                  <a:pt x="452437" y="904874"/>
                </a:moveTo>
                <a:lnTo>
                  <a:pt x="403139" y="902220"/>
                </a:lnTo>
                <a:lnTo>
                  <a:pt x="355379" y="894439"/>
                </a:lnTo>
                <a:lnTo>
                  <a:pt x="309432" y="881809"/>
                </a:lnTo>
                <a:lnTo>
                  <a:pt x="265575" y="864605"/>
                </a:lnTo>
                <a:lnTo>
                  <a:pt x="224083" y="843104"/>
                </a:lnTo>
                <a:lnTo>
                  <a:pt x="185233" y="817580"/>
                </a:lnTo>
                <a:lnTo>
                  <a:pt x="149301" y="788311"/>
                </a:lnTo>
                <a:lnTo>
                  <a:pt x="116563" y="755573"/>
                </a:lnTo>
                <a:lnTo>
                  <a:pt x="87294" y="719641"/>
                </a:lnTo>
                <a:lnTo>
                  <a:pt x="61770" y="680791"/>
                </a:lnTo>
                <a:lnTo>
                  <a:pt x="40269" y="639299"/>
                </a:lnTo>
                <a:lnTo>
                  <a:pt x="23065" y="595442"/>
                </a:lnTo>
                <a:lnTo>
                  <a:pt x="10435" y="549495"/>
                </a:lnTo>
                <a:lnTo>
                  <a:pt x="2654" y="501735"/>
                </a:lnTo>
                <a:lnTo>
                  <a:pt x="0" y="452437"/>
                </a:lnTo>
                <a:lnTo>
                  <a:pt x="2654" y="403139"/>
                </a:lnTo>
                <a:lnTo>
                  <a:pt x="10435" y="355379"/>
                </a:lnTo>
                <a:lnTo>
                  <a:pt x="23065" y="309432"/>
                </a:lnTo>
                <a:lnTo>
                  <a:pt x="40269" y="265575"/>
                </a:lnTo>
                <a:lnTo>
                  <a:pt x="61770" y="224083"/>
                </a:lnTo>
                <a:lnTo>
                  <a:pt x="87294" y="185233"/>
                </a:lnTo>
                <a:lnTo>
                  <a:pt x="116563" y="149301"/>
                </a:lnTo>
                <a:lnTo>
                  <a:pt x="149301" y="116563"/>
                </a:lnTo>
                <a:lnTo>
                  <a:pt x="185233" y="87294"/>
                </a:lnTo>
                <a:lnTo>
                  <a:pt x="224083" y="61770"/>
                </a:lnTo>
                <a:lnTo>
                  <a:pt x="265575" y="40269"/>
                </a:lnTo>
                <a:lnTo>
                  <a:pt x="309432" y="23065"/>
                </a:lnTo>
                <a:lnTo>
                  <a:pt x="355379" y="10435"/>
                </a:lnTo>
                <a:lnTo>
                  <a:pt x="403139" y="2654"/>
                </a:lnTo>
                <a:lnTo>
                  <a:pt x="452437" y="0"/>
                </a:lnTo>
                <a:lnTo>
                  <a:pt x="501735" y="2654"/>
                </a:lnTo>
                <a:lnTo>
                  <a:pt x="549495" y="10435"/>
                </a:lnTo>
                <a:lnTo>
                  <a:pt x="595442" y="23065"/>
                </a:lnTo>
                <a:lnTo>
                  <a:pt x="639299" y="40269"/>
                </a:lnTo>
                <a:lnTo>
                  <a:pt x="680791" y="61770"/>
                </a:lnTo>
                <a:lnTo>
                  <a:pt x="719641" y="87294"/>
                </a:lnTo>
                <a:lnTo>
                  <a:pt x="755573" y="116563"/>
                </a:lnTo>
                <a:lnTo>
                  <a:pt x="788311" y="149301"/>
                </a:lnTo>
                <a:lnTo>
                  <a:pt x="817580" y="185233"/>
                </a:lnTo>
                <a:lnTo>
                  <a:pt x="843104" y="224083"/>
                </a:lnTo>
                <a:lnTo>
                  <a:pt x="864605" y="265575"/>
                </a:lnTo>
                <a:lnTo>
                  <a:pt x="881809" y="309432"/>
                </a:lnTo>
                <a:lnTo>
                  <a:pt x="894439" y="355379"/>
                </a:lnTo>
                <a:lnTo>
                  <a:pt x="902220" y="403139"/>
                </a:lnTo>
                <a:lnTo>
                  <a:pt x="904874" y="452437"/>
                </a:lnTo>
                <a:lnTo>
                  <a:pt x="902220" y="501735"/>
                </a:lnTo>
                <a:lnTo>
                  <a:pt x="894439" y="549495"/>
                </a:lnTo>
                <a:lnTo>
                  <a:pt x="881809" y="595442"/>
                </a:lnTo>
                <a:lnTo>
                  <a:pt x="864605" y="639299"/>
                </a:lnTo>
                <a:lnTo>
                  <a:pt x="843104" y="680791"/>
                </a:lnTo>
                <a:lnTo>
                  <a:pt x="817580" y="719641"/>
                </a:lnTo>
                <a:lnTo>
                  <a:pt x="788311" y="755573"/>
                </a:lnTo>
                <a:lnTo>
                  <a:pt x="755573" y="788311"/>
                </a:lnTo>
                <a:lnTo>
                  <a:pt x="719641" y="817580"/>
                </a:lnTo>
                <a:lnTo>
                  <a:pt x="680791" y="843104"/>
                </a:lnTo>
                <a:lnTo>
                  <a:pt x="639299" y="864605"/>
                </a:lnTo>
                <a:lnTo>
                  <a:pt x="595442" y="881809"/>
                </a:lnTo>
                <a:lnTo>
                  <a:pt x="549495" y="894439"/>
                </a:lnTo>
                <a:lnTo>
                  <a:pt x="501735" y="902220"/>
                </a:lnTo>
                <a:lnTo>
                  <a:pt x="452437" y="904874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601763" y="1208427"/>
            <a:ext cx="4076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70" dirty="0">
                <a:solidFill>
                  <a:srgbClr val="FAFAFA"/>
                </a:solidFill>
                <a:latin typeface="Cambria"/>
                <a:cs typeface="Cambria"/>
              </a:rPr>
              <a:t>V</a:t>
            </a:r>
            <a:r>
              <a:rPr sz="3000" b="1" spc="-25" dirty="0">
                <a:solidFill>
                  <a:srgbClr val="FAFAFA"/>
                </a:solidFill>
                <a:latin typeface="Cambria"/>
                <a:cs typeface="Cambria"/>
              </a:rPr>
              <a:t>I</a:t>
            </a:r>
            <a:endParaRPr sz="30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28700" y="4278617"/>
            <a:ext cx="16230600" cy="28575"/>
          </a:xfrm>
          <a:custGeom>
            <a:avLst/>
            <a:gdLst/>
            <a:ahLst/>
            <a:cxnLst/>
            <a:rect l="l" t="t" r="r" b="b"/>
            <a:pathLst>
              <a:path w="16230600" h="28575">
                <a:moveTo>
                  <a:pt x="16230598" y="28574"/>
                </a:moveTo>
                <a:lnTo>
                  <a:pt x="0" y="28574"/>
                </a:lnTo>
                <a:lnTo>
                  <a:pt x="0" y="0"/>
                </a:lnTo>
                <a:lnTo>
                  <a:pt x="16230598" y="0"/>
                </a:lnTo>
                <a:lnTo>
                  <a:pt x="16230598" y="28574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16000" y="975995"/>
            <a:ext cx="11023600" cy="2795905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12700" marR="5080">
              <a:lnSpc>
                <a:spcPts val="10410"/>
              </a:lnSpc>
              <a:spcBef>
                <a:spcPts val="1190"/>
              </a:spcBef>
            </a:pPr>
            <a:r>
              <a:rPr spc="-545" dirty="0"/>
              <a:t>B</a:t>
            </a:r>
            <a:r>
              <a:rPr spc="-1090" dirty="0"/>
              <a:t>a</a:t>
            </a:r>
            <a:r>
              <a:rPr spc="-840" dirty="0"/>
              <a:t>h</a:t>
            </a:r>
            <a:r>
              <a:rPr spc="-1090" dirty="0"/>
              <a:t>a</a:t>
            </a:r>
            <a:r>
              <a:rPr spc="-994" dirty="0"/>
              <a:t>y</a:t>
            </a:r>
            <a:r>
              <a:rPr spc="-1085" dirty="0"/>
              <a:t>a</a:t>
            </a:r>
            <a:r>
              <a:rPr spc="130" dirty="0"/>
              <a:t> </a:t>
            </a:r>
            <a:r>
              <a:rPr spc="795" dirty="0"/>
              <a:t>G</a:t>
            </a:r>
            <a:r>
              <a:rPr spc="-1090" dirty="0"/>
              <a:t>a</a:t>
            </a:r>
            <a:r>
              <a:rPr spc="-745" dirty="0"/>
              <a:t>n</a:t>
            </a:r>
            <a:r>
              <a:rPr spc="-665" dirty="0"/>
              <a:t>gg</a:t>
            </a:r>
            <a:r>
              <a:rPr spc="-885" dirty="0"/>
              <a:t>u</a:t>
            </a:r>
            <a:r>
              <a:rPr spc="-1090" dirty="0"/>
              <a:t>a</a:t>
            </a:r>
            <a:r>
              <a:rPr spc="-425" dirty="0"/>
              <a:t>n  </a:t>
            </a:r>
            <a:r>
              <a:rPr spc="-725" dirty="0"/>
              <a:t>Fungsional</a:t>
            </a: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40291" y="9040111"/>
            <a:ext cx="218999" cy="21883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40291" y="8670273"/>
            <a:ext cx="218999" cy="218836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039026" y="8302811"/>
            <a:ext cx="219074" cy="219074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429597" y="4590986"/>
            <a:ext cx="17052925" cy="5205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340" dirty="0">
                <a:solidFill>
                  <a:srgbClr val="1A1B17"/>
                </a:solidFill>
                <a:latin typeface="Cambria"/>
                <a:cs typeface="Cambria"/>
              </a:rPr>
              <a:t>Berdasarkan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jenisnya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yang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35" dirty="0">
                <a:solidFill>
                  <a:srgbClr val="1A1B17"/>
                </a:solidFill>
                <a:latin typeface="Cambria"/>
                <a:cs typeface="Cambria"/>
              </a:rPr>
              <a:t>dimaksud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dengan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50" dirty="0">
                <a:solidFill>
                  <a:srgbClr val="1A1B17"/>
                </a:solidFill>
                <a:latin typeface="Cambria"/>
                <a:cs typeface="Cambria"/>
              </a:rPr>
              <a:t>bahaya 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gangguan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fungsional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5" dirty="0">
                <a:solidFill>
                  <a:srgbClr val="1A1B17"/>
                </a:solidFill>
                <a:latin typeface="Cambria"/>
                <a:cs typeface="Cambria"/>
              </a:rPr>
              <a:t>yaitu:</a:t>
            </a:r>
            <a:endParaRPr sz="3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25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-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60" dirty="0">
                <a:solidFill>
                  <a:srgbClr val="1A1B17"/>
                </a:solidFill>
                <a:latin typeface="Cambria"/>
                <a:cs typeface="Cambria"/>
              </a:rPr>
              <a:t>Disabilitas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25" dirty="0">
                <a:solidFill>
                  <a:srgbClr val="1A1B17"/>
                </a:solidFill>
                <a:latin typeface="Cambria"/>
                <a:cs typeface="Cambria"/>
              </a:rPr>
              <a:t>Fisik,</a:t>
            </a:r>
            <a:r>
              <a:rPr sz="3000" b="1" spc="-3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seperti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65" dirty="0">
                <a:solidFill>
                  <a:srgbClr val="1A1B17"/>
                </a:solidFill>
                <a:latin typeface="Cambria"/>
                <a:cs typeface="Cambria"/>
              </a:rPr>
              <a:t>terjatuh</a:t>
            </a:r>
            <a:r>
              <a:rPr sz="3000" b="1" spc="-3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dan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luka</a:t>
            </a:r>
            <a:r>
              <a:rPr sz="3000" b="1" spc="-3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jika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fasilitas</a:t>
            </a:r>
            <a:r>
              <a:rPr sz="3000" b="1" spc="-3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tidak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50" dirty="0">
                <a:solidFill>
                  <a:srgbClr val="1A1B17"/>
                </a:solidFill>
                <a:latin typeface="Cambria"/>
                <a:cs typeface="Cambria"/>
              </a:rPr>
              <a:t>memadai</a:t>
            </a:r>
            <a:r>
              <a:rPr sz="3000" b="1" spc="-3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untuk</a:t>
            </a:r>
            <a:r>
              <a:rPr sz="3000" b="1" spc="-3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35" dirty="0">
                <a:solidFill>
                  <a:srgbClr val="1A1B17"/>
                </a:solidFill>
                <a:latin typeface="Cambria"/>
                <a:cs typeface="Cambria"/>
              </a:rPr>
              <a:t>para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penyandang</a:t>
            </a:r>
            <a:r>
              <a:rPr sz="3000" b="1" spc="-3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gangguan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60" dirty="0">
                <a:solidFill>
                  <a:srgbClr val="1A1B17"/>
                </a:solidFill>
                <a:latin typeface="Cambria"/>
                <a:cs typeface="Cambria"/>
              </a:rPr>
              <a:t>fungsional.</a:t>
            </a:r>
            <a:endParaRPr sz="3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150">
              <a:latin typeface="Cambria"/>
              <a:cs typeface="Cambria"/>
            </a:endParaRPr>
          </a:p>
          <a:p>
            <a:pPr marL="12700" marR="5080">
              <a:lnSpc>
                <a:spcPct val="103299"/>
              </a:lnSpc>
            </a:pP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-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60" dirty="0">
                <a:solidFill>
                  <a:srgbClr val="1A1B17"/>
                </a:solidFill>
                <a:latin typeface="Cambria"/>
                <a:cs typeface="Cambria"/>
              </a:rPr>
              <a:t>Disabilitas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40" dirty="0">
                <a:solidFill>
                  <a:srgbClr val="1A1B17"/>
                </a:solidFill>
                <a:latin typeface="Cambria"/>
                <a:cs typeface="Cambria"/>
              </a:rPr>
              <a:t>Intelektual,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seperti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keterbelakangan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pendidikan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45" dirty="0">
                <a:solidFill>
                  <a:srgbClr val="1A1B17"/>
                </a:solidFill>
                <a:latin typeface="Cambria"/>
                <a:cs typeface="Cambria"/>
              </a:rPr>
              <a:t>karena</a:t>
            </a:r>
            <a:r>
              <a:rPr sz="3000" b="1" spc="-3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35" dirty="0">
                <a:solidFill>
                  <a:srgbClr val="1A1B17"/>
                </a:solidFill>
                <a:latin typeface="Cambria"/>
                <a:cs typeface="Cambria"/>
              </a:rPr>
              <a:t>para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disabilitas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65" dirty="0">
                <a:solidFill>
                  <a:srgbClr val="1A1B17"/>
                </a:solidFill>
                <a:latin typeface="Cambria"/>
                <a:cs typeface="Cambria"/>
              </a:rPr>
              <a:t>intelektual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perlu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pendamping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dan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 metode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55" dirty="0">
                <a:solidFill>
                  <a:srgbClr val="1A1B17"/>
                </a:solidFill>
                <a:latin typeface="Cambria"/>
                <a:cs typeface="Cambria"/>
              </a:rPr>
              <a:t>khusus</a:t>
            </a:r>
            <a:r>
              <a:rPr sz="3000" b="1" spc="-3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untuk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mentrasfer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65" dirty="0">
                <a:solidFill>
                  <a:srgbClr val="1A1B17"/>
                </a:solidFill>
                <a:latin typeface="Cambria"/>
                <a:cs typeface="Cambria"/>
              </a:rPr>
              <a:t>ilmu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sehingga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mendapat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pengetahuan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yang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35" dirty="0">
                <a:solidFill>
                  <a:srgbClr val="1A1B17"/>
                </a:solidFill>
                <a:latin typeface="Cambria"/>
                <a:cs typeface="Cambria"/>
              </a:rPr>
              <a:t>sama.</a:t>
            </a:r>
            <a:endParaRPr sz="3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25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-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60" dirty="0">
                <a:solidFill>
                  <a:srgbClr val="1A1B17"/>
                </a:solidFill>
                <a:latin typeface="Cambria"/>
                <a:cs typeface="Cambria"/>
              </a:rPr>
              <a:t>Disabilitas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60" dirty="0">
                <a:solidFill>
                  <a:srgbClr val="1A1B17"/>
                </a:solidFill>
                <a:latin typeface="Cambria"/>
                <a:cs typeface="Cambria"/>
              </a:rPr>
              <a:t>Sensorik,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seperti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berkurangnya</a:t>
            </a:r>
            <a:r>
              <a:rPr sz="3000" b="1" spc="-3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60" dirty="0">
                <a:solidFill>
                  <a:srgbClr val="1A1B17"/>
                </a:solidFill>
                <a:latin typeface="Cambria"/>
                <a:cs typeface="Cambria"/>
              </a:rPr>
              <a:t>fungsi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dari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panca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indera</a:t>
            </a:r>
            <a:r>
              <a:rPr sz="3000" b="1" spc="-3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5" dirty="0">
                <a:solidFill>
                  <a:srgbClr val="1A1B17"/>
                </a:solidFill>
                <a:latin typeface="Cambria"/>
                <a:cs typeface="Cambria"/>
              </a:rPr>
              <a:t>tersebut.</a:t>
            </a:r>
            <a:endParaRPr sz="3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150">
              <a:latin typeface="Cambria"/>
              <a:cs typeface="Cambria"/>
            </a:endParaRPr>
          </a:p>
          <a:p>
            <a:pPr marL="12700" marR="796925">
              <a:lnSpc>
                <a:spcPct val="103299"/>
              </a:lnSpc>
            </a:pP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-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60" dirty="0">
                <a:solidFill>
                  <a:srgbClr val="1A1B17"/>
                </a:solidFill>
                <a:latin typeface="Cambria"/>
                <a:cs typeface="Cambria"/>
              </a:rPr>
              <a:t>Disabilitas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04" dirty="0">
                <a:solidFill>
                  <a:srgbClr val="1A1B17"/>
                </a:solidFill>
                <a:latin typeface="Cambria"/>
                <a:cs typeface="Cambria"/>
              </a:rPr>
              <a:t>Mental,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seperti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melukai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45" dirty="0">
                <a:solidFill>
                  <a:srgbClr val="1A1B17"/>
                </a:solidFill>
                <a:latin typeface="Cambria"/>
                <a:cs typeface="Cambria"/>
              </a:rPr>
              <a:t>diri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sendiri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dan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orang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50" dirty="0">
                <a:solidFill>
                  <a:srgbClr val="1A1B17"/>
                </a:solidFill>
                <a:latin typeface="Cambria"/>
                <a:cs typeface="Cambria"/>
              </a:rPr>
              <a:t>lain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45" dirty="0">
                <a:solidFill>
                  <a:srgbClr val="1A1B17"/>
                </a:solidFill>
                <a:latin typeface="Cambria"/>
                <a:cs typeface="Cambria"/>
              </a:rPr>
              <a:t>karena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55" dirty="0">
                <a:solidFill>
                  <a:srgbClr val="1A1B17"/>
                </a:solidFill>
                <a:latin typeface="Cambria"/>
                <a:cs typeface="Cambria"/>
              </a:rPr>
              <a:t>keadaan</a:t>
            </a:r>
            <a:r>
              <a:rPr sz="3000" b="1" spc="-3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stres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dan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depresi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dapat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membuat 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penderita</a:t>
            </a:r>
            <a:r>
              <a:rPr sz="3000" b="1" spc="-5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tidak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dapat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berpikir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40" dirty="0">
                <a:solidFill>
                  <a:srgbClr val="1A1B17"/>
                </a:solidFill>
                <a:latin typeface="Cambria"/>
                <a:cs typeface="Cambria"/>
              </a:rPr>
              <a:t>logis.</a:t>
            </a:r>
            <a:endParaRPr sz="3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37299" y="1028700"/>
            <a:ext cx="28575" cy="8229600"/>
          </a:xfrm>
          <a:custGeom>
            <a:avLst/>
            <a:gdLst/>
            <a:ahLst/>
            <a:cxnLst/>
            <a:rect l="l" t="t" r="r" b="b"/>
            <a:pathLst>
              <a:path w="28575" h="8229600">
                <a:moveTo>
                  <a:pt x="28574" y="8229599"/>
                </a:moveTo>
                <a:lnTo>
                  <a:pt x="0" y="8229599"/>
                </a:lnTo>
                <a:lnTo>
                  <a:pt x="0" y="0"/>
                </a:lnTo>
                <a:lnTo>
                  <a:pt x="28574" y="0"/>
                </a:lnTo>
                <a:lnTo>
                  <a:pt x="28574" y="8229599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55" dirty="0"/>
              <a:t>Penyandang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37638" y="2040738"/>
            <a:ext cx="15733394" cy="7856220"/>
          </a:xfrm>
          <a:prstGeom prst="rect">
            <a:avLst/>
          </a:prstGeom>
        </p:spPr>
        <p:txBody>
          <a:bodyPr vert="horz" wrap="square" lIns="0" tIns="208279" rIns="0" bIns="0" rtlCol="0">
            <a:spAutoFit/>
          </a:bodyPr>
          <a:lstStyle/>
          <a:p>
            <a:pPr marL="698500">
              <a:lnSpc>
                <a:spcPct val="100000"/>
              </a:lnSpc>
              <a:spcBef>
                <a:spcPts val="1639"/>
              </a:spcBef>
            </a:pPr>
            <a:r>
              <a:rPr sz="9500" b="1" spc="-675" dirty="0">
                <a:solidFill>
                  <a:srgbClr val="1A1B17"/>
                </a:solidFill>
                <a:latin typeface="Cambria"/>
                <a:cs typeface="Cambria"/>
              </a:rPr>
              <a:t>Disabilitas</a:t>
            </a:r>
            <a:endParaRPr sz="9500" dirty="0">
              <a:latin typeface="Cambria"/>
              <a:cs typeface="Cambria"/>
            </a:endParaRPr>
          </a:p>
          <a:p>
            <a:pPr marL="12700" marR="307340">
              <a:lnSpc>
                <a:spcPct val="103299"/>
              </a:lnSpc>
              <a:spcBef>
                <a:spcPts val="370"/>
              </a:spcBef>
            </a:pPr>
            <a:r>
              <a:rPr sz="3000" b="1" spc="-105" dirty="0">
                <a:solidFill>
                  <a:srgbClr val="1A1B17"/>
                </a:solidFill>
                <a:latin typeface="Cambria"/>
                <a:cs typeface="Cambria"/>
              </a:rPr>
              <a:t>Di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kalangan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masyarakat,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sebutan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untuk </a:t>
            </a:r>
            <a:r>
              <a:rPr sz="3000" b="1" spc="-340" dirty="0">
                <a:solidFill>
                  <a:srgbClr val="1A1B17"/>
                </a:solidFill>
                <a:latin typeface="Cambria"/>
                <a:cs typeface="Cambria"/>
              </a:rPr>
              <a:t>manusia</a:t>
            </a:r>
            <a:r>
              <a:rPr sz="3000" b="1" spc="-33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yang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35" dirty="0">
                <a:solidFill>
                  <a:srgbClr val="1A1B17"/>
                </a:solidFill>
                <a:latin typeface="Cambria"/>
                <a:cs typeface="Cambria"/>
              </a:rPr>
              <a:t>mempunyai</a:t>
            </a:r>
            <a:r>
              <a:rPr sz="3000" b="1" spc="-33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keterbatasan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disebut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dengan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45" dirty="0">
                <a:solidFill>
                  <a:srgbClr val="1A1B17"/>
                </a:solidFill>
                <a:latin typeface="Cambria"/>
                <a:cs typeface="Cambria"/>
              </a:rPr>
              <a:t>Disabilitas. </a:t>
            </a:r>
            <a:r>
              <a:rPr sz="3000" b="1" spc="-6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29" dirty="0">
                <a:solidFill>
                  <a:srgbClr val="1A1B17"/>
                </a:solidFill>
                <a:latin typeface="Cambria"/>
                <a:cs typeface="Cambria"/>
              </a:rPr>
              <a:t>Definisi 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disabilitas</a:t>
            </a:r>
            <a:r>
              <a:rPr sz="3000" b="1" spc="-27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adalah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kondisi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tubuh</a:t>
            </a:r>
            <a:r>
              <a:rPr sz="3000" b="1" spc="-26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yang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65" dirty="0">
                <a:solidFill>
                  <a:srgbClr val="1A1B17"/>
                </a:solidFill>
                <a:latin typeface="Cambria"/>
                <a:cs typeface="Cambria"/>
              </a:rPr>
              <a:t>terganggu, </a:t>
            </a:r>
            <a:r>
              <a:rPr sz="3000" b="1" spc="-260" dirty="0">
                <a:solidFill>
                  <a:srgbClr val="1A1B17"/>
                </a:solidFill>
                <a:latin typeface="Cambria"/>
                <a:cs typeface="Cambria"/>
              </a:rPr>
              <a:t>aktifitas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normal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yang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tidak</a:t>
            </a:r>
            <a:r>
              <a:rPr sz="3000" b="1" spc="-26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bisa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dijalankan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dan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 keikutsertaan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yang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terbatas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40" dirty="0">
                <a:solidFill>
                  <a:srgbClr val="1A1B17"/>
                </a:solidFill>
                <a:latin typeface="Cambria"/>
                <a:cs typeface="Cambria"/>
              </a:rPr>
              <a:t>pada</a:t>
            </a:r>
            <a:r>
              <a:rPr sz="3000" b="1" spc="-33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suatu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kegiatan.</a:t>
            </a:r>
            <a:r>
              <a:rPr sz="3000" b="1" spc="-27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60" dirty="0">
                <a:solidFill>
                  <a:srgbClr val="1A1B17"/>
                </a:solidFill>
                <a:latin typeface="Cambria"/>
                <a:cs typeface="Cambria"/>
              </a:rPr>
              <a:t>Kondisi 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disabilitas</a:t>
            </a:r>
            <a:r>
              <a:rPr sz="3000" b="1" spc="-27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45" dirty="0">
                <a:solidFill>
                  <a:srgbClr val="1A1B17"/>
                </a:solidFill>
                <a:latin typeface="Cambria"/>
                <a:cs typeface="Cambria"/>
              </a:rPr>
              <a:t>akan</a:t>
            </a:r>
            <a:r>
              <a:rPr sz="3000" b="1" spc="-3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kesulitan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untuk</a:t>
            </a:r>
            <a:r>
              <a:rPr sz="3000" b="1" spc="-27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mendapatkan 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60" dirty="0">
                <a:solidFill>
                  <a:srgbClr val="1A1B17"/>
                </a:solidFill>
                <a:latin typeface="Cambria"/>
                <a:cs typeface="Cambria"/>
              </a:rPr>
              <a:t>persamaan</a:t>
            </a:r>
            <a:r>
              <a:rPr sz="3000" b="1" spc="-35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40" dirty="0">
                <a:solidFill>
                  <a:srgbClr val="1A1B17"/>
                </a:solidFill>
                <a:latin typeface="Cambria"/>
                <a:cs typeface="Cambria"/>
              </a:rPr>
              <a:t>hak</a:t>
            </a:r>
            <a:r>
              <a:rPr sz="3000" b="1" spc="-33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jika</a:t>
            </a:r>
            <a:r>
              <a:rPr sz="3000" b="1" spc="-26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fasilitas</a:t>
            </a:r>
            <a:r>
              <a:rPr sz="3000" b="1" spc="-26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50" dirty="0">
                <a:solidFill>
                  <a:srgbClr val="1A1B17"/>
                </a:solidFill>
                <a:latin typeface="Cambria"/>
                <a:cs typeface="Cambria"/>
              </a:rPr>
              <a:t>umum</a:t>
            </a:r>
            <a:r>
              <a:rPr sz="3000" b="1" spc="-3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tidak</a:t>
            </a:r>
            <a:r>
              <a:rPr sz="3000" b="1" spc="-26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35" dirty="0">
                <a:solidFill>
                  <a:srgbClr val="1A1B17"/>
                </a:solidFill>
                <a:latin typeface="Cambria"/>
                <a:cs typeface="Cambria"/>
              </a:rPr>
              <a:t>mengakomodasi</a:t>
            </a:r>
            <a:r>
              <a:rPr sz="3000" b="1" spc="-1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35" dirty="0">
                <a:solidFill>
                  <a:srgbClr val="1A1B17"/>
                </a:solidFill>
                <a:latin typeface="Cambria"/>
                <a:cs typeface="Cambria"/>
              </a:rPr>
              <a:t>para</a:t>
            </a:r>
            <a:r>
              <a:rPr sz="3000" b="1" spc="-1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penyandang</a:t>
            </a:r>
            <a:r>
              <a:rPr sz="3000" b="1" spc="1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disabilitas.</a:t>
            </a:r>
            <a:r>
              <a:rPr sz="3000" b="1" spc="12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Penyandang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disabilitas</a:t>
            </a:r>
            <a:r>
              <a:rPr sz="3000" b="1" spc="-5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saat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15" dirty="0">
                <a:solidFill>
                  <a:srgbClr val="1A1B17"/>
                </a:solidFill>
                <a:latin typeface="Cambria"/>
                <a:cs typeface="Cambria"/>
              </a:rPr>
              <a:t>ini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mengalami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kenaikan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jumlahnya.</a:t>
            </a:r>
            <a:endParaRPr sz="3000" dirty="0">
              <a:latin typeface="Cambria"/>
              <a:cs typeface="Cambria"/>
            </a:endParaRPr>
          </a:p>
          <a:p>
            <a:pPr marL="12700" marR="5080">
              <a:lnSpc>
                <a:spcPct val="103299"/>
              </a:lnSpc>
            </a:pPr>
            <a:r>
              <a:rPr sz="3000" b="1" spc="-240" dirty="0">
                <a:solidFill>
                  <a:srgbClr val="1A1B17"/>
                </a:solidFill>
                <a:latin typeface="Cambria"/>
                <a:cs typeface="Cambria"/>
              </a:rPr>
              <a:t>Selain </a:t>
            </a:r>
            <a:r>
              <a:rPr sz="3000" b="1" spc="-210" dirty="0">
                <a:solidFill>
                  <a:srgbClr val="1A1B17"/>
                </a:solidFill>
                <a:latin typeface="Cambria"/>
                <a:cs typeface="Cambria"/>
              </a:rPr>
              <a:t>itu </a:t>
            </a:r>
            <a:r>
              <a:rPr sz="3000" b="1" spc="-340" dirty="0">
                <a:solidFill>
                  <a:srgbClr val="1A1B17"/>
                </a:solidFill>
                <a:latin typeface="Cambria"/>
                <a:cs typeface="Cambria"/>
              </a:rPr>
              <a:t>gaya</a:t>
            </a:r>
            <a:r>
              <a:rPr sz="3000" b="1" spc="-33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hidup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yang</a:t>
            </a:r>
            <a:r>
              <a:rPr sz="3000" b="1" spc="3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tidak</a:t>
            </a:r>
            <a:r>
              <a:rPr sz="3000" b="1" spc="12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sehat</a:t>
            </a:r>
            <a:r>
              <a:rPr sz="3000" b="1" spc="2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dan</a:t>
            </a:r>
            <a:r>
              <a:rPr sz="3000" b="1" spc="3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60" dirty="0">
                <a:solidFill>
                  <a:srgbClr val="1A1B17"/>
                </a:solidFill>
                <a:latin typeface="Cambria"/>
                <a:cs typeface="Cambria"/>
              </a:rPr>
              <a:t>kekerasan</a:t>
            </a:r>
            <a:r>
              <a:rPr sz="3000" b="1" spc="-6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menjadi</a:t>
            </a:r>
            <a:r>
              <a:rPr sz="3000" b="1" spc="6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30" dirty="0">
                <a:solidFill>
                  <a:srgbClr val="1A1B17"/>
                </a:solidFill>
                <a:latin typeface="Cambria"/>
                <a:cs typeface="Cambria"/>
              </a:rPr>
              <a:t>penyebab</a:t>
            </a:r>
            <a:r>
              <a:rPr sz="3000" b="1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utama.</a:t>
            </a:r>
            <a:r>
              <a:rPr sz="3000" b="1" spc="8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Percaya</a:t>
            </a:r>
            <a:r>
              <a:rPr sz="3000" b="1" spc="3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45" dirty="0">
                <a:solidFill>
                  <a:srgbClr val="1A1B17"/>
                </a:solidFill>
                <a:latin typeface="Cambria"/>
                <a:cs typeface="Cambria"/>
              </a:rPr>
              <a:t>diri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dan</a:t>
            </a:r>
            <a:r>
              <a:rPr sz="3000" b="1" spc="3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judgment </a:t>
            </a:r>
            <a:r>
              <a:rPr sz="3000" b="1" spc="-27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dari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50" dirty="0">
                <a:solidFill>
                  <a:srgbClr val="1A1B17"/>
                </a:solidFill>
                <a:latin typeface="Cambria"/>
                <a:cs typeface="Cambria"/>
              </a:rPr>
              <a:t>masyarakat</a:t>
            </a:r>
            <a:r>
              <a:rPr sz="3000" b="1" spc="-3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sekitar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sehingga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treatment</a:t>
            </a:r>
            <a:r>
              <a:rPr sz="3000" b="1" spc="-27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30" dirty="0">
                <a:solidFill>
                  <a:srgbClr val="1A1B17"/>
                </a:solidFill>
                <a:latin typeface="Cambria"/>
                <a:cs typeface="Cambria"/>
              </a:rPr>
              <a:t>berbeda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 membuat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disabilitas</a:t>
            </a:r>
            <a:r>
              <a:rPr sz="3000" b="1" spc="-27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tidak</a:t>
            </a:r>
            <a:r>
              <a:rPr sz="3000" b="1" spc="-26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bisa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35" dirty="0">
                <a:solidFill>
                  <a:srgbClr val="1A1B17"/>
                </a:solidFill>
                <a:latin typeface="Cambria"/>
                <a:cs typeface="Cambria"/>
              </a:rPr>
              <a:t>melakukan</a:t>
            </a:r>
            <a:r>
              <a:rPr sz="3000" b="1" spc="-33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aktivitasnya. 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Sesuai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dengan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65" dirty="0">
                <a:solidFill>
                  <a:srgbClr val="1A1B17"/>
                </a:solidFill>
                <a:latin typeface="Cambria"/>
                <a:cs typeface="Cambria"/>
              </a:rPr>
              <a:t>tujuan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dari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pemerintah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5" dirty="0">
                <a:solidFill>
                  <a:srgbClr val="1A1B17"/>
                </a:solidFill>
                <a:latin typeface="Cambria"/>
                <a:cs typeface="Cambria"/>
              </a:rPr>
              <a:t>yaitu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54" dirty="0">
                <a:solidFill>
                  <a:srgbClr val="1A1B17"/>
                </a:solidFill>
                <a:latin typeface="Cambria"/>
                <a:cs typeface="Cambria"/>
              </a:rPr>
              <a:t>Nawa </a:t>
            </a:r>
            <a:r>
              <a:rPr sz="3000" b="1" spc="-105" dirty="0">
                <a:solidFill>
                  <a:srgbClr val="1A1B17"/>
                </a:solidFill>
                <a:latin typeface="Cambria"/>
                <a:cs typeface="Cambria"/>
              </a:rPr>
              <a:t>Cita </a:t>
            </a:r>
            <a:r>
              <a:rPr sz="3000" b="1" spc="-370" dirty="0">
                <a:solidFill>
                  <a:srgbClr val="1A1B17"/>
                </a:solidFill>
                <a:latin typeface="Cambria"/>
                <a:cs typeface="Cambria"/>
              </a:rPr>
              <a:t>maka</a:t>
            </a:r>
            <a:r>
              <a:rPr sz="3000" b="1" spc="-36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30" dirty="0">
                <a:solidFill>
                  <a:srgbClr val="1A1B17"/>
                </a:solidFill>
                <a:latin typeface="Cambria"/>
                <a:cs typeface="Cambria"/>
              </a:rPr>
              <a:t>salah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satu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dukungan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yang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diperoleh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adalahmeningkatkan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kualitas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hidup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40" dirty="0">
                <a:solidFill>
                  <a:srgbClr val="1A1B17"/>
                </a:solidFill>
                <a:latin typeface="Cambria"/>
                <a:cs typeface="Cambria"/>
              </a:rPr>
              <a:t>manusia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Indonesia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adalah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sejalan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dengan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peningkatan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kegiatan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dari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35" dirty="0">
                <a:solidFill>
                  <a:srgbClr val="1A1B17"/>
                </a:solidFill>
                <a:latin typeface="Cambria"/>
                <a:cs typeface="Cambria"/>
              </a:rPr>
              <a:t>para </a:t>
            </a:r>
            <a:r>
              <a:rPr sz="3000" b="1" spc="-33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disabilitas.</a:t>
            </a:r>
            <a:endParaRPr sz="3000" dirty="0">
              <a:latin typeface="Cambria"/>
              <a:cs typeface="Cambria"/>
            </a:endParaRPr>
          </a:p>
          <a:p>
            <a:pPr marL="12700" marR="438784">
              <a:lnSpc>
                <a:spcPct val="103299"/>
              </a:lnSpc>
            </a:pP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Program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akhir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yang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dicapai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dari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pembangunan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35" dirty="0">
                <a:solidFill>
                  <a:srgbClr val="1A1B17"/>
                </a:solidFill>
                <a:latin typeface="Cambria"/>
                <a:cs typeface="Cambria"/>
              </a:rPr>
              <a:t>kesehatan</a:t>
            </a:r>
            <a:r>
              <a:rPr sz="3000" b="1" spc="-33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5" dirty="0">
                <a:solidFill>
                  <a:srgbClr val="1A1B17"/>
                </a:solidFill>
                <a:latin typeface="Cambria"/>
                <a:cs typeface="Cambria"/>
              </a:rPr>
              <a:t>yaitu </a:t>
            </a:r>
            <a:r>
              <a:rPr sz="3000" b="1" spc="-350" dirty="0">
                <a:solidFill>
                  <a:srgbClr val="1A1B17"/>
                </a:solidFill>
                <a:latin typeface="Cambria"/>
                <a:cs typeface="Cambria"/>
              </a:rPr>
              <a:t>masyarakat</a:t>
            </a:r>
            <a:r>
              <a:rPr sz="3000" b="1" spc="-3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mencapai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kualitas</a:t>
            </a:r>
            <a:r>
              <a:rPr sz="3000" b="1" spc="7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35" dirty="0">
                <a:solidFill>
                  <a:srgbClr val="1A1B17"/>
                </a:solidFill>
                <a:latin typeface="Cambria"/>
                <a:cs typeface="Cambria"/>
              </a:rPr>
              <a:t>kesehatan </a:t>
            </a:r>
            <a:r>
              <a:rPr sz="3000" b="1" spc="-33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yang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60" dirty="0">
                <a:solidFill>
                  <a:srgbClr val="1A1B17"/>
                </a:solidFill>
                <a:latin typeface="Cambria"/>
                <a:cs typeface="Cambria"/>
              </a:rPr>
              <a:t>baik.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04" dirty="0">
                <a:solidFill>
                  <a:srgbClr val="1A1B17"/>
                </a:solidFill>
                <a:latin typeface="Cambria"/>
                <a:cs typeface="Cambria"/>
              </a:rPr>
              <a:t>Untuk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10" dirty="0">
                <a:solidFill>
                  <a:srgbClr val="1A1B17"/>
                </a:solidFill>
                <a:latin typeface="Cambria"/>
                <a:cs typeface="Cambria"/>
              </a:rPr>
              <a:t>itu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30" dirty="0">
                <a:solidFill>
                  <a:srgbClr val="1A1B17"/>
                </a:solidFill>
                <a:latin typeface="Cambria"/>
                <a:cs typeface="Cambria"/>
              </a:rPr>
              <a:t>salah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satunya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program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Indonesia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50" dirty="0">
                <a:solidFill>
                  <a:srgbClr val="1A1B17"/>
                </a:solidFill>
                <a:latin typeface="Cambria"/>
                <a:cs typeface="Cambria"/>
              </a:rPr>
              <a:t>Sehat</a:t>
            </a:r>
            <a:r>
              <a:rPr sz="3000" b="1" spc="-3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adalah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penanggulangan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gangguan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Indera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dan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60" dirty="0">
                <a:solidFill>
                  <a:srgbClr val="1A1B17"/>
                </a:solidFill>
                <a:latin typeface="Cambria"/>
                <a:cs typeface="Cambria"/>
              </a:rPr>
              <a:t>Fungsional.</a:t>
            </a:r>
            <a:endParaRPr sz="3000" dirty="0">
              <a:latin typeface="Cambria"/>
              <a:cs typeface="Cambri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6303815" y="1028700"/>
            <a:ext cx="956310" cy="904875"/>
            <a:chOff x="16303815" y="1028700"/>
            <a:chExt cx="956310" cy="90487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041111" y="1113728"/>
              <a:ext cx="218836" cy="21899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303815" y="1113728"/>
              <a:ext cx="218836" cy="21899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673653" y="1114919"/>
              <a:ext cx="219074" cy="21907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6351369" y="1028700"/>
              <a:ext cx="904875" cy="904875"/>
            </a:xfrm>
            <a:custGeom>
              <a:avLst/>
              <a:gdLst/>
              <a:ahLst/>
              <a:cxnLst/>
              <a:rect l="l" t="t" r="r" b="b"/>
              <a:pathLst>
                <a:path w="904875" h="904875">
                  <a:moveTo>
                    <a:pt x="452437" y="904874"/>
                  </a:moveTo>
                  <a:lnTo>
                    <a:pt x="403139" y="902220"/>
                  </a:lnTo>
                  <a:lnTo>
                    <a:pt x="355379" y="894439"/>
                  </a:lnTo>
                  <a:lnTo>
                    <a:pt x="309432" y="881809"/>
                  </a:lnTo>
                  <a:lnTo>
                    <a:pt x="265575" y="864605"/>
                  </a:lnTo>
                  <a:lnTo>
                    <a:pt x="224083" y="843104"/>
                  </a:lnTo>
                  <a:lnTo>
                    <a:pt x="185233" y="817580"/>
                  </a:lnTo>
                  <a:lnTo>
                    <a:pt x="149301" y="788311"/>
                  </a:lnTo>
                  <a:lnTo>
                    <a:pt x="116563" y="755573"/>
                  </a:lnTo>
                  <a:lnTo>
                    <a:pt x="87294" y="719641"/>
                  </a:lnTo>
                  <a:lnTo>
                    <a:pt x="61770" y="680791"/>
                  </a:lnTo>
                  <a:lnTo>
                    <a:pt x="40269" y="639299"/>
                  </a:lnTo>
                  <a:lnTo>
                    <a:pt x="23065" y="595442"/>
                  </a:lnTo>
                  <a:lnTo>
                    <a:pt x="10435" y="549495"/>
                  </a:lnTo>
                  <a:lnTo>
                    <a:pt x="2654" y="501735"/>
                  </a:lnTo>
                  <a:lnTo>
                    <a:pt x="0" y="452437"/>
                  </a:lnTo>
                  <a:lnTo>
                    <a:pt x="2654" y="403139"/>
                  </a:lnTo>
                  <a:lnTo>
                    <a:pt x="10435" y="355379"/>
                  </a:lnTo>
                  <a:lnTo>
                    <a:pt x="23065" y="309432"/>
                  </a:lnTo>
                  <a:lnTo>
                    <a:pt x="40269" y="265575"/>
                  </a:lnTo>
                  <a:lnTo>
                    <a:pt x="61770" y="224083"/>
                  </a:lnTo>
                  <a:lnTo>
                    <a:pt x="87294" y="185233"/>
                  </a:lnTo>
                  <a:lnTo>
                    <a:pt x="116563" y="149301"/>
                  </a:lnTo>
                  <a:lnTo>
                    <a:pt x="149301" y="116563"/>
                  </a:lnTo>
                  <a:lnTo>
                    <a:pt x="185233" y="87294"/>
                  </a:lnTo>
                  <a:lnTo>
                    <a:pt x="224083" y="61770"/>
                  </a:lnTo>
                  <a:lnTo>
                    <a:pt x="265575" y="40269"/>
                  </a:lnTo>
                  <a:lnTo>
                    <a:pt x="309432" y="23065"/>
                  </a:lnTo>
                  <a:lnTo>
                    <a:pt x="355379" y="10435"/>
                  </a:lnTo>
                  <a:lnTo>
                    <a:pt x="403139" y="2654"/>
                  </a:lnTo>
                  <a:lnTo>
                    <a:pt x="452437" y="0"/>
                  </a:lnTo>
                  <a:lnTo>
                    <a:pt x="501735" y="2654"/>
                  </a:lnTo>
                  <a:lnTo>
                    <a:pt x="549495" y="10435"/>
                  </a:lnTo>
                  <a:lnTo>
                    <a:pt x="595442" y="23065"/>
                  </a:lnTo>
                  <a:lnTo>
                    <a:pt x="639299" y="40269"/>
                  </a:lnTo>
                  <a:lnTo>
                    <a:pt x="680791" y="61770"/>
                  </a:lnTo>
                  <a:lnTo>
                    <a:pt x="719641" y="87294"/>
                  </a:lnTo>
                  <a:lnTo>
                    <a:pt x="755573" y="116563"/>
                  </a:lnTo>
                  <a:lnTo>
                    <a:pt x="788311" y="149301"/>
                  </a:lnTo>
                  <a:lnTo>
                    <a:pt x="817580" y="185233"/>
                  </a:lnTo>
                  <a:lnTo>
                    <a:pt x="843104" y="224083"/>
                  </a:lnTo>
                  <a:lnTo>
                    <a:pt x="864605" y="265575"/>
                  </a:lnTo>
                  <a:lnTo>
                    <a:pt x="881809" y="309432"/>
                  </a:lnTo>
                  <a:lnTo>
                    <a:pt x="894439" y="355379"/>
                  </a:lnTo>
                  <a:lnTo>
                    <a:pt x="902220" y="403139"/>
                  </a:lnTo>
                  <a:lnTo>
                    <a:pt x="904874" y="452437"/>
                  </a:lnTo>
                  <a:lnTo>
                    <a:pt x="902220" y="501735"/>
                  </a:lnTo>
                  <a:lnTo>
                    <a:pt x="894439" y="549495"/>
                  </a:lnTo>
                  <a:lnTo>
                    <a:pt x="881809" y="595442"/>
                  </a:lnTo>
                  <a:lnTo>
                    <a:pt x="864605" y="639299"/>
                  </a:lnTo>
                  <a:lnTo>
                    <a:pt x="843104" y="680791"/>
                  </a:lnTo>
                  <a:lnTo>
                    <a:pt x="817580" y="719641"/>
                  </a:lnTo>
                  <a:lnTo>
                    <a:pt x="788311" y="755573"/>
                  </a:lnTo>
                  <a:lnTo>
                    <a:pt x="755573" y="788311"/>
                  </a:lnTo>
                  <a:lnTo>
                    <a:pt x="719641" y="817580"/>
                  </a:lnTo>
                  <a:lnTo>
                    <a:pt x="680791" y="843104"/>
                  </a:lnTo>
                  <a:lnTo>
                    <a:pt x="639299" y="864605"/>
                  </a:lnTo>
                  <a:lnTo>
                    <a:pt x="595442" y="881809"/>
                  </a:lnTo>
                  <a:lnTo>
                    <a:pt x="549495" y="894439"/>
                  </a:lnTo>
                  <a:lnTo>
                    <a:pt x="501735" y="902220"/>
                  </a:lnTo>
                  <a:lnTo>
                    <a:pt x="452437" y="904874"/>
                  </a:lnTo>
                  <a:close/>
                </a:path>
              </a:pathLst>
            </a:custGeom>
            <a:solidFill>
              <a:srgbClr val="CCA6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6536649" y="1208427"/>
            <a:ext cx="5378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70" dirty="0">
                <a:solidFill>
                  <a:srgbClr val="FAFAFA"/>
                </a:solidFill>
                <a:latin typeface="Cambria"/>
                <a:cs typeface="Cambria"/>
              </a:rPr>
              <a:t>V</a:t>
            </a:r>
            <a:r>
              <a:rPr sz="3000" b="1" spc="-30" dirty="0">
                <a:solidFill>
                  <a:srgbClr val="FAFAFA"/>
                </a:solidFill>
                <a:latin typeface="Cambria"/>
                <a:cs typeface="Cambria"/>
              </a:rPr>
              <a:t>I</a:t>
            </a:r>
            <a:r>
              <a:rPr sz="3000" b="1" spc="-25" dirty="0">
                <a:solidFill>
                  <a:srgbClr val="FAFAFA"/>
                </a:solidFill>
                <a:latin typeface="Cambria"/>
                <a:cs typeface="Cambria"/>
              </a:rPr>
              <a:t>I</a:t>
            </a:r>
            <a:endParaRPr sz="3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BE7D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3028" y="3336226"/>
            <a:ext cx="114300" cy="11429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3028" y="5241226"/>
            <a:ext cx="114300" cy="11429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3028" y="6669975"/>
            <a:ext cx="114300" cy="11429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3028" y="7146225"/>
            <a:ext cx="114300" cy="1142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247904" y="2637726"/>
            <a:ext cx="15373985" cy="6673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59765" marR="1275715" indent="-647700">
              <a:lnSpc>
                <a:spcPts val="3750"/>
              </a:lnSpc>
              <a:spcBef>
                <a:spcPts val="100"/>
              </a:spcBef>
            </a:pP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Upaya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penanggulangan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gangguan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Indera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dan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Fungsional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dilakukan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dengan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dua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pendekatan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yaitu: </a:t>
            </a:r>
            <a:r>
              <a:rPr sz="3000" b="1" spc="-6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pendekatan</a:t>
            </a:r>
            <a:r>
              <a:rPr sz="3000" b="1" spc="-5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40" dirty="0">
                <a:solidFill>
                  <a:srgbClr val="1A1B17"/>
                </a:solidFill>
                <a:latin typeface="Cambria"/>
                <a:cs typeface="Cambria"/>
              </a:rPr>
              <a:t>Siklus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00" dirty="0">
                <a:solidFill>
                  <a:srgbClr val="1A1B17"/>
                </a:solidFill>
                <a:latin typeface="Cambria"/>
                <a:cs typeface="Cambria"/>
              </a:rPr>
              <a:t>Hidup</a:t>
            </a:r>
            <a:endParaRPr sz="3000" dirty="0">
              <a:latin typeface="Cambria"/>
              <a:cs typeface="Cambria"/>
            </a:endParaRPr>
          </a:p>
          <a:p>
            <a:pPr marL="12700" marR="497205">
              <a:lnSpc>
                <a:spcPts val="3750"/>
              </a:lnSpc>
            </a:pP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Semua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35" dirty="0">
                <a:solidFill>
                  <a:srgbClr val="1A1B17"/>
                </a:solidFill>
                <a:latin typeface="Cambria"/>
                <a:cs typeface="Cambria"/>
              </a:rPr>
              <a:t>manusia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mengalami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siklus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kehidupan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dari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dalam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kandungan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40" dirty="0">
                <a:solidFill>
                  <a:srgbClr val="1A1B17"/>
                </a:solidFill>
                <a:latin typeface="Cambria"/>
                <a:cs typeface="Cambria"/>
              </a:rPr>
              <a:t>sampai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dengan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usia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20" dirty="0">
                <a:solidFill>
                  <a:srgbClr val="1A1B17"/>
                </a:solidFill>
                <a:latin typeface="Cambria"/>
                <a:cs typeface="Cambria"/>
              </a:rPr>
              <a:t>lanjut.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65" dirty="0">
                <a:solidFill>
                  <a:srgbClr val="1A1B17"/>
                </a:solidFill>
                <a:latin typeface="Cambria"/>
                <a:cs typeface="Cambria"/>
              </a:rPr>
              <a:t>Dengan </a:t>
            </a:r>
            <a:r>
              <a:rPr sz="3000" b="1" spc="-6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pelayanan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35" dirty="0">
                <a:solidFill>
                  <a:srgbClr val="1A1B17"/>
                </a:solidFill>
                <a:latin typeface="Cambria"/>
                <a:cs typeface="Cambria"/>
              </a:rPr>
              <a:t>kesehatan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kandungan,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40" dirty="0">
                <a:solidFill>
                  <a:srgbClr val="1A1B17"/>
                </a:solidFill>
                <a:latin typeface="Cambria"/>
                <a:cs typeface="Cambria"/>
              </a:rPr>
              <a:t>pemeriksaan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bayi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dari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bulan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45" dirty="0">
                <a:solidFill>
                  <a:srgbClr val="1A1B17"/>
                </a:solidFill>
                <a:latin typeface="Cambria"/>
                <a:cs typeface="Cambria"/>
              </a:rPr>
              <a:t>ke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bulan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40" dirty="0">
                <a:solidFill>
                  <a:srgbClr val="1A1B17"/>
                </a:solidFill>
                <a:latin typeface="Cambria"/>
                <a:cs typeface="Cambria"/>
              </a:rPr>
              <a:t>sampai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dengan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tahap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remaja.</a:t>
            </a:r>
            <a:endParaRPr sz="30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3000" b="1" spc="-229" dirty="0">
                <a:solidFill>
                  <a:srgbClr val="1A1B17"/>
                </a:solidFill>
                <a:latin typeface="Cambria"/>
                <a:cs typeface="Cambria"/>
              </a:rPr>
              <a:t>P</a:t>
            </a:r>
            <a:r>
              <a:rPr sz="3000" b="1" spc="-385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3000" b="1" spc="-170" dirty="0">
                <a:solidFill>
                  <a:srgbClr val="1A1B17"/>
                </a:solidFill>
                <a:latin typeface="Cambria"/>
                <a:cs typeface="Cambria"/>
              </a:rPr>
              <a:t>l</a:t>
            </a:r>
            <a:r>
              <a:rPr sz="3000" b="1" spc="-390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3000" b="1" spc="-360" dirty="0">
                <a:solidFill>
                  <a:srgbClr val="1A1B17"/>
                </a:solidFill>
                <a:latin typeface="Cambria"/>
                <a:cs typeface="Cambria"/>
              </a:rPr>
              <a:t>y</a:t>
            </a:r>
            <a:r>
              <a:rPr sz="3000" b="1" spc="-390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n</a:t>
            </a:r>
            <a:r>
              <a:rPr sz="3000" b="1" spc="-390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3000" b="1" spc="-235" dirty="0">
                <a:solidFill>
                  <a:srgbClr val="1A1B17"/>
                </a:solidFill>
                <a:latin typeface="Cambria"/>
                <a:cs typeface="Cambria"/>
              </a:rPr>
              <a:t>n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170" dirty="0">
                <a:solidFill>
                  <a:srgbClr val="1A1B17"/>
                </a:solidFill>
                <a:latin typeface="Cambria"/>
                <a:cs typeface="Cambria"/>
              </a:rPr>
              <a:t>l</a:t>
            </a:r>
            <a:r>
              <a:rPr sz="3000" b="1" spc="-390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n</a:t>
            </a:r>
            <a:r>
              <a:rPr sz="3000" b="1" spc="-415" dirty="0">
                <a:solidFill>
                  <a:srgbClr val="1A1B17"/>
                </a:solidFill>
                <a:latin typeface="Cambria"/>
                <a:cs typeface="Cambria"/>
              </a:rPr>
              <a:t>s</a:t>
            </a:r>
            <a:r>
              <a:rPr sz="3000" b="1" spc="-200" dirty="0">
                <a:solidFill>
                  <a:srgbClr val="1A1B17"/>
                </a:solidFill>
                <a:latin typeface="Cambria"/>
                <a:cs typeface="Cambria"/>
              </a:rPr>
              <a:t>i</a:t>
            </a:r>
            <a:r>
              <a:rPr sz="3000" b="1" spc="-345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165" dirty="0">
                <a:solidFill>
                  <a:srgbClr val="1A1B17"/>
                </a:solidFill>
                <a:latin typeface="Cambria"/>
                <a:cs typeface="Cambria"/>
              </a:rPr>
              <a:t>j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u</a:t>
            </a:r>
            <a:r>
              <a:rPr sz="3000" b="1" spc="-254" dirty="0">
                <a:solidFill>
                  <a:srgbClr val="1A1B17"/>
                </a:solidFill>
                <a:latin typeface="Cambria"/>
                <a:cs typeface="Cambria"/>
              </a:rPr>
              <a:t>g</a:t>
            </a:r>
            <a:r>
              <a:rPr sz="3000" b="1" spc="-345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d</a:t>
            </a:r>
            <a:r>
              <a:rPr sz="3000" b="1" spc="-200" dirty="0">
                <a:solidFill>
                  <a:srgbClr val="1A1B17"/>
                </a:solidFill>
                <a:latin typeface="Cambria"/>
                <a:cs typeface="Cambria"/>
              </a:rPr>
              <a:t>i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p</a:t>
            </a:r>
            <a:r>
              <a:rPr sz="3000" b="1" spc="-385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r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h</a:t>
            </a:r>
            <a:r>
              <a:rPr sz="3000" b="1" spc="-390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3000" b="1" spc="-135" dirty="0">
                <a:solidFill>
                  <a:srgbClr val="1A1B17"/>
                </a:solidFill>
                <a:latin typeface="Cambria"/>
                <a:cs typeface="Cambria"/>
              </a:rPr>
              <a:t>t</a:t>
            </a:r>
            <a:r>
              <a:rPr sz="3000" b="1" spc="-200" dirty="0">
                <a:solidFill>
                  <a:srgbClr val="1A1B17"/>
                </a:solidFill>
                <a:latin typeface="Cambria"/>
                <a:cs typeface="Cambria"/>
              </a:rPr>
              <a:t>i</a:t>
            </a:r>
            <a:r>
              <a:rPr sz="3000" b="1" spc="-350" dirty="0">
                <a:solidFill>
                  <a:srgbClr val="1A1B17"/>
                </a:solidFill>
                <a:latin typeface="Cambria"/>
                <a:cs typeface="Cambria"/>
              </a:rPr>
              <a:t>k</a:t>
            </a:r>
            <a:r>
              <a:rPr sz="3000" b="1" spc="-390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3000" b="1" spc="-235" dirty="0">
                <a:solidFill>
                  <a:srgbClr val="1A1B17"/>
                </a:solidFill>
                <a:latin typeface="Cambria"/>
                <a:cs typeface="Cambria"/>
              </a:rPr>
              <a:t>n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415" dirty="0">
                <a:solidFill>
                  <a:srgbClr val="1A1B17"/>
                </a:solidFill>
                <a:latin typeface="Cambria"/>
                <a:cs typeface="Cambria"/>
              </a:rPr>
              <a:t>s</a:t>
            </a:r>
            <a:r>
              <a:rPr sz="3000" b="1" spc="-385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p</a:t>
            </a:r>
            <a:r>
              <a:rPr sz="3000" b="1" spc="-385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r</a:t>
            </a:r>
            <a:r>
              <a:rPr sz="3000" b="1" spc="-135" dirty="0">
                <a:solidFill>
                  <a:srgbClr val="1A1B17"/>
                </a:solidFill>
                <a:latin typeface="Cambria"/>
                <a:cs typeface="Cambria"/>
              </a:rPr>
              <a:t>t</a:t>
            </a:r>
            <a:r>
              <a:rPr sz="3000" b="1" spc="-155" dirty="0">
                <a:solidFill>
                  <a:srgbClr val="1A1B17"/>
                </a:solidFill>
                <a:latin typeface="Cambria"/>
                <a:cs typeface="Cambria"/>
              </a:rPr>
              <a:t>i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50" dirty="0">
                <a:solidFill>
                  <a:srgbClr val="1A1B17"/>
                </a:solidFill>
                <a:latin typeface="Cambria"/>
                <a:cs typeface="Cambria"/>
              </a:rPr>
              <a:t>k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o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n</a:t>
            </a:r>
            <a:r>
              <a:rPr sz="3000" b="1" spc="-415" dirty="0">
                <a:solidFill>
                  <a:srgbClr val="1A1B17"/>
                </a:solidFill>
                <a:latin typeface="Cambria"/>
                <a:cs typeface="Cambria"/>
              </a:rPr>
              <a:t>s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u</a:t>
            </a:r>
            <a:r>
              <a:rPr sz="3000" b="1" spc="-170" dirty="0">
                <a:solidFill>
                  <a:srgbClr val="1A1B17"/>
                </a:solidFill>
                <a:latin typeface="Cambria"/>
                <a:cs typeface="Cambria"/>
              </a:rPr>
              <a:t>l</a:t>
            </a:r>
            <a:r>
              <a:rPr sz="3000" b="1" spc="-135" dirty="0">
                <a:solidFill>
                  <a:srgbClr val="1A1B17"/>
                </a:solidFill>
                <a:latin typeface="Cambria"/>
                <a:cs typeface="Cambria"/>
              </a:rPr>
              <a:t>t</a:t>
            </a:r>
            <a:r>
              <a:rPr sz="3000" b="1" spc="-390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3000" b="1" spc="-415" dirty="0">
                <a:solidFill>
                  <a:srgbClr val="1A1B17"/>
                </a:solidFill>
                <a:latin typeface="Cambria"/>
                <a:cs typeface="Cambria"/>
              </a:rPr>
              <a:t>s</a:t>
            </a:r>
            <a:r>
              <a:rPr sz="3000" b="1" spc="-155" dirty="0">
                <a:solidFill>
                  <a:srgbClr val="1A1B17"/>
                </a:solidFill>
                <a:latin typeface="Cambria"/>
                <a:cs typeface="Cambria"/>
              </a:rPr>
              <a:t>i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110" dirty="0">
                <a:solidFill>
                  <a:srgbClr val="1A1B17"/>
                </a:solidFill>
                <a:latin typeface="Cambria"/>
                <a:cs typeface="Cambria"/>
              </a:rPr>
              <a:t>f</a:t>
            </a:r>
            <a:r>
              <a:rPr sz="3000" b="1" spc="-200" dirty="0">
                <a:solidFill>
                  <a:srgbClr val="1A1B17"/>
                </a:solidFill>
                <a:latin typeface="Cambria"/>
                <a:cs typeface="Cambria"/>
              </a:rPr>
              <a:t>i</a:t>
            </a:r>
            <a:r>
              <a:rPr sz="3000" b="1" spc="-415" dirty="0">
                <a:solidFill>
                  <a:srgbClr val="1A1B17"/>
                </a:solidFill>
                <a:latin typeface="Cambria"/>
                <a:cs typeface="Cambria"/>
              </a:rPr>
              <a:t>s</a:t>
            </a:r>
            <a:r>
              <a:rPr sz="3000" b="1" spc="-200" dirty="0">
                <a:solidFill>
                  <a:srgbClr val="1A1B17"/>
                </a:solidFill>
                <a:latin typeface="Cambria"/>
                <a:cs typeface="Cambria"/>
              </a:rPr>
              <a:t>i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k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d</a:t>
            </a:r>
            <a:r>
              <a:rPr sz="3000" b="1" spc="-390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3000" b="1" spc="-235" dirty="0">
                <a:solidFill>
                  <a:srgbClr val="1A1B17"/>
                </a:solidFill>
                <a:latin typeface="Cambria"/>
                <a:cs typeface="Cambria"/>
              </a:rPr>
              <a:t>n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85" dirty="0">
                <a:solidFill>
                  <a:srgbClr val="1A1B17"/>
                </a:solidFill>
                <a:latin typeface="Cambria"/>
                <a:cs typeface="Cambria"/>
              </a:rPr>
              <a:t>me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n</a:t>
            </a:r>
            <a:r>
              <a:rPr sz="3000" b="1" spc="-135" dirty="0">
                <a:solidFill>
                  <a:srgbClr val="1A1B17"/>
                </a:solidFill>
                <a:latin typeface="Cambria"/>
                <a:cs typeface="Cambria"/>
              </a:rPr>
              <a:t>t</a:t>
            </a:r>
            <a:r>
              <a:rPr sz="3000" b="1" spc="-390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3000" b="1" spc="-170" dirty="0">
                <a:solidFill>
                  <a:srgbClr val="1A1B17"/>
                </a:solidFill>
                <a:latin typeface="Cambria"/>
                <a:cs typeface="Cambria"/>
              </a:rPr>
              <a:t>l</a:t>
            </a:r>
            <a:r>
              <a:rPr sz="3000" b="1" spc="-75" dirty="0">
                <a:solidFill>
                  <a:srgbClr val="1A1B17"/>
                </a:solidFill>
                <a:latin typeface="Cambria"/>
                <a:cs typeface="Cambria"/>
              </a:rPr>
              <a:t>.</a:t>
            </a:r>
            <a:endParaRPr sz="3000" dirty="0">
              <a:latin typeface="Cambria"/>
              <a:cs typeface="Cambria"/>
            </a:endParaRPr>
          </a:p>
          <a:p>
            <a:pPr marL="659765">
              <a:lnSpc>
                <a:spcPct val="100000"/>
              </a:lnSpc>
              <a:spcBef>
                <a:spcPts val="150"/>
              </a:spcBef>
            </a:pPr>
            <a:r>
              <a:rPr sz="3000" b="1" spc="-229" dirty="0">
                <a:solidFill>
                  <a:srgbClr val="1A1B17"/>
                </a:solidFill>
                <a:latin typeface="Cambria"/>
                <a:cs typeface="Cambria"/>
              </a:rPr>
              <a:t>P</a:t>
            </a:r>
            <a:r>
              <a:rPr sz="3000" b="1" spc="-385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n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d</a:t>
            </a:r>
            <a:r>
              <a:rPr sz="3000" b="1" spc="-385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3000" b="1" spc="-350" dirty="0">
                <a:solidFill>
                  <a:srgbClr val="1A1B17"/>
                </a:solidFill>
                <a:latin typeface="Cambria"/>
                <a:cs typeface="Cambria"/>
              </a:rPr>
              <a:t>k</a:t>
            </a:r>
            <a:r>
              <a:rPr sz="3000" b="1" spc="-390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3000" b="1" spc="-135" dirty="0">
                <a:solidFill>
                  <a:srgbClr val="1A1B17"/>
                </a:solidFill>
                <a:latin typeface="Cambria"/>
                <a:cs typeface="Cambria"/>
              </a:rPr>
              <a:t>t</a:t>
            </a:r>
            <a:r>
              <a:rPr sz="3000" b="1" spc="-390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3000" b="1" spc="-235" dirty="0">
                <a:solidFill>
                  <a:srgbClr val="1A1B17"/>
                </a:solidFill>
                <a:latin typeface="Cambria"/>
                <a:cs typeface="Cambria"/>
              </a:rPr>
              <a:t>n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125" dirty="0">
                <a:solidFill>
                  <a:srgbClr val="1A1B17"/>
                </a:solidFill>
                <a:latin typeface="Cambria"/>
                <a:cs typeface="Cambria"/>
              </a:rPr>
              <a:t>K</a:t>
            </a:r>
            <a:r>
              <a:rPr sz="3000" b="1" spc="-385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3000" b="1" spc="-170" dirty="0">
                <a:solidFill>
                  <a:srgbClr val="1A1B17"/>
                </a:solidFill>
                <a:latin typeface="Cambria"/>
                <a:cs typeface="Cambria"/>
              </a:rPr>
              <a:t>l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u</a:t>
            </a:r>
            <a:r>
              <a:rPr sz="3000" b="1" spc="-390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r</a:t>
            </a:r>
            <a:r>
              <a:rPr sz="3000" b="1" spc="-254" dirty="0">
                <a:solidFill>
                  <a:srgbClr val="1A1B17"/>
                </a:solidFill>
                <a:latin typeface="Cambria"/>
                <a:cs typeface="Cambria"/>
              </a:rPr>
              <a:t>g</a:t>
            </a:r>
            <a:r>
              <a:rPr sz="3000" b="1" spc="-345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endParaRPr sz="3000" dirty="0">
              <a:latin typeface="Cambria"/>
              <a:cs typeface="Cambria"/>
            </a:endParaRPr>
          </a:p>
          <a:p>
            <a:pPr marL="12700" marR="5080">
              <a:lnSpc>
                <a:spcPts val="3750"/>
              </a:lnSpc>
              <a:spcBef>
                <a:spcPts val="150"/>
              </a:spcBef>
            </a:pP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Keluarga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40" dirty="0">
                <a:solidFill>
                  <a:srgbClr val="1A1B17"/>
                </a:solidFill>
                <a:latin typeface="Cambria"/>
                <a:cs typeface="Cambria"/>
              </a:rPr>
              <a:t>merupakan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unsur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terdekat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dari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45" dirty="0">
                <a:solidFill>
                  <a:srgbClr val="1A1B17"/>
                </a:solidFill>
                <a:latin typeface="Cambria"/>
                <a:cs typeface="Cambria"/>
              </a:rPr>
              <a:t>individu.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65" dirty="0">
                <a:solidFill>
                  <a:srgbClr val="1A1B17"/>
                </a:solidFill>
                <a:latin typeface="Cambria"/>
                <a:cs typeface="Cambria"/>
              </a:rPr>
              <a:t>Dalam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5" dirty="0">
                <a:solidFill>
                  <a:srgbClr val="1A1B17"/>
                </a:solidFill>
                <a:latin typeface="Cambria"/>
                <a:cs typeface="Cambria"/>
              </a:rPr>
              <a:t>hal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15" dirty="0">
                <a:solidFill>
                  <a:srgbClr val="1A1B17"/>
                </a:solidFill>
                <a:latin typeface="Cambria"/>
                <a:cs typeface="Cambria"/>
              </a:rPr>
              <a:t>ini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petugas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70" dirty="0">
                <a:solidFill>
                  <a:srgbClr val="1A1B17"/>
                </a:solidFill>
                <a:latin typeface="Cambria"/>
                <a:cs typeface="Cambria"/>
              </a:rPr>
              <a:t>puskesmas</a:t>
            </a:r>
            <a:r>
              <a:rPr sz="3000" b="1" spc="-33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punya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60" dirty="0">
                <a:solidFill>
                  <a:srgbClr val="1A1B17"/>
                </a:solidFill>
                <a:latin typeface="Cambria"/>
                <a:cs typeface="Cambria"/>
              </a:rPr>
              <a:t>andil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dalam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5" dirty="0">
                <a:solidFill>
                  <a:srgbClr val="1A1B17"/>
                </a:solidFill>
                <a:latin typeface="Cambria"/>
                <a:cs typeface="Cambria"/>
              </a:rPr>
              <a:t>hal </a:t>
            </a:r>
            <a:r>
              <a:rPr sz="3000" b="1" spc="-6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185" dirty="0">
                <a:solidFill>
                  <a:srgbClr val="1A1B17"/>
                </a:solidFill>
                <a:latin typeface="Cambria"/>
                <a:cs typeface="Cambria"/>
              </a:rPr>
              <a:t>itu.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185" dirty="0">
                <a:solidFill>
                  <a:srgbClr val="1A1B17"/>
                </a:solidFill>
                <a:latin typeface="Cambria"/>
                <a:cs typeface="Cambria"/>
              </a:rPr>
              <a:t>Agar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deteksi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35" dirty="0">
                <a:solidFill>
                  <a:srgbClr val="1A1B17"/>
                </a:solidFill>
                <a:latin typeface="Cambria"/>
                <a:cs typeface="Cambria"/>
              </a:rPr>
              <a:t>secara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35" dirty="0">
                <a:solidFill>
                  <a:srgbClr val="1A1B17"/>
                </a:solidFill>
                <a:latin typeface="Cambria"/>
                <a:cs typeface="Cambria"/>
              </a:rPr>
              <a:t>dini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dan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pengobatannya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disegerakan.</a:t>
            </a:r>
            <a:endParaRPr sz="3000" dirty="0">
              <a:latin typeface="Cambria"/>
              <a:cs typeface="Cambria"/>
            </a:endParaRPr>
          </a:p>
          <a:p>
            <a:pPr marL="659765" marR="7141209">
              <a:lnSpc>
                <a:spcPts val="3750"/>
              </a:lnSpc>
            </a:pP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Usaha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45" dirty="0">
                <a:solidFill>
                  <a:srgbClr val="1A1B17"/>
                </a:solidFill>
                <a:latin typeface="Cambria"/>
                <a:cs typeface="Cambria"/>
              </a:rPr>
              <a:t>promotif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dan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65" dirty="0">
                <a:solidFill>
                  <a:srgbClr val="1A1B17"/>
                </a:solidFill>
                <a:latin typeface="Cambria"/>
                <a:cs typeface="Cambria"/>
              </a:rPr>
              <a:t>preventif</a:t>
            </a:r>
            <a:r>
              <a:rPr sz="3000" b="1" spc="-26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juga</a:t>
            </a:r>
            <a:r>
              <a:rPr sz="3000" b="1" spc="-26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bisa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dilakukan. 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Upaya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5" dirty="0">
                <a:solidFill>
                  <a:srgbClr val="1A1B17"/>
                </a:solidFill>
                <a:latin typeface="Cambria"/>
                <a:cs typeface="Cambria"/>
              </a:rPr>
              <a:t>Pelayanan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Kesehatan</a:t>
            </a: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Penyandang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40" dirty="0">
                <a:solidFill>
                  <a:srgbClr val="1A1B17"/>
                </a:solidFill>
                <a:latin typeface="Cambria"/>
                <a:cs typeface="Cambria"/>
              </a:rPr>
              <a:t>Disabilitas,</a:t>
            </a:r>
            <a:endParaRPr sz="30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3000" b="1" spc="-270" dirty="0">
                <a:solidFill>
                  <a:srgbClr val="1A1B17"/>
                </a:solidFill>
                <a:latin typeface="Cambria"/>
                <a:cs typeface="Cambria"/>
              </a:rPr>
              <a:t>yaitu:</a:t>
            </a:r>
            <a:endParaRPr sz="30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-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29" dirty="0">
                <a:solidFill>
                  <a:srgbClr val="1A1B17"/>
                </a:solidFill>
                <a:latin typeface="Cambria"/>
                <a:cs typeface="Cambria"/>
              </a:rPr>
              <a:t>P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r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o</a:t>
            </a:r>
            <a:r>
              <a:rPr sz="3000" b="1" spc="-385" dirty="0">
                <a:solidFill>
                  <a:srgbClr val="1A1B17"/>
                </a:solidFill>
                <a:latin typeface="Cambria"/>
                <a:cs typeface="Cambria"/>
              </a:rPr>
              <a:t>m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o</a:t>
            </a:r>
            <a:r>
              <a:rPr sz="3000" b="1" spc="-135" dirty="0">
                <a:solidFill>
                  <a:srgbClr val="1A1B17"/>
                </a:solidFill>
                <a:latin typeface="Cambria"/>
                <a:cs typeface="Cambria"/>
              </a:rPr>
              <a:t>t</a:t>
            </a:r>
            <a:r>
              <a:rPr sz="3000" b="1" spc="-200" dirty="0">
                <a:solidFill>
                  <a:srgbClr val="1A1B17"/>
                </a:solidFill>
                <a:latin typeface="Cambria"/>
                <a:cs typeface="Cambria"/>
              </a:rPr>
              <a:t>i</a:t>
            </a:r>
            <a:r>
              <a:rPr sz="3000" b="1" spc="-110" dirty="0">
                <a:solidFill>
                  <a:srgbClr val="1A1B17"/>
                </a:solidFill>
                <a:latin typeface="Cambria"/>
                <a:cs typeface="Cambria"/>
              </a:rPr>
              <a:t>f</a:t>
            </a:r>
            <a:r>
              <a:rPr sz="3000" b="1" spc="-220" dirty="0">
                <a:solidFill>
                  <a:srgbClr val="1A1B17"/>
                </a:solidFill>
                <a:latin typeface="Cambria"/>
                <a:cs typeface="Cambria"/>
              </a:rPr>
              <a:t>: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85" dirty="0">
                <a:solidFill>
                  <a:srgbClr val="1A1B17"/>
                </a:solidFill>
                <a:latin typeface="Cambria"/>
                <a:cs typeface="Cambria"/>
              </a:rPr>
              <a:t>me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d</a:t>
            </a:r>
            <a:r>
              <a:rPr sz="3000" b="1" spc="-200" dirty="0">
                <a:solidFill>
                  <a:srgbClr val="1A1B17"/>
                </a:solidFill>
                <a:latin typeface="Cambria"/>
                <a:cs typeface="Cambria"/>
              </a:rPr>
              <a:t>i</a:t>
            </a:r>
            <a:r>
              <a:rPr sz="3000" b="1" spc="-345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5" dirty="0">
                <a:solidFill>
                  <a:srgbClr val="1A1B17"/>
                </a:solidFill>
                <a:latin typeface="Cambria"/>
                <a:cs typeface="Cambria"/>
              </a:rPr>
              <a:t>b</a:t>
            </a:r>
            <a:r>
              <a:rPr sz="3000" b="1" spc="-385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r</a:t>
            </a:r>
            <a:r>
              <a:rPr sz="3000" b="1" spc="-110" dirty="0">
                <a:solidFill>
                  <a:srgbClr val="1A1B17"/>
                </a:solidFill>
                <a:latin typeface="Cambria"/>
                <a:cs typeface="Cambria"/>
              </a:rPr>
              <a:t>f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u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n</a:t>
            </a:r>
            <a:r>
              <a:rPr sz="3000" b="1" spc="-254" dirty="0">
                <a:solidFill>
                  <a:srgbClr val="1A1B17"/>
                </a:solidFill>
                <a:latin typeface="Cambria"/>
                <a:cs typeface="Cambria"/>
              </a:rPr>
              <a:t>g</a:t>
            </a:r>
            <a:r>
              <a:rPr sz="3000" b="1" spc="-415" dirty="0">
                <a:solidFill>
                  <a:srgbClr val="1A1B17"/>
                </a:solidFill>
                <a:latin typeface="Cambria"/>
                <a:cs typeface="Cambria"/>
              </a:rPr>
              <a:t>s</a:t>
            </a:r>
            <a:r>
              <a:rPr sz="3000" b="1" spc="-155" dirty="0">
                <a:solidFill>
                  <a:srgbClr val="1A1B17"/>
                </a:solidFill>
                <a:latin typeface="Cambria"/>
                <a:cs typeface="Cambria"/>
              </a:rPr>
              <a:t>i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u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n</a:t>
            </a:r>
            <a:r>
              <a:rPr sz="3000" b="1" spc="-135" dirty="0">
                <a:solidFill>
                  <a:srgbClr val="1A1B17"/>
                </a:solidFill>
                <a:latin typeface="Cambria"/>
                <a:cs typeface="Cambria"/>
              </a:rPr>
              <a:t>t</a:t>
            </a:r>
            <a:r>
              <a:rPr sz="3000" b="1" spc="-325" dirty="0">
                <a:solidFill>
                  <a:srgbClr val="1A1B17"/>
                </a:solidFill>
                <a:latin typeface="Cambria"/>
                <a:cs typeface="Cambria"/>
              </a:rPr>
              <a:t>u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k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85" dirty="0">
                <a:solidFill>
                  <a:srgbClr val="1A1B17"/>
                </a:solidFill>
                <a:latin typeface="Cambria"/>
                <a:cs typeface="Cambria"/>
              </a:rPr>
              <a:t>mem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p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r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o</a:t>
            </a:r>
            <a:r>
              <a:rPr sz="3000" b="1" spc="-385" dirty="0">
                <a:solidFill>
                  <a:srgbClr val="1A1B17"/>
                </a:solidFill>
                <a:latin typeface="Cambria"/>
                <a:cs typeface="Cambria"/>
              </a:rPr>
              <a:t>m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o</a:t>
            </a:r>
            <a:r>
              <a:rPr sz="3000" b="1" spc="-415" dirty="0">
                <a:solidFill>
                  <a:srgbClr val="1A1B17"/>
                </a:solidFill>
                <a:latin typeface="Cambria"/>
                <a:cs typeface="Cambria"/>
              </a:rPr>
              <a:t>s</a:t>
            </a:r>
            <a:r>
              <a:rPr sz="3000" b="1" spc="-200" dirty="0">
                <a:solidFill>
                  <a:srgbClr val="1A1B17"/>
                </a:solidFill>
                <a:latin typeface="Cambria"/>
                <a:cs typeface="Cambria"/>
              </a:rPr>
              <a:t>i</a:t>
            </a:r>
            <a:r>
              <a:rPr sz="3000" b="1" spc="-350" dirty="0">
                <a:solidFill>
                  <a:srgbClr val="1A1B17"/>
                </a:solidFill>
                <a:latin typeface="Cambria"/>
                <a:cs typeface="Cambria"/>
              </a:rPr>
              <a:t>k</a:t>
            </a:r>
            <a:r>
              <a:rPr sz="3000" b="1" spc="-390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3000" b="1" spc="-235" dirty="0">
                <a:solidFill>
                  <a:srgbClr val="1A1B17"/>
                </a:solidFill>
                <a:latin typeface="Cambria"/>
                <a:cs typeface="Cambria"/>
              </a:rPr>
              <a:t>n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p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r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o</a:t>
            </a:r>
            <a:r>
              <a:rPr sz="3000" b="1" spc="-254" dirty="0">
                <a:solidFill>
                  <a:srgbClr val="1A1B17"/>
                </a:solidFill>
                <a:latin typeface="Cambria"/>
                <a:cs typeface="Cambria"/>
              </a:rPr>
              <a:t>g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r</a:t>
            </a:r>
            <a:r>
              <a:rPr sz="3000" b="1" spc="-390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3000" b="1" spc="-385" dirty="0">
                <a:solidFill>
                  <a:srgbClr val="1A1B17"/>
                </a:solidFill>
                <a:latin typeface="Cambria"/>
                <a:cs typeface="Cambria"/>
              </a:rPr>
              <a:t>m</a:t>
            </a:r>
            <a:r>
              <a:rPr sz="3000" b="1" spc="-90" dirty="0">
                <a:solidFill>
                  <a:srgbClr val="1A1B17"/>
                </a:solidFill>
                <a:latin typeface="Cambria"/>
                <a:cs typeface="Cambria"/>
              </a:rPr>
              <a:t>-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p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r</a:t>
            </a:r>
            <a:r>
              <a:rPr sz="3000" b="1" spc="-290" dirty="0">
                <a:solidFill>
                  <a:srgbClr val="1A1B17"/>
                </a:solidFill>
                <a:latin typeface="Cambria"/>
                <a:cs typeface="Cambria"/>
              </a:rPr>
              <a:t>o</a:t>
            </a:r>
            <a:r>
              <a:rPr sz="3000" b="1" spc="-254" dirty="0">
                <a:solidFill>
                  <a:srgbClr val="1A1B17"/>
                </a:solidFill>
                <a:latin typeface="Cambria"/>
                <a:cs typeface="Cambria"/>
              </a:rPr>
              <a:t>g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r</a:t>
            </a:r>
            <a:r>
              <a:rPr sz="3000" b="1" spc="-390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3000" b="1" spc="-340" dirty="0">
                <a:solidFill>
                  <a:srgbClr val="1A1B17"/>
                </a:solidFill>
                <a:latin typeface="Cambria"/>
                <a:cs typeface="Cambria"/>
              </a:rPr>
              <a:t>m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p</a:t>
            </a:r>
            <a:r>
              <a:rPr sz="3000" b="1" spc="-385" dirty="0">
                <a:solidFill>
                  <a:srgbClr val="1A1B17"/>
                </a:solidFill>
                <a:latin typeface="Cambria"/>
                <a:cs typeface="Cambria"/>
              </a:rPr>
              <a:t>eme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r</a:t>
            </a:r>
            <a:r>
              <a:rPr sz="3000" b="1" spc="-200" dirty="0">
                <a:solidFill>
                  <a:srgbClr val="1A1B17"/>
                </a:solidFill>
                <a:latin typeface="Cambria"/>
                <a:cs typeface="Cambria"/>
              </a:rPr>
              <a:t>i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n</a:t>
            </a:r>
            <a:r>
              <a:rPr sz="3000" b="1" spc="-135" dirty="0">
                <a:solidFill>
                  <a:srgbClr val="1A1B17"/>
                </a:solidFill>
                <a:latin typeface="Cambria"/>
                <a:cs typeface="Cambria"/>
              </a:rPr>
              <a:t>t</a:t>
            </a:r>
            <a:r>
              <a:rPr sz="3000" b="1" spc="-390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h</a:t>
            </a:r>
            <a:r>
              <a:rPr sz="3000" b="1" spc="-75" dirty="0">
                <a:solidFill>
                  <a:srgbClr val="1A1B17"/>
                </a:solidFill>
                <a:latin typeface="Cambria"/>
                <a:cs typeface="Cambria"/>
              </a:rPr>
              <a:t>.</a:t>
            </a:r>
            <a:endParaRPr sz="30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-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29" dirty="0">
                <a:solidFill>
                  <a:srgbClr val="1A1B17"/>
                </a:solidFill>
                <a:latin typeface="Cambria"/>
                <a:cs typeface="Cambria"/>
              </a:rPr>
              <a:t>P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r</a:t>
            </a:r>
            <a:r>
              <a:rPr sz="3000" b="1" spc="-385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v</a:t>
            </a:r>
            <a:r>
              <a:rPr sz="3000" b="1" spc="-385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n</a:t>
            </a:r>
            <a:r>
              <a:rPr sz="3000" b="1" spc="-135" dirty="0">
                <a:solidFill>
                  <a:srgbClr val="1A1B17"/>
                </a:solidFill>
                <a:latin typeface="Cambria"/>
                <a:cs typeface="Cambria"/>
              </a:rPr>
              <a:t>t</a:t>
            </a:r>
            <a:r>
              <a:rPr sz="3000" b="1" spc="-200" dirty="0">
                <a:solidFill>
                  <a:srgbClr val="1A1B17"/>
                </a:solidFill>
                <a:latin typeface="Cambria"/>
                <a:cs typeface="Cambria"/>
              </a:rPr>
              <a:t>i</a:t>
            </a:r>
            <a:r>
              <a:rPr sz="3000" b="1" spc="-110" dirty="0">
                <a:solidFill>
                  <a:srgbClr val="1A1B17"/>
                </a:solidFill>
                <a:latin typeface="Cambria"/>
                <a:cs typeface="Cambria"/>
              </a:rPr>
              <a:t>f</a:t>
            </a:r>
            <a:r>
              <a:rPr sz="3000" b="1" spc="-220" dirty="0">
                <a:solidFill>
                  <a:srgbClr val="1A1B17"/>
                </a:solidFill>
                <a:latin typeface="Cambria"/>
                <a:cs typeface="Cambria"/>
              </a:rPr>
              <a:t>: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170" dirty="0">
                <a:solidFill>
                  <a:srgbClr val="1A1B17"/>
                </a:solidFill>
                <a:latin typeface="Cambria"/>
                <a:cs typeface="Cambria"/>
              </a:rPr>
              <a:t>l</a:t>
            </a:r>
            <a:r>
              <a:rPr sz="3000" b="1" spc="-390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n</a:t>
            </a:r>
            <a:r>
              <a:rPr sz="3000" b="1" spc="-254" dirty="0">
                <a:solidFill>
                  <a:srgbClr val="1A1B17"/>
                </a:solidFill>
                <a:latin typeface="Cambria"/>
                <a:cs typeface="Cambria"/>
              </a:rPr>
              <a:t>g</a:t>
            </a:r>
            <a:r>
              <a:rPr sz="3000" b="1" spc="-350" dirty="0">
                <a:solidFill>
                  <a:srgbClr val="1A1B17"/>
                </a:solidFill>
                <a:latin typeface="Cambria"/>
                <a:cs typeface="Cambria"/>
              </a:rPr>
              <a:t>k</a:t>
            </a:r>
            <a:r>
              <a:rPr sz="3000" b="1" spc="-390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3000" b="1" spc="-265" dirty="0">
                <a:solidFill>
                  <a:srgbClr val="1A1B17"/>
                </a:solidFill>
                <a:latin typeface="Cambria"/>
                <a:cs typeface="Cambria"/>
              </a:rPr>
              <a:t>h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0" dirty="0">
                <a:solidFill>
                  <a:srgbClr val="1A1B17"/>
                </a:solidFill>
                <a:latin typeface="Cambria"/>
                <a:cs typeface="Cambria"/>
              </a:rPr>
              <a:t>p</a:t>
            </a:r>
            <a:r>
              <a:rPr sz="3000" b="1" spc="-385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n</a:t>
            </a:r>
            <a:r>
              <a:rPr sz="3000" b="1" spc="-180" dirty="0">
                <a:solidFill>
                  <a:srgbClr val="1A1B17"/>
                </a:solidFill>
                <a:latin typeface="Cambria"/>
                <a:cs typeface="Cambria"/>
              </a:rPr>
              <a:t>c</a:t>
            </a:r>
            <a:r>
              <a:rPr sz="3000" b="1" spc="-385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3000" b="1" spc="-254" dirty="0">
                <a:solidFill>
                  <a:srgbClr val="1A1B17"/>
                </a:solidFill>
                <a:latin typeface="Cambria"/>
                <a:cs typeface="Cambria"/>
              </a:rPr>
              <a:t>g</a:t>
            </a:r>
            <a:r>
              <a:rPr sz="3000" b="1" spc="-390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h</a:t>
            </a:r>
            <a:r>
              <a:rPr sz="3000" b="1" spc="-390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3000" b="1" spc="-235" dirty="0">
                <a:solidFill>
                  <a:srgbClr val="1A1B17"/>
                </a:solidFill>
                <a:latin typeface="Cambria"/>
                <a:cs typeface="Cambria"/>
              </a:rPr>
              <a:t>n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415" dirty="0">
                <a:solidFill>
                  <a:srgbClr val="1A1B17"/>
                </a:solidFill>
                <a:latin typeface="Cambria"/>
                <a:cs typeface="Cambria"/>
              </a:rPr>
              <a:t>s</a:t>
            </a:r>
            <a:r>
              <a:rPr sz="3000" b="1" spc="-385" dirty="0">
                <a:solidFill>
                  <a:srgbClr val="1A1B17"/>
                </a:solidFill>
                <a:latin typeface="Cambria"/>
                <a:cs typeface="Cambria"/>
              </a:rPr>
              <a:t>e</a:t>
            </a:r>
            <a:r>
              <a:rPr sz="3000" b="1" spc="-180" dirty="0">
                <a:solidFill>
                  <a:srgbClr val="1A1B17"/>
                </a:solidFill>
                <a:latin typeface="Cambria"/>
                <a:cs typeface="Cambria"/>
              </a:rPr>
              <a:t>c</a:t>
            </a:r>
            <a:r>
              <a:rPr sz="3000" b="1" spc="-390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3000" b="1" spc="-295" dirty="0">
                <a:solidFill>
                  <a:srgbClr val="1A1B17"/>
                </a:solidFill>
                <a:latin typeface="Cambria"/>
                <a:cs typeface="Cambria"/>
              </a:rPr>
              <a:t>r</a:t>
            </a:r>
            <a:r>
              <a:rPr sz="3000" b="1" spc="-345" dirty="0">
                <a:solidFill>
                  <a:srgbClr val="1A1B17"/>
                </a:solidFill>
                <a:latin typeface="Cambria"/>
                <a:cs typeface="Cambria"/>
              </a:rPr>
              <a:t>a</a:t>
            </a:r>
            <a:r>
              <a:rPr sz="3000" b="1" spc="-5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10" dirty="0">
                <a:solidFill>
                  <a:srgbClr val="1A1B17"/>
                </a:solidFill>
                <a:latin typeface="Cambria"/>
                <a:cs typeface="Cambria"/>
              </a:rPr>
              <a:t>d</a:t>
            </a:r>
            <a:r>
              <a:rPr sz="3000" b="1" spc="-200" dirty="0">
                <a:solidFill>
                  <a:srgbClr val="1A1B17"/>
                </a:solidFill>
                <a:latin typeface="Cambria"/>
                <a:cs typeface="Cambria"/>
              </a:rPr>
              <a:t>i</a:t>
            </a:r>
            <a:r>
              <a:rPr sz="3000" b="1" spc="-280" dirty="0">
                <a:solidFill>
                  <a:srgbClr val="1A1B17"/>
                </a:solidFill>
                <a:latin typeface="Cambria"/>
                <a:cs typeface="Cambria"/>
              </a:rPr>
              <a:t>n</a:t>
            </a:r>
            <a:r>
              <a:rPr sz="3000" b="1" spc="-200" dirty="0">
                <a:solidFill>
                  <a:srgbClr val="1A1B17"/>
                </a:solidFill>
                <a:latin typeface="Cambria"/>
                <a:cs typeface="Cambria"/>
              </a:rPr>
              <a:t>i</a:t>
            </a:r>
            <a:r>
              <a:rPr sz="3000" b="1" spc="-75" dirty="0">
                <a:solidFill>
                  <a:srgbClr val="1A1B17"/>
                </a:solidFill>
                <a:latin typeface="Cambria"/>
                <a:cs typeface="Cambria"/>
              </a:rPr>
              <a:t>.</a:t>
            </a:r>
            <a:endParaRPr sz="30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3000" b="1" spc="-45" dirty="0">
                <a:solidFill>
                  <a:srgbClr val="1A1B17"/>
                </a:solidFill>
                <a:latin typeface="Cambria"/>
                <a:cs typeface="Cambria"/>
              </a:rPr>
              <a:t>-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25" dirty="0">
                <a:solidFill>
                  <a:srgbClr val="1A1B17"/>
                </a:solidFill>
                <a:latin typeface="Cambria"/>
                <a:cs typeface="Cambria"/>
              </a:rPr>
              <a:t>Kuratif: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pelayanan</a:t>
            </a:r>
            <a:r>
              <a:rPr sz="3000" b="1" spc="-3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05" dirty="0">
                <a:solidFill>
                  <a:srgbClr val="1A1B17"/>
                </a:solidFill>
                <a:latin typeface="Cambria"/>
                <a:cs typeface="Cambria"/>
              </a:rPr>
              <a:t>pemerintah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dalam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85" dirty="0">
                <a:solidFill>
                  <a:srgbClr val="1A1B17"/>
                </a:solidFill>
                <a:latin typeface="Cambria"/>
                <a:cs typeface="Cambria"/>
              </a:rPr>
              <a:t>bentuk</a:t>
            </a:r>
            <a:r>
              <a:rPr sz="3000" b="1" spc="-3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60" dirty="0">
                <a:solidFill>
                  <a:srgbClr val="1A1B17"/>
                </a:solidFill>
                <a:latin typeface="Cambria"/>
                <a:cs typeface="Cambria"/>
              </a:rPr>
              <a:t>Rumah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15" dirty="0">
                <a:solidFill>
                  <a:srgbClr val="1A1B17"/>
                </a:solidFill>
                <a:latin typeface="Cambria"/>
                <a:cs typeface="Cambria"/>
              </a:rPr>
              <a:t>Sakit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50" dirty="0">
                <a:solidFill>
                  <a:srgbClr val="1A1B17"/>
                </a:solidFill>
                <a:latin typeface="Cambria"/>
                <a:cs typeface="Cambria"/>
              </a:rPr>
              <a:t>khusus</a:t>
            </a:r>
            <a:r>
              <a:rPr sz="3000" b="1" spc="-34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75" dirty="0">
                <a:solidFill>
                  <a:srgbClr val="1A1B17"/>
                </a:solidFill>
                <a:latin typeface="Cambria"/>
                <a:cs typeface="Cambria"/>
              </a:rPr>
              <a:t>untuk</a:t>
            </a:r>
            <a:r>
              <a:rPr sz="3000" b="1" spc="-35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320" dirty="0">
                <a:solidFill>
                  <a:srgbClr val="1A1B17"/>
                </a:solidFill>
                <a:latin typeface="Cambria"/>
                <a:cs typeface="Cambria"/>
              </a:rPr>
              <a:t>penyandang</a:t>
            </a:r>
            <a:r>
              <a:rPr sz="3000" b="1" spc="-40" dirty="0">
                <a:solidFill>
                  <a:srgbClr val="1A1B17"/>
                </a:solidFill>
                <a:latin typeface="Cambria"/>
                <a:cs typeface="Cambria"/>
              </a:rPr>
              <a:t> </a:t>
            </a:r>
            <a:r>
              <a:rPr sz="3000" b="1" spc="-265" dirty="0">
                <a:solidFill>
                  <a:srgbClr val="1A1B17"/>
                </a:solidFill>
                <a:latin typeface="Cambria"/>
                <a:cs typeface="Cambria"/>
              </a:rPr>
              <a:t>disabilitas.</a:t>
            </a:r>
            <a:endParaRPr sz="3000" dirty="0">
              <a:latin typeface="Cambria"/>
              <a:cs typeface="Cambr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28700" y="1028700"/>
            <a:ext cx="904875" cy="904875"/>
          </a:xfrm>
          <a:custGeom>
            <a:avLst/>
            <a:gdLst/>
            <a:ahLst/>
            <a:cxnLst/>
            <a:rect l="l" t="t" r="r" b="b"/>
            <a:pathLst>
              <a:path w="904875" h="904875">
                <a:moveTo>
                  <a:pt x="452437" y="904874"/>
                </a:moveTo>
                <a:lnTo>
                  <a:pt x="403139" y="902220"/>
                </a:lnTo>
                <a:lnTo>
                  <a:pt x="355379" y="894439"/>
                </a:lnTo>
                <a:lnTo>
                  <a:pt x="309432" y="881809"/>
                </a:lnTo>
                <a:lnTo>
                  <a:pt x="265575" y="864605"/>
                </a:lnTo>
                <a:lnTo>
                  <a:pt x="224083" y="843104"/>
                </a:lnTo>
                <a:lnTo>
                  <a:pt x="185233" y="817580"/>
                </a:lnTo>
                <a:lnTo>
                  <a:pt x="149301" y="788311"/>
                </a:lnTo>
                <a:lnTo>
                  <a:pt x="116563" y="755573"/>
                </a:lnTo>
                <a:lnTo>
                  <a:pt x="87294" y="719641"/>
                </a:lnTo>
                <a:lnTo>
                  <a:pt x="61770" y="680791"/>
                </a:lnTo>
                <a:lnTo>
                  <a:pt x="40269" y="639299"/>
                </a:lnTo>
                <a:lnTo>
                  <a:pt x="23065" y="595442"/>
                </a:lnTo>
                <a:lnTo>
                  <a:pt x="10435" y="549495"/>
                </a:lnTo>
                <a:lnTo>
                  <a:pt x="2654" y="501735"/>
                </a:lnTo>
                <a:lnTo>
                  <a:pt x="0" y="452437"/>
                </a:lnTo>
                <a:lnTo>
                  <a:pt x="2654" y="403139"/>
                </a:lnTo>
                <a:lnTo>
                  <a:pt x="10435" y="355379"/>
                </a:lnTo>
                <a:lnTo>
                  <a:pt x="23065" y="309432"/>
                </a:lnTo>
                <a:lnTo>
                  <a:pt x="40269" y="265575"/>
                </a:lnTo>
                <a:lnTo>
                  <a:pt x="61770" y="224083"/>
                </a:lnTo>
                <a:lnTo>
                  <a:pt x="87294" y="185233"/>
                </a:lnTo>
                <a:lnTo>
                  <a:pt x="116563" y="149301"/>
                </a:lnTo>
                <a:lnTo>
                  <a:pt x="149301" y="116563"/>
                </a:lnTo>
                <a:lnTo>
                  <a:pt x="185233" y="87294"/>
                </a:lnTo>
                <a:lnTo>
                  <a:pt x="224083" y="61770"/>
                </a:lnTo>
                <a:lnTo>
                  <a:pt x="265575" y="40269"/>
                </a:lnTo>
                <a:lnTo>
                  <a:pt x="309432" y="23065"/>
                </a:lnTo>
                <a:lnTo>
                  <a:pt x="355379" y="10435"/>
                </a:lnTo>
                <a:lnTo>
                  <a:pt x="403139" y="2654"/>
                </a:lnTo>
                <a:lnTo>
                  <a:pt x="452437" y="0"/>
                </a:lnTo>
                <a:lnTo>
                  <a:pt x="501735" y="2654"/>
                </a:lnTo>
                <a:lnTo>
                  <a:pt x="549495" y="10435"/>
                </a:lnTo>
                <a:lnTo>
                  <a:pt x="595442" y="23065"/>
                </a:lnTo>
                <a:lnTo>
                  <a:pt x="639299" y="40269"/>
                </a:lnTo>
                <a:lnTo>
                  <a:pt x="680791" y="61770"/>
                </a:lnTo>
                <a:lnTo>
                  <a:pt x="719641" y="87294"/>
                </a:lnTo>
                <a:lnTo>
                  <a:pt x="755573" y="116563"/>
                </a:lnTo>
                <a:lnTo>
                  <a:pt x="788311" y="149301"/>
                </a:lnTo>
                <a:lnTo>
                  <a:pt x="817580" y="185233"/>
                </a:lnTo>
                <a:lnTo>
                  <a:pt x="843104" y="224083"/>
                </a:lnTo>
                <a:lnTo>
                  <a:pt x="864605" y="265575"/>
                </a:lnTo>
                <a:lnTo>
                  <a:pt x="881809" y="309432"/>
                </a:lnTo>
                <a:lnTo>
                  <a:pt x="894439" y="355379"/>
                </a:lnTo>
                <a:lnTo>
                  <a:pt x="902220" y="403139"/>
                </a:lnTo>
                <a:lnTo>
                  <a:pt x="904874" y="452437"/>
                </a:lnTo>
                <a:lnTo>
                  <a:pt x="902220" y="501735"/>
                </a:lnTo>
                <a:lnTo>
                  <a:pt x="894439" y="549495"/>
                </a:lnTo>
                <a:lnTo>
                  <a:pt x="881809" y="595442"/>
                </a:lnTo>
                <a:lnTo>
                  <a:pt x="864605" y="639299"/>
                </a:lnTo>
                <a:lnTo>
                  <a:pt x="843104" y="680791"/>
                </a:lnTo>
                <a:lnTo>
                  <a:pt x="817580" y="719641"/>
                </a:lnTo>
                <a:lnTo>
                  <a:pt x="788311" y="755573"/>
                </a:lnTo>
                <a:lnTo>
                  <a:pt x="755573" y="788311"/>
                </a:lnTo>
                <a:lnTo>
                  <a:pt x="719641" y="817580"/>
                </a:lnTo>
                <a:lnTo>
                  <a:pt x="680791" y="843104"/>
                </a:lnTo>
                <a:lnTo>
                  <a:pt x="639299" y="864605"/>
                </a:lnTo>
                <a:lnTo>
                  <a:pt x="595442" y="881809"/>
                </a:lnTo>
                <a:lnTo>
                  <a:pt x="549495" y="894439"/>
                </a:lnTo>
                <a:lnTo>
                  <a:pt x="501735" y="902220"/>
                </a:lnTo>
                <a:lnTo>
                  <a:pt x="452437" y="904874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281531" y="1208427"/>
            <a:ext cx="4025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30" dirty="0">
                <a:solidFill>
                  <a:srgbClr val="FAFAFA"/>
                </a:solidFill>
                <a:latin typeface="Cambria"/>
                <a:cs typeface="Cambria"/>
              </a:rPr>
              <a:t>I</a:t>
            </a:r>
            <a:r>
              <a:rPr sz="3000" b="1" spc="85" dirty="0">
                <a:solidFill>
                  <a:srgbClr val="FAFAFA"/>
                </a:solidFill>
                <a:latin typeface="Cambria"/>
                <a:cs typeface="Cambria"/>
              </a:rPr>
              <a:t>X</a:t>
            </a:r>
            <a:endParaRPr sz="3000">
              <a:latin typeface="Cambria"/>
              <a:cs typeface="Cambr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5994822" y="1028700"/>
            <a:ext cx="28575" cy="8229600"/>
          </a:xfrm>
          <a:custGeom>
            <a:avLst/>
            <a:gdLst/>
            <a:ahLst/>
            <a:cxnLst/>
            <a:rect l="l" t="t" r="r" b="b"/>
            <a:pathLst>
              <a:path w="28575" h="8229600">
                <a:moveTo>
                  <a:pt x="0" y="0"/>
                </a:moveTo>
                <a:lnTo>
                  <a:pt x="28574" y="0"/>
                </a:lnTo>
                <a:lnTo>
                  <a:pt x="28574" y="8229599"/>
                </a:lnTo>
                <a:lnTo>
                  <a:pt x="0" y="8229599"/>
                </a:lnTo>
                <a:lnTo>
                  <a:pt x="0" y="0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981171" y="9040105"/>
            <a:ext cx="218999" cy="218836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981171" y="8302811"/>
            <a:ext cx="218999" cy="218836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979906" y="8672648"/>
            <a:ext cx="219074" cy="219074"/>
          </a:xfrm>
          <a:prstGeom prst="rect">
            <a:avLst/>
          </a:prstGeom>
        </p:spPr>
      </p:pic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2192107" y="1127497"/>
            <a:ext cx="8444865" cy="1466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450" spc="15" dirty="0" err="1"/>
              <a:t>S</a:t>
            </a:r>
            <a:r>
              <a:rPr sz="9450" spc="-1085" dirty="0" err="1"/>
              <a:t>a</a:t>
            </a:r>
            <a:r>
              <a:rPr sz="9450" spc="-1160" dirty="0" err="1"/>
              <a:t>s</a:t>
            </a:r>
            <a:r>
              <a:rPr sz="9450" spc="-1085" dirty="0" err="1"/>
              <a:t>a</a:t>
            </a:r>
            <a:r>
              <a:rPr sz="9450" spc="-785" dirty="0" err="1"/>
              <a:t>r</a:t>
            </a:r>
            <a:r>
              <a:rPr sz="9450" spc="-1085" dirty="0" err="1"/>
              <a:t>a</a:t>
            </a:r>
            <a:r>
              <a:rPr sz="9450" spc="-730" dirty="0" err="1"/>
              <a:t>n</a:t>
            </a:r>
            <a:r>
              <a:rPr sz="9450" spc="130" dirty="0"/>
              <a:t> </a:t>
            </a:r>
            <a:r>
              <a:rPr sz="9450" spc="-580" dirty="0" err="1"/>
              <a:t>P</a:t>
            </a:r>
            <a:r>
              <a:rPr sz="9450" spc="-785" dirty="0" err="1"/>
              <a:t>r</a:t>
            </a:r>
            <a:r>
              <a:rPr sz="9450" spc="-490" dirty="0" err="1"/>
              <a:t>i</a:t>
            </a:r>
            <a:r>
              <a:rPr sz="9450" spc="-765" dirty="0" err="1"/>
              <a:t>o</a:t>
            </a:r>
            <a:r>
              <a:rPr sz="9450" spc="-785" dirty="0" err="1"/>
              <a:t>r</a:t>
            </a:r>
            <a:r>
              <a:rPr sz="9450" spc="-490" dirty="0" err="1"/>
              <a:t>i</a:t>
            </a:r>
            <a:r>
              <a:rPr sz="9450" spc="-280" dirty="0" err="1"/>
              <a:t>t</a:t>
            </a:r>
            <a:r>
              <a:rPr sz="9450" spc="-1085" dirty="0" err="1"/>
              <a:t>a</a:t>
            </a:r>
            <a:r>
              <a:rPr sz="9450" spc="-1160" dirty="0" err="1"/>
              <a:t>s</a:t>
            </a:r>
            <a:endParaRPr sz="945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04645" marR="5080">
              <a:lnSpc>
                <a:spcPct val="107400"/>
              </a:lnSpc>
              <a:spcBef>
                <a:spcPts val="95"/>
              </a:spcBef>
            </a:pPr>
            <a:r>
              <a:rPr spc="-15" dirty="0"/>
              <a:t>Pemerintah</a:t>
            </a:r>
            <a:r>
              <a:rPr spc="-285" dirty="0"/>
              <a:t> </a:t>
            </a:r>
            <a:r>
              <a:rPr spc="-90" dirty="0"/>
              <a:t>sebagai</a:t>
            </a:r>
            <a:r>
              <a:rPr spc="-280" dirty="0"/>
              <a:t> </a:t>
            </a:r>
            <a:r>
              <a:rPr spc="-60" dirty="0"/>
              <a:t>bagian</a:t>
            </a:r>
            <a:r>
              <a:rPr spc="-285" dirty="0"/>
              <a:t> </a:t>
            </a:r>
            <a:r>
              <a:rPr spc="15" dirty="0"/>
              <a:t>dari</a:t>
            </a:r>
            <a:r>
              <a:rPr spc="-280" dirty="0"/>
              <a:t> </a:t>
            </a:r>
            <a:r>
              <a:rPr spc="-25" dirty="0"/>
              <a:t>masyarakat</a:t>
            </a:r>
            <a:r>
              <a:rPr spc="-285" dirty="0"/>
              <a:t> </a:t>
            </a:r>
            <a:r>
              <a:rPr spc="-45" dirty="0"/>
              <a:t>harus</a:t>
            </a:r>
            <a:r>
              <a:rPr spc="-280" dirty="0"/>
              <a:t> </a:t>
            </a:r>
            <a:r>
              <a:rPr spc="-20" dirty="0"/>
              <a:t>mencari</a:t>
            </a:r>
            <a:r>
              <a:rPr spc="-285" dirty="0"/>
              <a:t> </a:t>
            </a:r>
            <a:r>
              <a:rPr spc="-40" dirty="0"/>
              <a:t>solusi </a:t>
            </a:r>
            <a:r>
              <a:rPr spc="-1065" dirty="0"/>
              <a:t> </a:t>
            </a:r>
            <a:r>
              <a:rPr spc="65" dirty="0"/>
              <a:t>untuk</a:t>
            </a:r>
            <a:r>
              <a:rPr spc="-285" dirty="0"/>
              <a:t> </a:t>
            </a:r>
            <a:r>
              <a:rPr spc="-5" dirty="0"/>
              <a:t>membuat</a:t>
            </a:r>
            <a:r>
              <a:rPr spc="-280" dirty="0"/>
              <a:t> </a:t>
            </a:r>
            <a:r>
              <a:rPr spc="-70" dirty="0"/>
              <a:t>manusia</a:t>
            </a:r>
            <a:r>
              <a:rPr spc="-285" dirty="0"/>
              <a:t> </a:t>
            </a:r>
            <a:r>
              <a:rPr spc="-60" dirty="0"/>
              <a:t>penyandang</a:t>
            </a:r>
            <a:r>
              <a:rPr spc="-280" dirty="0"/>
              <a:t> </a:t>
            </a:r>
            <a:r>
              <a:rPr spc="-15" dirty="0"/>
              <a:t>disabilitas</a:t>
            </a:r>
            <a:r>
              <a:rPr spc="-285" dirty="0"/>
              <a:t> </a:t>
            </a:r>
            <a:r>
              <a:rPr spc="-5" dirty="0"/>
              <a:t>hidup</a:t>
            </a:r>
            <a:r>
              <a:rPr spc="-280" dirty="0"/>
              <a:t> </a:t>
            </a:r>
            <a:r>
              <a:rPr spc="-35" dirty="0"/>
              <a:t>normal.</a:t>
            </a:r>
          </a:p>
          <a:p>
            <a:pPr marL="1604645" marR="1645920">
              <a:lnSpc>
                <a:spcPts val="5030"/>
              </a:lnSpc>
              <a:spcBef>
                <a:spcPts val="85"/>
              </a:spcBef>
            </a:pPr>
            <a:r>
              <a:rPr spc="-70" dirty="0"/>
              <a:t>Peran </a:t>
            </a:r>
            <a:r>
              <a:rPr spc="5" dirty="0"/>
              <a:t>pemerintah </a:t>
            </a:r>
            <a:r>
              <a:rPr spc="-70" dirty="0"/>
              <a:t>bisa </a:t>
            </a:r>
            <a:r>
              <a:rPr spc="-35" dirty="0"/>
              <a:t>berupa </a:t>
            </a:r>
            <a:r>
              <a:rPr spc="-60" dirty="0"/>
              <a:t>penyediaan </a:t>
            </a:r>
            <a:r>
              <a:rPr dirty="0"/>
              <a:t>fasilitas </a:t>
            </a:r>
            <a:r>
              <a:rPr spc="-35" dirty="0"/>
              <a:t>bagi </a:t>
            </a:r>
            <a:r>
              <a:rPr spc="-30" dirty="0"/>
              <a:t> </a:t>
            </a:r>
            <a:r>
              <a:rPr spc="-60" dirty="0"/>
              <a:t>penyandang</a:t>
            </a:r>
            <a:r>
              <a:rPr spc="-280" dirty="0"/>
              <a:t> </a:t>
            </a:r>
            <a:r>
              <a:rPr spc="-15" dirty="0"/>
              <a:t>disabilitas</a:t>
            </a:r>
            <a:r>
              <a:rPr spc="-275" dirty="0"/>
              <a:t> </a:t>
            </a:r>
            <a:r>
              <a:rPr spc="15" dirty="0"/>
              <a:t>seperti</a:t>
            </a:r>
            <a:r>
              <a:rPr spc="-275" dirty="0"/>
              <a:t> </a:t>
            </a:r>
            <a:r>
              <a:rPr spc="55" dirty="0"/>
              <a:t>tempat</a:t>
            </a:r>
            <a:r>
              <a:rPr spc="-280" dirty="0"/>
              <a:t> </a:t>
            </a:r>
            <a:r>
              <a:rPr spc="-60" dirty="0"/>
              <a:t>khusus</a:t>
            </a:r>
            <a:r>
              <a:rPr spc="-275" dirty="0"/>
              <a:t> </a:t>
            </a:r>
            <a:r>
              <a:rPr spc="45" dirty="0"/>
              <a:t>parkir</a:t>
            </a:r>
            <a:r>
              <a:rPr spc="-275" dirty="0"/>
              <a:t> </a:t>
            </a:r>
            <a:r>
              <a:rPr spc="-5" dirty="0"/>
              <a:t>atau </a:t>
            </a:r>
            <a:r>
              <a:rPr spc="-1070" dirty="0"/>
              <a:t> </a:t>
            </a:r>
            <a:r>
              <a:rPr spc="-35" dirty="0"/>
              <a:t>perpustakaan</a:t>
            </a:r>
            <a:r>
              <a:rPr spc="-285" dirty="0"/>
              <a:t> </a:t>
            </a:r>
            <a:r>
              <a:rPr spc="65" dirty="0"/>
              <a:t>untuk</a:t>
            </a:r>
            <a:r>
              <a:rPr spc="-280" dirty="0"/>
              <a:t> </a:t>
            </a:r>
            <a:r>
              <a:rPr spc="-45" dirty="0"/>
              <a:t>para</a:t>
            </a:r>
            <a:r>
              <a:rPr spc="-280" dirty="0"/>
              <a:t> </a:t>
            </a:r>
            <a:r>
              <a:rPr spc="30" dirty="0"/>
              <a:t>tuna</a:t>
            </a:r>
            <a:r>
              <a:rPr spc="-285" dirty="0"/>
              <a:t> </a:t>
            </a:r>
            <a:r>
              <a:rPr spc="35" dirty="0"/>
              <a:t>netra</a:t>
            </a:r>
            <a:r>
              <a:rPr spc="-280" dirty="0"/>
              <a:t> </a:t>
            </a:r>
            <a:r>
              <a:rPr spc="-30" dirty="0"/>
              <a:t>juga</a:t>
            </a:r>
            <a:r>
              <a:rPr spc="-280" dirty="0"/>
              <a:t> </a:t>
            </a:r>
            <a:r>
              <a:rPr spc="-40" dirty="0"/>
              <a:t>sangat</a:t>
            </a:r>
            <a:r>
              <a:rPr spc="-285" dirty="0"/>
              <a:t> </a:t>
            </a:r>
            <a:r>
              <a:rPr spc="15" dirty="0"/>
              <a:t>berarti.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80795" y="6264500"/>
            <a:ext cx="12731115" cy="2578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7400"/>
              </a:lnSpc>
              <a:spcBef>
                <a:spcPts val="95"/>
              </a:spcBef>
            </a:pPr>
            <a:r>
              <a:rPr sz="3900" spc="-55" dirty="0">
                <a:solidFill>
                  <a:srgbClr val="1A1B17"/>
                </a:solidFill>
                <a:latin typeface="Arial"/>
                <a:cs typeface="Arial"/>
              </a:rPr>
              <a:t>Sementara </a:t>
            </a:r>
            <a:r>
              <a:rPr sz="3900" spc="-35" dirty="0">
                <a:solidFill>
                  <a:srgbClr val="1A1B17"/>
                </a:solidFill>
                <a:latin typeface="Arial"/>
                <a:cs typeface="Arial"/>
              </a:rPr>
              <a:t>peran </a:t>
            </a:r>
            <a:r>
              <a:rPr sz="3900" spc="5" dirty="0">
                <a:solidFill>
                  <a:srgbClr val="1A1B17"/>
                </a:solidFill>
                <a:latin typeface="Arial"/>
                <a:cs typeface="Arial"/>
              </a:rPr>
              <a:t>pemerintah </a:t>
            </a:r>
            <a:r>
              <a:rPr sz="3900" spc="55" dirty="0">
                <a:solidFill>
                  <a:srgbClr val="1A1B17"/>
                </a:solidFill>
                <a:latin typeface="Arial"/>
                <a:cs typeface="Arial"/>
              </a:rPr>
              <a:t>tidak </a:t>
            </a:r>
            <a:r>
              <a:rPr sz="3900" spc="-70" dirty="0">
                <a:solidFill>
                  <a:srgbClr val="1A1B17"/>
                </a:solidFill>
                <a:latin typeface="Arial"/>
                <a:cs typeface="Arial"/>
              </a:rPr>
              <a:t>bisa </a:t>
            </a:r>
            <a:r>
              <a:rPr sz="3900" spc="-75" dirty="0">
                <a:solidFill>
                  <a:srgbClr val="1A1B17"/>
                </a:solidFill>
                <a:latin typeface="Arial"/>
                <a:cs typeface="Arial"/>
              </a:rPr>
              <a:t>lepas </a:t>
            </a:r>
            <a:r>
              <a:rPr sz="3900" spc="15" dirty="0">
                <a:solidFill>
                  <a:srgbClr val="1A1B17"/>
                </a:solidFill>
                <a:latin typeface="Arial"/>
                <a:cs typeface="Arial"/>
              </a:rPr>
              <a:t>dari </a:t>
            </a:r>
            <a:r>
              <a:rPr sz="3900" spc="-35" dirty="0">
                <a:solidFill>
                  <a:srgbClr val="1A1B17"/>
                </a:solidFill>
                <a:latin typeface="Arial"/>
                <a:cs typeface="Arial"/>
              </a:rPr>
              <a:t>peran </a:t>
            </a:r>
            <a:r>
              <a:rPr sz="3900" spc="-30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900" spc="-25" dirty="0">
                <a:solidFill>
                  <a:srgbClr val="1A1B17"/>
                </a:solidFill>
                <a:latin typeface="Arial"/>
                <a:cs typeface="Arial"/>
              </a:rPr>
              <a:t>masyarakat</a:t>
            </a:r>
            <a:r>
              <a:rPr sz="3900" spc="-28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900" spc="65" dirty="0">
                <a:solidFill>
                  <a:srgbClr val="1A1B17"/>
                </a:solidFill>
                <a:latin typeface="Arial"/>
                <a:cs typeface="Arial"/>
              </a:rPr>
              <a:t>untuk</a:t>
            </a:r>
            <a:r>
              <a:rPr sz="3900" spc="-28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900" spc="-30" dirty="0">
                <a:solidFill>
                  <a:srgbClr val="1A1B17"/>
                </a:solidFill>
                <a:latin typeface="Arial"/>
                <a:cs typeface="Arial"/>
              </a:rPr>
              <a:t>menerima</a:t>
            </a:r>
            <a:r>
              <a:rPr sz="3900" spc="-280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900" spc="-60" dirty="0">
                <a:solidFill>
                  <a:srgbClr val="1A1B17"/>
                </a:solidFill>
                <a:latin typeface="Arial"/>
                <a:cs typeface="Arial"/>
              </a:rPr>
              <a:t>penyandang</a:t>
            </a:r>
            <a:r>
              <a:rPr sz="3900" spc="-28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900" spc="-15" dirty="0">
                <a:solidFill>
                  <a:srgbClr val="1A1B17"/>
                </a:solidFill>
                <a:latin typeface="Arial"/>
                <a:cs typeface="Arial"/>
              </a:rPr>
              <a:t>disabilitas</a:t>
            </a:r>
            <a:r>
              <a:rPr sz="3900" spc="-280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900" spc="-85" dirty="0">
                <a:solidFill>
                  <a:srgbClr val="1A1B17"/>
                </a:solidFill>
                <a:latin typeface="Arial"/>
                <a:cs typeface="Arial"/>
              </a:rPr>
              <a:t>secara </a:t>
            </a:r>
            <a:r>
              <a:rPr sz="3900" spc="-1070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900" spc="315" dirty="0">
                <a:solidFill>
                  <a:srgbClr val="1A1B17"/>
                </a:solidFill>
                <a:latin typeface="Arial"/>
                <a:cs typeface="Arial"/>
              </a:rPr>
              <a:t>t</a:t>
            </a:r>
            <a:r>
              <a:rPr sz="3900" spc="-135" dirty="0">
                <a:solidFill>
                  <a:srgbClr val="1A1B17"/>
                </a:solidFill>
                <a:latin typeface="Arial"/>
                <a:cs typeface="Arial"/>
              </a:rPr>
              <a:t>e</a:t>
            </a:r>
            <a:r>
              <a:rPr sz="3900" spc="155" dirty="0">
                <a:solidFill>
                  <a:srgbClr val="1A1B17"/>
                </a:solidFill>
                <a:latin typeface="Arial"/>
                <a:cs typeface="Arial"/>
              </a:rPr>
              <a:t>r</a:t>
            </a:r>
            <a:r>
              <a:rPr sz="3900" spc="-40" dirty="0">
                <a:solidFill>
                  <a:srgbClr val="1A1B17"/>
                </a:solidFill>
                <a:latin typeface="Arial"/>
                <a:cs typeface="Arial"/>
              </a:rPr>
              <a:t>b</a:t>
            </a:r>
            <a:r>
              <a:rPr sz="3900" spc="-35" dirty="0">
                <a:solidFill>
                  <a:srgbClr val="1A1B17"/>
                </a:solidFill>
                <a:latin typeface="Arial"/>
                <a:cs typeface="Arial"/>
              </a:rPr>
              <a:t>u</a:t>
            </a:r>
            <a:r>
              <a:rPr sz="3900" spc="60" dirty="0">
                <a:solidFill>
                  <a:srgbClr val="1A1B17"/>
                </a:solidFill>
                <a:latin typeface="Arial"/>
                <a:cs typeface="Arial"/>
              </a:rPr>
              <a:t>k</a:t>
            </a:r>
            <a:r>
              <a:rPr sz="3900" spc="-120" dirty="0">
                <a:solidFill>
                  <a:srgbClr val="1A1B17"/>
                </a:solidFill>
                <a:latin typeface="Arial"/>
                <a:cs typeface="Arial"/>
              </a:rPr>
              <a:t>a</a:t>
            </a:r>
            <a:r>
              <a:rPr sz="3900" spc="-28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900" spc="-40" dirty="0">
                <a:solidFill>
                  <a:srgbClr val="1A1B17"/>
                </a:solidFill>
                <a:latin typeface="Arial"/>
                <a:cs typeface="Arial"/>
              </a:rPr>
              <a:t>d</a:t>
            </a:r>
            <a:r>
              <a:rPr sz="3900" spc="-180" dirty="0">
                <a:solidFill>
                  <a:srgbClr val="1A1B17"/>
                </a:solidFill>
                <a:latin typeface="Arial"/>
                <a:cs typeface="Arial"/>
              </a:rPr>
              <a:t>a</a:t>
            </a:r>
            <a:r>
              <a:rPr sz="3900" spc="25" dirty="0">
                <a:solidFill>
                  <a:srgbClr val="1A1B17"/>
                </a:solidFill>
                <a:latin typeface="Arial"/>
                <a:cs typeface="Arial"/>
              </a:rPr>
              <a:t>n</a:t>
            </a:r>
            <a:r>
              <a:rPr sz="3900" spc="-28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900" spc="-10" dirty="0">
                <a:solidFill>
                  <a:srgbClr val="1A1B17"/>
                </a:solidFill>
                <a:latin typeface="Arial"/>
                <a:cs typeface="Arial"/>
              </a:rPr>
              <a:t>m</a:t>
            </a:r>
            <a:r>
              <a:rPr sz="3900" spc="-135" dirty="0">
                <a:solidFill>
                  <a:srgbClr val="1A1B17"/>
                </a:solidFill>
                <a:latin typeface="Arial"/>
                <a:cs typeface="Arial"/>
              </a:rPr>
              <a:t>e</a:t>
            </a:r>
            <a:r>
              <a:rPr sz="3900" spc="-10" dirty="0">
                <a:solidFill>
                  <a:srgbClr val="1A1B17"/>
                </a:solidFill>
                <a:latin typeface="Arial"/>
                <a:cs typeface="Arial"/>
              </a:rPr>
              <a:t>m</a:t>
            </a:r>
            <a:r>
              <a:rPr sz="3900" spc="-40" dirty="0">
                <a:solidFill>
                  <a:srgbClr val="1A1B17"/>
                </a:solidFill>
                <a:latin typeface="Arial"/>
                <a:cs typeface="Arial"/>
              </a:rPr>
              <a:t>b</a:t>
            </a:r>
            <a:r>
              <a:rPr sz="3900" spc="-135" dirty="0">
                <a:solidFill>
                  <a:srgbClr val="1A1B17"/>
                </a:solidFill>
                <a:latin typeface="Arial"/>
                <a:cs typeface="Arial"/>
              </a:rPr>
              <a:t>e</a:t>
            </a:r>
            <a:r>
              <a:rPr sz="3900" spc="155" dirty="0">
                <a:solidFill>
                  <a:srgbClr val="1A1B17"/>
                </a:solidFill>
                <a:latin typeface="Arial"/>
                <a:cs typeface="Arial"/>
              </a:rPr>
              <a:t>r</a:t>
            </a:r>
            <a:r>
              <a:rPr sz="3900" spc="60" dirty="0">
                <a:solidFill>
                  <a:srgbClr val="1A1B17"/>
                </a:solidFill>
                <a:latin typeface="Arial"/>
                <a:cs typeface="Arial"/>
              </a:rPr>
              <a:t>ik</a:t>
            </a:r>
            <a:r>
              <a:rPr sz="3900" spc="-180" dirty="0">
                <a:solidFill>
                  <a:srgbClr val="1A1B17"/>
                </a:solidFill>
                <a:latin typeface="Arial"/>
                <a:cs typeface="Arial"/>
              </a:rPr>
              <a:t>a</a:t>
            </a:r>
            <a:r>
              <a:rPr sz="3900" spc="25" dirty="0">
                <a:solidFill>
                  <a:srgbClr val="1A1B17"/>
                </a:solidFill>
                <a:latin typeface="Arial"/>
                <a:cs typeface="Arial"/>
              </a:rPr>
              <a:t>n</a:t>
            </a:r>
            <a:r>
              <a:rPr sz="3900" spc="-28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900" spc="-40" dirty="0">
                <a:solidFill>
                  <a:srgbClr val="1A1B17"/>
                </a:solidFill>
                <a:latin typeface="Arial"/>
                <a:cs typeface="Arial"/>
              </a:rPr>
              <a:t>d</a:t>
            </a:r>
            <a:r>
              <a:rPr sz="3900" spc="-35" dirty="0">
                <a:solidFill>
                  <a:srgbClr val="1A1B17"/>
                </a:solidFill>
                <a:latin typeface="Arial"/>
                <a:cs typeface="Arial"/>
              </a:rPr>
              <a:t>u</a:t>
            </a:r>
            <a:r>
              <a:rPr sz="3900" spc="60" dirty="0">
                <a:solidFill>
                  <a:srgbClr val="1A1B17"/>
                </a:solidFill>
                <a:latin typeface="Arial"/>
                <a:cs typeface="Arial"/>
              </a:rPr>
              <a:t>k</a:t>
            </a:r>
            <a:r>
              <a:rPr sz="3900" spc="-35" dirty="0">
                <a:solidFill>
                  <a:srgbClr val="1A1B17"/>
                </a:solidFill>
                <a:latin typeface="Arial"/>
                <a:cs typeface="Arial"/>
              </a:rPr>
              <a:t>ung</a:t>
            </a:r>
            <a:r>
              <a:rPr sz="3900" spc="-180" dirty="0">
                <a:solidFill>
                  <a:srgbClr val="1A1B17"/>
                </a:solidFill>
                <a:latin typeface="Arial"/>
                <a:cs typeface="Arial"/>
              </a:rPr>
              <a:t>a</a:t>
            </a:r>
            <a:r>
              <a:rPr sz="3900" spc="25" dirty="0">
                <a:solidFill>
                  <a:srgbClr val="1A1B17"/>
                </a:solidFill>
                <a:latin typeface="Arial"/>
                <a:cs typeface="Arial"/>
              </a:rPr>
              <a:t>n</a:t>
            </a:r>
            <a:r>
              <a:rPr sz="3900" spc="-28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900" spc="-185" dirty="0">
                <a:solidFill>
                  <a:srgbClr val="1A1B17"/>
                </a:solidFill>
                <a:latin typeface="Arial"/>
                <a:cs typeface="Arial"/>
              </a:rPr>
              <a:t>s</a:t>
            </a:r>
            <a:r>
              <a:rPr sz="3900" spc="-135" dirty="0">
                <a:solidFill>
                  <a:srgbClr val="1A1B17"/>
                </a:solidFill>
                <a:latin typeface="Arial"/>
                <a:cs typeface="Arial"/>
              </a:rPr>
              <a:t>e</a:t>
            </a:r>
            <a:r>
              <a:rPr sz="3900" spc="-35" dirty="0">
                <a:solidFill>
                  <a:srgbClr val="1A1B17"/>
                </a:solidFill>
                <a:latin typeface="Arial"/>
                <a:cs typeface="Arial"/>
              </a:rPr>
              <a:t>h</a:t>
            </a:r>
            <a:r>
              <a:rPr sz="3900" spc="60" dirty="0">
                <a:solidFill>
                  <a:srgbClr val="1A1B17"/>
                </a:solidFill>
                <a:latin typeface="Arial"/>
                <a:cs typeface="Arial"/>
              </a:rPr>
              <a:t>i</a:t>
            </a:r>
            <a:r>
              <a:rPr sz="3900" spc="-35" dirty="0">
                <a:solidFill>
                  <a:srgbClr val="1A1B17"/>
                </a:solidFill>
                <a:latin typeface="Arial"/>
                <a:cs typeface="Arial"/>
              </a:rPr>
              <a:t>ngg</a:t>
            </a:r>
            <a:r>
              <a:rPr sz="3900" spc="-120" dirty="0">
                <a:solidFill>
                  <a:srgbClr val="1A1B17"/>
                </a:solidFill>
                <a:latin typeface="Arial"/>
                <a:cs typeface="Arial"/>
              </a:rPr>
              <a:t>a</a:t>
            </a:r>
            <a:r>
              <a:rPr sz="3900" spc="-28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900" spc="-10" dirty="0">
                <a:solidFill>
                  <a:srgbClr val="1A1B17"/>
                </a:solidFill>
                <a:latin typeface="Arial"/>
                <a:cs typeface="Arial"/>
              </a:rPr>
              <a:t>m</a:t>
            </a:r>
            <a:r>
              <a:rPr sz="3900" spc="-135" dirty="0">
                <a:solidFill>
                  <a:srgbClr val="1A1B17"/>
                </a:solidFill>
                <a:latin typeface="Arial"/>
                <a:cs typeface="Arial"/>
              </a:rPr>
              <a:t>e</a:t>
            </a:r>
            <a:r>
              <a:rPr sz="3900" spc="155" dirty="0">
                <a:solidFill>
                  <a:srgbClr val="1A1B17"/>
                </a:solidFill>
                <a:latin typeface="Arial"/>
                <a:cs typeface="Arial"/>
              </a:rPr>
              <a:t>r</a:t>
            </a:r>
            <a:r>
              <a:rPr sz="3900" spc="-135" dirty="0">
                <a:solidFill>
                  <a:srgbClr val="1A1B17"/>
                </a:solidFill>
                <a:latin typeface="Arial"/>
                <a:cs typeface="Arial"/>
              </a:rPr>
              <a:t>e</a:t>
            </a:r>
            <a:r>
              <a:rPr sz="3900" spc="60" dirty="0">
                <a:solidFill>
                  <a:srgbClr val="1A1B17"/>
                </a:solidFill>
                <a:latin typeface="Arial"/>
                <a:cs typeface="Arial"/>
              </a:rPr>
              <a:t>k</a:t>
            </a:r>
            <a:r>
              <a:rPr sz="3900" spc="-120" dirty="0">
                <a:solidFill>
                  <a:srgbClr val="1A1B17"/>
                </a:solidFill>
                <a:latin typeface="Arial"/>
                <a:cs typeface="Arial"/>
              </a:rPr>
              <a:t>a</a:t>
            </a:r>
            <a:r>
              <a:rPr sz="3900" spc="-28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900" spc="-40" dirty="0">
                <a:solidFill>
                  <a:srgbClr val="1A1B17"/>
                </a:solidFill>
                <a:latin typeface="Arial"/>
                <a:cs typeface="Arial"/>
              </a:rPr>
              <a:t>b</a:t>
            </a:r>
            <a:r>
              <a:rPr sz="3900" spc="60" dirty="0">
                <a:solidFill>
                  <a:srgbClr val="1A1B17"/>
                </a:solidFill>
                <a:latin typeface="Arial"/>
                <a:cs typeface="Arial"/>
              </a:rPr>
              <a:t>i</a:t>
            </a:r>
            <a:r>
              <a:rPr sz="3900" spc="-185" dirty="0">
                <a:solidFill>
                  <a:srgbClr val="1A1B17"/>
                </a:solidFill>
                <a:latin typeface="Arial"/>
                <a:cs typeface="Arial"/>
              </a:rPr>
              <a:t>s</a:t>
            </a:r>
            <a:r>
              <a:rPr sz="3900" spc="-80" dirty="0">
                <a:solidFill>
                  <a:srgbClr val="1A1B17"/>
                </a:solidFill>
                <a:latin typeface="Arial"/>
                <a:cs typeface="Arial"/>
              </a:rPr>
              <a:t>a  </a:t>
            </a:r>
            <a:r>
              <a:rPr sz="3900" spc="-10" dirty="0">
                <a:solidFill>
                  <a:srgbClr val="1A1B17"/>
                </a:solidFill>
                <a:latin typeface="Arial"/>
                <a:cs typeface="Arial"/>
              </a:rPr>
              <a:t>m</a:t>
            </a:r>
            <a:r>
              <a:rPr sz="3900" spc="-135" dirty="0">
                <a:solidFill>
                  <a:srgbClr val="1A1B17"/>
                </a:solidFill>
                <a:latin typeface="Arial"/>
                <a:cs typeface="Arial"/>
              </a:rPr>
              <a:t>e</a:t>
            </a:r>
            <a:r>
              <a:rPr sz="3900" spc="-35" dirty="0">
                <a:solidFill>
                  <a:srgbClr val="1A1B17"/>
                </a:solidFill>
                <a:latin typeface="Arial"/>
                <a:cs typeface="Arial"/>
              </a:rPr>
              <a:t>n</a:t>
            </a:r>
            <a:r>
              <a:rPr sz="3900" spc="60" dirty="0">
                <a:solidFill>
                  <a:srgbClr val="1A1B17"/>
                </a:solidFill>
                <a:latin typeface="Arial"/>
                <a:cs typeface="Arial"/>
              </a:rPr>
              <a:t>j</a:t>
            </a:r>
            <a:r>
              <a:rPr sz="3900" spc="-180" dirty="0">
                <a:solidFill>
                  <a:srgbClr val="1A1B17"/>
                </a:solidFill>
                <a:latin typeface="Arial"/>
                <a:cs typeface="Arial"/>
              </a:rPr>
              <a:t>a</a:t>
            </a:r>
            <a:r>
              <a:rPr sz="3900" spc="95" dirty="0">
                <a:solidFill>
                  <a:srgbClr val="1A1B17"/>
                </a:solidFill>
                <a:latin typeface="Arial"/>
                <a:cs typeface="Arial"/>
              </a:rPr>
              <a:t>l</a:t>
            </a:r>
            <a:r>
              <a:rPr sz="3900" spc="-180" dirty="0">
                <a:solidFill>
                  <a:srgbClr val="1A1B17"/>
                </a:solidFill>
                <a:latin typeface="Arial"/>
                <a:cs typeface="Arial"/>
              </a:rPr>
              <a:t>a</a:t>
            </a:r>
            <a:r>
              <a:rPr sz="3900" spc="-35" dirty="0">
                <a:solidFill>
                  <a:srgbClr val="1A1B17"/>
                </a:solidFill>
                <a:latin typeface="Arial"/>
                <a:cs typeface="Arial"/>
              </a:rPr>
              <a:t>n</a:t>
            </a:r>
            <a:r>
              <a:rPr sz="3900" spc="120" dirty="0">
                <a:solidFill>
                  <a:srgbClr val="1A1B17"/>
                </a:solidFill>
                <a:latin typeface="Arial"/>
                <a:cs typeface="Arial"/>
              </a:rPr>
              <a:t>i</a:t>
            </a:r>
            <a:r>
              <a:rPr sz="3900" spc="-28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900" spc="60" dirty="0">
                <a:solidFill>
                  <a:srgbClr val="1A1B17"/>
                </a:solidFill>
                <a:latin typeface="Arial"/>
                <a:cs typeface="Arial"/>
              </a:rPr>
              <a:t>k</a:t>
            </a:r>
            <a:r>
              <a:rPr sz="3900" spc="-135" dirty="0">
                <a:solidFill>
                  <a:srgbClr val="1A1B17"/>
                </a:solidFill>
                <a:latin typeface="Arial"/>
                <a:cs typeface="Arial"/>
              </a:rPr>
              <a:t>e</a:t>
            </a:r>
            <a:r>
              <a:rPr sz="3900" spc="-35" dirty="0">
                <a:solidFill>
                  <a:srgbClr val="1A1B17"/>
                </a:solidFill>
                <a:latin typeface="Arial"/>
                <a:cs typeface="Arial"/>
              </a:rPr>
              <a:t>h</a:t>
            </a:r>
            <a:r>
              <a:rPr sz="3900" spc="60" dirty="0">
                <a:solidFill>
                  <a:srgbClr val="1A1B17"/>
                </a:solidFill>
                <a:latin typeface="Arial"/>
                <a:cs typeface="Arial"/>
              </a:rPr>
              <a:t>i</a:t>
            </a:r>
            <a:r>
              <a:rPr sz="3900" spc="-40" dirty="0">
                <a:solidFill>
                  <a:srgbClr val="1A1B17"/>
                </a:solidFill>
                <a:latin typeface="Arial"/>
                <a:cs typeface="Arial"/>
              </a:rPr>
              <a:t>d</a:t>
            </a:r>
            <a:r>
              <a:rPr sz="3900" spc="-35" dirty="0">
                <a:solidFill>
                  <a:srgbClr val="1A1B17"/>
                </a:solidFill>
                <a:latin typeface="Arial"/>
                <a:cs typeface="Arial"/>
              </a:rPr>
              <a:t>u</a:t>
            </a:r>
            <a:r>
              <a:rPr sz="3900" spc="-30" dirty="0">
                <a:solidFill>
                  <a:srgbClr val="1A1B17"/>
                </a:solidFill>
                <a:latin typeface="Arial"/>
                <a:cs typeface="Arial"/>
              </a:rPr>
              <a:t>p</a:t>
            </a:r>
            <a:r>
              <a:rPr sz="3900" spc="-180" dirty="0">
                <a:solidFill>
                  <a:srgbClr val="1A1B17"/>
                </a:solidFill>
                <a:latin typeface="Arial"/>
                <a:cs typeface="Arial"/>
              </a:rPr>
              <a:t>a</a:t>
            </a:r>
            <a:r>
              <a:rPr sz="3900" spc="25" dirty="0">
                <a:solidFill>
                  <a:srgbClr val="1A1B17"/>
                </a:solidFill>
                <a:latin typeface="Arial"/>
                <a:cs typeface="Arial"/>
              </a:rPr>
              <a:t>n</a:t>
            </a:r>
            <a:r>
              <a:rPr sz="3900" spc="-285" dirty="0">
                <a:solidFill>
                  <a:srgbClr val="1A1B17"/>
                </a:solidFill>
                <a:latin typeface="Arial"/>
                <a:cs typeface="Arial"/>
              </a:rPr>
              <a:t> </a:t>
            </a:r>
            <a:r>
              <a:rPr sz="3900" spc="-35" dirty="0">
                <a:solidFill>
                  <a:srgbClr val="1A1B17"/>
                </a:solidFill>
                <a:latin typeface="Arial"/>
                <a:cs typeface="Arial"/>
              </a:rPr>
              <a:t>n</a:t>
            </a:r>
            <a:r>
              <a:rPr sz="3900" spc="-55" dirty="0">
                <a:solidFill>
                  <a:srgbClr val="1A1B17"/>
                </a:solidFill>
                <a:latin typeface="Arial"/>
                <a:cs typeface="Arial"/>
              </a:rPr>
              <a:t>o</a:t>
            </a:r>
            <a:r>
              <a:rPr sz="3900" spc="155" dirty="0">
                <a:solidFill>
                  <a:srgbClr val="1A1B17"/>
                </a:solidFill>
                <a:latin typeface="Arial"/>
                <a:cs typeface="Arial"/>
              </a:rPr>
              <a:t>r</a:t>
            </a:r>
            <a:r>
              <a:rPr sz="3900" spc="-10" dirty="0">
                <a:solidFill>
                  <a:srgbClr val="1A1B17"/>
                </a:solidFill>
                <a:latin typeface="Arial"/>
                <a:cs typeface="Arial"/>
              </a:rPr>
              <a:t>m</a:t>
            </a:r>
            <a:r>
              <a:rPr sz="3900" spc="-180" dirty="0">
                <a:solidFill>
                  <a:srgbClr val="1A1B17"/>
                </a:solidFill>
                <a:latin typeface="Arial"/>
                <a:cs typeface="Arial"/>
              </a:rPr>
              <a:t>a</a:t>
            </a:r>
            <a:r>
              <a:rPr sz="3900" spc="155" dirty="0">
                <a:solidFill>
                  <a:srgbClr val="1A1B17"/>
                </a:solidFill>
                <a:latin typeface="Arial"/>
                <a:cs typeface="Arial"/>
              </a:rPr>
              <a:t>l</a:t>
            </a:r>
            <a:endParaRPr sz="39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1028705"/>
            <a:ext cx="904875" cy="904875"/>
          </a:xfrm>
          <a:custGeom>
            <a:avLst/>
            <a:gdLst/>
            <a:ahLst/>
            <a:cxnLst/>
            <a:rect l="l" t="t" r="r" b="b"/>
            <a:pathLst>
              <a:path w="904875" h="904875">
                <a:moveTo>
                  <a:pt x="452437" y="904874"/>
                </a:moveTo>
                <a:lnTo>
                  <a:pt x="403139" y="902220"/>
                </a:lnTo>
                <a:lnTo>
                  <a:pt x="355379" y="894439"/>
                </a:lnTo>
                <a:lnTo>
                  <a:pt x="309432" y="881809"/>
                </a:lnTo>
                <a:lnTo>
                  <a:pt x="265575" y="864605"/>
                </a:lnTo>
                <a:lnTo>
                  <a:pt x="224083" y="843104"/>
                </a:lnTo>
                <a:lnTo>
                  <a:pt x="185233" y="817580"/>
                </a:lnTo>
                <a:lnTo>
                  <a:pt x="149301" y="788311"/>
                </a:lnTo>
                <a:lnTo>
                  <a:pt x="116563" y="755573"/>
                </a:lnTo>
                <a:lnTo>
                  <a:pt x="87294" y="719641"/>
                </a:lnTo>
                <a:lnTo>
                  <a:pt x="61770" y="680791"/>
                </a:lnTo>
                <a:lnTo>
                  <a:pt x="40269" y="639299"/>
                </a:lnTo>
                <a:lnTo>
                  <a:pt x="23065" y="595442"/>
                </a:lnTo>
                <a:lnTo>
                  <a:pt x="10435" y="549495"/>
                </a:lnTo>
                <a:lnTo>
                  <a:pt x="2654" y="501735"/>
                </a:lnTo>
                <a:lnTo>
                  <a:pt x="0" y="452437"/>
                </a:lnTo>
                <a:lnTo>
                  <a:pt x="2654" y="403139"/>
                </a:lnTo>
                <a:lnTo>
                  <a:pt x="10435" y="355379"/>
                </a:lnTo>
                <a:lnTo>
                  <a:pt x="23065" y="309432"/>
                </a:lnTo>
                <a:lnTo>
                  <a:pt x="40269" y="265575"/>
                </a:lnTo>
                <a:lnTo>
                  <a:pt x="61770" y="224083"/>
                </a:lnTo>
                <a:lnTo>
                  <a:pt x="87294" y="185233"/>
                </a:lnTo>
                <a:lnTo>
                  <a:pt x="116563" y="149301"/>
                </a:lnTo>
                <a:lnTo>
                  <a:pt x="149301" y="116563"/>
                </a:lnTo>
                <a:lnTo>
                  <a:pt x="185233" y="87294"/>
                </a:lnTo>
                <a:lnTo>
                  <a:pt x="224083" y="61770"/>
                </a:lnTo>
                <a:lnTo>
                  <a:pt x="265575" y="40269"/>
                </a:lnTo>
                <a:lnTo>
                  <a:pt x="309432" y="23065"/>
                </a:lnTo>
                <a:lnTo>
                  <a:pt x="355379" y="10435"/>
                </a:lnTo>
                <a:lnTo>
                  <a:pt x="403139" y="2654"/>
                </a:lnTo>
                <a:lnTo>
                  <a:pt x="452437" y="0"/>
                </a:lnTo>
                <a:lnTo>
                  <a:pt x="501735" y="2654"/>
                </a:lnTo>
                <a:lnTo>
                  <a:pt x="549495" y="10435"/>
                </a:lnTo>
                <a:lnTo>
                  <a:pt x="595442" y="23065"/>
                </a:lnTo>
                <a:lnTo>
                  <a:pt x="639299" y="40269"/>
                </a:lnTo>
                <a:lnTo>
                  <a:pt x="680791" y="61770"/>
                </a:lnTo>
                <a:lnTo>
                  <a:pt x="719641" y="87294"/>
                </a:lnTo>
                <a:lnTo>
                  <a:pt x="755573" y="116563"/>
                </a:lnTo>
                <a:lnTo>
                  <a:pt x="788311" y="149301"/>
                </a:lnTo>
                <a:lnTo>
                  <a:pt x="817580" y="185233"/>
                </a:lnTo>
                <a:lnTo>
                  <a:pt x="843104" y="224083"/>
                </a:lnTo>
                <a:lnTo>
                  <a:pt x="864605" y="265575"/>
                </a:lnTo>
                <a:lnTo>
                  <a:pt x="881809" y="309432"/>
                </a:lnTo>
                <a:lnTo>
                  <a:pt x="894439" y="355379"/>
                </a:lnTo>
                <a:lnTo>
                  <a:pt x="902220" y="403139"/>
                </a:lnTo>
                <a:lnTo>
                  <a:pt x="904874" y="452437"/>
                </a:lnTo>
                <a:lnTo>
                  <a:pt x="902220" y="501735"/>
                </a:lnTo>
                <a:lnTo>
                  <a:pt x="894439" y="549495"/>
                </a:lnTo>
                <a:lnTo>
                  <a:pt x="881809" y="595442"/>
                </a:lnTo>
                <a:lnTo>
                  <a:pt x="864605" y="639299"/>
                </a:lnTo>
                <a:lnTo>
                  <a:pt x="843104" y="680791"/>
                </a:lnTo>
                <a:lnTo>
                  <a:pt x="817580" y="719641"/>
                </a:lnTo>
                <a:lnTo>
                  <a:pt x="788311" y="755573"/>
                </a:lnTo>
                <a:lnTo>
                  <a:pt x="755573" y="788311"/>
                </a:lnTo>
                <a:lnTo>
                  <a:pt x="719641" y="817580"/>
                </a:lnTo>
                <a:lnTo>
                  <a:pt x="680791" y="843104"/>
                </a:lnTo>
                <a:lnTo>
                  <a:pt x="639299" y="864605"/>
                </a:lnTo>
                <a:lnTo>
                  <a:pt x="595442" y="881809"/>
                </a:lnTo>
                <a:lnTo>
                  <a:pt x="549495" y="894439"/>
                </a:lnTo>
                <a:lnTo>
                  <a:pt x="501735" y="902220"/>
                </a:lnTo>
                <a:lnTo>
                  <a:pt x="452437" y="904874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56225" y="1208434"/>
            <a:ext cx="2724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85" dirty="0">
                <a:solidFill>
                  <a:srgbClr val="FAFAFA"/>
                </a:solidFill>
                <a:latin typeface="Cambria"/>
                <a:cs typeface="Cambria"/>
              </a:rPr>
              <a:t>X</a:t>
            </a:r>
            <a:endParaRPr sz="30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18299" y="1028705"/>
            <a:ext cx="28575" cy="8229600"/>
          </a:xfrm>
          <a:custGeom>
            <a:avLst/>
            <a:gdLst/>
            <a:ahLst/>
            <a:cxnLst/>
            <a:rect l="l" t="t" r="r" b="b"/>
            <a:pathLst>
              <a:path w="28575" h="8229600">
                <a:moveTo>
                  <a:pt x="28574" y="8229599"/>
                </a:moveTo>
                <a:lnTo>
                  <a:pt x="0" y="8229599"/>
                </a:lnTo>
                <a:lnTo>
                  <a:pt x="0" y="0"/>
                </a:lnTo>
                <a:lnTo>
                  <a:pt x="28574" y="0"/>
                </a:lnTo>
                <a:lnTo>
                  <a:pt x="28574" y="8229599"/>
                </a:lnTo>
                <a:close/>
              </a:path>
            </a:pathLst>
          </a:custGeom>
          <a:solidFill>
            <a:srgbClr val="CCA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2252" y="9040111"/>
            <a:ext cx="218999" cy="21883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2252" y="8302817"/>
            <a:ext cx="218999" cy="218836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80986" y="8672655"/>
            <a:ext cx="219074" cy="2190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808</Words>
  <Application>Microsoft Office PowerPoint</Application>
  <PresentationFormat>Custom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Cambria</vt:lpstr>
      <vt:lpstr>Office Theme</vt:lpstr>
      <vt:lpstr>PowerPoint Presentation</vt:lpstr>
      <vt:lpstr>Nama : Selina Agustin Siswandi  NIM : 2110101130 Kelas B</vt:lpstr>
      <vt:lpstr>Gangguan Indera</vt:lpstr>
      <vt:lpstr>Gangguan Indera</vt:lpstr>
      <vt:lpstr>Bahaya Gangguan Indera</vt:lpstr>
      <vt:lpstr>Bahaya Gangguan  Fungsional</vt:lpstr>
      <vt:lpstr>Penyandang</vt:lpstr>
      <vt:lpstr>Sasaran Prioritas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mengkaji tentang permasalahan atau penyakit tentang indra penglihatan dan pendengaran</dc:title>
  <dc:creator>selina agustin siswandi</dc:creator>
  <cp:keywords>DAE2IHa4uO0,BAE1Zap2Eiw</cp:keywords>
  <cp:lastModifiedBy>Selina Agustin Siswandi</cp:lastModifiedBy>
  <cp:revision>1</cp:revision>
  <dcterms:created xsi:type="dcterms:W3CDTF">2022-01-22T00:56:55Z</dcterms:created>
  <dcterms:modified xsi:type="dcterms:W3CDTF">2022-01-22T01:00:10Z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2022-01-22T00:00:00Z</vt:filetime>
  </property>
  <property fmtid="{D5CDD505-2E9C-101B-9397-08002B2CF9AE}" pid="3" name="Creator">
    <vt:lpwstr>Canva</vt:lpwstr>
  </property>
  <property fmtid="{D5CDD505-2E9C-101B-9397-08002B2CF9AE}" pid="4" name="LastSaved">
    <vt:filetime>2022-01-22T00:00:00Z</vt:filetime>
  </property>
</Properties>
</file>