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84288D0-23FC-4572-9A99-1D4920E70F97}" type="datetimeFigureOut">
              <a:rPr lang="id-ID" smtClean="0"/>
              <a:t>22/01/2022</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B6C258D-410B-4045-9038-27C7ABE15F22}"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84288D0-23FC-4572-9A99-1D4920E70F97}" type="datetimeFigureOut">
              <a:rPr lang="id-ID" smtClean="0"/>
              <a:t>22/01/2022</a:t>
            </a:fld>
            <a:endParaRPr lang="id-ID"/>
          </a:p>
        </p:txBody>
      </p:sp>
      <p:sp>
        <p:nvSpPr>
          <p:cNvPr id="9" name="Slide Number Placeholder 8"/>
          <p:cNvSpPr>
            <a:spLocks noGrp="1"/>
          </p:cNvSpPr>
          <p:nvPr>
            <p:ph type="sldNum" sz="quarter" idx="15"/>
          </p:nvPr>
        </p:nvSpPr>
        <p:spPr/>
        <p:txBody>
          <a:bodyPr rtlCol="0"/>
          <a:lstStyle/>
          <a:p>
            <a:fld id="{9B6C258D-410B-4045-9038-27C7ABE15F22}"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84288D0-23FC-4572-9A99-1D4920E70F97}" type="datetimeFigureOut">
              <a:rPr lang="id-ID" smtClean="0"/>
              <a:t>22/01/2022</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B6C258D-410B-4045-9038-27C7ABE15F22}"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4288D0-23FC-4572-9A99-1D4920E70F97}" type="datetimeFigureOut">
              <a:rPr lang="id-ID" smtClean="0"/>
              <a:t>22/01/2022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6C258D-410B-4045-9038-27C7ABE15F22}"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4288D0-23FC-4572-9A99-1D4920E70F97}" type="datetimeFigureOut">
              <a:rPr lang="id-ID" smtClean="0"/>
              <a:t>22/01/2022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B6C258D-410B-4045-9038-27C7ABE15F22}"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4288D0-23FC-4572-9A99-1D4920E70F97}" type="datetimeFigureOut">
              <a:rPr lang="id-ID" smtClean="0"/>
              <a:t>22/01/2022</a:t>
            </a:fld>
            <a:endParaRPr lang="id-ID"/>
          </a:p>
        </p:txBody>
      </p:sp>
      <p:sp>
        <p:nvSpPr>
          <p:cNvPr id="7" name="Slide Number Placeholder 6"/>
          <p:cNvSpPr>
            <a:spLocks noGrp="1"/>
          </p:cNvSpPr>
          <p:nvPr>
            <p:ph type="sldNum" sz="quarter" idx="11"/>
          </p:nvPr>
        </p:nvSpPr>
        <p:spPr/>
        <p:txBody>
          <a:bodyPr rtlCol="0"/>
          <a:lstStyle/>
          <a:p>
            <a:fld id="{9B6C258D-410B-4045-9038-27C7ABE15F22}"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288D0-23FC-4572-9A99-1D4920E70F97}" type="datetimeFigureOut">
              <a:rPr lang="id-ID" smtClean="0"/>
              <a:t>22/01/2022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B6C258D-410B-4045-9038-27C7ABE15F2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84288D0-23FC-4572-9A99-1D4920E70F97}" type="datetimeFigureOut">
              <a:rPr lang="id-ID" smtClean="0"/>
              <a:t>22/01/2022</a:t>
            </a:fld>
            <a:endParaRPr lang="id-ID"/>
          </a:p>
        </p:txBody>
      </p:sp>
      <p:sp>
        <p:nvSpPr>
          <p:cNvPr id="22" name="Slide Number Placeholder 21"/>
          <p:cNvSpPr>
            <a:spLocks noGrp="1"/>
          </p:cNvSpPr>
          <p:nvPr>
            <p:ph type="sldNum" sz="quarter" idx="15"/>
          </p:nvPr>
        </p:nvSpPr>
        <p:spPr/>
        <p:txBody>
          <a:bodyPr rtlCol="0"/>
          <a:lstStyle/>
          <a:p>
            <a:fld id="{9B6C258D-410B-4045-9038-27C7ABE15F22}"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84288D0-23FC-4572-9A99-1D4920E70F97}" type="datetimeFigureOut">
              <a:rPr lang="id-ID" smtClean="0"/>
              <a:t>22/01/2022</a:t>
            </a:fld>
            <a:endParaRPr lang="id-ID"/>
          </a:p>
        </p:txBody>
      </p:sp>
      <p:sp>
        <p:nvSpPr>
          <p:cNvPr id="18" name="Slide Number Placeholder 17"/>
          <p:cNvSpPr>
            <a:spLocks noGrp="1"/>
          </p:cNvSpPr>
          <p:nvPr>
            <p:ph type="sldNum" sz="quarter" idx="11"/>
          </p:nvPr>
        </p:nvSpPr>
        <p:spPr/>
        <p:txBody>
          <a:bodyPr rtlCol="0"/>
          <a:lstStyle/>
          <a:p>
            <a:fld id="{9B6C258D-410B-4045-9038-27C7ABE15F22}"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84288D0-23FC-4572-9A99-1D4920E70F97}" type="datetimeFigureOut">
              <a:rPr lang="id-ID" smtClean="0"/>
              <a:t>22/01/2022</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6C258D-410B-4045-9038-27C7ABE15F2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losehat.com/seks/hivaids/penyakit-hiv-aid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lodokter.com/anosmi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lodokter.com/depres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lodokter.com/polip-hidu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lodokter.com/manfaat-radioterapi-untuk-pengobatan-kanker" TargetMode="External"/><Relationship Id="rId2" Type="http://schemas.openxmlformats.org/officeDocument/2006/relationships/hyperlink" Target="https://www.alodokter.com/antidepresan" TargetMode="External"/><Relationship Id="rId1" Type="http://schemas.openxmlformats.org/officeDocument/2006/relationships/slideLayout" Target="../slideLayouts/slideLayout2.xml"/><Relationship Id="rId6" Type="http://schemas.openxmlformats.org/officeDocument/2006/relationships/hyperlink" Target="https://www.alodokter.com/multiple-sclerosis" TargetMode="External"/><Relationship Id="rId5" Type="http://schemas.openxmlformats.org/officeDocument/2006/relationships/hyperlink" Target="https://www.alodokter.com/penyakit-alzheimer" TargetMode="External"/><Relationship Id="rId4" Type="http://schemas.openxmlformats.org/officeDocument/2006/relationships/hyperlink" Target="https://www.alodokter.com/efek-buruk-kokain-dari-jantung-hingga-kematia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lodokter.com/antihistamin" TargetMode="External"/><Relationship Id="rId2" Type="http://schemas.openxmlformats.org/officeDocument/2006/relationships/hyperlink" Target="https://www.alodokter.com/4-cara-mengembalikan-indra-penciuman-akibat-anosmia" TargetMode="External"/><Relationship Id="rId1" Type="http://schemas.openxmlformats.org/officeDocument/2006/relationships/slideLayout" Target="../slideLayouts/slideLayout2.xml"/><Relationship Id="rId5" Type="http://schemas.openxmlformats.org/officeDocument/2006/relationships/hyperlink" Target="https://www.alodokter.com/bahas-satu-satu-dari-13-cara-berhenti-merokok" TargetMode="External"/><Relationship Id="rId4" Type="http://schemas.openxmlformats.org/officeDocument/2006/relationships/hyperlink" Target="https://www.alodokter.com/dekongesta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hellosehat.com/gigi-mulut/bagian-dan-fungsi-lida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512167"/>
          </a:xfrm>
        </p:spPr>
        <p:txBody>
          <a:bodyPr>
            <a:normAutofit fontScale="90000"/>
          </a:bodyPr>
          <a:lstStyle/>
          <a:p>
            <a:r>
              <a:rPr lang="id-ID" sz="3600" dirty="0" smtClean="0"/>
              <a:t>Mengkaji Tentang Masalah atau Penyakit Tentang Indra Penciuman Dan Perasa</a:t>
            </a:r>
            <a:endParaRPr lang="id-ID" sz="3600" dirty="0"/>
          </a:p>
        </p:txBody>
      </p:sp>
      <p:sp>
        <p:nvSpPr>
          <p:cNvPr id="3" name="Subtitle 2"/>
          <p:cNvSpPr>
            <a:spLocks noGrp="1"/>
          </p:cNvSpPr>
          <p:nvPr>
            <p:ph type="subTitle" idx="1"/>
          </p:nvPr>
        </p:nvSpPr>
        <p:spPr>
          <a:xfrm>
            <a:off x="1835696" y="2564904"/>
            <a:ext cx="6264696" cy="3073896"/>
          </a:xfrm>
        </p:spPr>
        <p:txBody>
          <a:bodyPr>
            <a:normAutofit/>
          </a:bodyPr>
          <a:lstStyle/>
          <a:p>
            <a:r>
              <a:rPr lang="id-ID" sz="2800" dirty="0" smtClean="0">
                <a:solidFill>
                  <a:schemeClr val="tx1"/>
                </a:solidFill>
              </a:rPr>
              <a:t>Nama : Afri Budi Setyaeni </a:t>
            </a:r>
          </a:p>
          <a:p>
            <a:r>
              <a:rPr lang="id-ID" sz="2800" dirty="0" smtClean="0">
                <a:solidFill>
                  <a:schemeClr val="tx1"/>
                </a:solidFill>
              </a:rPr>
              <a:t>Nim : 2110101079</a:t>
            </a:r>
          </a:p>
          <a:p>
            <a:r>
              <a:rPr lang="id-ID" sz="2800" dirty="0" smtClean="0">
                <a:solidFill>
                  <a:schemeClr val="tx1"/>
                </a:solidFill>
              </a:rPr>
              <a:t>Kelas : B/1</a:t>
            </a:r>
          </a:p>
          <a:p>
            <a:r>
              <a:rPr lang="id-ID" sz="2800" dirty="0" smtClean="0">
                <a:solidFill>
                  <a:schemeClr val="tx1"/>
                </a:solidFill>
              </a:rPr>
              <a:t>Tugas : Anatomi </a:t>
            </a:r>
            <a:endParaRPr lang="id-ID" sz="2800" dirty="0">
              <a:solidFill>
                <a:schemeClr val="tx1"/>
              </a:solidFill>
            </a:endParaRPr>
          </a:p>
        </p:txBody>
      </p:sp>
    </p:spTree>
    <p:extLst>
      <p:ext uri="{BB962C8B-B14F-4D97-AF65-F5344CB8AC3E}">
        <p14:creationId xmlns:p14="http://schemas.microsoft.com/office/powerpoint/2010/main" val="21919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8229600" cy="5217443"/>
          </a:xfrm>
        </p:spPr>
        <p:txBody>
          <a:bodyPr>
            <a:normAutofit/>
          </a:bodyPr>
          <a:lstStyle/>
          <a:p>
            <a:r>
              <a:rPr lang="id-ID" b="0" dirty="0" smtClean="0">
                <a:effectLst/>
              </a:rPr>
              <a:t>Pernah melakukan operasi pada bagian telinga, hidung, tenggorokan, atau mulut</a:t>
            </a:r>
          </a:p>
          <a:p>
            <a:r>
              <a:rPr lang="id-ID" b="0" dirty="0" smtClean="0">
                <a:effectLst/>
              </a:rPr>
              <a:t>Kebersihan dan kesehatan mulut tidak terjaga dengan baik</a:t>
            </a:r>
          </a:p>
          <a:p>
            <a:r>
              <a:rPr lang="id-ID" b="0" dirty="0" smtClean="0">
                <a:effectLst/>
              </a:rPr>
              <a:t>Seseorang yang mengalami </a:t>
            </a:r>
            <a:r>
              <a:rPr lang="id-ID" b="0" dirty="0" smtClean="0">
                <a:effectLst/>
                <a:hlinkClick r:id="rId2"/>
              </a:rPr>
              <a:t>AIDS</a:t>
            </a:r>
            <a:r>
              <a:rPr lang="id-ID" b="0" dirty="0" smtClean="0">
                <a:effectLst/>
              </a:rPr>
              <a:t> juga dapat mengalami gangguan indra pengecapnya</a:t>
            </a:r>
          </a:p>
          <a:p>
            <a:r>
              <a:rPr lang="id-ID" b="0" dirty="0" smtClean="0">
                <a:effectLst/>
              </a:rPr>
              <a:t>Kekurangan zat gizi seperti zinc, copper, dan nikel</a:t>
            </a:r>
          </a:p>
          <a:p>
            <a:r>
              <a:rPr lang="id-ID" b="0" dirty="0" smtClean="0">
                <a:effectLst/>
              </a:rPr>
              <a:t>Semua penyebab yang telah disebutkan sebelumnya dapat mengakibatkan gangguan indra pengecapan karena menyebabkan kerusakan kuncup pengecap atau menurunkan kemampuan kuncup pengecap.</a:t>
            </a:r>
            <a:endParaRPr lang="id-ID" dirty="0" smtClean="0"/>
          </a:p>
          <a:p>
            <a:endParaRPr lang="id-ID" dirty="0"/>
          </a:p>
        </p:txBody>
      </p:sp>
    </p:spTree>
    <p:extLst>
      <p:ext uri="{BB962C8B-B14F-4D97-AF65-F5344CB8AC3E}">
        <p14:creationId xmlns:p14="http://schemas.microsoft.com/office/powerpoint/2010/main" val="2898221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8229600" cy="5217443"/>
          </a:xfrm>
        </p:spPr>
        <p:txBody>
          <a:bodyPr/>
          <a:lstStyle/>
          <a:p>
            <a:pPr marL="0" indent="0">
              <a:buNone/>
            </a:pPr>
            <a:endParaRPr lang="id-ID" dirty="0" smtClean="0"/>
          </a:p>
          <a:p>
            <a:pPr marL="0" indent="0">
              <a:buNone/>
            </a:pPr>
            <a:endParaRPr lang="id-ID" dirty="0"/>
          </a:p>
          <a:p>
            <a:pPr marL="0" indent="0">
              <a:buNone/>
            </a:pPr>
            <a:endParaRPr lang="id-ID" dirty="0" smtClean="0"/>
          </a:p>
          <a:p>
            <a:pPr marL="0" indent="0" algn="ctr">
              <a:buNone/>
            </a:pPr>
            <a:r>
              <a:rPr lang="id-ID" sz="6000" dirty="0" smtClean="0"/>
              <a:t>TRIMAKASIH </a:t>
            </a:r>
          </a:p>
        </p:txBody>
      </p:sp>
    </p:spTree>
    <p:extLst>
      <p:ext uri="{BB962C8B-B14F-4D97-AF65-F5344CB8AC3E}">
        <p14:creationId xmlns:p14="http://schemas.microsoft.com/office/powerpoint/2010/main" val="1750456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Pengertian</a:t>
            </a:r>
            <a:r>
              <a:rPr lang="id-ID" dirty="0" smtClean="0"/>
              <a:t> </a:t>
            </a:r>
            <a:endParaRPr lang="id-ID" dirty="0"/>
          </a:p>
        </p:txBody>
      </p:sp>
      <p:sp>
        <p:nvSpPr>
          <p:cNvPr id="3" name="Content Placeholder 2"/>
          <p:cNvSpPr>
            <a:spLocks noGrp="1"/>
          </p:cNvSpPr>
          <p:nvPr>
            <p:ph sz="quarter" idx="1"/>
          </p:nvPr>
        </p:nvSpPr>
        <p:spPr/>
        <p:txBody>
          <a:bodyPr>
            <a:normAutofit/>
          </a:bodyPr>
          <a:lstStyle/>
          <a:p>
            <a:pPr marL="0" indent="0">
              <a:buNone/>
            </a:pPr>
            <a:r>
              <a:rPr lang="id-ID" dirty="0" smtClean="0"/>
              <a:t>Anosmia adalah kondisi ketika indra penciuman tidak berfungsi dengan normal. Sebagian besar kasus anosmia bersifat ringan dan sementara, namun sebagian lainnya bisa saja menjadi pertanda adanya masalah serius pada kesehatan.</a:t>
            </a:r>
          </a:p>
          <a:p>
            <a:pPr marL="0" indent="0">
              <a:buNone/>
            </a:pPr>
            <a:r>
              <a:rPr lang="id-ID" dirty="0" smtClean="0"/>
              <a:t>Tanda yang jelas dari </a:t>
            </a:r>
            <a:r>
              <a:rPr lang="id-ID" dirty="0" smtClean="0">
                <a:hlinkClick r:id="rId2"/>
              </a:rPr>
              <a:t>anosmia</a:t>
            </a:r>
            <a:r>
              <a:rPr lang="id-ID" dirty="0" smtClean="0"/>
              <a:t> adalah hilangnya penciuman. Ketika Anda mencium bau, sel saraf penciuman akan menerima dan memberikan sinyal ke otak. Lalu, otak akan mengidentifikasi dan mengenali bau tersebut.</a:t>
            </a:r>
          </a:p>
          <a:p>
            <a:endParaRPr lang="id-ID" dirty="0"/>
          </a:p>
        </p:txBody>
      </p:sp>
    </p:spTree>
    <p:extLst>
      <p:ext uri="{BB962C8B-B14F-4D97-AF65-F5344CB8AC3E}">
        <p14:creationId xmlns:p14="http://schemas.microsoft.com/office/powerpoint/2010/main" val="133338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52736"/>
            <a:ext cx="8229600" cy="5073427"/>
          </a:xfrm>
        </p:spPr>
        <p:txBody>
          <a:bodyPr>
            <a:normAutofit/>
          </a:bodyPr>
          <a:lstStyle/>
          <a:p>
            <a:r>
              <a:rPr lang="id-ID" dirty="0" smtClean="0"/>
              <a:t>Kerja indra penciuman penderita anosmia tidak bisa berfungsi secara semestinya, sehingga kemampuan penderita dalam mencium bau jadi menurun (anosmia parsial) atau hilang sama sekali (anosmia total). Akibatnya, orang dengan anosmia juga jadi tidak dapat sepenuhnya mencicipi makanan dan kehilangan nafsu makan.</a:t>
            </a:r>
          </a:p>
          <a:p>
            <a:r>
              <a:rPr lang="id-ID" dirty="0" smtClean="0"/>
              <a:t>Selain bisa menyebabkan penurunan berat badan dan kekurangan gizi, anosmia juga bisa menyebabkan </a:t>
            </a:r>
            <a:r>
              <a:rPr lang="id-ID" dirty="0" smtClean="0">
                <a:hlinkClick r:id="rId2"/>
              </a:rPr>
              <a:t>depresi</a:t>
            </a:r>
            <a:r>
              <a:rPr lang="id-ID" dirty="0" smtClean="0"/>
              <a:t> karena penderita tidak dapat merasakan perasaan senang yang biasa orang lain peroleh ketika mengonsumsi makanan enak.</a:t>
            </a:r>
          </a:p>
          <a:p>
            <a:endParaRPr lang="id-ID" dirty="0"/>
          </a:p>
        </p:txBody>
      </p:sp>
    </p:spTree>
    <p:extLst>
      <p:ext uri="{BB962C8B-B14F-4D97-AF65-F5344CB8AC3E}">
        <p14:creationId xmlns:p14="http://schemas.microsoft.com/office/powerpoint/2010/main" val="21894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Penyebab Anosmia </a:t>
            </a:r>
            <a:endParaRPr lang="id-ID" dirty="0"/>
          </a:p>
        </p:txBody>
      </p:sp>
      <p:sp>
        <p:nvSpPr>
          <p:cNvPr id="3" name="Content Placeholder 2"/>
          <p:cNvSpPr>
            <a:spLocks noGrp="1"/>
          </p:cNvSpPr>
          <p:nvPr>
            <p:ph sz="quarter" idx="1"/>
          </p:nvPr>
        </p:nvSpPr>
        <p:spPr/>
        <p:txBody>
          <a:bodyPr>
            <a:normAutofit fontScale="92500" lnSpcReduction="20000"/>
          </a:bodyPr>
          <a:lstStyle/>
          <a:p>
            <a:r>
              <a:rPr lang="id-ID" dirty="0" smtClean="0"/>
              <a:t>Hidung tersumbat karena flu, alergi, infeksi sinus, atau kualitas udara yang buruk adalah penyebab paling umum dari anosmia. Dalam kasus ini, anosmia hanya bersifat sementara dan akan sembuh dengan sendirinya.</a:t>
            </a:r>
          </a:p>
          <a:p>
            <a:r>
              <a:rPr lang="id-ID" dirty="0" smtClean="0"/>
              <a:t>Selain itu, anosmia juga bisa terjadi karena adanya sesuatu yang menghalangi masuknya udara ke dalam hidung, seperti </a:t>
            </a:r>
            <a:r>
              <a:rPr lang="id-ID" dirty="0" smtClean="0">
                <a:hlinkClick r:id="rId2"/>
              </a:rPr>
              <a:t>polip hidung</a:t>
            </a:r>
            <a:r>
              <a:rPr lang="id-ID" dirty="0" smtClean="0"/>
              <a:t>, tumor, atau bisa juga karena kelainan tulang di dalam hidung.</a:t>
            </a:r>
          </a:p>
          <a:p>
            <a:r>
              <a:rPr lang="id-ID" dirty="0" smtClean="0"/>
              <a:t>Anosmia juga bisa terjadi karena adanya kerusakan pada otak atau saraf penciuman. Pada kasus ini, reseptor di dalam hidung yang berfungsi menerima dan mengirimkan sinyal bau ke otak tidak bekerja dengan baik atau otak yang menerima sinyal bau dari hidung tidak bisa mengolah informasi dengan semestinya.</a:t>
            </a:r>
          </a:p>
          <a:p>
            <a:endParaRPr lang="id-ID" dirty="0"/>
          </a:p>
        </p:txBody>
      </p:sp>
    </p:spTree>
    <p:extLst>
      <p:ext uri="{BB962C8B-B14F-4D97-AF65-F5344CB8AC3E}">
        <p14:creationId xmlns:p14="http://schemas.microsoft.com/office/powerpoint/2010/main" val="2957585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4704"/>
            <a:ext cx="8229600" cy="5361459"/>
          </a:xfrm>
        </p:spPr>
        <p:txBody>
          <a:bodyPr>
            <a:normAutofit fontScale="92500" lnSpcReduction="10000"/>
          </a:bodyPr>
          <a:lstStyle/>
          <a:p>
            <a:pPr marL="0" indent="0">
              <a:buNone/>
            </a:pPr>
            <a:r>
              <a:rPr lang="id-ID" dirty="0" smtClean="0"/>
              <a:t>Ada banyak kondisi yang dapat menyebabkan kerusakan ini, di antaranya:</a:t>
            </a:r>
          </a:p>
          <a:p>
            <a:r>
              <a:rPr lang="id-ID" dirty="0" smtClean="0"/>
              <a:t>Proses penuaan</a:t>
            </a:r>
          </a:p>
          <a:p>
            <a:r>
              <a:rPr lang="id-ID" dirty="0" smtClean="0"/>
              <a:t>Cedera pada hidung dan otak karena operasi</a:t>
            </a:r>
          </a:p>
          <a:p>
            <a:r>
              <a:rPr lang="id-ID" dirty="0" smtClean="0"/>
              <a:t>Obat-obatan tertentu, seperti antibiotik, </a:t>
            </a:r>
            <a:r>
              <a:rPr lang="id-ID" dirty="0" smtClean="0">
                <a:hlinkClick r:id="rId2"/>
              </a:rPr>
              <a:t>antidepresan</a:t>
            </a:r>
            <a:r>
              <a:rPr lang="id-ID" dirty="0" smtClean="0"/>
              <a:t>, obat jantung, dan lainnya</a:t>
            </a:r>
          </a:p>
          <a:p>
            <a:r>
              <a:rPr lang="id-ID" dirty="0" smtClean="0"/>
              <a:t>Paparan bahan kimia beracun, seperti pestisida</a:t>
            </a:r>
          </a:p>
          <a:p>
            <a:r>
              <a:rPr lang="id-ID" dirty="0" smtClean="0">
                <a:hlinkClick r:id="rId3"/>
              </a:rPr>
              <a:t>Radioterapi</a:t>
            </a:r>
            <a:r>
              <a:rPr lang="id-ID" dirty="0" smtClean="0"/>
              <a:t> untuk kanker pada kepala dan leher</a:t>
            </a:r>
          </a:p>
          <a:p>
            <a:r>
              <a:rPr lang="id-ID" dirty="0" smtClean="0"/>
              <a:t>Penyalahgunaan </a:t>
            </a:r>
            <a:r>
              <a:rPr lang="id-ID" dirty="0" smtClean="0">
                <a:hlinkClick r:id="rId4"/>
              </a:rPr>
              <a:t>kokain</a:t>
            </a:r>
            <a:r>
              <a:rPr lang="id-ID" dirty="0" smtClean="0"/>
              <a:t> </a:t>
            </a:r>
          </a:p>
          <a:p>
            <a:r>
              <a:rPr lang="id-ID" dirty="0" smtClean="0"/>
              <a:t>Kondisi medis tertentu, seperti tumor otak, diabetes, stroke, epilepsi, </a:t>
            </a:r>
            <a:r>
              <a:rPr lang="id-ID" dirty="0" smtClean="0">
                <a:hlinkClick r:id="rId5"/>
              </a:rPr>
              <a:t>penyakit Alzheimer</a:t>
            </a:r>
            <a:r>
              <a:rPr lang="id-ID" dirty="0" smtClean="0"/>
              <a:t>, Parkinson, </a:t>
            </a:r>
            <a:r>
              <a:rPr lang="id-ID" i="1" dirty="0" smtClean="0">
                <a:hlinkClick r:id="rId6"/>
              </a:rPr>
              <a:t>multiple sclerosis</a:t>
            </a:r>
            <a:r>
              <a:rPr lang="id-ID" dirty="0" smtClean="0"/>
              <a:t>, kekurangan nutrisi, dan gangguan hormonal</a:t>
            </a:r>
          </a:p>
          <a:p>
            <a:pPr marL="0" indent="0">
              <a:buNone/>
            </a:pPr>
            <a:r>
              <a:rPr lang="id-ID" dirty="0" smtClean="0"/>
              <a:t>Pada sebagian kecil kasus, anosmia disebabkan oleh kondisi genetik yang membuat seseorang lahir tanpa indra penciuman. Kondisi ini disebut juga dengan anosmia bawaan.</a:t>
            </a:r>
          </a:p>
          <a:p>
            <a:endParaRPr lang="id-ID" dirty="0"/>
          </a:p>
        </p:txBody>
      </p:sp>
    </p:spTree>
    <p:extLst>
      <p:ext uri="{BB962C8B-B14F-4D97-AF65-F5344CB8AC3E}">
        <p14:creationId xmlns:p14="http://schemas.microsoft.com/office/powerpoint/2010/main" val="1630827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8229600" cy="5649491"/>
          </a:xfrm>
        </p:spPr>
        <p:txBody>
          <a:bodyPr>
            <a:normAutofit fontScale="77500" lnSpcReduction="20000"/>
          </a:bodyPr>
          <a:lstStyle/>
          <a:p>
            <a:pPr marL="0" indent="0">
              <a:buNone/>
            </a:pPr>
            <a:endParaRPr lang="id-ID" b="1" dirty="0" smtClean="0"/>
          </a:p>
          <a:p>
            <a:pPr marL="0" indent="0">
              <a:buNone/>
            </a:pPr>
            <a:r>
              <a:rPr lang="id-ID" b="1" dirty="0" smtClean="0"/>
              <a:t>Cara Mengatasi Anosmia</a:t>
            </a:r>
          </a:p>
          <a:p>
            <a:pPr marL="0" indent="0">
              <a:buNone/>
            </a:pPr>
            <a:r>
              <a:rPr lang="id-ID" dirty="0" smtClean="0">
                <a:hlinkClick r:id="rId2"/>
              </a:rPr>
              <a:t>Mengatasi anosmia</a:t>
            </a:r>
            <a:r>
              <a:rPr lang="id-ID" dirty="0" smtClean="0"/>
              <a:t> tergantung pada penyebabnya. Jika kehilangan penciuman terjadi karena flu, infeksi sinus, atau alergi, keluhan ini biasanya akan hilang dengan sendirinya dalam beberapa hari. Namun jika tak kunjung sembuh, sebaiknya konsultasikan kepada dokter guna mendapatkan penanganan yang tepat.</a:t>
            </a:r>
          </a:p>
          <a:p>
            <a:pPr marL="0" indent="0">
              <a:buNone/>
            </a:pPr>
            <a:r>
              <a:rPr lang="id-ID" dirty="0" smtClean="0"/>
              <a:t>Pada anosmia yang disebabkan karena iritasi hidung tersebut, dokter mungkin akan memberi resep obat berupa:</a:t>
            </a:r>
          </a:p>
          <a:p>
            <a:r>
              <a:rPr lang="id-ID" dirty="0" smtClean="0"/>
              <a:t>Semprotan hidung yang mengandung kortikosteroid</a:t>
            </a:r>
          </a:p>
          <a:p>
            <a:r>
              <a:rPr lang="id-ID" dirty="0" smtClean="0">
                <a:hlinkClick r:id="rId3"/>
              </a:rPr>
              <a:t>Antihistamin</a:t>
            </a:r>
            <a:endParaRPr lang="id-ID" dirty="0" smtClean="0"/>
          </a:p>
          <a:p>
            <a:r>
              <a:rPr lang="id-ID" dirty="0" smtClean="0">
                <a:hlinkClick r:id="rId4"/>
              </a:rPr>
              <a:t>Dekongestan</a:t>
            </a:r>
            <a:endParaRPr lang="id-ID" dirty="0" smtClean="0"/>
          </a:p>
          <a:p>
            <a:r>
              <a:rPr lang="id-ID" dirty="0" smtClean="0"/>
              <a:t>Antibiotik, jika terdapat infeksi bakteri</a:t>
            </a:r>
          </a:p>
          <a:p>
            <a:pPr marL="0" indent="0">
              <a:buNone/>
            </a:pPr>
            <a:r>
              <a:rPr lang="id-ID" dirty="0" smtClean="0"/>
              <a:t>Selain itu, dokter juga kemungkinan akan menyarankan untuk mengurangi paparan terhadap bahan yang bisa mengiritasi hidung dan alergen, serta </a:t>
            </a:r>
            <a:r>
              <a:rPr lang="id-ID" dirty="0" smtClean="0">
                <a:hlinkClick r:id="rId5"/>
              </a:rPr>
              <a:t>berhenti merokok</a:t>
            </a:r>
            <a:r>
              <a:rPr lang="id-ID" dirty="0" smtClean="0"/>
              <a:t>.</a:t>
            </a:r>
          </a:p>
          <a:p>
            <a:pPr marL="0" indent="0">
              <a:buNone/>
            </a:pPr>
            <a:r>
              <a:rPr lang="id-ID" dirty="0" smtClean="0"/>
              <a:t>Pada kasus yang lebih serius seperti polip hidung, dokter mungkin akan memberi saran untuk melakukan tindakan operasi pengangkatan polip. Tindakan ini diharapkan dapat mengembalikan fungsi indra penciuman penderita anosmia.</a:t>
            </a:r>
          </a:p>
          <a:p>
            <a:endParaRPr lang="id-ID" dirty="0"/>
          </a:p>
        </p:txBody>
      </p:sp>
    </p:spTree>
    <p:extLst>
      <p:ext uri="{BB962C8B-B14F-4D97-AF65-F5344CB8AC3E}">
        <p14:creationId xmlns:p14="http://schemas.microsoft.com/office/powerpoint/2010/main" val="319373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6712"/>
            <a:ext cx="8229600" cy="5289451"/>
          </a:xfrm>
        </p:spPr>
        <p:txBody>
          <a:bodyPr>
            <a:normAutofit/>
          </a:bodyPr>
          <a:lstStyle/>
          <a:p>
            <a:r>
              <a:rPr lang="id-ID" b="1" dirty="0" smtClean="0"/>
              <a:t>Mengenal</a:t>
            </a:r>
            <a:r>
              <a:rPr lang="id-ID" b="1" i="1" dirty="0" smtClean="0"/>
              <a:t> taste disorder</a:t>
            </a:r>
            <a:r>
              <a:rPr lang="id-ID" b="1" dirty="0" smtClean="0"/>
              <a:t>, gangguan pada indra pengecap</a:t>
            </a:r>
          </a:p>
          <a:p>
            <a:r>
              <a:rPr lang="id-ID" b="0" dirty="0" smtClean="0">
                <a:effectLst/>
              </a:rPr>
              <a:t>Seperti yang sudah diketahui, organ yang berfungsi sebagai indra pengecap adalah lidah. Sementara itu, </a:t>
            </a:r>
            <a:r>
              <a:rPr lang="id-ID" b="0" i="1" dirty="0" smtClean="0">
                <a:effectLst/>
              </a:rPr>
              <a:t>taste disorder</a:t>
            </a:r>
            <a:r>
              <a:rPr lang="id-ID" b="0" dirty="0" smtClean="0">
                <a:effectLst/>
              </a:rPr>
              <a:t> adalah gangguan atau masalah yang terjadi pada indra pengecapan atau lidah, sehingga menurunkan kemampuan seseorang dalam merasakan rasa. </a:t>
            </a:r>
            <a:endParaRPr lang="id-ID" dirty="0" smtClean="0"/>
          </a:p>
          <a:p>
            <a:endParaRPr lang="id-ID" dirty="0"/>
          </a:p>
        </p:txBody>
      </p:sp>
    </p:spTree>
    <p:extLst>
      <p:ext uri="{BB962C8B-B14F-4D97-AF65-F5344CB8AC3E}">
        <p14:creationId xmlns:p14="http://schemas.microsoft.com/office/powerpoint/2010/main" val="62436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4704"/>
            <a:ext cx="8229600" cy="5361459"/>
          </a:xfrm>
        </p:spPr>
        <p:txBody>
          <a:bodyPr>
            <a:normAutofit fontScale="85000" lnSpcReduction="20000"/>
          </a:bodyPr>
          <a:lstStyle/>
          <a:p>
            <a:pPr marL="0" indent="0">
              <a:buNone/>
            </a:pPr>
            <a:r>
              <a:rPr lang="id-ID" b="0" dirty="0" smtClean="0">
                <a:effectLst/>
              </a:rPr>
              <a:t>Gangguan indra pengecapan terbagi menjadi beberapa kelompok berikut.</a:t>
            </a:r>
            <a:br>
              <a:rPr lang="id-ID" b="0" dirty="0" smtClean="0">
                <a:effectLst/>
              </a:rPr>
            </a:br>
            <a:endParaRPr lang="id-ID" dirty="0" smtClean="0"/>
          </a:p>
          <a:p>
            <a:r>
              <a:rPr lang="id-ID" b="1" dirty="0" smtClean="0">
                <a:effectLst/>
              </a:rPr>
              <a:t>Hipogeusia</a:t>
            </a:r>
            <a:r>
              <a:rPr lang="id-ID" b="0" dirty="0" smtClean="0">
                <a:effectLst/>
              </a:rPr>
              <a:t>, penurunan kemampuan untuk merasakan berbagai rasa. Seseorang yang mengalami gangguan ini masih bisa merasakan rasa makanan, tapi kepekaannya berkurang.</a:t>
            </a:r>
          </a:p>
          <a:p>
            <a:r>
              <a:rPr lang="id-ID" b="1" dirty="0" smtClean="0">
                <a:effectLst/>
              </a:rPr>
              <a:t>Ageusia</a:t>
            </a:r>
            <a:r>
              <a:rPr lang="id-ID" b="0" dirty="0" smtClean="0">
                <a:effectLst/>
              </a:rPr>
              <a:t>, kondisi di mana seseorang tidak bisa merasakan rasa apapun dari makanan yang dimakannya. Kondisi ini jarang terjadi.</a:t>
            </a:r>
          </a:p>
          <a:p>
            <a:r>
              <a:rPr lang="id-ID" b="1" dirty="0" smtClean="0">
                <a:effectLst/>
              </a:rPr>
              <a:t>Disgeusia</a:t>
            </a:r>
            <a:r>
              <a:rPr lang="id-ID" b="0" dirty="0" smtClean="0">
                <a:effectLst/>
              </a:rPr>
              <a:t>, gangguan indra pengecapan yang menyebabkan persepsi rasa seseorang berubah. Misalnya semua makanan jadi terasa manis, asam, pahit, atau metalik.</a:t>
            </a:r>
            <a:br>
              <a:rPr lang="id-ID" b="0" dirty="0" smtClean="0">
                <a:effectLst/>
              </a:rPr>
            </a:br>
            <a:endParaRPr lang="id-ID" b="0" dirty="0" smtClean="0">
              <a:effectLst/>
            </a:endParaRPr>
          </a:p>
          <a:p>
            <a:r>
              <a:rPr lang="id-ID" b="1" dirty="0" smtClean="0"/>
              <a:t>Aliageusia, </a:t>
            </a:r>
            <a:r>
              <a:rPr lang="id-ID" dirty="0" smtClean="0"/>
              <a:t>ketika makanan atau minuman yang biasanya terasa lezat mulai terasa tidak enak.</a:t>
            </a:r>
          </a:p>
          <a:p>
            <a:r>
              <a:rPr lang="id-ID" b="1" dirty="0" smtClean="0"/>
              <a:t>Phantogeusia, </a:t>
            </a:r>
            <a:r>
              <a:rPr lang="id-ID" dirty="0" smtClean="0"/>
              <a:t>kondisi yang membuat seseorang berhalusinasi tentang rasa tertentu atau mencicipi sesuatu yang sebenarnya tidak ada.</a:t>
            </a:r>
          </a:p>
          <a:p>
            <a:endParaRPr lang="id-ID" dirty="0"/>
          </a:p>
        </p:txBody>
      </p:sp>
    </p:spTree>
    <p:extLst>
      <p:ext uri="{BB962C8B-B14F-4D97-AF65-F5344CB8AC3E}">
        <p14:creationId xmlns:p14="http://schemas.microsoft.com/office/powerpoint/2010/main" val="3886116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8229600" cy="5505475"/>
          </a:xfrm>
        </p:spPr>
        <p:txBody>
          <a:bodyPr>
            <a:normAutofit fontScale="62500" lnSpcReduction="20000"/>
          </a:bodyPr>
          <a:lstStyle/>
          <a:p>
            <a:pPr marL="0" indent="0">
              <a:buNone/>
            </a:pPr>
            <a:r>
              <a:rPr lang="id-ID" b="1" dirty="0" smtClean="0"/>
              <a:t>Apa penyebab gangguan indra pengecap?</a:t>
            </a:r>
          </a:p>
          <a:p>
            <a:r>
              <a:rPr lang="id-ID" b="0" dirty="0" smtClean="0">
                <a:effectLst/>
              </a:rPr>
              <a:t>Pada sebagian kasus, gangguan indra pengecap bisa terjadi sebagai penyakit bawaan sejak lahir. Akan tetapi, dalam kasus lainnya, kondisi ini diakibatkan karena cedera, luka, dan sakit. </a:t>
            </a:r>
            <a:endParaRPr lang="id-ID" dirty="0" smtClean="0"/>
          </a:p>
          <a:p>
            <a:r>
              <a:rPr lang="id-ID" b="0" dirty="0" smtClean="0">
                <a:effectLst/>
              </a:rPr>
              <a:t>Berikut adalah berbagai kondisi yang dapat menjadi penyebab dari gangguan ini.</a:t>
            </a:r>
            <a:endParaRPr lang="id-ID" dirty="0" smtClean="0"/>
          </a:p>
          <a:p>
            <a:r>
              <a:rPr lang="id-ID" dirty="0" smtClean="0"/>
              <a:t>Kerusakan saraf pengecap di bagian anterior dan posterior</a:t>
            </a:r>
          </a:p>
          <a:p>
            <a:r>
              <a:rPr lang="id-ID" dirty="0" smtClean="0"/>
              <a:t>Defisiensi gizi</a:t>
            </a:r>
          </a:p>
          <a:p>
            <a:r>
              <a:rPr lang="id-ID" dirty="0" smtClean="0"/>
              <a:t>Kondisi sistemik seperti hipotiroidisme, diabetes mellitus, anemia pernisiosa, sindrom Sjorgen, dan penyakit Crohn</a:t>
            </a:r>
          </a:p>
          <a:p>
            <a:r>
              <a:rPr lang="id-ID" dirty="0" smtClean="0"/>
              <a:t>Kerusakan pada saraf kranial yang mempengaruhi </a:t>
            </a:r>
            <a:r>
              <a:rPr lang="id-ID" dirty="0" smtClean="0">
                <a:hlinkClick r:id="rId2"/>
              </a:rPr>
              <a:t>fungsi lidah</a:t>
            </a:r>
            <a:r>
              <a:rPr lang="id-ID" dirty="0" smtClean="0"/>
              <a:t>, misalnya karena herpes zoster</a:t>
            </a:r>
          </a:p>
          <a:p>
            <a:r>
              <a:rPr lang="id-ID" dirty="0" smtClean="0"/>
              <a:t>Luka neoplastik (kanker) yang mempengaruhi dasar tengkorak</a:t>
            </a:r>
          </a:p>
          <a:p>
            <a:r>
              <a:rPr lang="id-ID" dirty="0" smtClean="0"/>
              <a:t>Neuralgia dan polineurpoati karena beberapa kondisi seperti lupus atau difteri</a:t>
            </a:r>
          </a:p>
          <a:p>
            <a:r>
              <a:rPr lang="id-ID" b="0" dirty="0" smtClean="0">
                <a:effectLst/>
              </a:rPr>
              <a:t>Infeksi pada saluran pernapasan bagian atas dan telinga bagian tengah</a:t>
            </a:r>
          </a:p>
          <a:p>
            <a:r>
              <a:rPr lang="id-ID" b="0" dirty="0" smtClean="0">
                <a:effectLst/>
              </a:rPr>
              <a:t>Efek samping radioterapi pada bagian leher dan kepala</a:t>
            </a:r>
          </a:p>
          <a:p>
            <a:r>
              <a:rPr lang="id-ID" b="0" dirty="0" smtClean="0">
                <a:effectLst/>
              </a:rPr>
              <a:t>Terpapar berbagai jenis zat kimia, seperti insektisida yang mungkin ada di dalam makanan yang tidak bersih </a:t>
            </a:r>
          </a:p>
          <a:p>
            <a:r>
              <a:rPr lang="id-ID" b="0" dirty="0" smtClean="0">
                <a:effectLst/>
              </a:rPr>
              <a:t>Obat-obatan tertentu seperti beberapa jenis antibiotik, obat penyakit jantung, obat penenang, antipsikotik, antidepresan trisiklik, obat tiroid, antijamu, dan antivirus</a:t>
            </a:r>
          </a:p>
          <a:p>
            <a:pPr marL="0" indent="0">
              <a:buNone/>
            </a:pPr>
            <a:endParaRPr lang="id-ID" dirty="0"/>
          </a:p>
        </p:txBody>
      </p:sp>
    </p:spTree>
    <p:extLst>
      <p:ext uri="{BB962C8B-B14F-4D97-AF65-F5344CB8AC3E}">
        <p14:creationId xmlns:p14="http://schemas.microsoft.com/office/powerpoint/2010/main" val="2960352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TotalTime>
  <Words>824</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Mengkaji Tentang Masalah atau Penyakit Tentang Indra Penciuman Dan Perasa</vt:lpstr>
      <vt:lpstr>Pengertian </vt:lpstr>
      <vt:lpstr>PowerPoint Presentation</vt:lpstr>
      <vt:lpstr>Penyebab Anosmia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Mengkaji Tentang Masalah atau Penyakit Tentang Indra Penciuman Dan Perasa</dc:title>
  <dc:creator>ismail - [2010]</dc:creator>
  <cp:lastModifiedBy>ismail - [2010]</cp:lastModifiedBy>
  <cp:revision>2</cp:revision>
  <dcterms:created xsi:type="dcterms:W3CDTF">2022-01-22T00:40:20Z</dcterms:created>
  <dcterms:modified xsi:type="dcterms:W3CDTF">2022-01-22T00:55:40Z</dcterms:modified>
</cp:coreProperties>
</file>