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58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9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8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6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0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2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0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0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32A0-F752-4586-A628-E117562A5B7A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80F5-ADD6-4F42-989F-E55A8C28F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272808" cy="4536504"/>
          </a:xfrm>
          <a:prstGeom prst="round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latin typeface="Agency FB" panose="020B0503020202020204" pitchFamily="34" charset="0"/>
              </a:rPr>
              <a:t>Permasalahan</a:t>
            </a:r>
            <a:r>
              <a:rPr lang="en-US" sz="4800" dirty="0" smtClean="0">
                <a:latin typeface="Agency FB" panose="020B0503020202020204" pitchFamily="34" charset="0"/>
              </a:rPr>
              <a:t>/</a:t>
            </a:r>
            <a:r>
              <a:rPr lang="en-US" sz="4800" dirty="0" err="1" smtClean="0">
                <a:latin typeface="Agency FB" panose="020B0503020202020204" pitchFamily="34" charset="0"/>
              </a:rPr>
              <a:t>Penyakit</a:t>
            </a:r>
            <a:r>
              <a:rPr lang="en-US" sz="4800" dirty="0" smtClean="0">
                <a:latin typeface="Agency FB" panose="020B0503020202020204" pitchFamily="34" charset="0"/>
              </a:rPr>
              <a:t> </a:t>
            </a:r>
            <a:r>
              <a:rPr lang="en-US" sz="4800" dirty="0" err="1" smtClean="0">
                <a:latin typeface="Agency FB" panose="020B0503020202020204" pitchFamily="34" charset="0"/>
              </a:rPr>
              <a:t>Pada</a:t>
            </a:r>
            <a:r>
              <a:rPr lang="en-US" sz="4800" dirty="0" smtClean="0">
                <a:latin typeface="Agency FB" panose="020B0503020202020204" pitchFamily="34" charset="0"/>
              </a:rPr>
              <a:t> </a:t>
            </a:r>
            <a:r>
              <a:rPr lang="en-US" sz="4800" dirty="0" err="1" smtClean="0">
                <a:latin typeface="Agency FB" panose="020B0503020202020204" pitchFamily="34" charset="0"/>
              </a:rPr>
              <a:t>Indra</a:t>
            </a:r>
            <a:r>
              <a:rPr lang="en-US" sz="4800" dirty="0" smtClean="0">
                <a:latin typeface="Agency FB" panose="020B0503020202020204" pitchFamily="34" charset="0"/>
              </a:rPr>
              <a:t> </a:t>
            </a:r>
            <a:r>
              <a:rPr lang="en-US" sz="4800" dirty="0" err="1" smtClean="0">
                <a:latin typeface="Agency FB" panose="020B0503020202020204" pitchFamily="34" charset="0"/>
              </a:rPr>
              <a:t>Penglihatan</a:t>
            </a:r>
            <a:r>
              <a:rPr lang="en-US" sz="4800" dirty="0" smtClean="0">
                <a:latin typeface="Agency FB" panose="020B0503020202020204" pitchFamily="34" charset="0"/>
              </a:rPr>
              <a:t> </a:t>
            </a:r>
            <a:r>
              <a:rPr lang="en-US" sz="4800" dirty="0" err="1" smtClean="0">
                <a:latin typeface="Agency FB" panose="020B0503020202020204" pitchFamily="34" charset="0"/>
              </a:rPr>
              <a:t>dan</a:t>
            </a:r>
            <a:r>
              <a:rPr lang="en-US" sz="4800" dirty="0" smtClean="0">
                <a:latin typeface="Agency FB" panose="020B0503020202020204" pitchFamily="34" charset="0"/>
              </a:rPr>
              <a:t> </a:t>
            </a:r>
            <a:r>
              <a:rPr lang="en-US" sz="4800" dirty="0" err="1" smtClean="0">
                <a:latin typeface="Agency FB" panose="020B0503020202020204" pitchFamily="34" charset="0"/>
              </a:rPr>
              <a:t>Pendengaran</a:t>
            </a:r>
            <a:r>
              <a:rPr lang="en-US" sz="4800" dirty="0" smtClean="0">
                <a:latin typeface="Agency FB" panose="020B0503020202020204" pitchFamily="34" charset="0"/>
              </a:rPr>
              <a:t/>
            </a:r>
            <a:br>
              <a:rPr lang="en-US" sz="4800" dirty="0" smtClean="0">
                <a:latin typeface="Agency FB" panose="020B0503020202020204" pitchFamily="34" charset="0"/>
              </a:rPr>
            </a:br>
            <a:r>
              <a:rPr lang="en-US" sz="4800" dirty="0" err="1" smtClean="0">
                <a:latin typeface="Agency FB" panose="020B0503020202020204" pitchFamily="34" charset="0"/>
              </a:rPr>
              <a:t>Oleh</a:t>
            </a:r>
            <a:r>
              <a:rPr lang="en-US" sz="4800" dirty="0" smtClean="0">
                <a:latin typeface="Agency FB" panose="020B0503020202020204" pitchFamily="34" charset="0"/>
              </a:rPr>
              <a:t>:</a:t>
            </a:r>
            <a:br>
              <a:rPr lang="en-US" sz="4800" dirty="0" smtClean="0">
                <a:latin typeface="Agency FB" panose="020B0503020202020204" pitchFamily="34" charset="0"/>
              </a:rPr>
            </a:br>
            <a:r>
              <a:rPr lang="en-US" sz="3600" dirty="0" smtClean="0">
                <a:latin typeface="Agency FB" panose="020B0503020202020204" pitchFamily="34" charset="0"/>
              </a:rPr>
              <a:t>Nama : Cici Liara Septi</a:t>
            </a:r>
            <a:br>
              <a:rPr lang="en-US" sz="3600" dirty="0" smtClean="0">
                <a:latin typeface="Agency FB" panose="020B0503020202020204" pitchFamily="34" charset="0"/>
              </a:rPr>
            </a:br>
            <a:r>
              <a:rPr lang="en-US" sz="3600" dirty="0" smtClean="0">
                <a:latin typeface="Agency FB" panose="020B0503020202020204" pitchFamily="34" charset="0"/>
              </a:rPr>
              <a:t>NIM : 2110101110</a:t>
            </a:r>
            <a:br>
              <a:rPr lang="en-US" sz="3600" dirty="0" smtClean="0">
                <a:latin typeface="Agency FB" panose="020B0503020202020204" pitchFamily="34" charset="0"/>
              </a:rPr>
            </a:br>
            <a:r>
              <a:rPr lang="en-US" sz="3600" dirty="0" err="1" smtClean="0">
                <a:latin typeface="Agency FB" panose="020B0503020202020204" pitchFamily="34" charset="0"/>
              </a:rPr>
              <a:t>Kelas</a:t>
            </a:r>
            <a:r>
              <a:rPr lang="en-US" sz="3600" dirty="0" smtClean="0">
                <a:latin typeface="Agency FB" panose="020B0503020202020204" pitchFamily="34" charset="0"/>
              </a:rPr>
              <a:t> : B</a:t>
            </a:r>
            <a:endParaRPr lang="en-US" sz="3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9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836712"/>
            <a:ext cx="7056784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Retinopatik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diabetik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R</a:t>
            </a:r>
            <a:r>
              <a:rPr lang="en-US" dirty="0" err="1" smtClean="0">
                <a:latin typeface="Agency FB" panose="020B0503020202020204" pitchFamily="34" charset="0"/>
              </a:rPr>
              <a:t>etinopati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diabetik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komplikasi</a:t>
            </a:r>
            <a:r>
              <a:rPr lang="en-US" dirty="0">
                <a:latin typeface="Agency FB" panose="020B0503020202020204" pitchFamily="34" charset="0"/>
              </a:rPr>
              <a:t> diabetes </a:t>
            </a:r>
            <a:r>
              <a:rPr lang="en-US" dirty="0" err="1">
                <a:latin typeface="Agency FB" panose="020B0503020202020204" pitchFamily="34" charset="0"/>
              </a:rPr>
              <a:t>berdampak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kerusakan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pembuluh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peka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terhadap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cahaya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smtClean="0">
                <a:latin typeface="Agency FB" panose="020B0503020202020204" pitchFamily="34" charset="0"/>
              </a:rPr>
              <a:t>retina. </a:t>
            </a:r>
            <a:r>
              <a:rPr lang="en-US" dirty="0" err="1" smtClean="0">
                <a:latin typeface="Agency FB" panose="020B0503020202020204" pitchFamily="34" charset="0"/>
              </a:rPr>
              <a:t>Gejala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>
                <a:latin typeface="Agency FB" panose="020B0503020202020204" pitchFamily="34" charset="0"/>
              </a:rPr>
              <a:t>yang </a:t>
            </a:r>
            <a:r>
              <a:rPr lang="en-US" dirty="0" err="1">
                <a:latin typeface="Agency FB" panose="020B0503020202020204" pitchFamily="34" charset="0"/>
              </a:rPr>
              <a:t>dialami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seperti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buram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noda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melayang</a:t>
            </a:r>
            <a:r>
              <a:rPr lang="en-US" dirty="0">
                <a:latin typeface="Agency FB" panose="020B0503020202020204" pitchFamily="34" charset="0"/>
              </a:rPr>
              <a:t> (</a:t>
            </a:r>
            <a:r>
              <a:rPr lang="en-US" i="1" dirty="0">
                <a:latin typeface="Agency FB" panose="020B0503020202020204" pitchFamily="34" charset="0"/>
              </a:rPr>
              <a:t>floaters</a:t>
            </a:r>
            <a:r>
              <a:rPr lang="en-US" dirty="0">
                <a:latin typeface="Agency FB" panose="020B0503020202020204" pitchFamily="34" charset="0"/>
              </a:rPr>
              <a:t>), </a:t>
            </a:r>
            <a:r>
              <a:rPr lang="en-US" dirty="0" err="1">
                <a:latin typeface="Agency FB" panose="020B0503020202020204" pitchFamily="34" charset="0"/>
              </a:rPr>
              <a:t>noda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hitam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menurun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bertahap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kehilangan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penglihatan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endParaRPr lang="en-US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5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075240" cy="53614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Ambliopia</a:t>
            </a:r>
            <a:endParaRPr lang="en-US" b="1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ambliopia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malas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sebelah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umumnya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dialami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usia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anak-anak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otak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terhubung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baik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sehingga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mengakibatkan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menurun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Seiring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berjalannya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waktu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otak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semakin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bergantung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lebih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kuat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normal, </a:t>
            </a:r>
            <a:r>
              <a:rPr lang="en-US" dirty="0" err="1">
                <a:latin typeface="Agency FB" panose="020B0503020202020204" pitchFamily="34" charset="0"/>
              </a:rPr>
              <a:t>sedangkan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lemah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semakin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memburuk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Bila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ditangani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tepat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ambliopia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menyebabkan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kebutaan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anak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Pengobatan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dilakukan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untuk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mencegah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masalah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jangka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panjang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Penyebab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ambliopia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refraksi</a:t>
            </a:r>
            <a:r>
              <a:rPr lang="en-US" dirty="0">
                <a:latin typeface="Agency FB" panose="020B0503020202020204" pitchFamily="34" charset="0"/>
              </a:rPr>
              <a:t>, strabismus,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katarak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5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7859216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Strabismus </a:t>
            </a:r>
          </a:p>
          <a:p>
            <a:pPr marL="0" indent="0" algn="just">
              <a:buNone/>
            </a:pPr>
            <a:r>
              <a:rPr lang="en-US" dirty="0" smtClean="0">
                <a:latin typeface="Agency FB" panose="020B0503020202020204" pitchFamily="34" charset="0"/>
              </a:rPr>
              <a:t>Strabismus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juling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lurus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sejajar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sama</a:t>
            </a:r>
            <a:r>
              <a:rPr lang="en-US" dirty="0">
                <a:latin typeface="Agency FB" panose="020B0503020202020204" pitchFamily="34" charset="0"/>
              </a:rPr>
              <a:t> lain. Hal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otot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berfungsi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berkoordinasi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sempurna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masalah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diobati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menyebabkan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ambliopia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Gejala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umum</a:t>
            </a:r>
            <a:r>
              <a:rPr lang="en-US" dirty="0">
                <a:latin typeface="Agency FB" panose="020B0503020202020204" pitchFamily="34" charset="0"/>
              </a:rPr>
              <a:t> strabismus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kabur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ganda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kepala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menyipitkan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berlebihan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Pada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kebanyakan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kasus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penanganan</a:t>
            </a:r>
            <a:r>
              <a:rPr lang="en-US" dirty="0">
                <a:latin typeface="Agency FB" panose="020B0503020202020204" pitchFamily="34" charset="0"/>
              </a:rPr>
              <a:t> yang paling </a:t>
            </a:r>
            <a:r>
              <a:rPr lang="en-US" dirty="0" err="1">
                <a:latin typeface="Agency FB" panose="020B0503020202020204" pitchFamily="34" charset="0"/>
              </a:rPr>
              <a:t>efektif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lewat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operasi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Selain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itu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juga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terapi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kacamata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korektif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latihan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mata</a:t>
            </a:r>
            <a:endParaRPr lang="en-US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6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err="1" smtClean="0">
                <a:latin typeface="Agency FB" panose="020B0503020202020204" pitchFamily="34" charset="0"/>
              </a:rPr>
              <a:t>Gangguan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Pendengaran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Otitis Media</a:t>
            </a: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Infeksi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atau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radang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tengah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anak-anak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maupun</a:t>
            </a:r>
            <a:r>
              <a:rPr lang="en-US" dirty="0">
                <a:latin typeface="Agency FB" panose="020B0503020202020204" pitchFamily="34" charset="0"/>
              </a:rPr>
              <a:t> orang </a:t>
            </a:r>
            <a:r>
              <a:rPr lang="en-US" dirty="0" err="1">
                <a:latin typeface="Agency FB" panose="020B0503020202020204" pitchFamily="34" charset="0"/>
              </a:rPr>
              <a:t>dewasa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Masalah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mukosa</a:t>
            </a:r>
            <a:r>
              <a:rPr lang="en-US" dirty="0">
                <a:latin typeface="Agency FB" panose="020B0503020202020204" pitchFamily="34" charset="0"/>
              </a:rPr>
              <a:t> (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pernapasan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atas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mengeluarkan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lendir</a:t>
            </a:r>
            <a:r>
              <a:rPr lang="en-US" dirty="0">
                <a:latin typeface="Agency FB" panose="020B0503020202020204" pitchFamily="34" charset="0"/>
              </a:rPr>
              <a:t>) </a:t>
            </a:r>
            <a:r>
              <a:rPr lang="en-US" dirty="0" err="1">
                <a:latin typeface="Agency FB" panose="020B0503020202020204" pitchFamily="34" charset="0"/>
              </a:rPr>
              <a:t>menjadi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bengkak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pilek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pernapasan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alergi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akhirnya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tabung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Eustachia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tersumbat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penumpukan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cairan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segera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diobati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berkembang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lebih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serius</a:t>
            </a:r>
            <a:r>
              <a:rPr lang="en-US" dirty="0">
                <a:latin typeface="Agency FB" panose="020B0503020202020204" pitchFamily="34" charset="0"/>
              </a:rPr>
              <a:t>. Otitis media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menyebabkan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tulang</a:t>
            </a:r>
            <a:r>
              <a:rPr lang="en-US" dirty="0">
                <a:latin typeface="Agency FB" panose="020B0503020202020204" pitchFamily="34" charset="0"/>
              </a:rPr>
              <a:t> mastoid </a:t>
            </a:r>
            <a:r>
              <a:rPr lang="en-US" dirty="0" err="1">
                <a:latin typeface="Agency FB" panose="020B0503020202020204" pitchFamily="34" charset="0"/>
              </a:rPr>
              <a:t>belakang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gendang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pecah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mengakibatkan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permanen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95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7571184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Tinnitus </a:t>
            </a:r>
          </a:p>
          <a:p>
            <a:pPr marL="0" indent="0" algn="just">
              <a:buNone/>
            </a:pPr>
            <a:r>
              <a:rPr lang="en-US" dirty="0">
                <a:latin typeface="Agency FB" panose="020B0503020202020204" pitchFamily="34" charset="0"/>
              </a:rPr>
              <a:t>Tinnitus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seseorang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mendengar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bunyi-bunyi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Anda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seperti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bunyi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menderu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keras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ketukan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gumaman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sampai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berdengung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Suara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terdengar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terputus-putus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terus-menerus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tinnitus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kerusakan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ujung-ujung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mikroskopik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saraf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. Salah </a:t>
            </a:r>
            <a:r>
              <a:rPr lang="en-US" dirty="0" err="1">
                <a:latin typeface="Agency FB" panose="020B0503020202020204" pitchFamily="34" charset="0"/>
              </a:rPr>
              <a:t>satu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penyebab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kerusakan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paparan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suara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sangat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keras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waktu</a:t>
            </a:r>
            <a:r>
              <a:rPr lang="en-US" dirty="0">
                <a:latin typeface="Agency FB" panose="020B0503020202020204" pitchFamily="34" charset="0"/>
              </a:rPr>
              <a:t> lama.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kerusakan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saraf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tinnitus </a:t>
            </a:r>
            <a:r>
              <a:rPr lang="en-US" dirty="0" err="1">
                <a:latin typeface="Agency FB" panose="020B0503020202020204" pitchFamily="34" charset="0"/>
              </a:rPr>
              <a:t>sering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bersamaan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seiring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usia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Anda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makin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menua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Untuk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mencegah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masalah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disarankan</a:t>
            </a:r>
            <a:r>
              <a:rPr lang="en-US" dirty="0">
                <a:latin typeface="Agency FB" panose="020B0503020202020204" pitchFamily="34" charset="0"/>
              </a:rPr>
              <a:t> agar </a:t>
            </a:r>
            <a:r>
              <a:rPr lang="en-US" dirty="0" err="1">
                <a:latin typeface="Agency FB" panose="020B0503020202020204" pitchFamily="34" charset="0"/>
              </a:rPr>
              <a:t>Anda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selalu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menjaga</a:t>
            </a:r>
            <a:r>
              <a:rPr lang="en-US" dirty="0" smtClean="0">
                <a:latin typeface="Agency FB" panose="020B0503020202020204" pitchFamily="34" charset="0"/>
              </a:rPr>
              <a:t>  </a:t>
            </a:r>
            <a:r>
              <a:rPr lang="en-US" dirty="0" err="1" smtClean="0">
                <a:latin typeface="Agency FB" panose="020B0503020202020204" pitchFamily="34" charset="0"/>
              </a:rPr>
              <a:t>kesehatan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telinga</a:t>
            </a:r>
            <a:r>
              <a:rPr lang="en-US" dirty="0" smtClean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termasuk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menjaga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paparan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suara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keras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488832" cy="51454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Swimmer’s ear (</a:t>
            </a:r>
            <a:r>
              <a:rPr lang="en-US" b="1" dirty="0" err="1" smtClean="0">
                <a:latin typeface="Agency FB" panose="020B0503020202020204" pitchFamily="34" charset="0"/>
              </a:rPr>
              <a:t>telinga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perenang</a:t>
            </a:r>
            <a:r>
              <a:rPr lang="en-US" b="1" dirty="0" smtClean="0">
                <a:latin typeface="Agency FB" panose="020B0503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dikenal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sebagai</a:t>
            </a:r>
            <a:r>
              <a:rPr lang="en-US" dirty="0">
                <a:latin typeface="Agency FB" panose="020B0503020202020204" pitchFamily="34" charset="0"/>
              </a:rPr>
              <a:t> otitis </a:t>
            </a:r>
            <a:r>
              <a:rPr lang="en-US" dirty="0" err="1">
                <a:latin typeface="Agency FB" panose="020B0503020202020204" pitchFamily="34" charset="0"/>
              </a:rPr>
              <a:t>eksterna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luar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disebabkan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adanya</a:t>
            </a:r>
            <a:r>
              <a:rPr lang="en-US" dirty="0">
                <a:latin typeface="Agency FB" panose="020B0503020202020204" pitchFamily="34" charset="0"/>
              </a:rPr>
              <a:t> air yang </a:t>
            </a:r>
            <a:r>
              <a:rPr lang="en-US" dirty="0" err="1">
                <a:latin typeface="Agency FB" panose="020B0503020202020204" pitchFamily="34" charset="0"/>
              </a:rPr>
              <a:t>terjebak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saluran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bakteri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terperangkap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sana</a:t>
            </a:r>
            <a:r>
              <a:rPr lang="en-US" dirty="0">
                <a:latin typeface="Agency FB" panose="020B0503020202020204" pitchFamily="34" charset="0"/>
              </a:rPr>
              <a:t>. Air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saluran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membuat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lingkungan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lembab</a:t>
            </a:r>
            <a:r>
              <a:rPr lang="en-US" dirty="0">
                <a:latin typeface="Agency FB" panose="020B0503020202020204" pitchFamily="34" charset="0"/>
              </a:rPr>
              <a:t>, di mana </a:t>
            </a:r>
            <a:r>
              <a:rPr lang="en-US" dirty="0" err="1">
                <a:latin typeface="Agency FB" panose="020B0503020202020204" pitchFamily="34" charset="0"/>
              </a:rPr>
              <a:t>bakteri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berkembang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biak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parah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lapisan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kulit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membengkak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menyebabkan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iritasi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juga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Selain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para </a:t>
            </a:r>
            <a:r>
              <a:rPr lang="en-US" dirty="0" err="1">
                <a:latin typeface="Agency FB" panose="020B0503020202020204" pitchFamily="34" charset="0"/>
              </a:rPr>
              <a:t>perenang</a:t>
            </a:r>
            <a:r>
              <a:rPr lang="en-US" dirty="0">
                <a:latin typeface="Agency FB" panose="020B0503020202020204" pitchFamily="34" charset="0"/>
              </a:rPr>
              <a:t>, otitis </a:t>
            </a:r>
            <a:r>
              <a:rPr lang="en-US" dirty="0" err="1">
                <a:latin typeface="Agency FB" panose="020B0503020202020204" pitchFamily="34" charset="0"/>
              </a:rPr>
              <a:t>eksterna</a:t>
            </a:r>
            <a:r>
              <a:rPr lang="en-US" dirty="0">
                <a:latin typeface="Agency FB" panose="020B0503020202020204" pitchFamily="34" charset="0"/>
              </a:rPr>
              <a:t> juga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air yang </a:t>
            </a:r>
            <a:r>
              <a:rPr lang="en-US" dirty="0" err="1">
                <a:latin typeface="Agency FB" panose="020B0503020202020204" pitchFamily="34" charset="0"/>
              </a:rPr>
              <a:t>masuk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mandi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139136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Otitis </a:t>
            </a:r>
            <a:r>
              <a:rPr lang="en-US" b="1" dirty="0" err="1" smtClean="0">
                <a:latin typeface="Agency FB" panose="020B0503020202020204" pitchFamily="34" charset="0"/>
              </a:rPr>
              <a:t>interna</a:t>
            </a:r>
            <a:endParaRPr lang="en-US" b="1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Infeksi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telinga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 yang </a:t>
            </a:r>
            <a:r>
              <a:rPr lang="en-US" dirty="0" err="1">
                <a:latin typeface="Agency FB" panose="020B0503020202020204" pitchFamily="34" charset="0"/>
              </a:rPr>
              <a:t>mengendalikan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fungsi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menjaga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keseimbangan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tubuh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otitis media yang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diobati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virus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bakteri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 smtClean="0">
                <a:latin typeface="Agency FB" panose="020B0503020202020204" pitchFamily="34" charset="0"/>
              </a:rPr>
              <a:t>telinga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Gejala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meliputi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smtClean="0">
                <a:latin typeface="Agency FB" panose="020B0503020202020204" pitchFamily="34" charset="0"/>
              </a:rPr>
              <a:t>vertigo, </a:t>
            </a:r>
            <a:r>
              <a:rPr lang="en-US" dirty="0" err="1">
                <a:latin typeface="Agency FB" panose="020B0503020202020204" pitchFamily="34" charset="0"/>
              </a:rPr>
              <a:t>pusing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sulit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berdiri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duduk, </a:t>
            </a:r>
            <a:r>
              <a:rPr lang="en-US" dirty="0" err="1">
                <a:latin typeface="Agency FB" panose="020B0503020202020204" pitchFamily="34" charset="0"/>
              </a:rPr>
              <a:t>mual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muntah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berdenging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kehilangan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36712"/>
            <a:ext cx="7067128" cy="52174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Gendang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telinga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pecah</a:t>
            </a:r>
            <a:endParaRPr lang="en-US" b="1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Gendang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membran</a:t>
            </a:r>
            <a:r>
              <a:rPr lang="en-US" dirty="0">
                <a:latin typeface="Agency FB" panose="020B0503020202020204" pitchFamily="34" charset="0"/>
              </a:rPr>
              <a:t> timpani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selaput</a:t>
            </a:r>
            <a:r>
              <a:rPr lang="en-US" dirty="0">
                <a:latin typeface="Agency FB" panose="020B0503020202020204" pitchFamily="34" charset="0"/>
              </a:rPr>
              <a:t> tipis yang </a:t>
            </a:r>
            <a:r>
              <a:rPr lang="en-US" dirty="0" err="1">
                <a:latin typeface="Agency FB" panose="020B0503020202020204" pitchFamily="34" charset="0"/>
              </a:rPr>
              <a:t>memisahkan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saluran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tengah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gendang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saja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pecah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beberapa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hal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menyebabkan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gendnag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telinga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pecah</a:t>
            </a:r>
            <a:r>
              <a:rPr lang="en-US" dirty="0" smtClean="0">
                <a:latin typeface="Agency FB" panose="020B0503020202020204" pitchFamily="34" charset="0"/>
              </a:rPr>
              <a:t>, </a:t>
            </a:r>
            <a:r>
              <a:rPr lang="en-US" dirty="0">
                <a:latin typeface="Agency FB" panose="020B0503020202020204" pitchFamily="34" charset="0"/>
              </a:rPr>
              <a:t>di </a:t>
            </a:r>
            <a:r>
              <a:rPr lang="en-US" dirty="0" err="1">
                <a:latin typeface="Agency FB" panose="020B0503020202020204" pitchFamily="34" charset="0"/>
              </a:rPr>
              <a:t>antaranya</a:t>
            </a:r>
            <a:r>
              <a:rPr lang="en-US" dirty="0">
                <a:latin typeface="Agency FB" panose="020B0503020202020204" pitchFamily="34" charset="0"/>
              </a:rPr>
              <a:t>:</a:t>
            </a:r>
          </a:p>
          <a:p>
            <a:pPr algn="just"/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tengah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otitis media </a:t>
            </a:r>
            <a:r>
              <a:rPr lang="en-US" dirty="0" err="1">
                <a:latin typeface="Agency FB" panose="020B0503020202020204" pitchFamily="34" charset="0"/>
              </a:rPr>
              <a:t>parah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diobati</a:t>
            </a:r>
            <a:endParaRPr lang="en-US" dirty="0">
              <a:latin typeface="Agency FB" panose="020B0503020202020204" pitchFamily="34" charset="0"/>
            </a:endParaRPr>
          </a:p>
          <a:p>
            <a:pPr algn="just"/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kemasukan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benda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asing</a:t>
            </a:r>
            <a:endParaRPr lang="en-US" dirty="0">
              <a:latin typeface="Agency FB" panose="020B0503020202020204" pitchFamily="34" charset="0"/>
            </a:endParaRPr>
          </a:p>
          <a:p>
            <a:pPr algn="just"/>
            <a:r>
              <a:rPr lang="en-US" dirty="0" err="1">
                <a:latin typeface="Agency FB" panose="020B0503020202020204" pitchFamily="34" charset="0"/>
              </a:rPr>
              <a:t>Kebiasaan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mengorek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terlalu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menggunakan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benda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tertentu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seperti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i="1" dirty="0">
                <a:latin typeface="Agency FB" panose="020B0503020202020204" pitchFamily="34" charset="0"/>
              </a:rPr>
              <a:t>cotton bud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tusuk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gigi</a:t>
            </a:r>
            <a:endParaRPr lang="en-US" dirty="0">
              <a:latin typeface="Agency FB" panose="020B0503020202020204" pitchFamily="34" charset="0"/>
            </a:endParaRPr>
          </a:p>
          <a:p>
            <a:pPr algn="just"/>
            <a:r>
              <a:rPr lang="en-US" dirty="0" err="1">
                <a:latin typeface="Agency FB" panose="020B0503020202020204" pitchFamily="34" charset="0"/>
              </a:rPr>
              <a:t>Suara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sangat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keras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seperti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ledakan</a:t>
            </a:r>
            <a:endParaRPr lang="en-US" dirty="0">
              <a:latin typeface="Agency FB" panose="020B0503020202020204" pitchFamily="34" charset="0"/>
            </a:endParaRPr>
          </a:p>
          <a:p>
            <a:pPr algn="just"/>
            <a:r>
              <a:rPr lang="en-US" dirty="0" err="1">
                <a:latin typeface="Agency FB" panose="020B0503020202020204" pitchFamily="34" charset="0"/>
              </a:rPr>
              <a:t>Benturan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cedera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kepala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endParaRPr lang="en-US" dirty="0">
              <a:latin typeface="Agency FB" panose="020B0503020202020204" pitchFamily="34" charset="0"/>
            </a:endParaRPr>
          </a:p>
          <a:p>
            <a:pPr algn="just"/>
            <a:r>
              <a:rPr lang="en-US" dirty="0" smtClean="0">
                <a:latin typeface="Agency FB" panose="020B0503020202020204" pitchFamily="34" charset="0"/>
              </a:rPr>
              <a:t>Barotrauma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perubahan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tekanan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udara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mendadak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misalnya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pesawat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menyelam</a:t>
            </a:r>
            <a:endParaRPr lang="en-US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Gendang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pecah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menimbulkan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gejala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berupa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keluar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cairan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, </a:t>
            </a:r>
            <a:r>
              <a:rPr lang="en-US" dirty="0" err="1" smtClean="0">
                <a:latin typeface="Agency FB" panose="020B0503020202020204" pitchFamily="34" charset="0"/>
              </a:rPr>
              <a:t>gangguan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pendengaran</a:t>
            </a:r>
            <a:r>
              <a:rPr lang="en-US" dirty="0" smtClean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berdenging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vertigo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pusing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berputar</a:t>
            </a:r>
            <a:endParaRPr lang="en-US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prstGeom prst="round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err="1" smtClean="0">
                <a:latin typeface="Agency FB" panose="020B0503020202020204" pitchFamily="34" charset="0"/>
              </a:rPr>
              <a:t>Kolesteatoma</a:t>
            </a:r>
            <a:r>
              <a:rPr lang="en-US" sz="2800" b="1" dirty="0" smtClean="0">
                <a:latin typeface="Agency FB" panose="020B0503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800" dirty="0" err="1" smtClean="0">
                <a:latin typeface="Agency FB" panose="020B0503020202020204" pitchFamily="34" charset="0"/>
              </a:rPr>
              <a:t>Gangguan</a:t>
            </a:r>
            <a:r>
              <a:rPr lang="en-US" sz="2800" dirty="0" smtClean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disebabkan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oleh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pertumbuhan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jaringan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kulit</a:t>
            </a:r>
            <a:r>
              <a:rPr lang="en-US" sz="2800" dirty="0">
                <a:latin typeface="Agency FB" panose="020B0503020202020204" pitchFamily="34" charset="0"/>
              </a:rPr>
              <a:t> yang </a:t>
            </a:r>
            <a:r>
              <a:rPr lang="en-US" sz="2800" dirty="0" err="1">
                <a:latin typeface="Agency FB" panose="020B0503020202020204" pitchFamily="34" charset="0"/>
              </a:rPr>
              <a:t>tidak</a:t>
            </a:r>
            <a:r>
              <a:rPr lang="en-US" sz="2800" dirty="0">
                <a:latin typeface="Agency FB" panose="020B0503020202020204" pitchFamily="34" charset="0"/>
              </a:rPr>
              <a:t> normal di </a:t>
            </a:r>
            <a:r>
              <a:rPr lang="en-US" sz="2800" dirty="0" err="1">
                <a:latin typeface="Agency FB" panose="020B0503020202020204" pitchFamily="34" charset="0"/>
              </a:rPr>
              <a:t>dekat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gendang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ruang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bagian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tengah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  <a:r>
              <a:rPr lang="en-US" sz="2800" dirty="0" err="1">
                <a:latin typeface="Agency FB" panose="020B0503020202020204" pitchFamily="34" charset="0"/>
              </a:rPr>
              <a:t>Pertumbuhan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jaringan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kulit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dapat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mengakibatkan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jaringan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tulang</a:t>
            </a:r>
            <a:r>
              <a:rPr lang="en-US" sz="2800" dirty="0">
                <a:latin typeface="Agency FB" panose="020B0503020202020204" pitchFamily="34" charset="0"/>
              </a:rPr>
              <a:t> di </a:t>
            </a:r>
            <a:r>
              <a:rPr lang="en-US" sz="2800" dirty="0" err="1">
                <a:latin typeface="Agency FB" panose="020B0503020202020204" pitchFamily="34" charset="0"/>
              </a:rPr>
              <a:t>sekitar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tengah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mengalami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kerusakan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sehingga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fungsi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 smtClean="0">
                <a:latin typeface="Agency FB" panose="020B0503020202020204" pitchFamily="34" charset="0"/>
              </a:rPr>
              <a:t>terganggu</a:t>
            </a:r>
            <a:r>
              <a:rPr lang="en-US" sz="2800" dirty="0" smtClean="0">
                <a:latin typeface="Agency FB" panose="020B0503020202020204" pitchFamily="34" charset="0"/>
              </a:rPr>
              <a:t>. </a:t>
            </a:r>
            <a:r>
              <a:rPr lang="en-US" sz="2800" dirty="0" err="1" smtClean="0">
                <a:latin typeface="Agency FB" panose="020B0503020202020204" pitchFamily="34" charset="0"/>
              </a:rPr>
              <a:t>Kolesteatoma</a:t>
            </a:r>
            <a:r>
              <a:rPr lang="en-US" sz="2800" dirty="0">
                <a:latin typeface="Agency FB" panose="020B0503020202020204" pitchFamily="34" charset="0"/>
              </a:rPr>
              <a:t> </a:t>
            </a:r>
            <a:r>
              <a:rPr lang="en-US" sz="2800" dirty="0" err="1">
                <a:latin typeface="Agency FB" panose="020B0503020202020204" pitchFamily="34" charset="0"/>
              </a:rPr>
              <a:t>dapat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menimbulkan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berbagai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gejala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seperti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nyeri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berbau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busuk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keluar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cairan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terasa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penuh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tersumbat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gangguan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pendengaran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serta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melemahnya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otot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wajah</a:t>
            </a:r>
            <a:r>
              <a:rPr lang="en-US" sz="2800" dirty="0">
                <a:latin typeface="Agency FB" panose="020B0503020202020204" pitchFamily="34" charset="0"/>
              </a:rPr>
              <a:t> di </a:t>
            </a:r>
            <a:r>
              <a:rPr lang="en-US" sz="2800" dirty="0" err="1">
                <a:latin typeface="Agency FB" panose="020B0503020202020204" pitchFamily="34" charset="0"/>
              </a:rPr>
              <a:t>bagian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telinga</a:t>
            </a:r>
            <a:r>
              <a:rPr lang="en-US" sz="2800" dirty="0">
                <a:latin typeface="Agency FB" panose="020B0503020202020204" pitchFamily="34" charset="0"/>
              </a:rPr>
              <a:t> yang </a:t>
            </a:r>
            <a:r>
              <a:rPr lang="en-US" sz="2800" dirty="0" err="1">
                <a:latin typeface="Agency FB" panose="020B0503020202020204" pitchFamily="34" charset="0"/>
              </a:rPr>
              <a:t>terkena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kolesteatoma</a:t>
            </a:r>
            <a:r>
              <a:rPr lang="en-US" sz="2800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prstGeom prst="round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Otoskerosis</a:t>
            </a:r>
            <a:endParaRPr lang="en-US" b="1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Pada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otoskeloris</a:t>
            </a:r>
            <a:r>
              <a:rPr lang="en-US" dirty="0" smtClean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tulang-tulang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tengah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kaku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bergerak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baik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membuat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penderitanya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sulit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mendengar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sering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mengalami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berdenging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Selain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beberapa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tersebut</a:t>
            </a:r>
            <a:r>
              <a:rPr lang="en-US" dirty="0" smtClean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masih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beberapa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macam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lainnya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 smtClean="0">
                <a:latin typeface="Agency FB" panose="020B0503020202020204" pitchFamily="34" charset="0"/>
              </a:rPr>
              <a:t>misalnyaneuroma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akustik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tumor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saraf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prebiakusis</a:t>
            </a:r>
            <a:r>
              <a:rPr lang="en-US" dirty="0" smtClean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yaitu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menurunnya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fungsi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penuaan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04856" cy="1143000"/>
          </a:xfrm>
          <a:prstGeom prst="round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err="1" smtClean="0">
                <a:latin typeface="Agency FB" panose="020B0503020202020204" pitchFamily="34" charset="0"/>
              </a:rPr>
              <a:t>Gangguan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</a:t>
            </a:r>
            <a:r>
              <a:rPr lang="en-US" dirty="0" err="1" smtClean="0">
                <a:latin typeface="Agency FB" panose="020B0503020202020204" pitchFamily="34" charset="0"/>
              </a:rPr>
              <a:t>ada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Penglihatan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6912768" cy="348498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Rabun </a:t>
            </a:r>
            <a:r>
              <a:rPr lang="en-US" b="1" dirty="0" err="1" smtClean="0">
                <a:latin typeface="Agency FB" panose="020B0503020202020204" pitchFamily="34" charset="0"/>
              </a:rPr>
              <a:t>Jauh</a:t>
            </a:r>
            <a:r>
              <a:rPr lang="en-US" b="1" dirty="0" smtClean="0">
                <a:latin typeface="Agency FB" panose="020B0503020202020204" pitchFamily="34" charset="0"/>
              </a:rPr>
              <a:t> (</a:t>
            </a:r>
            <a:r>
              <a:rPr lang="en-US" b="1" dirty="0" err="1" smtClean="0">
                <a:latin typeface="Agency FB" panose="020B0503020202020204" pitchFamily="34" charset="0"/>
              </a:rPr>
              <a:t>miopia</a:t>
            </a:r>
            <a:r>
              <a:rPr lang="en-US" b="1" dirty="0" smtClean="0">
                <a:latin typeface="Agency FB" panose="020B0503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tampak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samar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melihat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benda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jarak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jauh</a:t>
            </a:r>
            <a:r>
              <a:rPr lang="en-US" dirty="0">
                <a:latin typeface="Agency FB" panose="020B0503020202020204" pitchFamily="34" charset="0"/>
              </a:rPr>
              <a:t>. Rabun </a:t>
            </a:r>
            <a:r>
              <a:rPr lang="en-US" dirty="0" err="1">
                <a:latin typeface="Agency FB" panose="020B0503020202020204" pitchFamily="34" charset="0"/>
              </a:rPr>
              <a:t>jauh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umumnya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disebabkan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faktor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genetik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Untuk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mengatasi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jauh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diperlukan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penggunaan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kacamata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lensa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kontak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operasi</a:t>
            </a:r>
            <a:r>
              <a:rPr lang="en-US" dirty="0">
                <a:latin typeface="Agency FB" panose="020B0503020202020204" pitchFamily="34" charset="0"/>
              </a:rPr>
              <a:t> laser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18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7571184" cy="5361459"/>
          </a:xfrm>
          <a:prstGeom prst="round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Mastoiditis </a:t>
            </a:r>
          </a:p>
          <a:p>
            <a:pPr marL="0" indent="0" algn="just">
              <a:buNone/>
            </a:pPr>
            <a:r>
              <a:rPr lang="en-US" dirty="0" smtClean="0">
                <a:latin typeface="Agency FB" panose="020B0503020202020204" pitchFamily="34" charset="0"/>
              </a:rPr>
              <a:t>Mastoiditis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bakteri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tulang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belakang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(mastoid). </a:t>
            </a:r>
            <a:r>
              <a:rPr lang="en-US" dirty="0" err="1">
                <a:latin typeface="Agency FB" panose="020B0503020202020204" pitchFamily="34" charset="0"/>
              </a:rPr>
              <a:t>Keadaan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sebelumnya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diatasi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benar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Penyakit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jenis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serius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Pengobatannya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menggunakan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antibiotik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membaik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pembedahan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pilihan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pengobatan</a:t>
            </a:r>
            <a:r>
              <a:rPr lang="en-US" dirty="0">
                <a:latin typeface="Agency FB" panose="020B0503020202020204" pitchFamily="34" charset="0"/>
              </a:rPr>
              <a:t> lain.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37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prstGeom prst="round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Otosklerosis</a:t>
            </a:r>
            <a:endParaRPr lang="en-US" b="1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Gangguan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pengerasan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tulang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telinga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Penyebab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otosklerosis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belum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diketahui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pasti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Namun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dicurigai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bahwa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genetik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infeksi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campak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faktor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meningkatkan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risiko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tersebut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Penanganan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tergantung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tingkat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keparahan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masih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ringan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dokter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memantau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kondisi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menguji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pendengaran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berkala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31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3068960"/>
            <a:ext cx="3394720" cy="1080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000" b="1" dirty="0" err="1" smtClean="0">
                <a:latin typeface="Agency FB" panose="020B0503020202020204" pitchFamily="34" charset="0"/>
              </a:rPr>
              <a:t>Terima</a:t>
            </a:r>
            <a:r>
              <a:rPr lang="en-US" sz="6000" b="1" dirty="0" smtClean="0">
                <a:latin typeface="Agency FB" panose="020B0503020202020204" pitchFamily="34" charset="0"/>
              </a:rPr>
              <a:t> </a:t>
            </a:r>
            <a:r>
              <a:rPr lang="en-US" sz="6000" b="1" dirty="0" err="1" smtClean="0">
                <a:latin typeface="Agency FB" panose="020B0503020202020204" pitchFamily="34" charset="0"/>
              </a:rPr>
              <a:t>kasih</a:t>
            </a:r>
            <a:endParaRPr lang="en-US" sz="6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3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699512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Rabun </a:t>
            </a:r>
            <a:r>
              <a:rPr lang="en-US" b="1" dirty="0" err="1" smtClean="0">
                <a:latin typeface="Agency FB" panose="020B0503020202020204" pitchFamily="34" charset="0"/>
              </a:rPr>
              <a:t>dekat</a:t>
            </a:r>
            <a:endParaRPr lang="en-US" b="1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gency FB" panose="020B0503020202020204" pitchFamily="34" charset="0"/>
              </a:rPr>
              <a:t>Rabun </a:t>
            </a:r>
            <a:r>
              <a:rPr lang="en-US" dirty="0" err="1">
                <a:latin typeface="Agency FB" panose="020B0503020202020204" pitchFamily="34" charset="0"/>
              </a:rPr>
              <a:t>dekat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kebalikan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jauh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yaitu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tampak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samar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melihat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objek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jarak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dekat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Umumnya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disebabkan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faktor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genetik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orang </a:t>
            </a:r>
            <a:r>
              <a:rPr lang="en-US" dirty="0" err="1">
                <a:latin typeface="Agency FB" panose="020B0503020202020204" pitchFamily="34" charset="0"/>
              </a:rPr>
              <a:t>tua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menderita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rabun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dekat</a:t>
            </a:r>
            <a:r>
              <a:rPr lang="en-US" dirty="0" smtClean="0">
                <a:latin typeface="Agency FB" panose="020B0503020202020204" pitchFamily="34" charset="0"/>
              </a:rPr>
              <a:t>.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Penanganan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dekat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sama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jauh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yaitu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penggunaan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kacamata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lensa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kontak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operasi</a:t>
            </a:r>
            <a:r>
              <a:rPr lang="en-US" dirty="0">
                <a:latin typeface="Agency FB" panose="020B0503020202020204" pitchFamily="34" charset="0"/>
              </a:rPr>
              <a:t> laser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095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836712"/>
            <a:ext cx="735516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Rabun </a:t>
            </a:r>
            <a:r>
              <a:rPr lang="en-US" b="1" dirty="0" err="1" smtClean="0">
                <a:latin typeface="Agency FB" panose="020B0503020202020204" pitchFamily="34" charset="0"/>
              </a:rPr>
              <a:t>senja</a:t>
            </a:r>
            <a:endParaRPr lang="en-US" b="1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gency FB" panose="020B0503020202020204" pitchFamily="34" charset="0"/>
              </a:rPr>
              <a:t>Rabun </a:t>
            </a:r>
            <a:r>
              <a:rPr lang="en-US" dirty="0" err="1">
                <a:latin typeface="Agency FB" panose="020B0503020202020204" pitchFamily="34" charset="0"/>
              </a:rPr>
              <a:t>senja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seseorang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melihat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tempat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pencahayaan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buruk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tempat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gelap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ataupun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malam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hari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Beberapa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penyebab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senja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masih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diatasi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dokter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termasuk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katarak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kekurangan</a:t>
            </a:r>
            <a:r>
              <a:rPr lang="en-US" dirty="0">
                <a:latin typeface="Agency FB" panose="020B0503020202020204" pitchFamily="34" charset="0"/>
              </a:rPr>
              <a:t> vitamin A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dekat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Namun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belum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penyembuhan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untuk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kasus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rabun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senja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dialami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sejak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lahir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3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764704"/>
            <a:ext cx="627504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Astigmatisme</a:t>
            </a:r>
            <a:endParaRPr lang="en-US" b="1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merupakan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disebabkan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kelengkungan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kornea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lensa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sempurna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smtClean="0">
                <a:latin typeface="Agency FB" panose="020B0503020202020204" pitchFamily="34" charset="0"/>
              </a:rPr>
              <a:t>rata. </a:t>
            </a:r>
            <a:r>
              <a:rPr lang="en-US" dirty="0" err="1" smtClean="0">
                <a:latin typeface="Agency FB" panose="020B0503020202020204" pitchFamily="34" charset="0"/>
              </a:rPr>
              <a:t>Kondisi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mengakibatkan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perubahan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letak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jatuhnya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cahaya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retina, </a:t>
            </a:r>
            <a:r>
              <a:rPr lang="en-US" dirty="0" err="1">
                <a:latin typeface="Agency FB" panose="020B0503020202020204" pitchFamily="34" charset="0"/>
              </a:rPr>
              <a:t>sehingga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menyebabkan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samar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berbayang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seringkali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faktor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keturunan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6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92696"/>
            <a:ext cx="6923112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Buta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warna</a:t>
            </a:r>
            <a:endParaRPr lang="en-US" b="1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Seseorang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dinyatakan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mengalami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buta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warna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melihat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warna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tertentu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mampu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membedakan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warna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warna</a:t>
            </a:r>
            <a:r>
              <a:rPr lang="en-US" dirty="0">
                <a:latin typeface="Agency FB" panose="020B0503020202020204" pitchFamily="34" charset="0"/>
              </a:rPr>
              <a:t> yang lain (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hijau</a:t>
            </a:r>
            <a:r>
              <a:rPr lang="en-US" dirty="0" smtClean="0">
                <a:latin typeface="Agency FB" panose="020B0503020202020204" pitchFamily="34" charset="0"/>
              </a:rPr>
              <a:t>). </a:t>
            </a:r>
            <a:r>
              <a:rPr lang="en-US" dirty="0" err="1" smtClean="0">
                <a:latin typeface="Agency FB" panose="020B0503020202020204" pitchFamily="34" charset="0"/>
              </a:rPr>
              <a:t>Kondisi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sel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kerucut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sel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warna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bekerja</a:t>
            </a:r>
            <a:r>
              <a:rPr lang="en-US" dirty="0">
                <a:latin typeface="Agency FB" panose="020B0503020202020204" pitchFamily="34" charset="0"/>
              </a:rPr>
              <a:t> normal. </a:t>
            </a:r>
            <a:r>
              <a:rPr lang="en-US" dirty="0" err="1">
                <a:latin typeface="Agency FB" panose="020B0503020202020204" pitchFamily="34" charset="0"/>
              </a:rPr>
              <a:t>Umumnya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buta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warna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diderita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sejak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lahir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tapi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juga </a:t>
            </a:r>
            <a:r>
              <a:rPr lang="en-US" dirty="0" err="1">
                <a:latin typeface="Agency FB" panose="020B0503020202020204" pitchFamily="34" charset="0"/>
              </a:rPr>
              <a:t>berkembang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usia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dewasa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pengaruh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konsumsi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obat-obatan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dampak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tertentu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6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764704"/>
            <a:ext cx="6851104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Glaukoma</a:t>
            </a:r>
            <a:endParaRPr lang="en-US" b="1" dirty="0" smtClean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penyakit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gangguan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saraf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peningkatan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tekanan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bola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Peningkatan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tekanan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diduga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berkaitan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tekanan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tinggi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adanya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sumbatan</a:t>
            </a:r>
            <a:r>
              <a:rPr lang="en-US" dirty="0">
                <a:latin typeface="Agency FB" panose="020B0503020202020204" pitchFamily="34" charset="0"/>
              </a:rPr>
              <a:t> di </a:t>
            </a:r>
            <a:r>
              <a:rPr lang="en-US" dirty="0" err="1">
                <a:latin typeface="Agency FB" panose="020B0503020202020204" pitchFamily="34" charset="0"/>
              </a:rPr>
              <a:t>saluran</a:t>
            </a:r>
            <a:r>
              <a:rPr lang="en-US" dirty="0">
                <a:latin typeface="Agency FB" panose="020B0503020202020204" pitchFamily="34" charset="0"/>
              </a:rPr>
              <a:t> air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penggunaan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golongan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kortikosteroid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berlebihan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25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764704"/>
            <a:ext cx="6419056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Konjungtivitis</a:t>
            </a:r>
            <a:r>
              <a:rPr lang="en-US" b="1" dirty="0" smtClean="0">
                <a:latin typeface="Agency FB" panose="020B0503020202020204" pitchFamily="34" charset="0"/>
              </a:rPr>
              <a:t> (pink eye)</a:t>
            </a:r>
          </a:p>
          <a:p>
            <a:pPr marL="0" indent="0" algn="just">
              <a:buNone/>
            </a:pPr>
            <a:r>
              <a:rPr lang="en-US" dirty="0" err="1" smtClean="0">
                <a:latin typeface="Agency FB" panose="020B0503020202020204" pitchFamily="34" charset="0"/>
              </a:rPr>
              <a:t>merupakan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peradangan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konjungtiva</a:t>
            </a:r>
            <a:r>
              <a:rPr lang="en-US" dirty="0">
                <a:latin typeface="Agency FB" panose="020B0503020202020204" pitchFamily="34" charset="0"/>
              </a:rPr>
              <a:t> (</a:t>
            </a:r>
            <a:r>
              <a:rPr lang="en-US" dirty="0" err="1">
                <a:latin typeface="Agency FB" panose="020B0503020202020204" pitchFamily="34" charset="0"/>
              </a:rPr>
              <a:t>selaput</a:t>
            </a:r>
            <a:r>
              <a:rPr lang="en-US" dirty="0">
                <a:latin typeface="Agency FB" panose="020B0503020202020204" pitchFamily="34" charset="0"/>
              </a:rPr>
              <a:t> tipis yang </a:t>
            </a:r>
            <a:r>
              <a:rPr lang="en-US" dirty="0" err="1">
                <a:latin typeface="Agency FB" panose="020B0503020202020204" pitchFamily="34" charset="0"/>
              </a:rPr>
              <a:t>melapisi</a:t>
            </a:r>
            <a:r>
              <a:rPr lang="en-US" dirty="0">
                <a:latin typeface="Agency FB" panose="020B0503020202020204" pitchFamily="34" charset="0"/>
              </a:rPr>
              <a:t> bola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kelopak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 smtClean="0">
                <a:latin typeface="Agency FB" panose="020B0503020202020204" pitchFamily="34" charset="0"/>
              </a:rPr>
              <a:t>). </a:t>
            </a:r>
            <a:r>
              <a:rPr lang="en-US" dirty="0" err="1" smtClean="0">
                <a:latin typeface="Agency FB" panose="020B0503020202020204" pitchFamily="34" charset="0"/>
              </a:rPr>
              <a:t>Kondisi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biasanya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disebabkan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bakteri</a:t>
            </a:r>
            <a:r>
              <a:rPr lang="en-US" dirty="0">
                <a:latin typeface="Agency FB" panose="020B0503020202020204" pitchFamily="34" charset="0"/>
              </a:rPr>
              <a:t>, virus, </a:t>
            </a:r>
            <a:r>
              <a:rPr lang="en-US" dirty="0" err="1">
                <a:latin typeface="Agency FB" panose="020B0503020202020204" pitchFamily="34" charset="0"/>
              </a:rPr>
              <a:t>alergi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paparan</a:t>
            </a:r>
            <a:r>
              <a:rPr lang="en-US" dirty="0">
                <a:latin typeface="Agency FB" panose="020B0503020202020204" pitchFamily="34" charset="0"/>
              </a:rPr>
              <a:t> asap </a:t>
            </a:r>
            <a:r>
              <a:rPr lang="en-US" dirty="0" err="1">
                <a:latin typeface="Agency FB" panose="020B0503020202020204" pitchFamily="34" charset="0"/>
              </a:rPr>
              <a:t>rokok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debu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barang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kosmetik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tertentu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karena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itu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biasakan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mencuci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sebagai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pencegahan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5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80728"/>
            <a:ext cx="6984776" cy="45365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Agency FB" panose="020B0503020202020204" pitchFamily="34" charset="0"/>
              </a:rPr>
              <a:t>Katarak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kelainan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penumpukan</a:t>
            </a:r>
            <a:r>
              <a:rPr lang="en-US" dirty="0">
                <a:latin typeface="Agency FB" panose="020B0503020202020204" pitchFamily="34" charset="0"/>
              </a:rPr>
              <a:t> protein </a:t>
            </a:r>
            <a:r>
              <a:rPr lang="en-US" dirty="0" err="1">
                <a:latin typeface="Agency FB" panose="020B0503020202020204" pitchFamily="34" charset="0"/>
              </a:rPr>
              <a:t>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lensa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sehingga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menjadikan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penglihatan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samar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en-US" dirty="0" err="1">
                <a:latin typeface="Agency FB" panose="020B0503020202020204" pitchFamily="34" charset="0"/>
              </a:rPr>
              <a:t>Jenis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katarak</a:t>
            </a:r>
            <a:r>
              <a:rPr lang="en-US" dirty="0">
                <a:latin typeface="Agency FB" panose="020B0503020202020204" pitchFamily="34" charset="0"/>
              </a:rPr>
              <a:t> yang paling </a:t>
            </a:r>
            <a:r>
              <a:rPr lang="en-US" dirty="0" err="1">
                <a:latin typeface="Agency FB" panose="020B0503020202020204" pitchFamily="34" charset="0"/>
              </a:rPr>
              <a:t>sering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adalah</a:t>
            </a:r>
            <a:r>
              <a:rPr lang="en-US" dirty="0">
                <a:latin typeface="Agency FB" panose="020B0503020202020204" pitchFamily="34" charset="0"/>
              </a:rPr>
              <a:t> </a:t>
            </a:r>
            <a:r>
              <a:rPr lang="en-US" dirty="0" err="1" smtClean="0">
                <a:latin typeface="Agency FB" panose="020B0503020202020204" pitchFamily="34" charset="0"/>
              </a:rPr>
              <a:t>katarak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nuklir</a:t>
            </a:r>
            <a:r>
              <a:rPr lang="en-US" dirty="0" smtClean="0">
                <a:latin typeface="Agency FB" panose="020B0503020202020204" pitchFamily="34" charset="0"/>
              </a:rPr>
              <a:t>.</a:t>
            </a:r>
            <a:r>
              <a:rPr lang="en-US" b="1" dirty="0">
                <a:latin typeface="Agency FB" panose="020B0503020202020204" pitchFamily="34" charset="0"/>
              </a:rPr>
              <a:t> </a:t>
            </a:r>
            <a:r>
              <a:rPr lang="en-US" dirty="0" err="1">
                <a:latin typeface="Agency FB" panose="020B0503020202020204" pitchFamily="34" charset="0"/>
              </a:rPr>
              <a:t>Tumpukan</a:t>
            </a:r>
            <a:r>
              <a:rPr lang="en-US" dirty="0">
                <a:latin typeface="Agency FB" panose="020B0503020202020204" pitchFamily="34" charset="0"/>
              </a:rPr>
              <a:t> protein </a:t>
            </a:r>
            <a:r>
              <a:rPr lang="en-US" dirty="0" err="1">
                <a:latin typeface="Agency FB" panose="020B0503020202020204" pitchFamily="34" charset="0"/>
              </a:rPr>
              <a:t>ini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akibat</a:t>
            </a:r>
            <a:r>
              <a:rPr lang="en-US" dirty="0">
                <a:latin typeface="Agency FB" panose="020B0503020202020204" pitchFamily="34" charset="0"/>
              </a:rPr>
              <a:t> proses </a:t>
            </a:r>
            <a:r>
              <a:rPr lang="en-US" dirty="0" err="1">
                <a:latin typeface="Agency FB" panose="020B0503020202020204" pitchFamily="34" charset="0"/>
              </a:rPr>
              <a:t>penuaan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radiasi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sinar</a:t>
            </a:r>
            <a:r>
              <a:rPr lang="en-US" dirty="0">
                <a:latin typeface="Agency FB" panose="020B0503020202020204" pitchFamily="34" charset="0"/>
              </a:rPr>
              <a:t> ultraviolet, diabetes, </a:t>
            </a:r>
            <a:r>
              <a:rPr lang="en-US" dirty="0" err="1">
                <a:latin typeface="Agency FB" panose="020B0503020202020204" pitchFamily="34" charset="0"/>
              </a:rPr>
              <a:t>obesitas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cedera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mata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bisa</a:t>
            </a:r>
            <a:r>
              <a:rPr lang="en-US" dirty="0">
                <a:latin typeface="Agency FB" panose="020B0503020202020204" pitchFamily="34" charset="0"/>
              </a:rPr>
              <a:t> juga </a:t>
            </a:r>
            <a:r>
              <a:rPr lang="en-US" dirty="0" err="1">
                <a:latin typeface="Agency FB" panose="020B0503020202020204" pitchFamily="34" charset="0"/>
              </a:rPr>
              <a:t>faktor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bawaan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lahir</a:t>
            </a:r>
            <a:r>
              <a:rPr lang="en-US" dirty="0" smtClean="0">
                <a:latin typeface="Agency FB" panose="020B0503020202020204" pitchFamily="34" charset="0"/>
              </a:rPr>
              <a:t>. </a:t>
            </a:r>
            <a:r>
              <a:rPr lang="en-US" dirty="0" err="1" smtClean="0">
                <a:latin typeface="Agency FB" panose="020B0503020202020204" pitchFamily="34" charset="0"/>
              </a:rPr>
              <a:t>Operasi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katarak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merupakan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pilihan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terapi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tepat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bagi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penderita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katarak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255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1041</Words>
  <Application>Microsoft Office PowerPoint</Application>
  <PresentationFormat>On-screen Show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Permasalahan/Penyakit Pada Indra Penglihatan dan Pendengaran Oleh: Nama : Cici Liara Septi NIM : 2110101110 Kelas : B</vt:lpstr>
      <vt:lpstr>Gangguan Pada Penglihatan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Gangguan Pada Pendengaran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Permasalahan/Penyakit Pada Indra Penglihatan dan Pendengaran</dc:title>
  <dc:creator>Cici Liara Septi</dc:creator>
  <cp:lastModifiedBy>Cici Liara Septi</cp:lastModifiedBy>
  <cp:revision>5</cp:revision>
  <dcterms:created xsi:type="dcterms:W3CDTF">2022-01-22T00:15:11Z</dcterms:created>
  <dcterms:modified xsi:type="dcterms:W3CDTF">2022-01-22T00:56:38Z</dcterms:modified>
</cp:coreProperties>
</file>