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73" r:id="rId11"/>
    <p:sldId id="274" r:id="rId12"/>
    <p:sldId id="275" r:id="rId13"/>
    <p:sldId id="265" r:id="rId14"/>
    <p:sldId id="266" r:id="rId15"/>
    <p:sldId id="267" r:id="rId16"/>
    <p:sldId id="268" r:id="rId17"/>
    <p:sldId id="269" r:id="rId18"/>
    <p:sldId id="270" r:id="rId19"/>
    <p:sldId id="271"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id-ID" dirty="0"/>
              <a:t>Klik untuk mengedit gaya judul Master</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a:t>Klik untuk mengedit gaya subjudul Master</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id-ID" dirty="0"/>
              <a:t>Klik untuk mengedit gaya judul Master</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id-ID" dirty="0"/>
              <a:t>Klik untuk mengedit gaya judul Master</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id-ID" dirty="0"/>
              <a:t>Klik untuk mengedit gaya judul Master</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id-ID" dirty="0"/>
              <a:t>Klik untuk mengedit gaya judul Master</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dirty="0"/>
              <a:t>Klik untuk edit gaya teks Master</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id-ID" dirty="0"/>
              <a:t>Klik untuk mengedit gaya judul Master</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id-ID" dirty="0"/>
              <a:t>Klik untuk mengedit gaya judul Master</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dirty="0"/>
              <a:t>Klik untuk edit gaya teks Master</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dirty="0"/>
              <a:t>Klik untuk edit gaya teks Master</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id-ID" dirty="0"/>
              <a:t>Klik untuk mengedit gaya judul Master</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id-ID" dirty="0"/>
              <a:t>Klik untuk mengedit gaya judul Master</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dirty="0"/>
              <a:t>Klik untuk edit gaya teks Master</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id-ID" dirty="0"/>
              <a:t>Klik untuk mengedit gaya judul Master</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d-ID" dirty="0"/>
              <a:t>Klik ikon untuk menambahkan gambar</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dirty="0"/>
              <a:t>Klik untuk edit gaya teks Master</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id-ID" dirty="0"/>
              <a:t>Klik untuk mengedit gaya judul Master</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id-ID" dirty="0"/>
              <a:t>Klik untuk edit gaya teks Master</a:t>
            </a:r>
          </a:p>
          <a:p>
            <a:pPr lvl="1"/>
            <a:r>
              <a:rPr lang="id-ID" dirty="0"/>
              <a:t>Tingkat kedua</a:t>
            </a:r>
          </a:p>
          <a:p>
            <a:pPr lvl="2"/>
            <a:r>
              <a:rPr lang="id-ID" dirty="0"/>
              <a:t>Tingkat ketiga</a:t>
            </a:r>
          </a:p>
          <a:p>
            <a:pPr lvl="3"/>
            <a:r>
              <a:rPr lang="id-ID" dirty="0"/>
              <a:t>Tingkat keempat</a:t>
            </a:r>
          </a:p>
          <a:p>
            <a:pPr lvl="4"/>
            <a:r>
              <a:rPr lang="id-ID" dirty="0"/>
              <a:t>Tingkat kelima</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1/22/2022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hyperlink" Target="https://www.alodokter.com/waspada-telinga-keluar-cairan-bisa-dialami-semua-orang" TargetMode="External" /><Relationship Id="rId2" Type="http://schemas.openxmlformats.org/officeDocument/2006/relationships/hyperlink" Target="https://www.alodokter.com/otitis-eksterna" TargetMode="Externa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hyperlink" Target="https://www.alodokter.com/selain-mendengar-ketahui-fungsi-telinga-dalam-untuk-keseimbangan-tubuh" TargetMode="External" /><Relationship Id="rId2" Type="http://schemas.openxmlformats.org/officeDocument/2006/relationships/hyperlink" Target="https://www.alodokter.com/otitis-media" TargetMode="Externa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hyperlink" Target="https://www.alodokter.com/gendang-telinga-pecah"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hyperlink" Target="https://www.alodokter.com/waspadai-kolesteatoma-gangguan-telinga-yang-bisa-menyebabkan-tuli" TargetMode="Externa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s://hellosehat.com/mata/mata-lainnya/penyebab-mata-kering-dan-cara-mengatasi/" TargetMode="External" /><Relationship Id="rId2" Type="http://schemas.openxmlformats.org/officeDocument/2006/relationships/hyperlink" Target="https://hellosehat.com/mata/mata-lainnya/dakriosistitis/" TargetMode="External" /><Relationship Id="rId1" Type="http://schemas.openxmlformats.org/officeDocument/2006/relationships/slideLayout" Target="../slideLayouts/slideLayout2.xml" /><Relationship Id="rId6" Type="http://schemas.openxmlformats.org/officeDocument/2006/relationships/hyperlink" Target="https://hellosehat.com/mata/penyakit-mata/hordeolum/" TargetMode="External" /><Relationship Id="rId5" Type="http://schemas.openxmlformats.org/officeDocument/2006/relationships/hyperlink" Target="https://hellosehat.com/mata/mata-lainnya/kalazion/" TargetMode="External" /><Relationship Id="rId4" Type="http://schemas.openxmlformats.org/officeDocument/2006/relationships/hyperlink" Target="https://hellosehat.com/mata/penyakit-mata/blefaritis/"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558C1CB5-127F-4D4D-8AEA-A320C2B8B7F6}"/>
              </a:ext>
            </a:extLst>
          </p:cNvPr>
          <p:cNvSpPr>
            <a:spLocks noGrp="1"/>
          </p:cNvSpPr>
          <p:nvPr>
            <p:ph type="ctrTitle"/>
          </p:nvPr>
        </p:nvSpPr>
        <p:spPr/>
        <p:txBody>
          <a:bodyPr/>
          <a:lstStyle/>
          <a:p>
            <a:r>
              <a:rPr lang="id-ID"/>
              <a:t>Sistem panca indra</a:t>
            </a:r>
          </a:p>
        </p:txBody>
      </p:sp>
      <p:sp>
        <p:nvSpPr>
          <p:cNvPr id="3" name="Subjudul 2">
            <a:extLst>
              <a:ext uri="{FF2B5EF4-FFF2-40B4-BE49-F238E27FC236}">
                <a16:creationId xmlns:a16="http://schemas.microsoft.com/office/drawing/2014/main" id="{1D581B2C-29D8-7948-9A8E-4B1663E2A520}"/>
              </a:ext>
            </a:extLst>
          </p:cNvPr>
          <p:cNvSpPr>
            <a:spLocks noGrp="1"/>
          </p:cNvSpPr>
          <p:nvPr>
            <p:ph type="subTitle" idx="1"/>
          </p:nvPr>
        </p:nvSpPr>
        <p:spPr/>
        <p:txBody>
          <a:bodyPr>
            <a:normAutofit fontScale="92500" lnSpcReduction="20000"/>
          </a:bodyPr>
          <a:lstStyle/>
          <a:p>
            <a:r>
              <a:rPr lang="id-ID"/>
              <a:t>Nurul sabillah</a:t>
            </a:r>
          </a:p>
          <a:p>
            <a:r>
              <a:rPr lang="id-ID"/>
              <a:t>2110101124</a:t>
            </a:r>
          </a:p>
        </p:txBody>
      </p:sp>
    </p:spTree>
    <p:extLst>
      <p:ext uri="{BB962C8B-B14F-4D97-AF65-F5344CB8AC3E}">
        <p14:creationId xmlns:p14="http://schemas.microsoft.com/office/powerpoint/2010/main" val="1008955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32D2D92-6C67-4849-8E7D-32122999D50B}"/>
              </a:ext>
            </a:extLst>
          </p:cNvPr>
          <p:cNvSpPr>
            <a:spLocks noGrp="1"/>
          </p:cNvSpPr>
          <p:nvPr>
            <p:ph type="title"/>
          </p:nvPr>
        </p:nvSpPr>
        <p:spPr/>
        <p:txBody>
          <a:bodyPr/>
          <a:lstStyle/>
          <a:p>
            <a:r>
              <a:rPr lang="id-ID"/>
              <a:t>Gangguan  atau masalah pada penglihatan</a:t>
            </a:r>
          </a:p>
        </p:txBody>
      </p:sp>
      <p:sp>
        <p:nvSpPr>
          <p:cNvPr id="3" name="Tampungan Konten 2">
            <a:extLst>
              <a:ext uri="{FF2B5EF4-FFF2-40B4-BE49-F238E27FC236}">
                <a16:creationId xmlns:a16="http://schemas.microsoft.com/office/drawing/2014/main" id="{53E27338-63F3-E345-9BFB-E608CA4F00A7}"/>
              </a:ext>
            </a:extLst>
          </p:cNvPr>
          <p:cNvSpPr>
            <a:spLocks noGrp="1"/>
          </p:cNvSpPr>
          <p:nvPr>
            <p:ph idx="1"/>
          </p:nvPr>
        </p:nvSpPr>
        <p:spPr/>
        <p:txBody>
          <a:bodyPr>
            <a:normAutofit lnSpcReduction="10000"/>
          </a:bodyPr>
          <a:lstStyle/>
          <a:p>
            <a:r>
              <a:rPr lang="id-ID" b="1" i="0">
                <a:solidFill>
                  <a:srgbClr val="757575"/>
                </a:solidFill>
                <a:effectLst/>
                <a:latin typeface="Roboto" panose="02000000000000000000" pitchFamily="2" charset="0"/>
              </a:rPr>
              <a:t>Buta Warna</a:t>
            </a:r>
            <a:endParaRPr lang="id-ID">
              <a:solidFill>
                <a:srgbClr val="757575"/>
              </a:solidFill>
              <a:latin typeface="Roboto" panose="02000000000000000000" pitchFamily="2" charset="0"/>
            </a:endParaRPr>
          </a:p>
          <a:p>
            <a:r>
              <a:rPr lang="id-ID" b="1" i="0">
                <a:solidFill>
                  <a:srgbClr val="757575"/>
                </a:solidFill>
                <a:effectLst/>
                <a:latin typeface="Roboto" panose="02000000000000000000" pitchFamily="2" charset="0"/>
              </a:rPr>
              <a:t>Buta warna</a:t>
            </a:r>
            <a:r>
              <a:rPr lang="id-ID" b="0" i="0">
                <a:solidFill>
                  <a:srgbClr val="757575"/>
                </a:solidFill>
                <a:effectLst/>
                <a:latin typeface="Roboto" panose="02000000000000000000" pitchFamily="2" charset="0"/>
              </a:rPr>
              <a:t> merupakan suatu keadaan di mana seseorang tidak dapat melihat spektrum warna tertentu. Buta warna sebagian adalah suatu keadaan di mana seseorang tidak dapat melihat spektrum warna merah dan atau hijau. Buta warna sebagian dapat dibagi menjadi beberapa jenis tergantung pada keparahan dan spektrum warna yang tidak dapat dilihat.</a:t>
            </a:r>
          </a:p>
          <a:p>
            <a:endParaRPr lang="id-ID" b="0" i="0">
              <a:solidFill>
                <a:srgbClr val="757575"/>
              </a:solidFill>
              <a:effectLst/>
              <a:latin typeface="Roboto" panose="02000000000000000000" pitchFamily="2" charset="0"/>
            </a:endParaRPr>
          </a:p>
          <a:p>
            <a:r>
              <a:rPr lang="id-ID" b="1" i="0">
                <a:solidFill>
                  <a:srgbClr val="757575"/>
                </a:solidFill>
                <a:effectLst/>
                <a:latin typeface="Roboto" panose="02000000000000000000" pitchFamily="2" charset="0"/>
              </a:rPr>
              <a:t>Rabun Jauh (Miopia)</a:t>
            </a:r>
            <a:endParaRPr lang="id-ID" b="0" i="0">
              <a:solidFill>
                <a:srgbClr val="757575"/>
              </a:solidFill>
              <a:effectLst/>
              <a:latin typeface="Roboto" panose="02000000000000000000" pitchFamily="2" charset="0"/>
            </a:endParaRPr>
          </a:p>
          <a:p>
            <a:r>
              <a:rPr lang="id-ID" b="0" i="0">
                <a:solidFill>
                  <a:srgbClr val="757575"/>
                </a:solidFill>
                <a:effectLst/>
                <a:latin typeface="Roboto" panose="02000000000000000000" pitchFamily="2" charset="0"/>
              </a:rPr>
              <a:t>Saat Anda menderita </a:t>
            </a:r>
            <a:r>
              <a:rPr lang="id-ID" b="1" i="0">
                <a:solidFill>
                  <a:srgbClr val="757575"/>
                </a:solidFill>
                <a:effectLst/>
                <a:latin typeface="Roboto" panose="02000000000000000000" pitchFamily="2" charset="0"/>
              </a:rPr>
              <a:t>rabun jauh</a:t>
            </a:r>
            <a:r>
              <a:rPr lang="id-ID" b="0" i="0">
                <a:solidFill>
                  <a:srgbClr val="757575"/>
                </a:solidFill>
                <a:effectLst/>
                <a:latin typeface="Roboto" panose="02000000000000000000" pitchFamily="2" charset="0"/>
              </a:rPr>
              <a:t> atau miopia, maka segala sesuatu yang berada pada jarak tertentu atau jauh akan terlihat kabur. Resiko Anda untuk menderita gangguan mata yang satu ini akan meningkat bila salah satu atau kedua orang tua Anda menderita miopia atau bila Anda sering membaca dengan jarak dekat.</a:t>
            </a:r>
          </a:p>
          <a:p>
            <a:endParaRPr lang="id-ID"/>
          </a:p>
        </p:txBody>
      </p:sp>
    </p:spTree>
    <p:extLst>
      <p:ext uri="{BB962C8B-B14F-4D97-AF65-F5344CB8AC3E}">
        <p14:creationId xmlns:p14="http://schemas.microsoft.com/office/powerpoint/2010/main" val="623500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A3D91D8-CA99-AA4D-8DAA-31834231C94D}"/>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9A9826B3-D5B4-F246-85B0-AA1470881CD9}"/>
              </a:ext>
            </a:extLst>
          </p:cNvPr>
          <p:cNvSpPr>
            <a:spLocks noGrp="1"/>
          </p:cNvSpPr>
          <p:nvPr>
            <p:ph idx="1"/>
          </p:nvPr>
        </p:nvSpPr>
        <p:spPr/>
        <p:txBody>
          <a:bodyPr>
            <a:normAutofit lnSpcReduction="10000"/>
          </a:bodyPr>
          <a:lstStyle/>
          <a:p>
            <a:r>
              <a:rPr lang="id-ID" b="1" i="0">
                <a:solidFill>
                  <a:srgbClr val="757575"/>
                </a:solidFill>
                <a:effectLst/>
                <a:latin typeface="Roboto" panose="02000000000000000000" pitchFamily="2" charset="0"/>
              </a:rPr>
              <a:t>Rabun Dekat (Hiperopia)</a:t>
            </a:r>
            <a:endParaRPr lang="id-ID" b="0" i="0">
              <a:solidFill>
                <a:srgbClr val="757575"/>
              </a:solidFill>
              <a:effectLst/>
              <a:latin typeface="Roboto" panose="02000000000000000000" pitchFamily="2" charset="0"/>
            </a:endParaRPr>
          </a:p>
          <a:p>
            <a:r>
              <a:rPr lang="id-ID" b="0" i="0">
                <a:solidFill>
                  <a:srgbClr val="757575"/>
                </a:solidFill>
                <a:effectLst/>
                <a:latin typeface="Roboto" panose="02000000000000000000" pitchFamily="2" charset="0"/>
              </a:rPr>
              <a:t>Sebagian besar orang dilahirkan dengan </a:t>
            </a:r>
            <a:r>
              <a:rPr lang="id-ID" b="1" i="0">
                <a:solidFill>
                  <a:srgbClr val="757575"/>
                </a:solidFill>
                <a:effectLst/>
                <a:latin typeface="Roboto" panose="02000000000000000000" pitchFamily="2" charset="0"/>
              </a:rPr>
              <a:t>rabun dekat</a:t>
            </a:r>
            <a:r>
              <a:rPr lang="id-ID" b="0" i="0">
                <a:solidFill>
                  <a:srgbClr val="757575"/>
                </a:solidFill>
                <a:effectLst/>
                <a:latin typeface="Roboto" panose="02000000000000000000" pitchFamily="2" charset="0"/>
              </a:rPr>
              <a:t> ringan, yang biasanya akan menghilang saat memasuki usia kanak-kanak. Bila rabun dekat tetap ada, maka orang tersebut biasanya akan mengalami kesulitan untuk melihat benda-benda yang terletak cukup dekat dengannya (benda tampak kabur atau buram). Keadaan ini dapat menurun dalam keluarga.</a:t>
            </a:r>
          </a:p>
          <a:p>
            <a:r>
              <a:rPr lang="id-ID" b="1" i="0">
                <a:solidFill>
                  <a:srgbClr val="757575"/>
                </a:solidFill>
                <a:effectLst/>
                <a:latin typeface="Roboto" panose="02000000000000000000" pitchFamily="2" charset="0"/>
              </a:rPr>
              <a:t>Presbiopia</a:t>
            </a:r>
            <a:endParaRPr lang="id-ID" b="0" i="0">
              <a:solidFill>
                <a:srgbClr val="757575"/>
              </a:solidFill>
              <a:effectLst/>
              <a:latin typeface="Roboto" panose="02000000000000000000" pitchFamily="2" charset="0"/>
            </a:endParaRPr>
          </a:p>
          <a:p>
            <a:r>
              <a:rPr lang="id-ID" b="0" i="0">
                <a:solidFill>
                  <a:srgbClr val="757575"/>
                </a:solidFill>
                <a:effectLst/>
                <a:latin typeface="Roboto" panose="02000000000000000000" pitchFamily="2" charset="0"/>
              </a:rPr>
              <a:t>Kesulitan membaca tulisan merupakan salah satu tanda penuaan. Keadaan ini disebut dengan </a:t>
            </a:r>
            <a:r>
              <a:rPr lang="id-ID" b="1" i="0">
                <a:solidFill>
                  <a:srgbClr val="757575"/>
                </a:solidFill>
                <a:effectLst/>
                <a:latin typeface="Roboto" panose="02000000000000000000" pitchFamily="2" charset="0"/>
              </a:rPr>
              <a:t>presbiopia </a:t>
            </a:r>
            <a:r>
              <a:rPr lang="id-ID" b="0" i="0">
                <a:solidFill>
                  <a:srgbClr val="757575"/>
                </a:solidFill>
                <a:effectLst/>
                <a:latin typeface="Roboto" panose="02000000000000000000" pitchFamily="2" charset="0"/>
              </a:rPr>
              <a:t>(artinya mata tua dalam bahasa Yunani). Pada sebagian besar orang, keadaan ini mulai terjadi saat mereka memasuki usia 40 tahun.</a:t>
            </a:r>
          </a:p>
          <a:p>
            <a:r>
              <a:rPr lang="id-ID" b="0" i="0">
                <a:solidFill>
                  <a:srgbClr val="757575"/>
                </a:solidFill>
                <a:effectLst/>
                <a:latin typeface="Roboto" panose="02000000000000000000" pitchFamily="2" charset="0"/>
              </a:rPr>
              <a:t>Presbiopia terjadi karena lensas mata menjadi kurang fleksibel dan tidak dapat mengubah bentuknya untuk memfokuskan penglihatan pada benda yang berjarak dekat. Untuk mengatasinya, gunakanlah kacamata</a:t>
            </a:r>
          </a:p>
          <a:p>
            <a:endParaRPr lang="id-ID"/>
          </a:p>
        </p:txBody>
      </p:sp>
    </p:spTree>
    <p:extLst>
      <p:ext uri="{BB962C8B-B14F-4D97-AF65-F5344CB8AC3E}">
        <p14:creationId xmlns:p14="http://schemas.microsoft.com/office/powerpoint/2010/main" val="859746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C7E582EF-A3CE-4340-8B4A-7F9244F2E63E}"/>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E950ACA8-ADA0-E043-BE63-401B5D2F0BD3}"/>
              </a:ext>
            </a:extLst>
          </p:cNvPr>
          <p:cNvSpPr>
            <a:spLocks noGrp="1"/>
          </p:cNvSpPr>
          <p:nvPr>
            <p:ph idx="1"/>
          </p:nvPr>
        </p:nvSpPr>
        <p:spPr/>
        <p:txBody>
          <a:bodyPr>
            <a:normAutofit lnSpcReduction="10000"/>
          </a:bodyPr>
          <a:lstStyle/>
          <a:p>
            <a:r>
              <a:rPr lang="id-ID" b="1" i="0">
                <a:solidFill>
                  <a:srgbClr val="757575"/>
                </a:solidFill>
                <a:effectLst/>
                <a:latin typeface="Roboto" panose="02000000000000000000" pitchFamily="2" charset="0"/>
              </a:rPr>
              <a:t>Astigmatisma (Silinder)</a:t>
            </a:r>
            <a:endParaRPr lang="id-ID" b="0" i="0">
              <a:solidFill>
                <a:srgbClr val="757575"/>
              </a:solidFill>
              <a:effectLst/>
              <a:latin typeface="Roboto" panose="02000000000000000000" pitchFamily="2" charset="0"/>
            </a:endParaRPr>
          </a:p>
          <a:p>
            <a:pPr marL="0" indent="0">
              <a:buNone/>
            </a:pPr>
            <a:r>
              <a:rPr lang="id-ID" b="0" i="0">
                <a:solidFill>
                  <a:srgbClr val="757575"/>
                </a:solidFill>
                <a:effectLst/>
                <a:latin typeface="Roboto" panose="02000000000000000000" pitchFamily="2" charset="0"/>
              </a:rPr>
              <a:t>Jika Anda menderita </a:t>
            </a:r>
            <a:r>
              <a:rPr lang="id-ID" b="1" i="0">
                <a:solidFill>
                  <a:srgbClr val="757575"/>
                </a:solidFill>
                <a:effectLst/>
                <a:latin typeface="Roboto" panose="02000000000000000000" pitchFamily="2" charset="0"/>
              </a:rPr>
              <a:t>astigmatisma</a:t>
            </a:r>
            <a:r>
              <a:rPr lang="id-ID" b="0" i="0">
                <a:solidFill>
                  <a:srgbClr val="757575"/>
                </a:solidFill>
                <a:effectLst/>
                <a:latin typeface="Roboto" panose="02000000000000000000" pitchFamily="2" charset="0"/>
              </a:rPr>
              <a:t> atau silinder pada salah satu atau kedua bola mata, maka pandangan Anda pada jarak berapa pun biasanya terganggu. Keadaan ini terjadi saat kornea memiliki bentuk yang tidak normal. Akibatnya, terbentuk banyak titik fokus yang jatuh pada berbagai tempat pada retina. Penggunaan kacamata atau lensa kontak dapat membantu mengatasinya. Selain itu, tindakan pembedahan juga dapat membantu mengatasinya.</a:t>
            </a:r>
          </a:p>
          <a:p>
            <a:pPr marL="0" indent="0">
              <a:buNone/>
            </a:pPr>
            <a:r>
              <a:rPr lang="id-ID" b="0" i="0">
                <a:solidFill>
                  <a:srgbClr val="757575"/>
                </a:solidFill>
                <a:effectLst/>
                <a:latin typeface="Roboto" panose="02000000000000000000" pitchFamily="2" charset="0"/>
              </a:rPr>
              <a:t>Gejala yang dapat ditemukan adalah pandangan kabur, nyeri kepala, dan mata terasa sangat lelah</a:t>
            </a:r>
          </a:p>
          <a:p>
            <a:r>
              <a:rPr lang="id-ID" b="1" i="0">
                <a:solidFill>
                  <a:srgbClr val="757575"/>
                </a:solidFill>
                <a:effectLst/>
                <a:latin typeface="Roboto" panose="02000000000000000000" pitchFamily="2" charset="0"/>
              </a:rPr>
              <a:t>Glaukoma</a:t>
            </a:r>
          </a:p>
          <a:p>
            <a:pPr marL="0" indent="0">
              <a:buNone/>
            </a:pPr>
            <a:r>
              <a:rPr lang="id-ID" b="1" i="0">
                <a:solidFill>
                  <a:srgbClr val="757575"/>
                </a:solidFill>
                <a:effectLst/>
                <a:latin typeface="Roboto" panose="02000000000000000000" pitchFamily="2" charset="0"/>
              </a:rPr>
              <a:t>Glaukoma</a:t>
            </a:r>
            <a:r>
              <a:rPr lang="id-ID" b="0" i="0">
                <a:solidFill>
                  <a:srgbClr val="757575"/>
                </a:solidFill>
                <a:effectLst/>
                <a:latin typeface="Roboto" panose="02000000000000000000" pitchFamily="2" charset="0"/>
              </a:rPr>
              <a:t> dapat membuat Anda kehilangan penglihatan Anda dengan merusak saraf optik di dalam mata Anda. Penderita mungkin tidak akan mengalami gejala apapun. Gejala awal yang biasa ditemukan adalah hilangnya lapang pandang sebagian, awalnya lapang pandang samping, yang kemudian akan diikuti oleh hilangnya lapang pandang pusat.</a:t>
            </a:r>
          </a:p>
          <a:p>
            <a:endParaRPr lang="id-ID"/>
          </a:p>
        </p:txBody>
      </p:sp>
    </p:spTree>
    <p:extLst>
      <p:ext uri="{BB962C8B-B14F-4D97-AF65-F5344CB8AC3E}">
        <p14:creationId xmlns:p14="http://schemas.microsoft.com/office/powerpoint/2010/main" val="24693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CCE1F7EB-8CA7-3B4D-A6C6-0642FD1EEF81}"/>
              </a:ext>
            </a:extLst>
          </p:cNvPr>
          <p:cNvSpPr>
            <a:spLocks noGrp="1"/>
          </p:cNvSpPr>
          <p:nvPr>
            <p:ph type="title"/>
          </p:nvPr>
        </p:nvSpPr>
        <p:spPr/>
        <p:txBody>
          <a:bodyPr/>
          <a:lstStyle/>
          <a:p>
            <a:r>
              <a:rPr lang="id-ID"/>
              <a:t>Panca indra pendengaran</a:t>
            </a:r>
          </a:p>
        </p:txBody>
      </p:sp>
      <p:sp>
        <p:nvSpPr>
          <p:cNvPr id="3" name="Tampungan Konten 2">
            <a:extLst>
              <a:ext uri="{FF2B5EF4-FFF2-40B4-BE49-F238E27FC236}">
                <a16:creationId xmlns:a16="http://schemas.microsoft.com/office/drawing/2014/main" id="{3C0C3617-3FAA-9A44-BDC8-99686A988DBE}"/>
              </a:ext>
            </a:extLst>
          </p:cNvPr>
          <p:cNvSpPr>
            <a:spLocks noGrp="1"/>
          </p:cNvSpPr>
          <p:nvPr>
            <p:ph idx="1"/>
          </p:nvPr>
        </p:nvSpPr>
        <p:spPr/>
        <p:txBody>
          <a:bodyPr>
            <a:normAutofit/>
          </a:bodyPr>
          <a:lstStyle/>
          <a:p>
            <a:pPr marL="0" indent="0">
              <a:buNone/>
            </a:pPr>
            <a:r>
              <a:rPr lang="id-ID" sz="2800"/>
              <a:t>Panca indra pendengaran adalah bagian organ sensori khusus yang mampu mendeteksi berbagai stimulus bunyi. Indera pendengaran sangat penting dalam percakapan dan komunikasi sehari-hari. Organ yabg berperan dalam indera pendengaran adalah telinga.</a:t>
            </a:r>
          </a:p>
        </p:txBody>
      </p:sp>
    </p:spTree>
    <p:extLst>
      <p:ext uri="{BB962C8B-B14F-4D97-AF65-F5344CB8AC3E}">
        <p14:creationId xmlns:p14="http://schemas.microsoft.com/office/powerpoint/2010/main" val="4205646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BDC2D163-6A95-874F-B3AE-F12971BDC527}"/>
              </a:ext>
            </a:extLst>
          </p:cNvPr>
          <p:cNvSpPr>
            <a:spLocks noGrp="1"/>
          </p:cNvSpPr>
          <p:nvPr>
            <p:ph type="title"/>
          </p:nvPr>
        </p:nvSpPr>
        <p:spPr/>
        <p:txBody>
          <a:bodyPr/>
          <a:lstStyle/>
          <a:p>
            <a:r>
              <a:rPr lang="id-ID"/>
              <a:t>Bagian panca indra pendengaran</a:t>
            </a:r>
          </a:p>
        </p:txBody>
      </p:sp>
      <p:sp>
        <p:nvSpPr>
          <p:cNvPr id="3" name="Tampungan Konten 2">
            <a:extLst>
              <a:ext uri="{FF2B5EF4-FFF2-40B4-BE49-F238E27FC236}">
                <a16:creationId xmlns:a16="http://schemas.microsoft.com/office/drawing/2014/main" id="{771F06F8-EEA8-EF4C-BC9F-D39599C96CEA}"/>
              </a:ext>
            </a:extLst>
          </p:cNvPr>
          <p:cNvSpPr>
            <a:spLocks noGrp="1"/>
          </p:cNvSpPr>
          <p:nvPr>
            <p:ph idx="1"/>
          </p:nvPr>
        </p:nvSpPr>
        <p:spPr>
          <a:xfrm>
            <a:off x="432751" y="1715956"/>
            <a:ext cx="11029615" cy="3678303"/>
          </a:xfrm>
        </p:spPr>
        <p:txBody>
          <a:bodyPr/>
          <a:lstStyle/>
          <a:p>
            <a:r>
              <a:rPr lang="id-ID" b="0" i="0">
                <a:solidFill>
                  <a:srgbClr val="000000"/>
                </a:solidFill>
                <a:effectLst/>
                <a:latin typeface="Manrope"/>
              </a:rPr>
              <a:t>Ada tiga bagian pada telinga yang membantu kita untuk mendengar dan merangsang suara.</a:t>
            </a:r>
          </a:p>
          <a:p>
            <a:pPr marL="0" indent="0">
              <a:buNone/>
            </a:pPr>
            <a:r>
              <a:rPr lang="id-ID" b="0" i="0">
                <a:solidFill>
                  <a:srgbClr val="000000"/>
                </a:solidFill>
                <a:effectLst/>
                <a:latin typeface="Manrope"/>
              </a:rPr>
              <a:t>Ketiga bagian ini adalah telinga luar yang berfungsi untuk menerima dan mengumpulkan suara serta menghasilkan minya serumen.</a:t>
            </a:r>
          </a:p>
          <a:p>
            <a:pPr marL="0" indent="0">
              <a:buNone/>
            </a:pPr>
            <a:r>
              <a:rPr lang="id-ID" b="0" i="0">
                <a:solidFill>
                  <a:srgbClr val="000000"/>
                </a:solidFill>
                <a:effectLst/>
                <a:latin typeface="Manrope"/>
              </a:rPr>
              <a:t>Sedangkan telinga tengah untuk mengalirkan getaran suara dari gendang telinga menuju rongga telinga dalam serta menjaga tekanan udara.</a:t>
            </a:r>
          </a:p>
          <a:p>
            <a:pPr marL="0" indent="0">
              <a:buNone/>
            </a:pPr>
            <a:r>
              <a:rPr lang="id-ID" b="0" i="0">
                <a:solidFill>
                  <a:srgbClr val="000000"/>
                </a:solidFill>
                <a:effectLst/>
                <a:latin typeface="Manrope"/>
              </a:rPr>
              <a:t>Terkahir, ada telinga dalam yang berfungsi mendengarkan suara dan menjaga keseimbangan tubuh.</a:t>
            </a:r>
          </a:p>
          <a:p>
            <a:endParaRPr lang="id-ID"/>
          </a:p>
        </p:txBody>
      </p:sp>
    </p:spTree>
    <p:extLst>
      <p:ext uri="{BB962C8B-B14F-4D97-AF65-F5344CB8AC3E}">
        <p14:creationId xmlns:p14="http://schemas.microsoft.com/office/powerpoint/2010/main" val="2946644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B65A07BB-078E-D54A-A7B4-96416B26E416}"/>
              </a:ext>
            </a:extLst>
          </p:cNvPr>
          <p:cNvSpPr>
            <a:spLocks noGrp="1"/>
          </p:cNvSpPr>
          <p:nvPr>
            <p:ph type="title"/>
          </p:nvPr>
        </p:nvSpPr>
        <p:spPr/>
        <p:txBody>
          <a:bodyPr/>
          <a:lstStyle/>
          <a:p>
            <a:r>
              <a:rPr lang="id-ID"/>
              <a:t>Struktur telinga</a:t>
            </a:r>
          </a:p>
        </p:txBody>
      </p:sp>
      <p:sp>
        <p:nvSpPr>
          <p:cNvPr id="3" name="Tampungan Konten 2">
            <a:extLst>
              <a:ext uri="{FF2B5EF4-FFF2-40B4-BE49-F238E27FC236}">
                <a16:creationId xmlns:a16="http://schemas.microsoft.com/office/drawing/2014/main" id="{D3A99910-97B6-F648-A0ED-01EB7B0173FD}"/>
              </a:ext>
            </a:extLst>
          </p:cNvPr>
          <p:cNvSpPr>
            <a:spLocks noGrp="1"/>
          </p:cNvSpPr>
          <p:nvPr>
            <p:ph idx="1"/>
          </p:nvPr>
        </p:nvSpPr>
        <p:spPr/>
        <p:txBody>
          <a:bodyPr>
            <a:normAutofit fontScale="62500" lnSpcReduction="20000"/>
          </a:bodyPr>
          <a:lstStyle/>
          <a:p>
            <a:pPr fontAlgn="base"/>
            <a:r>
              <a:rPr lang="id-ID" b="1" i="0">
                <a:solidFill>
                  <a:srgbClr val="262626"/>
                </a:solidFill>
                <a:effectLst/>
                <a:latin typeface="-apple-system"/>
              </a:rPr>
              <a:t>Telinga luar (</a:t>
            </a:r>
            <a:r>
              <a:rPr lang="id-ID" b="1" i="1">
                <a:solidFill>
                  <a:srgbClr val="262626"/>
                </a:solidFill>
                <a:effectLst/>
                <a:latin typeface="-apple-system"/>
              </a:rPr>
              <a:t>outer ear</a:t>
            </a:r>
            <a:r>
              <a:rPr lang="id-ID" b="1">
                <a:solidFill>
                  <a:srgbClr val="262626"/>
                </a:solidFill>
                <a:latin typeface="-apple-system"/>
              </a:rPr>
              <a:t>)</a:t>
            </a:r>
          </a:p>
          <a:p>
            <a:pPr fontAlgn="base"/>
            <a:r>
              <a:rPr lang="id-ID" b="0" i="0">
                <a:solidFill>
                  <a:srgbClr val="262626"/>
                </a:solidFill>
                <a:effectLst/>
                <a:latin typeface="-apple-system"/>
              </a:rPr>
              <a:t>Struktur telinga ini terbentuk dari auricula (daun telinga) dan kanal pendengaran eksternal (liang telinga atau </a:t>
            </a:r>
            <a:r>
              <a:rPr lang="id-ID" b="0" i="1">
                <a:solidFill>
                  <a:srgbClr val="262626"/>
                </a:solidFill>
                <a:effectLst/>
                <a:latin typeface="-apple-system"/>
              </a:rPr>
              <a:t>ear canal</a:t>
            </a:r>
            <a:r>
              <a:rPr lang="id-ID" b="0" i="0">
                <a:solidFill>
                  <a:srgbClr val="262626"/>
                </a:solidFill>
                <a:effectLst/>
                <a:latin typeface="-apple-system"/>
              </a:rPr>
              <a:t>). Auricula terbentuk oleh tulang rawan elastis yang melekat erat pada kulit yang miring. Ini berfungsi untuk menangkap suara dan melokalisasi suara. Auricula membentuk cekungan yang disebut concha dan bagian pinggirannya dinamakan heliks.</a:t>
            </a:r>
          </a:p>
          <a:p>
            <a:pPr fontAlgn="base"/>
            <a:r>
              <a:rPr lang="id-ID" b="0" i="0">
                <a:solidFill>
                  <a:srgbClr val="262626"/>
                </a:solidFill>
                <a:effectLst/>
                <a:latin typeface="-apple-system"/>
              </a:rPr>
              <a:t>Struktur daun telinga terdiri dari:</a:t>
            </a:r>
          </a:p>
          <a:p>
            <a:pPr marL="0" indent="0" fontAlgn="base">
              <a:buNone/>
            </a:pPr>
            <a:r>
              <a:rPr lang="id-ID" b="0" i="0">
                <a:solidFill>
                  <a:srgbClr val="000000"/>
                </a:solidFill>
                <a:effectLst/>
                <a:latin typeface="-apple-system"/>
              </a:rPr>
              <a:t>Heliks</a:t>
            </a:r>
          </a:p>
          <a:p>
            <a:pPr marL="0" indent="0" fontAlgn="base">
              <a:buNone/>
            </a:pPr>
            <a:r>
              <a:rPr lang="id-ID" b="0" i="0">
                <a:solidFill>
                  <a:srgbClr val="000000"/>
                </a:solidFill>
                <a:effectLst/>
                <a:latin typeface="-apple-system"/>
              </a:rPr>
              <a:t>Spiral</a:t>
            </a:r>
          </a:p>
          <a:p>
            <a:pPr marL="0" indent="0" fontAlgn="base">
              <a:buNone/>
            </a:pPr>
            <a:r>
              <a:rPr lang="id-ID" b="0" i="0">
                <a:solidFill>
                  <a:srgbClr val="000000"/>
                </a:solidFill>
                <a:effectLst/>
                <a:latin typeface="-apple-system"/>
              </a:rPr>
              <a:t>Antiheliks</a:t>
            </a:r>
          </a:p>
          <a:p>
            <a:pPr marL="0" indent="0" fontAlgn="base">
              <a:buNone/>
            </a:pPr>
            <a:r>
              <a:rPr lang="id-ID" b="0" i="0">
                <a:solidFill>
                  <a:srgbClr val="000000"/>
                </a:solidFill>
                <a:effectLst/>
                <a:latin typeface="-apple-system"/>
              </a:rPr>
              <a:t>Fosa skafoid</a:t>
            </a:r>
          </a:p>
          <a:p>
            <a:pPr marL="0" indent="0" fontAlgn="base">
              <a:buNone/>
            </a:pPr>
            <a:r>
              <a:rPr lang="id-ID" b="0" i="0">
                <a:solidFill>
                  <a:srgbClr val="000000"/>
                </a:solidFill>
                <a:effectLst/>
                <a:latin typeface="-apple-system"/>
              </a:rPr>
              <a:t>Fosa segitiga</a:t>
            </a:r>
          </a:p>
          <a:p>
            <a:pPr marL="0" indent="0" fontAlgn="base">
              <a:buNone/>
            </a:pPr>
            <a:r>
              <a:rPr lang="id-ID" b="0" i="0">
                <a:solidFill>
                  <a:srgbClr val="000000"/>
                </a:solidFill>
                <a:effectLst/>
                <a:latin typeface="-apple-system"/>
              </a:rPr>
              <a:t>Crura antiheliks</a:t>
            </a:r>
          </a:p>
          <a:p>
            <a:pPr marL="0" indent="0" fontAlgn="base">
              <a:buNone/>
            </a:pPr>
            <a:r>
              <a:rPr lang="id-ID" b="0" i="0">
                <a:solidFill>
                  <a:srgbClr val="000000"/>
                </a:solidFill>
                <a:effectLst/>
                <a:latin typeface="-apple-system"/>
              </a:rPr>
              <a:t>Antitragus</a:t>
            </a:r>
          </a:p>
          <a:p>
            <a:pPr marL="0" indent="0" fontAlgn="base">
              <a:buNone/>
            </a:pPr>
            <a:r>
              <a:rPr lang="id-ID" b="0" i="0">
                <a:solidFill>
                  <a:srgbClr val="000000"/>
                </a:solidFill>
                <a:effectLst/>
                <a:latin typeface="-apple-system"/>
              </a:rPr>
              <a:t>Lobule</a:t>
            </a:r>
          </a:p>
          <a:p>
            <a:pPr marL="0" indent="0" fontAlgn="base">
              <a:buNone/>
            </a:pPr>
            <a:r>
              <a:rPr lang="id-ID" b="0" i="0">
                <a:solidFill>
                  <a:srgbClr val="000000"/>
                </a:solidFill>
                <a:effectLst/>
                <a:latin typeface="-apple-system"/>
              </a:rPr>
              <a:t>Tragus</a:t>
            </a:r>
          </a:p>
          <a:p>
            <a:pPr fontAlgn="base"/>
            <a:r>
              <a:rPr lang="id-ID" b="0" i="0">
                <a:solidFill>
                  <a:srgbClr val="262626"/>
                </a:solidFill>
                <a:effectLst/>
                <a:latin typeface="-apple-system"/>
              </a:rPr>
              <a:t>Liang telinga (</a:t>
            </a:r>
            <a:r>
              <a:rPr lang="id-ID" b="0" i="1">
                <a:solidFill>
                  <a:srgbClr val="262626"/>
                </a:solidFill>
                <a:effectLst/>
                <a:latin typeface="-apple-system"/>
              </a:rPr>
              <a:t>ear canal</a:t>
            </a:r>
            <a:r>
              <a:rPr lang="id-ID" b="0" i="0">
                <a:solidFill>
                  <a:srgbClr val="262626"/>
                </a:solidFill>
                <a:effectLst/>
                <a:latin typeface="-apple-system"/>
              </a:rPr>
              <a:t>) dibentuk oleh tulang rawan dan tulang temporal. Ukurannya sekitar 4 cm dari tragus ke membran timpani (</a:t>
            </a:r>
            <a:r>
              <a:rPr lang="id-ID" b="0" i="1">
                <a:solidFill>
                  <a:srgbClr val="262626"/>
                </a:solidFill>
                <a:effectLst/>
                <a:latin typeface="-apple-system"/>
              </a:rPr>
              <a:t>tympanic membrane</a:t>
            </a:r>
            <a:r>
              <a:rPr lang="id-ID" b="0" i="0">
                <a:solidFill>
                  <a:srgbClr val="262626"/>
                </a:solidFill>
                <a:effectLst/>
                <a:latin typeface="-apple-system"/>
              </a:rPr>
              <a:t>) yang juga disebut sebagai gendang telinga dan melengkung membentuk huruf S.</a:t>
            </a:r>
          </a:p>
          <a:p>
            <a:pPr marL="0" indent="0" fontAlgn="base">
              <a:buNone/>
            </a:pPr>
            <a:endParaRPr lang="id-ID" b="0" i="0">
              <a:solidFill>
                <a:srgbClr val="262626"/>
              </a:solidFill>
              <a:effectLst/>
              <a:latin typeface="-apple-system"/>
            </a:endParaRPr>
          </a:p>
          <a:p>
            <a:endParaRPr lang="id-ID"/>
          </a:p>
        </p:txBody>
      </p:sp>
    </p:spTree>
    <p:extLst>
      <p:ext uri="{BB962C8B-B14F-4D97-AF65-F5344CB8AC3E}">
        <p14:creationId xmlns:p14="http://schemas.microsoft.com/office/powerpoint/2010/main" val="1688841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13245FD9-2A71-7841-97EA-EEA85A62883C}"/>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D35DF4B5-2193-DE47-B017-4902E094D090}"/>
              </a:ext>
            </a:extLst>
          </p:cNvPr>
          <p:cNvSpPr>
            <a:spLocks noGrp="1"/>
          </p:cNvSpPr>
          <p:nvPr>
            <p:ph idx="1"/>
          </p:nvPr>
        </p:nvSpPr>
        <p:spPr/>
        <p:txBody>
          <a:bodyPr/>
          <a:lstStyle/>
          <a:p>
            <a:pPr fontAlgn="base"/>
            <a:r>
              <a:rPr lang="id-ID" b="1" i="0">
                <a:solidFill>
                  <a:srgbClr val="262626"/>
                </a:solidFill>
                <a:effectLst/>
                <a:latin typeface="-apple-system"/>
              </a:rPr>
              <a:t>Telinga tengah (</a:t>
            </a:r>
            <a:r>
              <a:rPr lang="id-ID" b="1" i="1">
                <a:solidFill>
                  <a:srgbClr val="262626"/>
                </a:solidFill>
                <a:effectLst/>
                <a:latin typeface="-apple-system"/>
              </a:rPr>
              <a:t>middle ear</a:t>
            </a:r>
            <a:r>
              <a:rPr lang="id-ID" b="1" i="0">
                <a:solidFill>
                  <a:srgbClr val="262626"/>
                </a:solidFill>
                <a:effectLst/>
                <a:latin typeface="-apple-system"/>
              </a:rPr>
              <a:t>)</a:t>
            </a:r>
          </a:p>
          <a:p>
            <a:pPr fontAlgn="base"/>
            <a:r>
              <a:rPr lang="id-ID" b="0" i="0">
                <a:solidFill>
                  <a:srgbClr val="262626"/>
                </a:solidFill>
                <a:effectLst/>
                <a:latin typeface="-apple-system"/>
              </a:rPr>
              <a:t>Fungsi telinga bagian ini adalah menghantarkan suara yang telah dikumpulkan auricula ke telinga dalam. Bagian telinga ini memanjang dari rongga ke membran timpani, ke jendela oval yang terdiri dari tulang malleus, incus, dan stapes dan banyak dinding yang rumit</a:t>
            </a:r>
          </a:p>
          <a:p>
            <a:pPr fontAlgn="base"/>
            <a:r>
              <a:rPr lang="id-ID" b="1" i="0">
                <a:solidFill>
                  <a:srgbClr val="262626"/>
                </a:solidFill>
                <a:effectLst/>
                <a:latin typeface="-apple-system"/>
              </a:rPr>
              <a:t>Telinga bagian dalam (</a:t>
            </a:r>
            <a:r>
              <a:rPr lang="id-ID" b="1" i="1">
                <a:solidFill>
                  <a:srgbClr val="262626"/>
                </a:solidFill>
                <a:effectLst/>
                <a:latin typeface="-apple-system"/>
              </a:rPr>
              <a:t>inner ear</a:t>
            </a:r>
            <a:r>
              <a:rPr lang="id-ID" b="1" i="0">
                <a:solidFill>
                  <a:srgbClr val="262626"/>
                </a:solidFill>
                <a:effectLst/>
                <a:latin typeface="-apple-system"/>
              </a:rPr>
              <a:t>)</a:t>
            </a:r>
          </a:p>
          <a:p>
            <a:pPr fontAlgn="base"/>
            <a:r>
              <a:rPr lang="id-ID" b="0" i="0">
                <a:solidFill>
                  <a:srgbClr val="262626"/>
                </a:solidFill>
                <a:effectLst/>
                <a:latin typeface="-apple-system"/>
              </a:rPr>
              <a:t>Struktur telinga ini disebut dengan rongga labirin yang berfungsi membantu keseimbangan dan menyalurkan suara ke sistem saraf pusat. Rongga ini terbentuk dari labirin osseus, yaitu rangkaian tulang temporal dan labirin membran (kantung dan saluran membran). Labirin membran juga memiliki komponen</a:t>
            </a:r>
          </a:p>
          <a:p>
            <a:endParaRPr lang="id-ID"/>
          </a:p>
        </p:txBody>
      </p:sp>
    </p:spTree>
    <p:extLst>
      <p:ext uri="{BB962C8B-B14F-4D97-AF65-F5344CB8AC3E}">
        <p14:creationId xmlns:p14="http://schemas.microsoft.com/office/powerpoint/2010/main" val="3613140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1081D57B-4485-A948-A124-B9D9B1BCBF8D}"/>
              </a:ext>
            </a:extLst>
          </p:cNvPr>
          <p:cNvSpPr>
            <a:spLocks noGrp="1"/>
          </p:cNvSpPr>
          <p:nvPr>
            <p:ph type="title"/>
          </p:nvPr>
        </p:nvSpPr>
        <p:spPr/>
        <p:txBody>
          <a:bodyPr/>
          <a:lstStyle/>
          <a:p>
            <a:r>
              <a:rPr lang="id-ID"/>
              <a:t>Gangguan atau masalah pendengaran</a:t>
            </a:r>
          </a:p>
        </p:txBody>
      </p:sp>
      <p:sp>
        <p:nvSpPr>
          <p:cNvPr id="3" name="Tampungan Konten 2">
            <a:extLst>
              <a:ext uri="{FF2B5EF4-FFF2-40B4-BE49-F238E27FC236}">
                <a16:creationId xmlns:a16="http://schemas.microsoft.com/office/drawing/2014/main" id="{0C816139-4985-D04C-AD50-9A06DDBE06F9}"/>
              </a:ext>
            </a:extLst>
          </p:cNvPr>
          <p:cNvSpPr>
            <a:spLocks noGrp="1"/>
          </p:cNvSpPr>
          <p:nvPr>
            <p:ph idx="1"/>
          </p:nvPr>
        </p:nvSpPr>
        <p:spPr/>
        <p:txBody>
          <a:bodyPr>
            <a:normAutofit fontScale="62500" lnSpcReduction="20000"/>
          </a:bodyPr>
          <a:lstStyle/>
          <a:p>
            <a:r>
              <a:rPr lang="id-ID" b="0" i="0">
                <a:solidFill>
                  <a:srgbClr val="333333"/>
                </a:solidFill>
                <a:effectLst/>
                <a:latin typeface="Nunito" panose="02000000000000000000" pitchFamily="2" charset="0"/>
              </a:rPr>
              <a:t>Gangguan pendengaran adalah salah satu gangguan kesehatan yang disebabkan oleh terlalu seringnya terpapar suara yang nyaring/keras. Kondisi ini juga bisa disebabkan oleh faktor usia. Pendengaran dapat dikatakan terganggu apabila sinyal suara gagal mencapai otak.</a:t>
            </a:r>
          </a:p>
          <a:p>
            <a:pPr marL="0" indent="0">
              <a:buNone/>
            </a:pPr>
            <a:r>
              <a:rPr lang="id-ID" b="1" i="0">
                <a:solidFill>
                  <a:srgbClr val="3B3738"/>
                </a:solidFill>
                <a:effectLst/>
                <a:latin typeface="LatoWeb"/>
              </a:rPr>
              <a:t>Beberapa Macam Gangguan pada Telinga</a:t>
            </a:r>
          </a:p>
          <a:p>
            <a:pPr marL="0" indent="0">
              <a:buNone/>
            </a:pPr>
            <a:r>
              <a:rPr lang="id-ID" b="0" i="0">
                <a:solidFill>
                  <a:srgbClr val="3B3738"/>
                </a:solidFill>
                <a:effectLst/>
                <a:latin typeface="LatoWeb"/>
              </a:rPr>
              <a:t>Ada beberapa jenis penyakit atau gangguan pada telinga, di antaranya:</a:t>
            </a:r>
          </a:p>
          <a:p>
            <a:r>
              <a:rPr lang="id-ID" b="1" i="0">
                <a:solidFill>
                  <a:srgbClr val="3B3738"/>
                </a:solidFill>
                <a:effectLst/>
                <a:latin typeface="LatoWeb"/>
              </a:rPr>
              <a:t>1. Otitis eksterna</a:t>
            </a:r>
          </a:p>
          <a:p>
            <a:pPr marL="0" indent="0">
              <a:buNone/>
            </a:pPr>
            <a:r>
              <a:rPr lang="id-ID" b="0" i="0" u="none" strike="noStrike">
                <a:solidFill>
                  <a:srgbClr val="5894F5"/>
                </a:solidFill>
                <a:effectLst/>
                <a:latin typeface="LatoWeb"/>
                <a:hlinkClick r:id="rId2"/>
              </a:rPr>
              <a:t>Otitis eksterna</a:t>
            </a:r>
            <a:r>
              <a:rPr lang="id-ID" b="0" i="0">
                <a:solidFill>
                  <a:srgbClr val="3B3738"/>
                </a:solidFill>
                <a:effectLst/>
                <a:latin typeface="LatoWeb"/>
              </a:rPr>
              <a:t> atau </a:t>
            </a:r>
            <a:r>
              <a:rPr lang="id-ID" b="0" i="1">
                <a:solidFill>
                  <a:srgbClr val="3B3738"/>
                </a:solidFill>
                <a:effectLst/>
                <a:latin typeface="LatoWeb"/>
              </a:rPr>
              <a:t>swimmer’s ear</a:t>
            </a:r>
            <a:r>
              <a:rPr lang="id-ID" b="0" i="0">
                <a:solidFill>
                  <a:srgbClr val="3B3738"/>
                </a:solidFill>
                <a:effectLst/>
                <a:latin typeface="LatoWeb"/>
              </a:rPr>
              <a:t> merupakan peradangan pada telinga luar. Gangguan ini bisa terjadi jika telinga Anda sering kemasukan air, misalnya karena berenang.</a:t>
            </a:r>
          </a:p>
          <a:p>
            <a:r>
              <a:rPr lang="id-ID" b="0" i="0">
                <a:solidFill>
                  <a:srgbClr val="3B3738"/>
                </a:solidFill>
                <a:effectLst/>
                <a:latin typeface="LatoWeb"/>
              </a:rPr>
              <a:t>Otitis eksterna dapat menimbulkan beberapa gejala berikut ini:</a:t>
            </a:r>
          </a:p>
          <a:p>
            <a:r>
              <a:rPr lang="id-ID" b="0" i="0">
                <a:solidFill>
                  <a:srgbClr val="3B3738"/>
                </a:solidFill>
                <a:effectLst/>
                <a:latin typeface="LatoWeb"/>
              </a:rPr>
              <a:t>Gatal pada telinga</a:t>
            </a:r>
          </a:p>
          <a:p>
            <a:r>
              <a:rPr lang="id-ID" b="0" i="0">
                <a:solidFill>
                  <a:srgbClr val="3B3738"/>
                </a:solidFill>
                <a:effectLst/>
                <a:latin typeface="LatoWeb"/>
              </a:rPr>
              <a:t>Sakit, terutama saat telinga disentuh atau ditarik</a:t>
            </a:r>
          </a:p>
          <a:p>
            <a:r>
              <a:rPr lang="id-ID" b="0" i="0">
                <a:solidFill>
                  <a:srgbClr val="3B3738"/>
                </a:solidFill>
                <a:effectLst/>
                <a:latin typeface="LatoWeb"/>
              </a:rPr>
              <a:t>Telinga tampak kemerahan dan bengkak</a:t>
            </a:r>
          </a:p>
          <a:p>
            <a:r>
              <a:rPr lang="id-ID" b="0" i="0" u="none" strike="noStrike">
                <a:solidFill>
                  <a:srgbClr val="5894F5"/>
                </a:solidFill>
                <a:effectLst/>
                <a:latin typeface="LatoWeb"/>
                <a:hlinkClick r:id="rId3"/>
              </a:rPr>
              <a:t>Keluar cairan dari telinga</a:t>
            </a:r>
            <a:endParaRPr lang="id-ID" b="0" i="0">
              <a:solidFill>
                <a:srgbClr val="3B3738"/>
              </a:solidFill>
              <a:effectLst/>
              <a:latin typeface="LatoWeb"/>
            </a:endParaRPr>
          </a:p>
          <a:p>
            <a:r>
              <a:rPr lang="id-ID" b="0" i="0">
                <a:solidFill>
                  <a:srgbClr val="3B3738"/>
                </a:solidFill>
                <a:effectLst/>
                <a:latin typeface="LatoWeb"/>
              </a:rPr>
              <a:t>Gangguan pendengaran</a:t>
            </a:r>
          </a:p>
          <a:p>
            <a:r>
              <a:rPr lang="id-ID" b="0" i="0">
                <a:solidFill>
                  <a:srgbClr val="3B3738"/>
                </a:solidFill>
                <a:effectLst/>
                <a:latin typeface="LatoWeb"/>
              </a:rPr>
              <a:t>Telinga terasa penuh atau tersumbat</a:t>
            </a:r>
          </a:p>
          <a:p>
            <a:r>
              <a:rPr lang="id-ID" b="0" i="0">
                <a:solidFill>
                  <a:srgbClr val="3B3738"/>
                </a:solidFill>
                <a:effectLst/>
                <a:latin typeface="LatoWeb"/>
              </a:rPr>
              <a:t>Demam</a:t>
            </a:r>
          </a:p>
          <a:p>
            <a:r>
              <a:rPr lang="id-ID" b="0" i="0">
                <a:solidFill>
                  <a:srgbClr val="3B3738"/>
                </a:solidFill>
                <a:effectLst/>
                <a:latin typeface="LatoWeb"/>
              </a:rPr>
              <a:t>Muncul benjolan di leher atau sekitar telinga karena pembengkakan kelenjar getah bening</a:t>
            </a:r>
          </a:p>
          <a:p>
            <a:pPr marL="0" indent="0">
              <a:buNone/>
            </a:pPr>
            <a:endParaRPr lang="id-ID"/>
          </a:p>
        </p:txBody>
      </p:sp>
    </p:spTree>
    <p:extLst>
      <p:ext uri="{BB962C8B-B14F-4D97-AF65-F5344CB8AC3E}">
        <p14:creationId xmlns:p14="http://schemas.microsoft.com/office/powerpoint/2010/main" val="1198572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952BF040-D6B8-404C-8585-33D1250A0421}"/>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F197DEAA-B342-D149-BE64-8E24A187D94A}"/>
              </a:ext>
            </a:extLst>
          </p:cNvPr>
          <p:cNvSpPr>
            <a:spLocks noGrp="1"/>
          </p:cNvSpPr>
          <p:nvPr>
            <p:ph idx="1"/>
          </p:nvPr>
        </p:nvSpPr>
        <p:spPr/>
        <p:txBody>
          <a:bodyPr/>
          <a:lstStyle/>
          <a:p>
            <a:r>
              <a:rPr lang="id-ID" b="1" i="0">
                <a:solidFill>
                  <a:srgbClr val="3B3738"/>
                </a:solidFill>
                <a:effectLst/>
                <a:latin typeface="LatoWeb"/>
              </a:rPr>
              <a:t>2. Otitis media</a:t>
            </a:r>
          </a:p>
          <a:p>
            <a:pPr marL="0" indent="0">
              <a:buNone/>
            </a:pPr>
            <a:r>
              <a:rPr lang="id-ID" b="0" i="0" u="none" strike="noStrike">
                <a:solidFill>
                  <a:srgbClr val="5894F5"/>
                </a:solidFill>
                <a:effectLst/>
                <a:latin typeface="LatoWeb"/>
                <a:hlinkClick r:id="rId2"/>
              </a:rPr>
              <a:t>Otitis media</a:t>
            </a:r>
            <a:r>
              <a:rPr lang="id-ID" b="0" i="0">
                <a:solidFill>
                  <a:srgbClr val="3B3738"/>
                </a:solidFill>
                <a:effectLst/>
                <a:latin typeface="LatoWeb"/>
              </a:rPr>
              <a:t> merupakan gangguan pada telinga bagian tengah yang disebabkan oleh infeksi virus atau bakteri. Otitis media lebih sering dialami oleh anak-anak dibandingkan orang dewasa.</a:t>
            </a:r>
          </a:p>
          <a:p>
            <a:pPr marL="0" indent="0">
              <a:buNone/>
            </a:pPr>
            <a:r>
              <a:rPr lang="id-ID" b="0" i="0">
                <a:solidFill>
                  <a:srgbClr val="3B3738"/>
                </a:solidFill>
                <a:effectLst/>
                <a:latin typeface="LatoWeb"/>
              </a:rPr>
              <a:t>Gejala yang ditimbulkan oleh otitis media antara lain sakit telinga, gangguan pendengaran, demam, serta keluarnya cairan dari telinga yang berwarna kekuningan, kehijauan, atau kecokelatan, dan berbau busuk.</a:t>
            </a:r>
          </a:p>
          <a:p>
            <a:r>
              <a:rPr lang="id-ID" b="1" i="0">
                <a:solidFill>
                  <a:srgbClr val="3B3738"/>
                </a:solidFill>
                <a:effectLst/>
                <a:latin typeface="LatoWeb"/>
              </a:rPr>
              <a:t>3. Otitis interna</a:t>
            </a:r>
          </a:p>
          <a:p>
            <a:pPr marL="0" indent="0">
              <a:buNone/>
            </a:pPr>
            <a:r>
              <a:rPr lang="id-ID" b="0" i="0">
                <a:solidFill>
                  <a:srgbClr val="3B3738"/>
                </a:solidFill>
                <a:effectLst/>
                <a:latin typeface="LatoWeb"/>
              </a:rPr>
              <a:t>Otitis interna adalah infeksi pada </a:t>
            </a:r>
            <a:r>
              <a:rPr lang="id-ID" b="0" i="0" u="none" strike="noStrike">
                <a:solidFill>
                  <a:srgbClr val="5894F5"/>
                </a:solidFill>
                <a:effectLst/>
                <a:latin typeface="LatoWeb"/>
                <a:hlinkClick r:id="rId3"/>
              </a:rPr>
              <a:t>telinga dalam</a:t>
            </a:r>
            <a:r>
              <a:rPr lang="id-ID" b="0" i="0">
                <a:solidFill>
                  <a:srgbClr val="3B3738"/>
                </a:solidFill>
                <a:effectLst/>
                <a:latin typeface="LatoWeb"/>
              </a:rPr>
              <a:t> yang mengendalikan fungsi pendengaran dan menjaga keseimbangan tubuh. Gangguan pada telinga ini dapat terjadi akibat otitis media yang tidak diobati dan infeksi virus atau bakteri di telinga.</a:t>
            </a:r>
          </a:p>
          <a:p>
            <a:pPr marL="0" indent="0">
              <a:buNone/>
            </a:pPr>
            <a:endParaRPr lang="id-ID" b="0" i="0">
              <a:solidFill>
                <a:srgbClr val="3B3738"/>
              </a:solidFill>
              <a:effectLst/>
              <a:latin typeface="LatoWeb"/>
            </a:endParaRPr>
          </a:p>
          <a:p>
            <a:endParaRPr lang="id-ID"/>
          </a:p>
        </p:txBody>
      </p:sp>
    </p:spTree>
    <p:extLst>
      <p:ext uri="{BB962C8B-B14F-4D97-AF65-F5344CB8AC3E}">
        <p14:creationId xmlns:p14="http://schemas.microsoft.com/office/powerpoint/2010/main" val="4204257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DDCF06E-9B27-D648-829C-49AA98CD2B6E}"/>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10BD326F-EA43-E343-8435-9DE1EAE0121A}"/>
              </a:ext>
            </a:extLst>
          </p:cNvPr>
          <p:cNvSpPr>
            <a:spLocks noGrp="1"/>
          </p:cNvSpPr>
          <p:nvPr>
            <p:ph idx="1"/>
          </p:nvPr>
        </p:nvSpPr>
        <p:spPr/>
        <p:txBody>
          <a:bodyPr>
            <a:normAutofit lnSpcReduction="10000"/>
          </a:bodyPr>
          <a:lstStyle/>
          <a:p>
            <a:r>
              <a:rPr lang="id-ID" b="1" i="0">
                <a:solidFill>
                  <a:srgbClr val="3B3738"/>
                </a:solidFill>
                <a:effectLst/>
                <a:latin typeface="LatoWeb"/>
              </a:rPr>
              <a:t>4. Gendang telinga pecah</a:t>
            </a:r>
          </a:p>
          <a:p>
            <a:pPr marL="0" indent="0">
              <a:buNone/>
            </a:pPr>
            <a:r>
              <a:rPr lang="id-ID" b="0" i="0">
                <a:solidFill>
                  <a:srgbClr val="3B3738"/>
                </a:solidFill>
                <a:effectLst/>
                <a:latin typeface="LatoWeb"/>
              </a:rPr>
              <a:t>Gendang telinga atau membran timpani merupakan selaput tipis yang memisahkan saluran telinga dan telinga bagian tengah. Jika terjadi gangguan pada telinga, gendang telinga bisa saja pecah.</a:t>
            </a:r>
          </a:p>
          <a:p>
            <a:pPr marL="0" indent="0">
              <a:buNone/>
            </a:pPr>
            <a:r>
              <a:rPr lang="id-ID" b="0" i="0">
                <a:solidFill>
                  <a:srgbClr val="3B3738"/>
                </a:solidFill>
                <a:effectLst/>
                <a:latin typeface="LatoWeb"/>
              </a:rPr>
              <a:t>Ada beberapa hal yang dapat menyebabkan </a:t>
            </a:r>
            <a:r>
              <a:rPr lang="id-ID" b="0" i="0" u="none" strike="noStrike">
                <a:solidFill>
                  <a:srgbClr val="5894F5"/>
                </a:solidFill>
                <a:effectLst/>
                <a:latin typeface="LatoWeb"/>
                <a:hlinkClick r:id="rId2"/>
              </a:rPr>
              <a:t>gendang telinga pecah</a:t>
            </a:r>
            <a:r>
              <a:rPr lang="id-ID" b="0" i="0">
                <a:solidFill>
                  <a:srgbClr val="3B3738"/>
                </a:solidFill>
                <a:effectLst/>
                <a:latin typeface="LatoWeb"/>
              </a:rPr>
              <a:t>, di antaranya:</a:t>
            </a:r>
          </a:p>
          <a:p>
            <a:r>
              <a:rPr lang="id-ID" b="0" i="0">
                <a:solidFill>
                  <a:srgbClr val="3B3738"/>
                </a:solidFill>
                <a:effectLst/>
                <a:latin typeface="LatoWeb"/>
              </a:rPr>
              <a:t>Infeksi telinga tengah atau otitis media parah yang tidak diobati</a:t>
            </a:r>
          </a:p>
          <a:p>
            <a:r>
              <a:rPr lang="id-ID" b="0" i="0">
                <a:solidFill>
                  <a:srgbClr val="3B3738"/>
                </a:solidFill>
                <a:effectLst/>
                <a:latin typeface="LatoWeb"/>
              </a:rPr>
              <a:t>Telinga kemasukan benda asing</a:t>
            </a:r>
          </a:p>
          <a:p>
            <a:r>
              <a:rPr lang="id-ID" b="0" i="0">
                <a:solidFill>
                  <a:srgbClr val="3B3738"/>
                </a:solidFill>
                <a:effectLst/>
                <a:latin typeface="LatoWeb"/>
              </a:rPr>
              <a:t>Kebiasaan mengorek telinga terlalu dalam menggunakan benda tertentu, seperti </a:t>
            </a:r>
            <a:r>
              <a:rPr lang="id-ID" b="0" i="1">
                <a:solidFill>
                  <a:srgbClr val="3B3738"/>
                </a:solidFill>
                <a:effectLst/>
                <a:latin typeface="LatoWeb"/>
              </a:rPr>
              <a:t>cotton bud</a:t>
            </a:r>
            <a:r>
              <a:rPr lang="id-ID" b="0" i="0">
                <a:solidFill>
                  <a:srgbClr val="3B3738"/>
                </a:solidFill>
                <a:effectLst/>
                <a:latin typeface="LatoWeb"/>
              </a:rPr>
              <a:t> atau tusuk gigi</a:t>
            </a:r>
          </a:p>
          <a:p>
            <a:r>
              <a:rPr lang="id-ID" b="0" i="0">
                <a:solidFill>
                  <a:srgbClr val="3B3738"/>
                </a:solidFill>
                <a:effectLst/>
                <a:latin typeface="LatoWeb"/>
              </a:rPr>
              <a:t>Suara yang sangat keras, seperti ledakan</a:t>
            </a:r>
          </a:p>
          <a:p>
            <a:r>
              <a:rPr lang="id-ID" b="0" i="0">
                <a:solidFill>
                  <a:srgbClr val="3B3738"/>
                </a:solidFill>
                <a:effectLst/>
                <a:latin typeface="LatoWeb"/>
              </a:rPr>
              <a:t>Benturan atau cedera di bagian kepala atau telinga</a:t>
            </a:r>
          </a:p>
          <a:p>
            <a:endParaRPr lang="id-ID"/>
          </a:p>
        </p:txBody>
      </p:sp>
    </p:spTree>
    <p:extLst>
      <p:ext uri="{BB962C8B-B14F-4D97-AF65-F5344CB8AC3E}">
        <p14:creationId xmlns:p14="http://schemas.microsoft.com/office/powerpoint/2010/main" val="298515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51C8FEBF-BE19-9F48-8089-775C421ACA0A}"/>
              </a:ext>
            </a:extLst>
          </p:cNvPr>
          <p:cNvSpPr>
            <a:spLocks noGrp="1"/>
          </p:cNvSpPr>
          <p:nvPr>
            <p:ph type="title"/>
          </p:nvPr>
        </p:nvSpPr>
        <p:spPr/>
        <p:txBody>
          <a:bodyPr/>
          <a:lstStyle/>
          <a:p>
            <a:r>
              <a:rPr lang="id-ID"/>
              <a:t>Panca indra </a:t>
            </a:r>
          </a:p>
        </p:txBody>
      </p:sp>
      <p:sp>
        <p:nvSpPr>
          <p:cNvPr id="3" name="Tampungan Konten 2">
            <a:extLst>
              <a:ext uri="{FF2B5EF4-FFF2-40B4-BE49-F238E27FC236}">
                <a16:creationId xmlns:a16="http://schemas.microsoft.com/office/drawing/2014/main" id="{183658DF-8E30-AF48-A472-F5F8F0009EEA}"/>
              </a:ext>
            </a:extLst>
          </p:cNvPr>
          <p:cNvSpPr>
            <a:spLocks noGrp="1"/>
          </p:cNvSpPr>
          <p:nvPr>
            <p:ph idx="1"/>
          </p:nvPr>
        </p:nvSpPr>
        <p:spPr>
          <a:xfrm>
            <a:off x="581192" y="2180496"/>
            <a:ext cx="11029615" cy="3975348"/>
          </a:xfrm>
        </p:spPr>
        <p:txBody>
          <a:bodyPr>
            <a:normAutofit/>
          </a:bodyPr>
          <a:lstStyle/>
          <a:p>
            <a:pPr marL="0" indent="0">
              <a:buNone/>
            </a:pPr>
            <a:r>
              <a:rPr lang="id-ID" sz="3200" b="0" i="0">
                <a:solidFill>
                  <a:srgbClr val="3C4043"/>
                </a:solidFill>
                <a:effectLst/>
                <a:latin typeface="Roboto" panose="02000000000000000000" pitchFamily="2" charset="0"/>
              </a:rPr>
              <a:t>Indra merupakan sistem fisiologi dalam tubuh manusia untuk mengenali, merasakan, dan merespon terhadap serangkaian stimulus secara fisik. Saat suatu indra mengenali atau merasakan sesuatu, indra akan mengumpulkan informasi untuk memberikan persepsi dan respon terhadap apa yang diketahui.</a:t>
            </a:r>
          </a:p>
          <a:p>
            <a:pPr marL="0" indent="0">
              <a:buNone/>
            </a:pPr>
            <a:endParaRPr lang="id-ID" sz="2400">
              <a:solidFill>
                <a:srgbClr val="3C4043"/>
              </a:solidFill>
              <a:latin typeface="Roboto" panose="02000000000000000000" pitchFamily="2" charset="0"/>
            </a:endParaRPr>
          </a:p>
          <a:p>
            <a:pPr marL="0" indent="0">
              <a:buNone/>
            </a:pPr>
            <a:endParaRPr lang="id-ID" sz="2400"/>
          </a:p>
        </p:txBody>
      </p:sp>
    </p:spTree>
    <p:extLst>
      <p:ext uri="{BB962C8B-B14F-4D97-AF65-F5344CB8AC3E}">
        <p14:creationId xmlns:p14="http://schemas.microsoft.com/office/powerpoint/2010/main" val="1510260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5D2AD4E2-2FC3-8143-898B-31FBA51D2081}"/>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79337C74-5ADF-C64B-9E6E-686FC3F12265}"/>
              </a:ext>
            </a:extLst>
          </p:cNvPr>
          <p:cNvSpPr>
            <a:spLocks noGrp="1"/>
          </p:cNvSpPr>
          <p:nvPr>
            <p:ph idx="1"/>
          </p:nvPr>
        </p:nvSpPr>
        <p:spPr/>
        <p:txBody>
          <a:bodyPr/>
          <a:lstStyle/>
          <a:p>
            <a:r>
              <a:rPr lang="id-ID" b="1">
                <a:solidFill>
                  <a:srgbClr val="3B3738"/>
                </a:solidFill>
                <a:latin typeface="LatoWeb"/>
              </a:rPr>
              <a:t>5</a:t>
            </a:r>
            <a:r>
              <a:rPr lang="id-ID" b="1" i="0">
                <a:solidFill>
                  <a:srgbClr val="3B3738"/>
                </a:solidFill>
                <a:effectLst/>
                <a:latin typeface="LatoWeb"/>
              </a:rPr>
              <a:t>. Kolesteatoma</a:t>
            </a:r>
          </a:p>
          <a:p>
            <a:pPr marL="0" indent="0">
              <a:buNone/>
            </a:pPr>
            <a:r>
              <a:rPr lang="id-ID" b="0" i="0">
                <a:solidFill>
                  <a:srgbClr val="3B3738"/>
                </a:solidFill>
                <a:effectLst/>
                <a:latin typeface="LatoWeb"/>
              </a:rPr>
              <a:t>Gangguan pada telinga ini disebabkan oleh pertumbuhan jaringan kulit yang tidak normal di dekat gendang telinga atau ruang telinga bagian tengah. Pertumbuhan jaringan kulit ini dapat mengakibatkan jaringan dan tulang di sekitar telinga tengah mengalami kerusakan, sehingga fungsi telinga terganggu.</a:t>
            </a:r>
          </a:p>
          <a:p>
            <a:pPr marL="0" indent="0">
              <a:buNone/>
            </a:pPr>
            <a:r>
              <a:rPr lang="id-ID" b="0" i="0" u="none" strike="noStrike">
                <a:solidFill>
                  <a:srgbClr val="5894F5"/>
                </a:solidFill>
                <a:effectLst/>
                <a:latin typeface="LatoWeb"/>
                <a:hlinkClick r:id="rId2"/>
              </a:rPr>
              <a:t>Kolesteatoma</a:t>
            </a:r>
            <a:r>
              <a:rPr lang="id-ID" b="0" i="0">
                <a:solidFill>
                  <a:srgbClr val="3B3738"/>
                </a:solidFill>
                <a:effectLst/>
                <a:latin typeface="LatoWeb"/>
              </a:rPr>
              <a:t> dapat menimbulkan berbagai gejala, seperti nyeri, telinga berbau busuk, keluar cairan dari telinga, telinga terasa penuh atau tersumbat, gangguan pendengaran, serta melemahnya otot wajah di bagian sisi telinga yang terkena kolesteatoma.</a:t>
            </a:r>
          </a:p>
          <a:p>
            <a:endParaRPr lang="id-ID"/>
          </a:p>
        </p:txBody>
      </p:sp>
    </p:spTree>
    <p:extLst>
      <p:ext uri="{BB962C8B-B14F-4D97-AF65-F5344CB8AC3E}">
        <p14:creationId xmlns:p14="http://schemas.microsoft.com/office/powerpoint/2010/main" val="38445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E9179176-63A2-294A-8B82-14B8FCA7884B}"/>
              </a:ext>
            </a:extLst>
          </p:cNvPr>
          <p:cNvSpPr>
            <a:spLocks noGrp="1"/>
          </p:cNvSpPr>
          <p:nvPr>
            <p:ph type="title"/>
          </p:nvPr>
        </p:nvSpPr>
        <p:spPr/>
        <p:txBody>
          <a:bodyPr/>
          <a:lstStyle/>
          <a:p>
            <a:r>
              <a:rPr lang="id-ID"/>
              <a:t>Macam-macam panca indra</a:t>
            </a:r>
          </a:p>
        </p:txBody>
      </p:sp>
      <p:sp>
        <p:nvSpPr>
          <p:cNvPr id="3" name="Tampungan Konten 2">
            <a:extLst>
              <a:ext uri="{FF2B5EF4-FFF2-40B4-BE49-F238E27FC236}">
                <a16:creationId xmlns:a16="http://schemas.microsoft.com/office/drawing/2014/main" id="{2134AE70-933E-BA44-A847-B60940BBDE56}"/>
              </a:ext>
            </a:extLst>
          </p:cNvPr>
          <p:cNvSpPr>
            <a:spLocks noGrp="1"/>
          </p:cNvSpPr>
          <p:nvPr>
            <p:ph idx="1"/>
          </p:nvPr>
        </p:nvSpPr>
        <p:spPr/>
        <p:txBody>
          <a:bodyPr>
            <a:noAutofit/>
          </a:bodyPr>
          <a:lstStyle/>
          <a:p>
            <a:pPr marL="0" indent="0">
              <a:buNone/>
            </a:pPr>
            <a:r>
              <a:rPr lang="id-ID" sz="2800" b="0" i="0">
                <a:solidFill>
                  <a:srgbClr val="444444"/>
                </a:solidFill>
                <a:effectLst/>
                <a:latin typeface="Karla" panose="02000000000000000000" pitchFamily="2" charset="0"/>
              </a:rPr>
              <a:t>Manusia pada umumnya mempunyai lima (panca) indera yang sangat berfungsi dalam merespon rangsangan. Panca indera yang berfungsi baik akan memudahkan tubuh kita untuk memberikan respon yang sesuai dengan keinginan atau insting. </a:t>
            </a:r>
            <a:r>
              <a:rPr lang="id-ID" sz="2800" b="0" i="0">
                <a:solidFill>
                  <a:srgbClr val="808080"/>
                </a:solidFill>
                <a:effectLst/>
                <a:latin typeface="Verdana" panose="020B0604030504040204" pitchFamily="34" charset="0"/>
              </a:rPr>
              <a:t>terdiri dari lima indera yakni indera penglihat (mata), indera pendengar (telinga), indera pembau/pencium (hidung), indera pengecap (lidah) dan indera peraba (kulit).</a:t>
            </a:r>
            <a:endParaRPr lang="id-ID" sz="2800"/>
          </a:p>
        </p:txBody>
      </p:sp>
    </p:spTree>
    <p:extLst>
      <p:ext uri="{BB962C8B-B14F-4D97-AF65-F5344CB8AC3E}">
        <p14:creationId xmlns:p14="http://schemas.microsoft.com/office/powerpoint/2010/main" val="35530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9A7DF215-78B6-E449-8830-F5A4CC8B4F13}"/>
              </a:ext>
            </a:extLst>
          </p:cNvPr>
          <p:cNvSpPr>
            <a:spLocks noGrp="1"/>
          </p:cNvSpPr>
          <p:nvPr>
            <p:ph type="title"/>
          </p:nvPr>
        </p:nvSpPr>
        <p:spPr/>
        <p:txBody>
          <a:bodyPr/>
          <a:lstStyle/>
          <a:p>
            <a:r>
              <a:rPr lang="id-ID"/>
              <a:t>Panca indra Penglihatan</a:t>
            </a:r>
          </a:p>
        </p:txBody>
      </p:sp>
      <p:sp>
        <p:nvSpPr>
          <p:cNvPr id="3" name="Tampungan Konten 2">
            <a:extLst>
              <a:ext uri="{FF2B5EF4-FFF2-40B4-BE49-F238E27FC236}">
                <a16:creationId xmlns:a16="http://schemas.microsoft.com/office/drawing/2014/main" id="{EECC904F-929A-484D-8D94-300A60E29DB3}"/>
              </a:ext>
            </a:extLst>
          </p:cNvPr>
          <p:cNvSpPr>
            <a:spLocks noGrp="1"/>
          </p:cNvSpPr>
          <p:nvPr>
            <p:ph idx="1"/>
          </p:nvPr>
        </p:nvSpPr>
        <p:spPr/>
        <p:txBody>
          <a:bodyPr>
            <a:normAutofit/>
          </a:bodyPr>
          <a:lstStyle/>
          <a:p>
            <a:pPr marL="0" indent="0">
              <a:buNone/>
            </a:pPr>
            <a:r>
              <a:rPr lang="id-ID" sz="2000" b="0" i="0">
                <a:solidFill>
                  <a:srgbClr val="808080"/>
                </a:solidFill>
                <a:effectLst/>
                <a:latin typeface="Verdana" panose="020B0604030504040204" pitchFamily="34" charset="0"/>
              </a:rPr>
              <a:t>Mata adalah organ penglihatan atau alat indera untuk melihat. Cara kerja organ mata adalah dengan mendeteksi cahaya dan mengubahnya menjadi impuls elektrokimia pada sel saraf. Fungsi mata selain sebagai alat penglihatan, adalah sebagai alat komunikasi maupun estetika. Yang dimaksud dengan alat komunikasi adalah dapat dipakai seseorang untuk memberi kode kepada orang lain misalnya dengan kode kedipan mata. Mata berfungsi estetika ketika seseorang memberi aksesoris di bagian mata untuk menarik perhatian orang dengan memakai lensa kontak.</a:t>
            </a:r>
            <a:endParaRPr lang="id-ID" sz="2000"/>
          </a:p>
        </p:txBody>
      </p:sp>
    </p:spTree>
    <p:extLst>
      <p:ext uri="{BB962C8B-B14F-4D97-AF65-F5344CB8AC3E}">
        <p14:creationId xmlns:p14="http://schemas.microsoft.com/office/powerpoint/2010/main" val="367823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FBF9F5E8-BD94-3443-991E-B9BE73BF3CA6}"/>
              </a:ext>
            </a:extLst>
          </p:cNvPr>
          <p:cNvSpPr>
            <a:spLocks noGrp="1"/>
          </p:cNvSpPr>
          <p:nvPr>
            <p:ph type="title"/>
          </p:nvPr>
        </p:nvSpPr>
        <p:spPr/>
        <p:txBody>
          <a:bodyPr/>
          <a:lstStyle/>
          <a:p>
            <a:r>
              <a:rPr lang="id-ID"/>
              <a:t>Struktur mata</a:t>
            </a:r>
          </a:p>
        </p:txBody>
      </p:sp>
      <p:sp>
        <p:nvSpPr>
          <p:cNvPr id="3" name="Tampungan Konten 2">
            <a:extLst>
              <a:ext uri="{FF2B5EF4-FFF2-40B4-BE49-F238E27FC236}">
                <a16:creationId xmlns:a16="http://schemas.microsoft.com/office/drawing/2014/main" id="{2C531EEA-3B10-CA44-BB18-CE8BE7095A88}"/>
              </a:ext>
            </a:extLst>
          </p:cNvPr>
          <p:cNvSpPr>
            <a:spLocks noGrp="1"/>
          </p:cNvSpPr>
          <p:nvPr>
            <p:ph idx="1"/>
          </p:nvPr>
        </p:nvSpPr>
        <p:spPr>
          <a:xfrm>
            <a:off x="581192" y="2180496"/>
            <a:ext cx="11029615" cy="3678303"/>
          </a:xfrm>
        </p:spPr>
        <p:txBody>
          <a:bodyPr>
            <a:normAutofit/>
          </a:bodyPr>
          <a:lstStyle/>
          <a:p>
            <a:pPr marL="0" indent="0">
              <a:buNone/>
            </a:pPr>
            <a:r>
              <a:rPr lang="id-ID" sz="2400" b="0" i="0">
                <a:solidFill>
                  <a:srgbClr val="808080"/>
                </a:solidFill>
                <a:effectLst/>
                <a:latin typeface="Verdana" panose="020B0604030504040204" pitchFamily="34" charset="0"/>
              </a:rPr>
              <a:t>Secara umum, mata mempunyai bagian luar mata untuk melindungi mata dari objek asing seperti debu, asap dan keringat. Contoh bagian luar mata adalah alis, kelopak mata, dan bulu mata. Sedangkan bagian dalam mata berfungsi untuk memproses cara kerja mata agar mata bisa melihat. Adapun bagian dalam mata antara lain kornea, pupil, iris, retina, sklera, lensa mata, saraf optik, koroid dan titik buta. Salah satu bagian dalam mata adalah kornea.</a:t>
            </a:r>
            <a:endParaRPr lang="id-ID" sz="2400"/>
          </a:p>
        </p:txBody>
      </p:sp>
    </p:spTree>
    <p:extLst>
      <p:ext uri="{BB962C8B-B14F-4D97-AF65-F5344CB8AC3E}">
        <p14:creationId xmlns:p14="http://schemas.microsoft.com/office/powerpoint/2010/main" val="2053769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22E95E6-5E43-9049-8935-6BDC50CF319A}"/>
              </a:ext>
            </a:extLst>
          </p:cNvPr>
          <p:cNvSpPr>
            <a:spLocks noGrp="1"/>
          </p:cNvSpPr>
          <p:nvPr>
            <p:ph type="title"/>
          </p:nvPr>
        </p:nvSpPr>
        <p:spPr/>
        <p:txBody>
          <a:bodyPr/>
          <a:lstStyle/>
          <a:p>
            <a:r>
              <a:rPr lang="id-ID"/>
              <a:t>Penjelasan</a:t>
            </a:r>
          </a:p>
        </p:txBody>
      </p:sp>
      <p:sp>
        <p:nvSpPr>
          <p:cNvPr id="3" name="Tampungan Konten 2">
            <a:extLst>
              <a:ext uri="{FF2B5EF4-FFF2-40B4-BE49-F238E27FC236}">
                <a16:creationId xmlns:a16="http://schemas.microsoft.com/office/drawing/2014/main" id="{89484BFC-6D63-2B4F-8CF5-0EC6131E625D}"/>
              </a:ext>
            </a:extLst>
          </p:cNvPr>
          <p:cNvSpPr>
            <a:spLocks noGrp="1"/>
          </p:cNvSpPr>
          <p:nvPr>
            <p:ph idx="1"/>
          </p:nvPr>
        </p:nvSpPr>
        <p:spPr/>
        <p:txBody>
          <a:bodyPr>
            <a:normAutofit lnSpcReduction="10000"/>
          </a:bodyPr>
          <a:lstStyle/>
          <a:p>
            <a:pPr fontAlgn="base"/>
            <a:r>
              <a:rPr lang="id-ID" b="1" i="0">
                <a:solidFill>
                  <a:srgbClr val="262626"/>
                </a:solidFill>
                <a:effectLst/>
                <a:latin typeface="-apple-system"/>
              </a:rPr>
              <a:t>1. Kornea</a:t>
            </a:r>
          </a:p>
          <a:p>
            <a:pPr marL="0" indent="0" fontAlgn="base">
              <a:buNone/>
            </a:pPr>
            <a:r>
              <a:rPr lang="id-ID" b="0" i="0">
                <a:solidFill>
                  <a:srgbClr val="262626"/>
                </a:solidFill>
                <a:effectLst/>
                <a:latin typeface="-apple-system"/>
              </a:rPr>
              <a:t>Kornea adalah jaringan berbentuk kubah transparan yang membentuk bagian mata terdepan atau paling luar. Fungsi kornea adalah sebagai jendela dan jalan masuk cahaya ke mata Anda.</a:t>
            </a:r>
          </a:p>
          <a:p>
            <a:pPr fontAlgn="base"/>
            <a:r>
              <a:rPr lang="id-ID" b="1" i="0">
                <a:solidFill>
                  <a:srgbClr val="262626"/>
                </a:solidFill>
                <a:effectLst/>
                <a:latin typeface="-apple-system"/>
              </a:rPr>
              <a:t>2. Bilik mata depan (</a:t>
            </a:r>
            <a:r>
              <a:rPr lang="id-ID" b="1" i="1">
                <a:solidFill>
                  <a:srgbClr val="262626"/>
                </a:solidFill>
                <a:effectLst/>
                <a:latin typeface="-apple-system"/>
              </a:rPr>
              <a:t>anterior chamber</a:t>
            </a:r>
            <a:r>
              <a:rPr lang="id-ID" b="1" i="0">
                <a:solidFill>
                  <a:srgbClr val="262626"/>
                </a:solidFill>
                <a:effectLst/>
                <a:latin typeface="-apple-system"/>
              </a:rPr>
              <a:t>)</a:t>
            </a:r>
          </a:p>
          <a:p>
            <a:pPr marL="0" indent="0" fontAlgn="base">
              <a:buNone/>
            </a:pPr>
            <a:r>
              <a:rPr lang="id-ID" b="0" i="0">
                <a:solidFill>
                  <a:srgbClr val="262626"/>
                </a:solidFill>
                <a:effectLst/>
                <a:latin typeface="-apple-system"/>
              </a:rPr>
              <a:t>Bilik mata depan adalah kantung mirip </a:t>
            </a:r>
            <a:r>
              <a:rPr lang="id-ID" b="0" i="1">
                <a:solidFill>
                  <a:srgbClr val="262626"/>
                </a:solidFill>
                <a:effectLst/>
                <a:latin typeface="-apple-system"/>
              </a:rPr>
              <a:t>jelly</a:t>
            </a:r>
            <a:r>
              <a:rPr lang="id-ID" b="0" i="0">
                <a:solidFill>
                  <a:srgbClr val="262626"/>
                </a:solidFill>
                <a:effectLst/>
                <a:latin typeface="-apple-system"/>
              </a:rPr>
              <a:t> yang berada di belakang kornea, di depan lensa (lihat pada gambar indra penglihatan Anda di atas). Kantung yang juga dikenal dengan istilah </a:t>
            </a:r>
            <a:r>
              <a:rPr lang="id-ID" b="0" i="1">
                <a:solidFill>
                  <a:srgbClr val="262626"/>
                </a:solidFill>
                <a:effectLst/>
                <a:latin typeface="-apple-system"/>
              </a:rPr>
              <a:t>anterior chamber</a:t>
            </a:r>
            <a:r>
              <a:rPr lang="id-ID" b="0" i="0">
                <a:solidFill>
                  <a:srgbClr val="262626"/>
                </a:solidFill>
                <a:effectLst/>
                <a:latin typeface="-apple-system"/>
              </a:rPr>
              <a:t> ini berisi cairan </a:t>
            </a:r>
            <a:r>
              <a:rPr lang="id-ID" b="0" i="1">
                <a:solidFill>
                  <a:srgbClr val="262626"/>
                </a:solidFill>
                <a:effectLst/>
                <a:latin typeface="-apple-system"/>
              </a:rPr>
              <a:t>aqueous humor</a:t>
            </a:r>
            <a:r>
              <a:rPr lang="id-ID" b="0" i="0">
                <a:solidFill>
                  <a:srgbClr val="262626"/>
                </a:solidFill>
                <a:effectLst/>
                <a:latin typeface="-apple-system"/>
              </a:rPr>
              <a:t> yang membantu membawa nutrisi ke jaringan mata.</a:t>
            </a:r>
          </a:p>
          <a:p>
            <a:pPr fontAlgn="base"/>
            <a:r>
              <a:rPr lang="id-ID" b="1" i="0">
                <a:solidFill>
                  <a:srgbClr val="262626"/>
                </a:solidFill>
                <a:effectLst/>
                <a:latin typeface="-apple-system"/>
              </a:rPr>
              <a:t>3. Sklera</a:t>
            </a:r>
          </a:p>
          <a:p>
            <a:pPr marL="0" indent="0" fontAlgn="base">
              <a:buNone/>
            </a:pPr>
            <a:r>
              <a:rPr lang="id-ID">
                <a:solidFill>
                  <a:srgbClr val="262626"/>
                </a:solidFill>
                <a:latin typeface="-apple-system"/>
              </a:rPr>
              <a:t>Skelra adalah </a:t>
            </a:r>
            <a:r>
              <a:rPr lang="id-ID" b="0" i="0">
                <a:solidFill>
                  <a:srgbClr val="262626"/>
                </a:solidFill>
                <a:effectLst/>
                <a:latin typeface="-apple-system"/>
              </a:rPr>
              <a:t>bagian mata yang berbentuk selaput putih keras dengan jaringan fibrosa yang menutupi seluruh bola mata Anda, kecuali bagian kornea. Di dalamnya terdapat otot yang menempel guna menggerakkan mata yang menempel pada sklera.</a:t>
            </a:r>
          </a:p>
          <a:p>
            <a:endParaRPr lang="id-ID"/>
          </a:p>
        </p:txBody>
      </p:sp>
    </p:spTree>
    <p:extLst>
      <p:ext uri="{BB962C8B-B14F-4D97-AF65-F5344CB8AC3E}">
        <p14:creationId xmlns:p14="http://schemas.microsoft.com/office/powerpoint/2010/main" val="34561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95FB9F7-6BAA-854C-9688-68EFAF84FF29}"/>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4A2589A1-C786-8B4A-BE72-781492040E5F}"/>
              </a:ext>
            </a:extLst>
          </p:cNvPr>
          <p:cNvSpPr>
            <a:spLocks noGrp="1"/>
          </p:cNvSpPr>
          <p:nvPr>
            <p:ph idx="1"/>
          </p:nvPr>
        </p:nvSpPr>
        <p:spPr/>
        <p:txBody>
          <a:bodyPr>
            <a:normAutofit fontScale="85000" lnSpcReduction="10000"/>
          </a:bodyPr>
          <a:lstStyle/>
          <a:p>
            <a:pPr fontAlgn="base"/>
            <a:r>
              <a:rPr lang="id-ID" b="1" i="0">
                <a:solidFill>
                  <a:srgbClr val="262626"/>
                </a:solidFill>
                <a:effectLst/>
                <a:latin typeface="-apple-system"/>
              </a:rPr>
              <a:t>4. Iris dan pupil</a:t>
            </a:r>
          </a:p>
          <a:p>
            <a:pPr fontAlgn="base"/>
            <a:r>
              <a:rPr lang="id-ID" b="0" i="0">
                <a:solidFill>
                  <a:srgbClr val="262626"/>
                </a:solidFill>
                <a:effectLst/>
                <a:latin typeface="-apple-system"/>
              </a:rPr>
              <a:t>Iris dan pupil adalah bagian dari anatomi mata yang saling berhubungan satu sama lain. Iris adalah membran berbentuk cincin yang mengelilingi sebuah bulatan kecil berwarna lebih gelap di tengahnya.</a:t>
            </a:r>
          </a:p>
          <a:p>
            <a:pPr fontAlgn="base"/>
            <a:r>
              <a:rPr lang="id-ID" b="1" i="0">
                <a:solidFill>
                  <a:srgbClr val="262626"/>
                </a:solidFill>
                <a:effectLst/>
                <a:latin typeface="-apple-system"/>
              </a:rPr>
              <a:t>5. Lensa</a:t>
            </a:r>
          </a:p>
          <a:p>
            <a:pPr fontAlgn="base"/>
            <a:r>
              <a:rPr lang="id-ID" b="0" i="0">
                <a:solidFill>
                  <a:srgbClr val="262626"/>
                </a:solidFill>
                <a:effectLst/>
                <a:latin typeface="-apple-system"/>
              </a:rPr>
              <a:t>Lensa adalah bagian mata yang berupa jaringan transparan dan lentur, yang terletak tepat di belakang iris dan pupil, setelah kornea (lihat gambar indra penglihatan Anda di atas).</a:t>
            </a:r>
          </a:p>
          <a:p>
            <a:pPr fontAlgn="base"/>
            <a:r>
              <a:rPr lang="id-ID" b="0" i="0">
                <a:solidFill>
                  <a:srgbClr val="262626"/>
                </a:solidFill>
                <a:effectLst/>
                <a:latin typeface="-apple-system"/>
              </a:rPr>
              <a:t>Fungsi lensa adalah membantu memusatkan cahaya dan gambar pada retina Anda. Lensa ini memberikan 25-35 persen kekuatan fokus mata Anda.</a:t>
            </a:r>
          </a:p>
          <a:p>
            <a:pPr fontAlgn="base"/>
            <a:r>
              <a:rPr lang="id-ID" b="1" i="0">
                <a:solidFill>
                  <a:srgbClr val="262626"/>
                </a:solidFill>
                <a:effectLst/>
                <a:latin typeface="-apple-system"/>
              </a:rPr>
              <a:t>6. Koroid dan konjungtiva</a:t>
            </a:r>
          </a:p>
          <a:p>
            <a:pPr fontAlgn="base"/>
            <a:r>
              <a:rPr lang="id-ID" b="0" i="0">
                <a:solidFill>
                  <a:srgbClr val="262626"/>
                </a:solidFill>
                <a:effectLst/>
                <a:latin typeface="-apple-system"/>
              </a:rPr>
              <a:t>Koroid adalah bagian mata yang berbentuk membran cokelat gelap yang terdapat banyak pembuluh darah di dalamnya. Posisinya terletak di antara sklera dan retina.</a:t>
            </a:r>
          </a:p>
          <a:p>
            <a:pPr fontAlgn="base"/>
            <a:r>
              <a:rPr lang="id-ID" b="0" i="0">
                <a:solidFill>
                  <a:srgbClr val="262626"/>
                </a:solidFill>
                <a:effectLst/>
                <a:latin typeface="-apple-system"/>
              </a:rPr>
              <a:t>Koroid ini berfungsi untuk memasok darah dan nutrisi ke retina dan ke semua struktur lainnya pada bagian anatomi mata.</a:t>
            </a:r>
          </a:p>
          <a:p>
            <a:endParaRPr lang="id-ID"/>
          </a:p>
        </p:txBody>
      </p:sp>
    </p:spTree>
    <p:extLst>
      <p:ext uri="{BB962C8B-B14F-4D97-AF65-F5344CB8AC3E}">
        <p14:creationId xmlns:p14="http://schemas.microsoft.com/office/powerpoint/2010/main" val="2832924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4EA5D814-4FC0-1F48-A83C-D014CCBD8ED1}"/>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17137395-F1B1-1E4D-A129-7395563D5058}"/>
              </a:ext>
            </a:extLst>
          </p:cNvPr>
          <p:cNvSpPr>
            <a:spLocks noGrp="1"/>
          </p:cNvSpPr>
          <p:nvPr>
            <p:ph idx="1"/>
          </p:nvPr>
        </p:nvSpPr>
        <p:spPr/>
        <p:txBody>
          <a:bodyPr>
            <a:normAutofit fontScale="92500"/>
          </a:bodyPr>
          <a:lstStyle/>
          <a:p>
            <a:pPr fontAlgn="base"/>
            <a:r>
              <a:rPr lang="id-ID" b="1" i="0">
                <a:solidFill>
                  <a:srgbClr val="262626"/>
                </a:solidFill>
                <a:effectLst/>
                <a:latin typeface="-apple-system"/>
              </a:rPr>
              <a:t>7. Badan vitreous</a:t>
            </a:r>
          </a:p>
          <a:p>
            <a:pPr fontAlgn="base"/>
            <a:r>
              <a:rPr lang="id-ID" b="0" i="0">
                <a:solidFill>
                  <a:srgbClr val="262626"/>
                </a:solidFill>
                <a:effectLst/>
                <a:latin typeface="-apple-system"/>
              </a:rPr>
              <a:t>Berbeda dengan cairan </a:t>
            </a:r>
            <a:r>
              <a:rPr lang="id-ID" b="0" i="1">
                <a:solidFill>
                  <a:srgbClr val="262626"/>
                </a:solidFill>
                <a:effectLst/>
                <a:latin typeface="-apple-system"/>
              </a:rPr>
              <a:t>aqueous humor</a:t>
            </a:r>
            <a:r>
              <a:rPr lang="id-ID" b="0" i="0">
                <a:solidFill>
                  <a:srgbClr val="262626"/>
                </a:solidFill>
                <a:effectLst/>
                <a:latin typeface="-apple-system"/>
              </a:rPr>
              <a:t> yang adanya di depan lensa mata, </a:t>
            </a:r>
            <a:r>
              <a:rPr lang="id-ID" b="0" i="1">
                <a:solidFill>
                  <a:srgbClr val="262626"/>
                </a:solidFill>
                <a:effectLst/>
                <a:latin typeface="-apple-system"/>
              </a:rPr>
              <a:t>vitreous humor</a:t>
            </a:r>
            <a:r>
              <a:rPr lang="id-ID" b="0" i="0">
                <a:solidFill>
                  <a:srgbClr val="262626"/>
                </a:solidFill>
                <a:effectLst/>
                <a:latin typeface="-apple-system"/>
              </a:rPr>
              <a:t> terletak di belakang lensa mata. </a:t>
            </a:r>
            <a:r>
              <a:rPr lang="id-ID" b="0" i="1">
                <a:solidFill>
                  <a:srgbClr val="262626"/>
                </a:solidFill>
                <a:effectLst/>
                <a:latin typeface="-apple-system"/>
              </a:rPr>
              <a:t>Vitreous</a:t>
            </a:r>
            <a:r>
              <a:rPr lang="id-ID" b="0" i="0">
                <a:solidFill>
                  <a:srgbClr val="262626"/>
                </a:solidFill>
                <a:effectLst/>
                <a:latin typeface="-apple-system"/>
              </a:rPr>
              <a:t> adalah zat seperti jeli yang mengisi bagian dalam bagian belakang anatomi mata. Seiring waktu, vitreous menjadi lebih encer dan bisa terlepas dari bagian belakang mata.</a:t>
            </a:r>
          </a:p>
          <a:p>
            <a:pPr fontAlgn="base"/>
            <a:r>
              <a:rPr lang="id-ID" b="1" i="0">
                <a:solidFill>
                  <a:srgbClr val="262626"/>
                </a:solidFill>
                <a:effectLst/>
                <a:latin typeface="-apple-system"/>
              </a:rPr>
              <a:t>8. Retina dan saraf optik</a:t>
            </a:r>
          </a:p>
          <a:p>
            <a:pPr fontAlgn="base"/>
            <a:r>
              <a:rPr lang="id-ID" b="0" i="0">
                <a:solidFill>
                  <a:srgbClr val="262626"/>
                </a:solidFill>
                <a:effectLst/>
                <a:latin typeface="-apple-system"/>
              </a:rPr>
              <a:t>Retina adalah sebuah jaringan yang peka terhadap cahaya. Retina ini melapisi permukaan bagian dalam anatomi mata. Sel di retina bisa mengubah cahaya masuk menjadi impuls listrik. Impuls listrik ini dibawa oleh saraf optik (yang menyerupai kabel televisi Anda) ke otak, yang akhirnya menafsirkannya sebagai gambar atau objek yang mata lihat.</a:t>
            </a:r>
          </a:p>
          <a:p>
            <a:pPr fontAlgn="base"/>
            <a:r>
              <a:rPr lang="id-ID" b="1" i="0">
                <a:solidFill>
                  <a:srgbClr val="262626"/>
                </a:solidFill>
                <a:effectLst/>
                <a:latin typeface="-apple-system"/>
              </a:rPr>
              <a:t>9. Makula</a:t>
            </a:r>
          </a:p>
          <a:p>
            <a:pPr fontAlgn="base"/>
            <a:r>
              <a:rPr lang="id-ID" b="0" i="0">
                <a:solidFill>
                  <a:srgbClr val="262626"/>
                </a:solidFill>
                <a:effectLst/>
                <a:latin typeface="-apple-system"/>
              </a:rPr>
              <a:t>Makula adalah area sensitif kecil di tengah retina yang memberikan penglihatan sentral. Pada makula, terdapat fovea. Fovea terletak di pusat makula dan fungsinya untuk memberikan penglihatan detail yang paling tajam di mata Anda.</a:t>
            </a:r>
          </a:p>
          <a:p>
            <a:endParaRPr lang="id-ID"/>
          </a:p>
        </p:txBody>
      </p:sp>
    </p:spTree>
    <p:extLst>
      <p:ext uri="{BB962C8B-B14F-4D97-AF65-F5344CB8AC3E}">
        <p14:creationId xmlns:p14="http://schemas.microsoft.com/office/powerpoint/2010/main" val="383870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7ADF4F01-58B9-8D47-A48B-06CEC8DC76C3}"/>
              </a:ext>
            </a:extLst>
          </p:cNvPr>
          <p:cNvSpPr>
            <a:spLocks noGrp="1"/>
          </p:cNvSpPr>
          <p:nvPr>
            <p:ph type="title"/>
          </p:nvPr>
        </p:nvSpPr>
        <p:spPr/>
        <p:txBody>
          <a:bodyPr/>
          <a:lstStyle/>
          <a:p>
            <a:endParaRPr lang="id-ID"/>
          </a:p>
        </p:txBody>
      </p:sp>
      <p:sp>
        <p:nvSpPr>
          <p:cNvPr id="3" name="Tampungan Konten 2">
            <a:extLst>
              <a:ext uri="{FF2B5EF4-FFF2-40B4-BE49-F238E27FC236}">
                <a16:creationId xmlns:a16="http://schemas.microsoft.com/office/drawing/2014/main" id="{A7275FE8-AD67-6642-8DE2-09C2EED7647D}"/>
              </a:ext>
            </a:extLst>
          </p:cNvPr>
          <p:cNvSpPr>
            <a:spLocks noGrp="1"/>
          </p:cNvSpPr>
          <p:nvPr>
            <p:ph idx="1"/>
          </p:nvPr>
        </p:nvSpPr>
        <p:spPr>
          <a:xfrm>
            <a:off x="581192" y="2180496"/>
            <a:ext cx="11029615" cy="4406598"/>
          </a:xfrm>
        </p:spPr>
        <p:txBody>
          <a:bodyPr/>
          <a:lstStyle/>
          <a:p>
            <a:pPr fontAlgn="base"/>
            <a:r>
              <a:rPr lang="id-ID" b="1" i="0">
                <a:solidFill>
                  <a:srgbClr val="262626"/>
                </a:solidFill>
                <a:effectLst/>
                <a:latin typeface="-apple-system"/>
              </a:rPr>
              <a:t>10. Kelopak mata</a:t>
            </a:r>
          </a:p>
          <a:p>
            <a:pPr fontAlgn="base"/>
            <a:r>
              <a:rPr lang="id-ID" b="0" i="0">
                <a:solidFill>
                  <a:srgbClr val="262626"/>
                </a:solidFill>
                <a:effectLst/>
                <a:latin typeface="-apple-system"/>
              </a:rPr>
              <a:t>Meski terletak di bagian terluar, kelopak mata atau palpebra adalah bagian anatomi mata dengan fungsi yang tak kalah penting dengan bagian lainnya. Kelopak mata membantu menjaga kesehatan mata dengan melindungi kornea Anda dari paparan benda-benda asing, seperti infeksi, cedera, serta penyakit</a:t>
            </a:r>
          </a:p>
          <a:p>
            <a:r>
              <a:rPr lang="id-ID" b="0" i="0">
                <a:solidFill>
                  <a:srgbClr val="262626"/>
                </a:solidFill>
                <a:effectLst/>
                <a:latin typeface="-apple-system"/>
              </a:rPr>
              <a:t>Selain itu, kelopak mata juga membantu agar </a:t>
            </a:r>
            <a:r>
              <a:rPr lang="id-ID" b="0" i="0" u="none" strike="noStrike">
                <a:solidFill>
                  <a:srgbClr val="2D87F3"/>
                </a:solidFill>
                <a:effectLst/>
                <a:latin typeface="-apple-system"/>
                <a:hlinkClick r:id="rId2"/>
              </a:rPr>
              <a:t>air mata</a:t>
            </a:r>
            <a:r>
              <a:rPr lang="id-ID" b="0" i="0">
                <a:solidFill>
                  <a:srgbClr val="262626"/>
                </a:solidFill>
                <a:effectLst/>
                <a:latin typeface="-apple-system"/>
              </a:rPr>
              <a:t> tersebar dengan merata pada permukaan mata, terutama jika kelopak mata tertutup. Hal ini tentunya membantu melumasi mata dan mencegah kondisi </a:t>
            </a:r>
            <a:r>
              <a:rPr lang="id-ID" b="0" i="0" u="none" strike="noStrike">
                <a:solidFill>
                  <a:srgbClr val="2D87F3"/>
                </a:solidFill>
                <a:effectLst/>
                <a:latin typeface="-apple-system"/>
                <a:hlinkClick r:id="rId3"/>
              </a:rPr>
              <a:t>mata kering</a:t>
            </a:r>
            <a:r>
              <a:rPr lang="id-ID" b="0" i="0">
                <a:solidFill>
                  <a:srgbClr val="262626"/>
                </a:solidFill>
                <a:effectLst/>
                <a:latin typeface="-apple-system"/>
              </a:rPr>
              <a:t>.</a:t>
            </a:r>
          </a:p>
          <a:p>
            <a:pPr fontAlgn="base"/>
            <a:r>
              <a:rPr lang="id-ID" b="0" i="0">
                <a:solidFill>
                  <a:srgbClr val="262626"/>
                </a:solidFill>
                <a:effectLst/>
                <a:latin typeface="-apple-system"/>
              </a:rPr>
              <a:t>Namun, Anda juga harus berhati-hati dan menjaga kesehatan kelopak mata. Pasalnya, kelopak mata rentan terkena peradangan, infeksi, serta masalah lainnya, seperti:</a:t>
            </a:r>
          </a:p>
          <a:p>
            <a:pPr fontAlgn="base"/>
            <a:r>
              <a:rPr lang="id-ID" b="0" i="0" u="none" strike="noStrike">
                <a:solidFill>
                  <a:srgbClr val="2D87F3"/>
                </a:solidFill>
                <a:effectLst/>
                <a:latin typeface="-apple-system"/>
                <a:hlinkClick r:id="rId4"/>
              </a:rPr>
              <a:t>Blefaritis</a:t>
            </a:r>
            <a:endParaRPr lang="id-ID" b="0" i="0">
              <a:solidFill>
                <a:srgbClr val="000000"/>
              </a:solidFill>
              <a:effectLst/>
              <a:latin typeface="-apple-system"/>
            </a:endParaRPr>
          </a:p>
          <a:p>
            <a:pPr fontAlgn="base"/>
            <a:r>
              <a:rPr lang="id-ID" b="0" i="0">
                <a:solidFill>
                  <a:srgbClr val="000000"/>
                </a:solidFill>
                <a:effectLst/>
                <a:latin typeface="-apple-system"/>
              </a:rPr>
              <a:t>Meibomianitis</a:t>
            </a:r>
          </a:p>
          <a:p>
            <a:pPr fontAlgn="base"/>
            <a:r>
              <a:rPr lang="id-ID" b="0" i="0" u="none" strike="noStrike">
                <a:solidFill>
                  <a:srgbClr val="2D87F3"/>
                </a:solidFill>
                <a:effectLst/>
                <a:latin typeface="-apple-system"/>
                <a:hlinkClick r:id="rId5"/>
              </a:rPr>
              <a:t>Kalazion</a:t>
            </a:r>
            <a:endParaRPr lang="id-ID" b="0" i="0">
              <a:solidFill>
                <a:srgbClr val="000000"/>
              </a:solidFill>
              <a:effectLst/>
              <a:latin typeface="-apple-system"/>
            </a:endParaRPr>
          </a:p>
          <a:p>
            <a:pPr fontAlgn="base"/>
            <a:r>
              <a:rPr lang="id-ID" b="0" i="0" u="none" strike="noStrike">
                <a:solidFill>
                  <a:srgbClr val="2D87F3"/>
                </a:solidFill>
                <a:effectLst/>
                <a:latin typeface="-apple-system"/>
                <a:hlinkClick r:id="rId6"/>
              </a:rPr>
              <a:t>Bintitan atau stye</a:t>
            </a:r>
            <a:endParaRPr lang="id-ID" b="0" i="0">
              <a:solidFill>
                <a:srgbClr val="000000"/>
              </a:solidFill>
              <a:effectLst/>
              <a:latin typeface="-apple-system"/>
            </a:endParaRPr>
          </a:p>
          <a:p>
            <a:endParaRPr lang="id-ID"/>
          </a:p>
        </p:txBody>
      </p:sp>
    </p:spTree>
    <p:extLst>
      <p:ext uri="{BB962C8B-B14F-4D97-AF65-F5344CB8AC3E}">
        <p14:creationId xmlns:p14="http://schemas.microsoft.com/office/powerpoint/2010/main" val="3141530666"/>
      </p:ext>
    </p:extLst>
  </p:cSld>
  <p:clrMapOvr>
    <a:masterClrMapping/>
  </p:clrMapOvr>
</p:sld>
</file>

<file path=ppt/theme/theme1.xml><?xml version="1.0" encoding="utf-8"?>
<a:theme xmlns:a="http://schemas.openxmlformats.org/drawingml/2006/main" name="Dividen">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Layar Lebar</PresentationFormat>
  <Slides>20</Slides>
  <Notes>0</Notes>
  <HiddenSlides>0</HiddenSlides>
  <ScaleCrop>false</ScaleCrop>
  <HeadingPairs>
    <vt:vector size="4" baseType="variant">
      <vt:variant>
        <vt:lpstr>Tema</vt:lpstr>
      </vt:variant>
      <vt:variant>
        <vt:i4>1</vt:i4>
      </vt:variant>
      <vt:variant>
        <vt:lpstr>Judul Slide</vt:lpstr>
      </vt:variant>
      <vt:variant>
        <vt:i4>20</vt:i4>
      </vt:variant>
    </vt:vector>
  </HeadingPairs>
  <TitlesOfParts>
    <vt:vector size="21" baseType="lpstr">
      <vt:lpstr>Dividen</vt:lpstr>
      <vt:lpstr>Sistem panca indra</vt:lpstr>
      <vt:lpstr>Panca indra </vt:lpstr>
      <vt:lpstr>Macam-macam panca indra</vt:lpstr>
      <vt:lpstr>Panca indra Penglihatan</vt:lpstr>
      <vt:lpstr>Struktur mata</vt:lpstr>
      <vt:lpstr>Penjelasan</vt:lpstr>
      <vt:lpstr>Presentasi PowerPoint</vt:lpstr>
      <vt:lpstr>Presentasi PowerPoint</vt:lpstr>
      <vt:lpstr>Presentasi PowerPoint</vt:lpstr>
      <vt:lpstr>Gangguan  atau masalah pada penglihatan</vt:lpstr>
      <vt:lpstr>Presentasi PowerPoint</vt:lpstr>
      <vt:lpstr>Presentasi PowerPoint</vt:lpstr>
      <vt:lpstr>Panca indra pendengaran</vt:lpstr>
      <vt:lpstr>Bagian panca indra pendengaran</vt:lpstr>
      <vt:lpstr>Struktur telinga</vt:lpstr>
      <vt:lpstr>Presentasi PowerPoint</vt:lpstr>
      <vt:lpstr>Gangguan atau masalah pendengaran</vt:lpstr>
      <vt:lpstr>Presentasi PowerPoint</vt:lpstr>
      <vt:lpstr>Presentasi PowerPoint</vt:lpstr>
      <vt:lpstr>Presentasi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 panca indra</dc:title>
  <dc:creator>Pengguna Tidak dikenal</dc:creator>
  <cp:lastModifiedBy>Pengguna Tidak dikenal</cp:lastModifiedBy>
  <cp:revision>1</cp:revision>
  <dcterms:created xsi:type="dcterms:W3CDTF">2022-01-22T00:16:39Z</dcterms:created>
  <dcterms:modified xsi:type="dcterms:W3CDTF">2022-01-22T00:54:31Z</dcterms:modified>
</cp:coreProperties>
</file>