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6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952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767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257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64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216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8860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879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786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72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48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78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098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100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609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182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722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020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45D6-132B-46BE-8AC7-1F8D2F491350}" type="datetimeFigureOut">
              <a:rPr lang="en-ID" smtClean="0"/>
              <a:t>22/01/2022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788F-055C-4341-8F6E-48F59DB370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5747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233" y="969740"/>
            <a:ext cx="10328857" cy="2387600"/>
          </a:xfrm>
        </p:spPr>
        <p:txBody>
          <a:bodyPr/>
          <a:lstStyle/>
          <a:p>
            <a:pPr algn="ctr"/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9268" y="3602038"/>
            <a:ext cx="4700788" cy="1655762"/>
          </a:xfrm>
        </p:spPr>
        <p:txBody>
          <a:bodyPr/>
          <a:lstStyle/>
          <a:p>
            <a:pPr algn="just"/>
            <a:r>
              <a:rPr lang="en-ID" dirty="0" err="1" smtClean="0"/>
              <a:t>Nama</a:t>
            </a:r>
            <a:r>
              <a:rPr lang="en-ID" dirty="0"/>
              <a:t>	</a:t>
            </a:r>
            <a:r>
              <a:rPr lang="en-ID" dirty="0" smtClean="0"/>
              <a:t>: </a:t>
            </a:r>
            <a:r>
              <a:rPr lang="en-ID" dirty="0" err="1" smtClean="0"/>
              <a:t>Renita</a:t>
            </a:r>
            <a:r>
              <a:rPr lang="en-ID" dirty="0" smtClean="0"/>
              <a:t> </a:t>
            </a:r>
            <a:r>
              <a:rPr lang="en-ID" dirty="0" err="1" smtClean="0"/>
              <a:t>Pramesti</a:t>
            </a:r>
            <a:r>
              <a:rPr lang="en-ID" dirty="0" smtClean="0"/>
              <a:t> </a:t>
            </a:r>
            <a:r>
              <a:rPr lang="en-ID" dirty="0" err="1" smtClean="0"/>
              <a:t>Ardita</a:t>
            </a:r>
            <a:r>
              <a:rPr lang="en-ID" dirty="0" smtClean="0"/>
              <a:t> </a:t>
            </a:r>
            <a:r>
              <a:rPr lang="en-ID" dirty="0" err="1" smtClean="0"/>
              <a:t>Putri</a:t>
            </a:r>
            <a:endParaRPr lang="en-ID" dirty="0" smtClean="0"/>
          </a:p>
          <a:p>
            <a:pPr algn="just"/>
            <a:r>
              <a:rPr lang="en-ID" dirty="0" smtClean="0"/>
              <a:t>NIM	: 2110101098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2874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Penglihatan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2097087"/>
            <a:ext cx="4878391" cy="30930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dirty="0" err="1" smtClean="0"/>
              <a:t>Rabun</a:t>
            </a:r>
            <a:r>
              <a:rPr lang="en-ID" dirty="0" smtClean="0"/>
              <a:t> </a:t>
            </a:r>
            <a:r>
              <a:rPr lang="en-ID" dirty="0" err="1" smtClean="0"/>
              <a:t>Jauh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 smtClean="0"/>
              <a:t>Rabun</a:t>
            </a:r>
            <a:r>
              <a:rPr lang="en-ID" dirty="0" smtClean="0"/>
              <a:t> </a:t>
            </a:r>
            <a:r>
              <a:rPr lang="en-ID" dirty="0" err="1" smtClean="0"/>
              <a:t>jauh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/>
              <a:t>miopia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.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,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kacamata</a:t>
            </a:r>
            <a:r>
              <a:rPr lang="en-ID" dirty="0"/>
              <a:t>, </a:t>
            </a:r>
            <a:r>
              <a:rPr lang="en-ID" dirty="0" err="1"/>
              <a:t>lensa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laser </a:t>
            </a:r>
            <a:r>
              <a:rPr lang="en-ID" dirty="0" err="1"/>
              <a:t>mata</a:t>
            </a:r>
            <a:r>
              <a:rPr lang="en-ID" dirty="0"/>
              <a:t> (</a:t>
            </a:r>
            <a:r>
              <a:rPr lang="en-ID" dirty="0" smtClean="0"/>
              <a:t>LASIK</a:t>
            </a:r>
            <a:r>
              <a:rPr lang="en-ID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97088"/>
            <a:ext cx="4875210" cy="32218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err="1" smtClean="0"/>
              <a:t>Rabun</a:t>
            </a:r>
            <a:r>
              <a:rPr lang="en-ID" dirty="0" smtClean="0"/>
              <a:t> </a:t>
            </a:r>
            <a:r>
              <a:rPr lang="en-ID" dirty="0" err="1" smtClean="0"/>
              <a:t>Dekat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kebalikan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samar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.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genetik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orang </a:t>
            </a:r>
            <a:r>
              <a:rPr lang="en-ID" dirty="0" err="1"/>
              <a:t>tua</a:t>
            </a:r>
            <a:r>
              <a:rPr lang="en-ID" dirty="0"/>
              <a:t> yang </a:t>
            </a:r>
            <a:r>
              <a:rPr lang="en-ID" dirty="0" err="1"/>
              <a:t>menderita</a:t>
            </a:r>
            <a:r>
              <a:rPr lang="en-ID" dirty="0"/>
              <a:t> 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 smtClean="0"/>
              <a:t>dekat</a:t>
            </a:r>
            <a:r>
              <a:rPr lang="en-ID" dirty="0" smtClean="0"/>
              <a:t>.</a:t>
            </a:r>
            <a:r>
              <a:rPr lang="en-ID" dirty="0"/>
              <a:t> 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kacamata</a:t>
            </a:r>
            <a:r>
              <a:rPr lang="en-ID" dirty="0"/>
              <a:t>, </a:t>
            </a:r>
            <a:r>
              <a:rPr lang="en-ID" dirty="0" err="1"/>
              <a:t>lensa</a:t>
            </a:r>
            <a:r>
              <a:rPr lang="en-ID" dirty="0"/>
              <a:t> </a:t>
            </a:r>
            <a:r>
              <a:rPr lang="en-ID" dirty="0" err="1"/>
              <a:t>kontak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laser </a:t>
            </a:r>
            <a:r>
              <a:rPr lang="en-ID" dirty="0" err="1"/>
              <a:t>mata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42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78143"/>
            <a:ext cx="5654672" cy="2365057"/>
          </a:xfrm>
        </p:spPr>
        <p:txBody>
          <a:bodyPr>
            <a:normAutofit lnSpcReduction="10000"/>
          </a:bodyPr>
          <a:lstStyle/>
          <a:p>
            <a:r>
              <a:rPr lang="en-ID" dirty="0" err="1" smtClean="0"/>
              <a:t>Rabun</a:t>
            </a:r>
            <a:r>
              <a:rPr lang="en-ID" dirty="0" smtClean="0"/>
              <a:t> </a:t>
            </a:r>
            <a:r>
              <a:rPr lang="en-ID" dirty="0" err="1" smtClean="0"/>
              <a:t>senja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/>
              <a:t>Rabun</a:t>
            </a:r>
            <a:r>
              <a:rPr lang="en-ID" dirty="0"/>
              <a:t> </a:t>
            </a:r>
            <a:r>
              <a:rPr lang="en-ID" dirty="0" err="1"/>
              <a:t>senja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di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pencahayaan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,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gelap</a:t>
            </a:r>
            <a:r>
              <a:rPr lang="en-ID" dirty="0"/>
              <a:t>, </a:t>
            </a:r>
            <a:r>
              <a:rPr lang="en-ID" dirty="0" err="1"/>
              <a:t>ataupun</a:t>
            </a:r>
            <a:r>
              <a:rPr lang="en-ID" dirty="0"/>
              <a:t> di </a:t>
            </a:r>
            <a:r>
              <a:rPr lang="en-ID" dirty="0" err="1"/>
              <a:t>malam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6500" y="309086"/>
            <a:ext cx="5183188" cy="2662238"/>
          </a:xfrm>
        </p:spPr>
        <p:txBody>
          <a:bodyPr/>
          <a:lstStyle/>
          <a:p>
            <a:r>
              <a:rPr lang="en-ID" dirty="0" err="1" smtClean="0"/>
              <a:t>Astigmatisme</a:t>
            </a:r>
            <a:r>
              <a:rPr lang="en-ID" dirty="0" smtClean="0"/>
              <a:t> </a:t>
            </a:r>
          </a:p>
          <a:p>
            <a:pPr marL="0" indent="0" algn="just">
              <a:buNone/>
            </a:pPr>
            <a:r>
              <a:rPr lang="en-ID" dirty="0" err="1" smtClean="0"/>
              <a:t>Astigmatismemerupakan</a:t>
            </a:r>
            <a:r>
              <a:rPr lang="en-ID" dirty="0" smtClean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yang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kelengkungan</a:t>
            </a:r>
            <a:r>
              <a:rPr lang="en-ID" dirty="0"/>
              <a:t> </a:t>
            </a:r>
            <a:r>
              <a:rPr lang="en-ID" dirty="0" err="1"/>
              <a:t>kornea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lensa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sempurna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rata.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1" y="2743200"/>
            <a:ext cx="5654672" cy="41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Konjugtivitis</a:t>
            </a:r>
            <a:endParaRPr lang="en-ID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400" dirty="0" err="1" smtClean="0">
                <a:solidFill>
                  <a:schemeClr val="tx1"/>
                </a:solidFill>
              </a:rPr>
              <a:t>Konjungtivitis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atau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sering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disebut</a:t>
            </a:r>
            <a:r>
              <a:rPr lang="en-ID" sz="2400" dirty="0" smtClean="0">
                <a:solidFill>
                  <a:schemeClr val="tx1"/>
                </a:solidFill>
              </a:rPr>
              <a:t> </a:t>
            </a:r>
            <a:r>
              <a:rPr lang="en-ID" sz="2400" i="1" dirty="0" smtClean="0">
                <a:solidFill>
                  <a:schemeClr val="tx1"/>
                </a:solidFill>
              </a:rPr>
              <a:t>pink-eye</a:t>
            </a:r>
            <a:r>
              <a:rPr lang="en-ID" sz="2400" dirty="0" smtClean="0">
                <a:solidFill>
                  <a:schemeClr val="tx1"/>
                </a:solidFill>
              </a:rPr>
              <a:t> </a:t>
            </a:r>
            <a:r>
              <a:rPr lang="en-ID" sz="2400" dirty="0" err="1" smtClean="0">
                <a:solidFill>
                  <a:schemeClr val="tx1"/>
                </a:solidFill>
              </a:rPr>
              <a:t>merupakan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kelainan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mata</a:t>
            </a:r>
            <a:r>
              <a:rPr lang="en-ID" sz="2400" dirty="0" smtClean="0">
                <a:solidFill>
                  <a:schemeClr val="tx1"/>
                </a:solidFill>
              </a:rPr>
              <a:t> yang </a:t>
            </a:r>
            <a:r>
              <a:rPr lang="en-ID" sz="2400" dirty="0" err="1" smtClean="0">
                <a:solidFill>
                  <a:schemeClr val="tx1"/>
                </a:solidFill>
              </a:rPr>
              <a:t>terjadi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karena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peradangan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pada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konjungtiva</a:t>
            </a:r>
            <a:r>
              <a:rPr lang="en-ID" sz="2400" dirty="0" smtClean="0">
                <a:solidFill>
                  <a:schemeClr val="tx1"/>
                </a:solidFill>
              </a:rPr>
              <a:t> (</a:t>
            </a:r>
            <a:r>
              <a:rPr lang="en-ID" sz="2400" dirty="0" err="1" smtClean="0">
                <a:solidFill>
                  <a:schemeClr val="tx1"/>
                </a:solidFill>
              </a:rPr>
              <a:t>selaput</a:t>
            </a:r>
            <a:r>
              <a:rPr lang="en-ID" sz="2400" dirty="0" smtClean="0">
                <a:solidFill>
                  <a:schemeClr val="tx1"/>
                </a:solidFill>
              </a:rPr>
              <a:t> tipis yang </a:t>
            </a:r>
            <a:r>
              <a:rPr lang="en-ID" sz="2400" dirty="0" err="1" smtClean="0">
                <a:solidFill>
                  <a:schemeClr val="tx1"/>
                </a:solidFill>
              </a:rPr>
              <a:t>melapisi</a:t>
            </a:r>
            <a:r>
              <a:rPr lang="en-ID" sz="2400" dirty="0" smtClean="0">
                <a:solidFill>
                  <a:schemeClr val="tx1"/>
                </a:solidFill>
              </a:rPr>
              <a:t> bola </a:t>
            </a:r>
            <a:r>
              <a:rPr lang="en-ID" sz="2400" dirty="0" err="1" smtClean="0">
                <a:solidFill>
                  <a:schemeClr val="tx1"/>
                </a:solidFill>
              </a:rPr>
              <a:t>mata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kelopak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mata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bagian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dalam</a:t>
            </a:r>
            <a:r>
              <a:rPr lang="en-ID" sz="24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D" dirty="0"/>
          </a:p>
        </p:txBody>
      </p:sp>
      <p:sp>
        <p:nvSpPr>
          <p:cNvPr id="8" name="Rectangle 7"/>
          <p:cNvSpPr/>
          <p:nvPr/>
        </p:nvSpPr>
        <p:spPr>
          <a:xfrm>
            <a:off x="6217920" y="2743200"/>
            <a:ext cx="555498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dirty="0" err="1" smtClean="0">
                <a:solidFill>
                  <a:schemeClr val="tx1"/>
                </a:solidFill>
              </a:rPr>
              <a:t>Glukoma</a:t>
            </a:r>
            <a:endParaRPr lang="en-ID" sz="2400" dirty="0" smtClean="0">
              <a:solidFill>
                <a:schemeClr val="tx1"/>
              </a:solidFill>
            </a:endParaRPr>
          </a:p>
          <a:p>
            <a:pPr algn="just"/>
            <a:r>
              <a:rPr lang="en-ID" sz="2400" dirty="0" err="1" smtClean="0">
                <a:solidFill>
                  <a:schemeClr val="tx1"/>
                </a:solidFill>
              </a:rPr>
              <a:t>Glaukoma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adalah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penyakit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gangguan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pada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saraf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penglihatan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akibat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peningkatan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tekanan</a:t>
            </a:r>
            <a:r>
              <a:rPr lang="en-ID" sz="2400" dirty="0">
                <a:solidFill>
                  <a:schemeClr val="tx1"/>
                </a:solidFill>
              </a:rPr>
              <a:t> di </a:t>
            </a:r>
            <a:r>
              <a:rPr lang="en-ID" sz="2400" dirty="0" err="1">
                <a:solidFill>
                  <a:schemeClr val="tx1"/>
                </a:solidFill>
              </a:rPr>
              <a:t>dalam</a:t>
            </a:r>
            <a:r>
              <a:rPr lang="en-ID" sz="2400" dirty="0">
                <a:solidFill>
                  <a:schemeClr val="tx1"/>
                </a:solidFill>
              </a:rPr>
              <a:t> bola </a:t>
            </a:r>
            <a:r>
              <a:rPr lang="en-ID" sz="2400" dirty="0" err="1">
                <a:solidFill>
                  <a:schemeClr val="tx1"/>
                </a:solidFill>
              </a:rPr>
              <a:t>mata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Peningkatan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tekanan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ini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diduga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berkaitan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tekanan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darah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tinggi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adanya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sumbatan</a:t>
            </a:r>
            <a:r>
              <a:rPr lang="en-ID" sz="2400" dirty="0">
                <a:solidFill>
                  <a:schemeClr val="tx1"/>
                </a:solidFill>
              </a:rPr>
              <a:t> di </a:t>
            </a:r>
            <a:r>
              <a:rPr lang="en-ID" sz="2400" dirty="0" err="1">
                <a:solidFill>
                  <a:schemeClr val="tx1"/>
                </a:solidFill>
              </a:rPr>
              <a:t>saluran</a:t>
            </a:r>
            <a:r>
              <a:rPr lang="en-ID" sz="2400" dirty="0">
                <a:solidFill>
                  <a:schemeClr val="tx1"/>
                </a:solidFill>
              </a:rPr>
              <a:t> air </a:t>
            </a:r>
            <a:r>
              <a:rPr lang="en-ID" sz="2400" dirty="0" err="1">
                <a:solidFill>
                  <a:schemeClr val="tx1"/>
                </a:solidFill>
              </a:rPr>
              <a:t>mata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penggunaan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obat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mata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golongan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kortikosteroid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secara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berlebihan</a:t>
            </a:r>
            <a:r>
              <a:rPr lang="en-ID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95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7594" y="1571224"/>
            <a:ext cx="4878391" cy="3434364"/>
          </a:xfrm>
        </p:spPr>
        <p:txBody>
          <a:bodyPr>
            <a:normAutofit fontScale="85000" lnSpcReduction="20000"/>
          </a:bodyPr>
          <a:lstStyle/>
          <a:p>
            <a:pPr marL="342900" indent="-342900" algn="just"/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endParaRPr lang="en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membedakan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 (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merah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hijau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kerucut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normal.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diderita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tapi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dewasa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konsumsi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obat-obatan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dampak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5383" y="1571224"/>
            <a:ext cx="4875210" cy="40010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err="1" smtClean="0"/>
              <a:t>Katarak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 smtClean="0"/>
              <a:t>Katarak</a:t>
            </a:r>
            <a:r>
              <a:rPr lang="en-ID" dirty="0" smtClean="0"/>
              <a:t> 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</a:t>
            </a:r>
            <a:r>
              <a:rPr lang="en-ID" dirty="0" err="1" smtClean="0"/>
              <a:t>mata</a:t>
            </a:r>
            <a:r>
              <a:rPr lang="en-ID" dirty="0" smtClean="0"/>
              <a:t> yang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akibat</a:t>
            </a:r>
            <a:r>
              <a:rPr lang="en-ID" dirty="0" smtClean="0"/>
              <a:t> </a:t>
            </a:r>
            <a:r>
              <a:rPr lang="en-ID" dirty="0" err="1" smtClean="0"/>
              <a:t>penumpukan</a:t>
            </a:r>
            <a:r>
              <a:rPr lang="en-ID" dirty="0" smtClean="0"/>
              <a:t> protein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lensa</a:t>
            </a:r>
            <a:r>
              <a:rPr lang="en-ID" dirty="0" smtClean="0"/>
              <a:t> </a:t>
            </a:r>
            <a:r>
              <a:rPr lang="en-ID" dirty="0" err="1" smtClean="0"/>
              <a:t>mata</a:t>
            </a:r>
            <a:r>
              <a:rPr lang="en-ID" dirty="0" smtClean="0"/>
              <a:t>,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menjadikan</a:t>
            </a:r>
            <a:r>
              <a:rPr lang="en-ID" dirty="0" smtClean="0"/>
              <a:t> </a:t>
            </a:r>
            <a:r>
              <a:rPr lang="en-ID" dirty="0" err="1" smtClean="0"/>
              <a:t>penglihatan</a:t>
            </a:r>
            <a:r>
              <a:rPr lang="en-ID" dirty="0" smtClean="0"/>
              <a:t> </a:t>
            </a:r>
            <a:r>
              <a:rPr lang="en-ID" dirty="0" err="1" smtClean="0"/>
              <a:t>samar</a:t>
            </a:r>
            <a:r>
              <a:rPr lang="en-ID" dirty="0" smtClean="0"/>
              <a:t>.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katarak</a:t>
            </a:r>
            <a:r>
              <a:rPr lang="en-ID" dirty="0" smtClean="0"/>
              <a:t> yang paling </a:t>
            </a:r>
            <a:r>
              <a:rPr lang="en-ID" dirty="0" err="1" smtClean="0"/>
              <a:t>sering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katarak</a:t>
            </a:r>
            <a:r>
              <a:rPr lang="en-ID" dirty="0" smtClean="0"/>
              <a:t> </a:t>
            </a:r>
            <a:r>
              <a:rPr lang="en-ID" dirty="0" err="1" smtClean="0"/>
              <a:t>nuklir</a:t>
            </a:r>
            <a:r>
              <a:rPr lang="en-ID" dirty="0" smtClean="0"/>
              <a:t>.</a:t>
            </a:r>
            <a:r>
              <a:rPr lang="en-ID" b="1" dirty="0" smtClean="0"/>
              <a:t> </a:t>
            </a:r>
            <a:r>
              <a:rPr lang="en-ID" dirty="0" err="1" smtClean="0"/>
              <a:t>Tumpukan</a:t>
            </a:r>
            <a:r>
              <a:rPr lang="en-ID" dirty="0" smtClean="0"/>
              <a:t> protein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akibat</a:t>
            </a:r>
            <a:r>
              <a:rPr lang="en-ID" dirty="0" smtClean="0"/>
              <a:t> proses </a:t>
            </a:r>
            <a:r>
              <a:rPr lang="en-ID" dirty="0" err="1" smtClean="0"/>
              <a:t>penuaan</a:t>
            </a:r>
            <a:r>
              <a:rPr lang="en-ID" dirty="0" smtClean="0"/>
              <a:t>, </a:t>
            </a:r>
            <a:r>
              <a:rPr lang="en-ID" dirty="0" err="1" smtClean="0"/>
              <a:t>radiasi</a:t>
            </a:r>
            <a:r>
              <a:rPr lang="en-ID" dirty="0" smtClean="0"/>
              <a:t> </a:t>
            </a:r>
            <a:r>
              <a:rPr lang="en-ID" dirty="0" err="1" smtClean="0"/>
              <a:t>sinar</a:t>
            </a:r>
            <a:r>
              <a:rPr lang="en-ID" dirty="0" smtClean="0"/>
              <a:t> ultraviolet, diabetes, </a:t>
            </a:r>
            <a:r>
              <a:rPr lang="en-ID" dirty="0" err="1" smtClean="0"/>
              <a:t>obesitas</a:t>
            </a:r>
            <a:r>
              <a:rPr lang="en-ID" dirty="0" smtClean="0"/>
              <a:t>, </a:t>
            </a:r>
            <a:r>
              <a:rPr lang="en-ID" dirty="0" err="1" smtClean="0"/>
              <a:t>cedera</a:t>
            </a:r>
            <a:r>
              <a:rPr lang="en-ID" dirty="0" smtClean="0"/>
              <a:t> </a:t>
            </a:r>
            <a:r>
              <a:rPr lang="en-ID" dirty="0" err="1" smtClean="0"/>
              <a:t>mata</a:t>
            </a:r>
            <a:r>
              <a:rPr lang="en-ID" dirty="0" smtClean="0"/>
              <a:t>,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faktor</a:t>
            </a:r>
            <a:r>
              <a:rPr lang="en-ID" dirty="0" smtClean="0"/>
              <a:t> </a:t>
            </a:r>
            <a:r>
              <a:rPr lang="en-ID" dirty="0" err="1" smtClean="0"/>
              <a:t>bawaan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lahir</a:t>
            </a:r>
            <a:r>
              <a:rPr lang="en-ID" dirty="0" smtClean="0"/>
              <a:t>.  </a:t>
            </a:r>
            <a:r>
              <a:rPr lang="en-ID" dirty="0" err="1" smtClean="0"/>
              <a:t>Operasi</a:t>
            </a:r>
            <a:r>
              <a:rPr lang="en-ID" dirty="0" smtClean="0"/>
              <a:t> </a:t>
            </a:r>
            <a:r>
              <a:rPr lang="en-ID" dirty="0" err="1" smtClean="0"/>
              <a:t>katarak</a:t>
            </a:r>
            <a:r>
              <a:rPr lang="en-ID" dirty="0" smtClean="0"/>
              <a:t> 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pilihan</a:t>
            </a:r>
            <a:r>
              <a:rPr lang="en-ID" dirty="0" smtClean="0"/>
              <a:t> </a:t>
            </a:r>
            <a:r>
              <a:rPr lang="en-ID" dirty="0" err="1" smtClean="0"/>
              <a:t>terapi</a:t>
            </a:r>
            <a:r>
              <a:rPr lang="en-ID" dirty="0" smtClean="0"/>
              <a:t> yang </a:t>
            </a:r>
            <a:r>
              <a:rPr lang="en-ID" dirty="0" err="1" smtClean="0"/>
              <a:t>tepat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penderita</a:t>
            </a:r>
            <a:r>
              <a:rPr lang="en-ID" dirty="0" smtClean="0"/>
              <a:t> </a:t>
            </a:r>
            <a:r>
              <a:rPr lang="en-ID" dirty="0" err="1" smtClean="0"/>
              <a:t>katarak</a:t>
            </a:r>
            <a:r>
              <a:rPr lang="en-ID" dirty="0" smtClean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17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731" y="2860895"/>
            <a:ext cx="4878391" cy="27178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smtClean="0"/>
              <a:t>Mata </a:t>
            </a:r>
            <a:r>
              <a:rPr lang="en-ID" dirty="0" err="1" smtClean="0"/>
              <a:t>Kering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/>
              <a:t>Mata </a:t>
            </a:r>
            <a:r>
              <a:rPr lang="en-ID" dirty="0" err="1"/>
              <a:t>kering</a:t>
            </a:r>
            <a:r>
              <a:rPr lang="en-ID" dirty="0"/>
              <a:t> 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siapa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keluhan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dialami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lansia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. </a:t>
            </a:r>
            <a:r>
              <a:rPr lang="en-ID" dirty="0" err="1"/>
              <a:t>Penderita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kering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merasakan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terasa</a:t>
            </a:r>
            <a:r>
              <a:rPr lang="en-ID" dirty="0"/>
              <a:t> </a:t>
            </a:r>
            <a:r>
              <a:rPr lang="en-ID" dirty="0" err="1"/>
              <a:t>berpasir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 di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merah</a:t>
            </a:r>
            <a:r>
              <a:rPr lang="en-ID" dirty="0"/>
              <a:t>, </a:t>
            </a:r>
            <a:r>
              <a:rPr lang="en-ID" dirty="0" err="1"/>
              <a:t>terasa</a:t>
            </a:r>
            <a:r>
              <a:rPr lang="en-ID" dirty="0"/>
              <a:t> </a:t>
            </a:r>
            <a:r>
              <a:rPr lang="en-ID" dirty="0" err="1"/>
              <a:t>perih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gatal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silau</a:t>
            </a:r>
            <a:r>
              <a:rPr lang="en-ID" dirty="0"/>
              <a:t>.</a:t>
            </a:r>
            <a:endParaRPr lang="en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60895"/>
            <a:ext cx="4875210" cy="2717801"/>
          </a:xfrm>
        </p:spPr>
        <p:txBody>
          <a:bodyPr>
            <a:normAutofit/>
          </a:bodyPr>
          <a:lstStyle/>
          <a:p>
            <a:r>
              <a:rPr lang="en-ID" sz="2000" dirty="0" err="1" smtClean="0"/>
              <a:t>Gangguan</a:t>
            </a:r>
            <a:r>
              <a:rPr lang="en-ID" sz="2000" dirty="0" smtClean="0"/>
              <a:t> Retina</a:t>
            </a:r>
          </a:p>
          <a:p>
            <a:pPr marL="0" indent="0">
              <a:buNone/>
            </a:pPr>
            <a:r>
              <a:rPr lang="en-ID" sz="2000" dirty="0" err="1"/>
              <a:t>Gangguan</a:t>
            </a:r>
            <a:r>
              <a:rPr lang="en-ID" sz="2000" dirty="0"/>
              <a:t> retina 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memengaruhi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mana</a:t>
            </a:r>
            <a:r>
              <a:rPr lang="en-ID" sz="2000" dirty="0"/>
              <a:t> pun </a:t>
            </a:r>
            <a:r>
              <a:rPr lang="en-ID" sz="2000" dirty="0" err="1"/>
              <a:t>dari</a:t>
            </a:r>
            <a:r>
              <a:rPr lang="en-ID" sz="2000" dirty="0"/>
              <a:t> retina,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lapisan</a:t>
            </a:r>
            <a:r>
              <a:rPr lang="en-ID" sz="2000" dirty="0"/>
              <a:t> di </a:t>
            </a:r>
            <a:r>
              <a:rPr lang="en-ID" sz="2000" dirty="0" err="1"/>
              <a:t>belakang</a:t>
            </a:r>
            <a:r>
              <a:rPr lang="en-ID" sz="2000" dirty="0"/>
              <a:t> </a:t>
            </a:r>
            <a:r>
              <a:rPr lang="en-ID" sz="2000" dirty="0" err="1"/>
              <a:t>mata</a:t>
            </a:r>
            <a:r>
              <a:rPr lang="en-ID" sz="2000" dirty="0"/>
              <a:t> yang </a:t>
            </a:r>
            <a:r>
              <a:rPr lang="en-ID" sz="2000" dirty="0" err="1"/>
              <a:t>berfungsi</a:t>
            </a:r>
            <a:r>
              <a:rPr lang="en-ID" sz="2000" dirty="0"/>
              <a:t> </a:t>
            </a:r>
            <a:r>
              <a:rPr lang="en-ID" sz="2000" dirty="0" err="1"/>
              <a:t>menangkap</a:t>
            </a:r>
            <a:r>
              <a:rPr lang="en-ID" sz="2000" dirty="0"/>
              <a:t> </a:t>
            </a:r>
            <a:r>
              <a:rPr lang="en-ID" sz="2000" dirty="0" err="1"/>
              <a:t>cahaya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mengirimkan</a:t>
            </a:r>
            <a:r>
              <a:rPr lang="en-ID" sz="2000" dirty="0"/>
              <a:t> </a:t>
            </a:r>
            <a:r>
              <a:rPr lang="en-ID" sz="2000" dirty="0" err="1"/>
              <a:t>gambar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otak</a:t>
            </a:r>
            <a:r>
              <a:rPr lang="en-ID" sz="2000" dirty="0"/>
              <a:t>.</a:t>
            </a:r>
            <a:endParaRPr lang="en-ID" sz="2000" dirty="0"/>
          </a:p>
        </p:txBody>
      </p:sp>
      <p:sp>
        <p:nvSpPr>
          <p:cNvPr id="7" name="Rectangle 6"/>
          <p:cNvSpPr/>
          <p:nvPr/>
        </p:nvSpPr>
        <p:spPr>
          <a:xfrm>
            <a:off x="2009104" y="205740"/>
            <a:ext cx="8087933" cy="2867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000" dirty="0" err="1" smtClean="0">
                <a:solidFill>
                  <a:schemeClr val="tx1"/>
                </a:solidFill>
              </a:rPr>
              <a:t>Kelainan</a:t>
            </a:r>
            <a:r>
              <a:rPr lang="en-ID" sz="2000" dirty="0" smtClean="0">
                <a:solidFill>
                  <a:schemeClr val="tx1"/>
                </a:solidFill>
              </a:rPr>
              <a:t> </a:t>
            </a:r>
            <a:r>
              <a:rPr lang="en-ID" sz="2000" dirty="0" err="1" smtClean="0">
                <a:solidFill>
                  <a:schemeClr val="tx1"/>
                </a:solidFill>
              </a:rPr>
              <a:t>Kornea</a:t>
            </a:r>
            <a:endParaRPr lang="en-ID" sz="2000" dirty="0" smtClean="0">
              <a:solidFill>
                <a:schemeClr val="tx1"/>
              </a:solidFill>
            </a:endParaRPr>
          </a:p>
          <a:p>
            <a:pPr algn="just"/>
            <a:r>
              <a:rPr lang="en-ID" sz="2000" dirty="0" err="1">
                <a:solidFill>
                  <a:schemeClr val="tx1"/>
                </a:solidFill>
              </a:rPr>
              <a:t>Kornea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adalah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lapisan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terluar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mata</a:t>
            </a:r>
            <a:r>
              <a:rPr lang="en-ID" sz="2000" dirty="0">
                <a:solidFill>
                  <a:schemeClr val="tx1"/>
                </a:solidFill>
              </a:rPr>
              <a:t> yang </a:t>
            </a:r>
            <a:r>
              <a:rPr lang="en-ID" sz="2000" dirty="0" err="1">
                <a:solidFill>
                  <a:schemeClr val="tx1"/>
                </a:solidFill>
              </a:rPr>
              <a:t>membantu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mata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fokus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menangkap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sinar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atau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gambar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dari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suatu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objek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serta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melindungi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mata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dari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kuman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debu</a:t>
            </a:r>
            <a:r>
              <a:rPr lang="en-ID" sz="2000" dirty="0">
                <a:solidFill>
                  <a:schemeClr val="tx1"/>
                </a:solidFill>
              </a:rPr>
              <a:t>, </a:t>
            </a:r>
            <a:r>
              <a:rPr lang="en-ID" sz="2000" dirty="0" err="1">
                <a:solidFill>
                  <a:schemeClr val="tx1"/>
                </a:solidFill>
              </a:rPr>
              <a:t>dan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zat</a:t>
            </a:r>
            <a:r>
              <a:rPr lang="en-ID" sz="2000" dirty="0">
                <a:solidFill>
                  <a:schemeClr val="tx1"/>
                </a:solidFill>
              </a:rPr>
              <a:t> </a:t>
            </a:r>
            <a:r>
              <a:rPr lang="en-ID" sz="2000" dirty="0" err="1">
                <a:solidFill>
                  <a:schemeClr val="tx1"/>
                </a:solidFill>
              </a:rPr>
              <a:t>berbahaya</a:t>
            </a:r>
            <a:r>
              <a:rPr lang="en-ID" sz="2000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0370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Indra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Pendengaran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2455211"/>
            <a:ext cx="4878391" cy="2717801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dirty="0" smtClean="0"/>
              <a:t>Otitis </a:t>
            </a:r>
            <a:r>
              <a:rPr lang="en-ID" dirty="0" err="1" smtClean="0"/>
              <a:t>eksterna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/>
              <a:t>Otitis </a:t>
            </a:r>
            <a:r>
              <a:rPr lang="en-ID" dirty="0" err="1"/>
              <a:t>eksterna</a:t>
            </a:r>
            <a:r>
              <a:rPr lang="en-ID" dirty="0"/>
              <a:t> </a:t>
            </a:r>
            <a:r>
              <a:rPr lang="en-ID" dirty="0" err="1"/>
              <a:t>atau</a:t>
            </a:r>
            <a:r>
              <a:rPr lang="en-ID" dirty="0"/>
              <a:t> </a:t>
            </a:r>
            <a:r>
              <a:rPr lang="en-ID" i="1" dirty="0"/>
              <a:t>swimmer’s ear</a:t>
            </a:r>
            <a:r>
              <a:rPr lang="en-ID" dirty="0"/>
              <a:t> 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peradangan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.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kemasukan</a:t>
            </a:r>
            <a:r>
              <a:rPr lang="en-ID" dirty="0"/>
              <a:t> air,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berenang</a:t>
            </a:r>
            <a:endParaRPr lang="en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455210"/>
            <a:ext cx="4875210" cy="2717801"/>
          </a:xfrm>
        </p:spPr>
        <p:txBody>
          <a:bodyPr>
            <a:normAutofit fontScale="92500"/>
          </a:bodyPr>
          <a:lstStyle/>
          <a:p>
            <a:pPr algn="just"/>
            <a:r>
              <a:rPr lang="en-ID" dirty="0" smtClean="0"/>
              <a:t>Otitis media</a:t>
            </a:r>
          </a:p>
          <a:p>
            <a:pPr marL="0" indent="0" algn="just">
              <a:buNone/>
            </a:pPr>
            <a:r>
              <a:rPr lang="en-ID" dirty="0"/>
              <a:t>Otitis </a:t>
            </a:r>
            <a:r>
              <a:rPr lang="en-ID" dirty="0" smtClean="0"/>
              <a:t>media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yang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virus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bakteri</a:t>
            </a:r>
            <a:r>
              <a:rPr lang="en-ID" dirty="0"/>
              <a:t>. Otitis media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dialami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orang </a:t>
            </a:r>
            <a:r>
              <a:rPr lang="en-ID" dirty="0" err="1"/>
              <a:t>dewasa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997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425" y="2871988"/>
            <a:ext cx="5157787" cy="30807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dirty="0" smtClean="0"/>
              <a:t>Otitis </a:t>
            </a:r>
            <a:r>
              <a:rPr lang="en-ID" dirty="0" err="1" smtClean="0"/>
              <a:t>Interna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/>
              <a:t>Otitis </a:t>
            </a:r>
            <a:r>
              <a:rPr lang="en-ID" dirty="0" err="1"/>
              <a:t>interna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 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yang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keseimbangan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.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otitis media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diobati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infeksi</a:t>
            </a:r>
            <a:r>
              <a:rPr lang="en-ID" dirty="0"/>
              <a:t> virus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bakteri</a:t>
            </a:r>
            <a:r>
              <a:rPr lang="en-ID" dirty="0"/>
              <a:t> di </a:t>
            </a:r>
            <a:r>
              <a:rPr lang="en-ID" dirty="0" err="1"/>
              <a:t>telinga</a:t>
            </a:r>
            <a:r>
              <a:rPr lang="en-ID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3868" y="2871988"/>
            <a:ext cx="4875210" cy="27178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dirty="0" err="1" smtClean="0"/>
              <a:t>Gendang</a:t>
            </a:r>
            <a:r>
              <a:rPr lang="en-ID" dirty="0" smtClean="0"/>
              <a:t> </a:t>
            </a:r>
            <a:r>
              <a:rPr lang="en-ID" dirty="0" err="1"/>
              <a:t>T</a:t>
            </a:r>
            <a:r>
              <a:rPr lang="en-ID" dirty="0" err="1" smtClean="0"/>
              <a:t>elinga</a:t>
            </a:r>
            <a:r>
              <a:rPr lang="en-ID" dirty="0" smtClean="0"/>
              <a:t> </a:t>
            </a:r>
            <a:r>
              <a:rPr lang="en-ID" dirty="0" err="1" smtClean="0"/>
              <a:t>Pecah</a:t>
            </a:r>
            <a:endParaRPr lang="en-ID" dirty="0"/>
          </a:p>
          <a:p>
            <a:pPr marL="0" indent="0" algn="just">
              <a:buNone/>
            </a:pPr>
            <a:r>
              <a:rPr lang="en-ID" dirty="0" err="1"/>
              <a:t>Gendang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membran</a:t>
            </a:r>
            <a:r>
              <a:rPr lang="en-ID" dirty="0"/>
              <a:t> timpani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selaput</a:t>
            </a:r>
            <a:r>
              <a:rPr lang="en-ID" dirty="0"/>
              <a:t> tipis yang </a:t>
            </a:r>
            <a:r>
              <a:rPr lang="en-ID" dirty="0" err="1"/>
              <a:t>memisahkan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, </a:t>
            </a:r>
            <a:r>
              <a:rPr lang="en-ID" dirty="0" err="1"/>
              <a:t>gendang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pecah</a:t>
            </a:r>
            <a:r>
              <a:rPr lang="en-ID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503831" y="515155"/>
            <a:ext cx="5254580" cy="1712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9865" y="837127"/>
            <a:ext cx="6812924" cy="1712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D" sz="2400" b="0" dirty="0" err="1" smtClean="0">
                <a:solidFill>
                  <a:schemeClr val="tx1"/>
                </a:solidFill>
              </a:rPr>
              <a:t>Telinga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Berdenging</a:t>
            </a:r>
            <a:endParaRPr lang="en-ID" sz="2400" b="0" dirty="0" smtClean="0">
              <a:solidFill>
                <a:schemeClr val="tx1"/>
              </a:solidFill>
            </a:endParaRPr>
          </a:p>
          <a:p>
            <a:pPr algn="just"/>
            <a:r>
              <a:rPr lang="en-ID" sz="2400" b="0" dirty="0" err="1" smtClean="0">
                <a:solidFill>
                  <a:schemeClr val="tx1"/>
                </a:solidFill>
              </a:rPr>
              <a:t>Telinga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berdenging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atau</a:t>
            </a:r>
            <a:r>
              <a:rPr lang="en-ID" sz="2400" b="0" dirty="0" smtClean="0">
                <a:solidFill>
                  <a:schemeClr val="tx1"/>
                </a:solidFill>
              </a:rPr>
              <a:t> tinnitus </a:t>
            </a:r>
            <a:r>
              <a:rPr lang="en-ID" sz="2400" b="0" dirty="0" err="1" smtClean="0">
                <a:solidFill>
                  <a:schemeClr val="tx1"/>
                </a:solidFill>
              </a:rPr>
              <a:t>ditandai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dengan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sensasi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berdenging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pada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telinga</a:t>
            </a:r>
            <a:r>
              <a:rPr lang="en-ID" sz="2400" b="0" dirty="0" smtClean="0">
                <a:solidFill>
                  <a:schemeClr val="tx1"/>
                </a:solidFill>
              </a:rPr>
              <a:t> yang </a:t>
            </a:r>
            <a:r>
              <a:rPr lang="en-ID" sz="2400" b="0" dirty="0" err="1" smtClean="0">
                <a:solidFill>
                  <a:schemeClr val="tx1"/>
                </a:solidFill>
              </a:rPr>
              <a:t>dapat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berlangsung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dalam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waktu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singkat</a:t>
            </a:r>
            <a:r>
              <a:rPr lang="en-ID" sz="2400" b="0" dirty="0" smtClean="0">
                <a:solidFill>
                  <a:schemeClr val="tx1"/>
                </a:solidFill>
              </a:rPr>
              <a:t> </a:t>
            </a:r>
            <a:r>
              <a:rPr lang="en-ID" sz="2400" b="0" dirty="0" err="1" smtClean="0">
                <a:solidFill>
                  <a:schemeClr val="tx1"/>
                </a:solidFill>
              </a:rPr>
              <a:t>atau</a:t>
            </a:r>
            <a:r>
              <a:rPr lang="en-ID" sz="2400" b="0" dirty="0" smtClean="0">
                <a:solidFill>
                  <a:schemeClr val="tx1"/>
                </a:solidFill>
              </a:rPr>
              <a:t> lama.</a:t>
            </a:r>
            <a:endParaRPr lang="en-ID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652" y="1714496"/>
            <a:ext cx="4878391" cy="27178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err="1" smtClean="0"/>
              <a:t>Kolesteatoma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normal di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gendang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tulang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kerusakan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terganggu</a:t>
            </a:r>
            <a:r>
              <a:rPr lang="en-ID" dirty="0"/>
              <a:t>.</a:t>
            </a:r>
            <a:endParaRPr lang="en-ID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0836" y="1714495"/>
            <a:ext cx="4875210" cy="27178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D" dirty="0" err="1" smtClean="0"/>
              <a:t>Otosklerosis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err="1"/>
              <a:t>kondisi</a:t>
            </a:r>
            <a:r>
              <a:rPr lang="en-ID" dirty="0"/>
              <a:t> </a:t>
            </a:r>
            <a:r>
              <a:rPr lang="en-ID" dirty="0" err="1" smtClean="0"/>
              <a:t>otosklerosis</a:t>
            </a:r>
            <a:r>
              <a:rPr lang="en-ID" dirty="0" smtClean="0"/>
              <a:t>, </a:t>
            </a:r>
            <a:r>
              <a:rPr lang="en-ID" dirty="0" err="1"/>
              <a:t>tulang-tulang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 </a:t>
            </a:r>
            <a:r>
              <a:rPr lang="en-ID" dirty="0" err="1"/>
              <a:t>kaku</a:t>
            </a:r>
            <a:r>
              <a:rPr lang="en-ID" dirty="0"/>
              <a:t> 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penderitanya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berdenging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1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</TotalTime>
  <Words>403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Tw Cen MT</vt:lpstr>
      <vt:lpstr>Circuit</vt:lpstr>
      <vt:lpstr>Penyakit Pada Panca Indra</vt:lpstr>
      <vt:lpstr>Indra Penglihatan</vt:lpstr>
      <vt:lpstr>PowerPoint Presentation</vt:lpstr>
      <vt:lpstr>PowerPoint Presentation</vt:lpstr>
      <vt:lpstr>PowerPoint Presentation</vt:lpstr>
      <vt:lpstr>Indra Pendengaran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Pada Panca Indra</dc:title>
  <dc:creator>ASUS</dc:creator>
  <cp:lastModifiedBy>ASUS</cp:lastModifiedBy>
  <cp:revision>4</cp:revision>
  <dcterms:created xsi:type="dcterms:W3CDTF">2022-01-22T00:20:05Z</dcterms:created>
  <dcterms:modified xsi:type="dcterms:W3CDTF">2022-01-22T00:52:10Z</dcterms:modified>
</cp:coreProperties>
</file>