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5143500"/>
  <p:notesSz cx="9144000" cy="5143500"/>
  <p:embeddedFontLst>
    <p:embeddedFont>
      <p:font typeface="UUPSRQ+PCEVCW+Assistant-Regular"/>
      <p:regular r:id="rId15"/>
    </p:embeddedFont>
    <p:embeddedFont>
      <p:font typeface="MWSHEH+SIMJSU+ArialMT"/>
      <p:regular r:id="rId16"/>
    </p:embeddedFont>
    <p:embeddedFont>
      <p:font typeface="MLVIMV+LFNLVJ+Arial-BoldMT,Bold"/>
      <p:regular r:id="rId17"/>
    </p:embeddedFont>
    <p:embeddedFont>
      <p:font typeface="TWLKVB+LBTMOB+Assistant-Bold,Bold"/>
      <p:regular r:id="rId18"/>
    </p:embeddedFont>
    <p:embeddedFont>
      <p:font typeface="AACMUR+JAEVPT+Cardo-Bold,Bold"/>
      <p:regular r:id="rId19"/>
    </p:embeddedFont>
    <p:embeddedFont>
      <p:font typeface="BAAGUT+RSRPFU+TimesNewRomanPS-BoldMT,Bold"/>
      <p:regular r:id="rId20"/>
    </p:embeddedFont>
    <p:embeddedFont>
      <p:font typeface="PFNOAO+WQRCAD+TimesNewRomanPSMT"/>
      <p:regular r:id="rId21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font" Target="fonts/font1.fntdata" /><Relationship Id="rId16" Type="http://schemas.openxmlformats.org/officeDocument/2006/relationships/font" Target="fonts/font2.fntdata" /><Relationship Id="rId17" Type="http://schemas.openxmlformats.org/officeDocument/2006/relationships/font" Target="fonts/font3.fntdata" /><Relationship Id="rId18" Type="http://schemas.openxmlformats.org/officeDocument/2006/relationships/font" Target="fonts/font4.fntdata" /><Relationship Id="rId19" Type="http://schemas.openxmlformats.org/officeDocument/2006/relationships/font" Target="fonts/font5.fntdata" /><Relationship Id="rId2" Type="http://schemas.openxmlformats.org/officeDocument/2006/relationships/tableStyles" Target="tableStyles.xml" /><Relationship Id="rId20" Type="http://schemas.openxmlformats.org/officeDocument/2006/relationships/font" Target="fonts/font6.fntdata" /><Relationship Id="rId21" Type="http://schemas.openxmlformats.org/officeDocument/2006/relationships/font" Target="fonts/font7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026577" y="1108571"/>
            <a:ext cx="2945765" cy="11178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6217" marR="0">
              <a:lnSpc>
                <a:spcPts val="26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maSaLah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pada</a:t>
            </a:r>
          </a:p>
          <a:p>
            <a:pPr marL="0" marR="0">
              <a:lnSpc>
                <a:spcPts val="2668"/>
              </a:lnSpc>
              <a:spcBef>
                <a:spcPts val="248"/>
              </a:spcBef>
              <a:spcAft>
                <a:spcPts val="0"/>
              </a:spcAft>
            </a:pP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indera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penCiuman</a:t>
            </a:r>
          </a:p>
          <a:p>
            <a:pPr marL="464342" marR="0">
              <a:lnSpc>
                <a:spcPts val="2668"/>
              </a:lnSpc>
              <a:spcBef>
                <a:spcPts val="248"/>
              </a:spcBef>
              <a:spcAft>
                <a:spcPts val="0"/>
              </a:spcAft>
            </a:pP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dan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peraSa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38888" y="2907534"/>
            <a:ext cx="1814893" cy="4606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Nama: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 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Evi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 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Nofiandari</a:t>
            </a:r>
          </a:p>
          <a:p>
            <a:pPr marL="0" marR="0">
              <a:lnSpc>
                <a:spcPts val="1558"/>
              </a:lnSpc>
              <a:spcBef>
                <a:spcPts val="160"/>
              </a:spcBef>
              <a:spcAft>
                <a:spcPts val="0"/>
              </a:spcAft>
            </a:pP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NIM: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 </a:t>
            </a:r>
            <a:r>
              <a:rPr dirty="0" sz="15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2110101089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3145" y="289833"/>
            <a:ext cx="5118330" cy="747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68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gangguan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pada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indera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 </a:t>
            </a: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pembau</a:t>
            </a:r>
          </a:p>
          <a:p>
            <a:pPr marL="0" marR="0">
              <a:lnSpc>
                <a:spcPts val="2668"/>
              </a:lnSpc>
              <a:spcBef>
                <a:spcPts val="248"/>
              </a:spcBef>
              <a:spcAft>
                <a:spcPts val="0"/>
              </a:spcAft>
            </a:pPr>
            <a:r>
              <a:rPr dirty="0" sz="2400" b="1">
                <a:solidFill>
                  <a:srgbClr val="e79d50"/>
                </a:solidFill>
                <a:latin typeface="Algerian"/>
                <a:cs typeface="Algerian"/>
              </a:rPr>
              <a:t>(hidung)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89044" y="2339314"/>
            <a:ext cx="5210614" cy="1293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400" spc="-15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indera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penciuman</a:t>
            </a:r>
            <a:r>
              <a:rPr dirty="0" sz="1400" spc="-12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kita,</a:t>
            </a:r>
            <a:r>
              <a:rPr dirty="0" sz="1400" spc="25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yaitu</a:t>
            </a:r>
            <a:r>
              <a:rPr dirty="0" sz="1400" spc="2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tentu</a:t>
            </a:r>
            <a:r>
              <a:rPr dirty="0" sz="1400" spc="1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akan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mengganggu</a:t>
            </a:r>
            <a:r>
              <a:rPr dirty="0" sz="1400" spc="686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kemampuan</a:t>
            </a:r>
            <a:r>
              <a:rPr dirty="0" sz="1400" spc="698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mendeteksi</a:t>
            </a:r>
            <a:r>
              <a:rPr dirty="0" sz="1400" spc="71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 spc="734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 spc="751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sekitar</a:t>
            </a:r>
            <a:r>
              <a:rPr dirty="0" sz="1400" spc="738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kita,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sehingga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kita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bisa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mencium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dengan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baik.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Biasanya,</a:t>
            </a:r>
            <a:r>
              <a:rPr dirty="0" sz="1400" spc="15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400" spc="151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ini</a:t>
            </a:r>
            <a:r>
              <a:rPr dirty="0" sz="1400" spc="164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terjadi</a:t>
            </a:r>
            <a:r>
              <a:rPr dirty="0" sz="1400" spc="145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akibat</a:t>
            </a:r>
            <a:r>
              <a:rPr dirty="0" sz="1400" spc="14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adanya</a:t>
            </a:r>
            <a:r>
              <a:rPr dirty="0" sz="1400" spc="13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masalah</a:t>
            </a:r>
            <a:r>
              <a:rPr dirty="0" sz="1400" spc="134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 spc="13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saraf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olfaktori</a:t>
            </a:r>
            <a:r>
              <a:rPr dirty="0" sz="1400" spc="615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 spc="61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bertugas</a:t>
            </a:r>
            <a:r>
              <a:rPr dirty="0" sz="1400" spc="596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untuk</a:t>
            </a:r>
            <a:r>
              <a:rPr dirty="0" sz="1400" spc="61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mengontrol</a:t>
            </a:r>
            <a:r>
              <a:rPr dirty="0" sz="1400" spc="584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wewangian</a:t>
            </a:r>
            <a:r>
              <a:rPr dirty="0" sz="1400" spc="60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terhirup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oleh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5398" y="1322027"/>
            <a:ext cx="3884214" cy="447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1.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Menurunnya</a:t>
            </a:r>
            <a:r>
              <a:rPr dirty="0" sz="1400" spc="37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kemampuan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mendeteksi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bau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(hyposmia)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45993" y="1792161"/>
            <a:ext cx="4351884" cy="23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Hyposmia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sebuah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penciuman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45993" y="2005521"/>
            <a:ext cx="4745336" cy="2385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menyebabkan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penurunan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kemampuan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Anda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untuk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mendeteksi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Hal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ternyata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bisa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diakibatkan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oleh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beberapa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faktor,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antara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lain: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Alergi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Cedera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kepala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Infeksi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saluran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pernapasan</a:t>
            </a:r>
          </a:p>
          <a:p>
            <a:pPr marL="0" marR="0">
              <a:lnSpc>
                <a:spcPts val="1617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Polip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</a:t>
            </a:r>
          </a:p>
          <a:p>
            <a:pPr marL="0" marR="0">
              <a:lnSpc>
                <a:spcPts val="1617"/>
              </a:lnSpc>
              <a:spcBef>
                <a:spcPts val="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Septum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bengkok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Sinusitis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kronis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Penggunaan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obat-obatan,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seperti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ampicilin,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loratadine,</a:t>
            </a:r>
          </a:p>
          <a:p>
            <a:pPr marL="28575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atau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amitriptyline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26288" y="823573"/>
            <a:ext cx="3074010" cy="23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2.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Salah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mengenali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bau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(parosmia)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79" y="1355448"/>
            <a:ext cx="3768348" cy="10817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Parosmia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sebuah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keadaan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ketika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seseorang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bisa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mendeteksi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tetapi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salah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mengenalinya.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Misalnya,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wewangian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sebenarnya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cukup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diartikan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sebagai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menyenangkan.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09150" y="1749794"/>
            <a:ext cx="3847822" cy="4478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penciuman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biasanya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disebabkan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oleh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beberapa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hal,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seperti: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09149" y="2384037"/>
            <a:ext cx="3669170" cy="6732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Kerusakan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neuron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penerima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indera</a:t>
            </a:r>
          </a:p>
          <a:p>
            <a:pPr marL="28575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penciuman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Cedera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kepala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0279" y="2635608"/>
            <a:ext cx="3610814" cy="6591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Respons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penderita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parosmia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biasanya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menggambarkan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bahwa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sebagian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mereka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hirup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enak.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09150" y="3024118"/>
            <a:ext cx="685154" cy="24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Flu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09150" y="3237476"/>
            <a:ext cx="3530282" cy="4618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Terpapar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oleh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racun</a:t>
            </a:r>
          </a:p>
          <a:p>
            <a:pPr marL="0" marR="0">
              <a:lnSpc>
                <a:spcPts val="1617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450" spc="134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sistem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saraf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sinus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84025" y="902251"/>
            <a:ext cx="4137050" cy="2622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3.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Mencium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bau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yang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tidak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ada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(phantosmia</a:t>
            </a:r>
            <a:r>
              <a:rPr dirty="0" sz="1600">
                <a:solidFill>
                  <a:srgbClr val="754c24"/>
                </a:solidFill>
                <a:latin typeface="UUPSRQ+PCEVCW+Assistant-Regular"/>
                <a:cs typeface="UUPSRQ+PCEVCW+Assistant-Regular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85878" y="1599227"/>
            <a:ext cx="4962805" cy="8704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phantosmia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artinya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halusinasi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terhadap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bau-bau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sebenarnya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Misalnya,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Anda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tiba-tiba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mencium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bawang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putih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padahal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kenyataannya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wewangian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seperti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itu.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85877" y="2666027"/>
            <a:ext cx="4736439" cy="6591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Penyebab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terjadinya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penciuman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satu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hampir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sama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dengan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parosmia.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Mulai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dari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cedera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kepala,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flu,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kerusakan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sistem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saraf,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hingga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sinus.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85877" y="3519467"/>
            <a:ext cx="5151628" cy="6591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Meskipun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demikian,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keduanya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sangat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berbeda.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Parosmia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salah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mengenali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sedangkan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phantosmia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mencium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93907" y="1196781"/>
            <a:ext cx="4461458" cy="506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4.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Hilangnya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kemampuan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untuk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mendeteksi</a:t>
            </a:r>
            <a:r>
              <a:rPr dirty="0" sz="1600" spc="-79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 </a:t>
            </a: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bau</a:t>
            </a:r>
          </a:p>
          <a:p>
            <a:pPr marL="1859495" marR="0">
              <a:lnSpc>
                <a:spcPts val="1764"/>
              </a:lnSpc>
              <a:spcBef>
                <a:spcPts val="108"/>
              </a:spcBef>
              <a:spcAft>
                <a:spcPts val="0"/>
              </a:spcAft>
            </a:pPr>
            <a:r>
              <a:rPr dirty="0" sz="1600">
                <a:solidFill>
                  <a:srgbClr val="754c24"/>
                </a:solidFill>
                <a:latin typeface="TWLKVB+LBTMOB+Assistant-Bold,Bold"/>
                <a:cs typeface="TWLKVB+LBTMOB+Assistant-Bold,Bold"/>
              </a:rPr>
              <a:t>(anosmia)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97428" y="2360524"/>
            <a:ext cx="4597960" cy="8704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anosmia,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penderita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sama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sekali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tidak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bisa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mencium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apapun.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Biasanya,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hal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ini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disebabkan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oleh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cedera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pada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otak,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hidung,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atau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memang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terlahir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seperti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itu.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22502" y="566947"/>
            <a:ext cx="4778325" cy="9344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17858" marR="0">
              <a:lnSpc>
                <a:spcPts val="362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e79d50"/>
                </a:solidFill>
                <a:latin typeface="AACMUR+JAEVPT+Cardo-Bold,Bold"/>
                <a:cs typeface="AACMUR+JAEVPT+Cardo-Bold,Bold"/>
              </a:rPr>
              <a:t>GANGGUANꢀPADAꢀ</a:t>
            </a:r>
          </a:p>
          <a:p>
            <a:pPr marL="0" marR="0">
              <a:lnSpc>
                <a:spcPts val="3437"/>
              </a:lnSpc>
              <a:spcBef>
                <a:spcPts val="50"/>
              </a:spcBef>
              <a:spcAft>
                <a:spcPts val="0"/>
              </a:spcAft>
            </a:pPr>
            <a:r>
              <a:rPr dirty="0" sz="2800">
                <a:solidFill>
                  <a:srgbClr val="e79d50"/>
                </a:solidFill>
                <a:latin typeface="AACMUR+JAEVPT+Cardo-Bold,Bold"/>
                <a:cs typeface="AACMUR+JAEVPT+Cardo-Bold,Bold"/>
              </a:rPr>
              <a:t>INDERAꢀPERASAꢀ(LIDAH)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2488" y="1898292"/>
            <a:ext cx="2057705" cy="234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4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1.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Persepsi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rasa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BAAGUT+RSRPFU+TimesNewRomanPS-BoldMT,Bold"/>
                <a:cs typeface="BAAGUT+RSRPFU+TimesNewRomanPS-BoldMT,Bold"/>
              </a:rPr>
              <a:t>phantom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2488" y="2111652"/>
            <a:ext cx="3837482" cy="863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4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Gangguan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rasa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yang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paling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umum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persepsi</a:t>
            </a:r>
          </a:p>
          <a:p>
            <a:pPr marL="0" marR="0">
              <a:lnSpc>
                <a:spcPts val="1549"/>
              </a:lnSpc>
              <a:spcBef>
                <a:spcPts val="1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rasa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phantom,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yaitu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persepsi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rasa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yang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seringkali</a:t>
            </a:r>
          </a:p>
          <a:p>
            <a:pPr marL="0" marR="0">
              <a:lnSpc>
                <a:spcPts val="1549"/>
              </a:lnSpc>
              <a:spcBef>
                <a:spcPts val="10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bertahan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lama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di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lidah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meskipun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Anda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tidak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sedang</a:t>
            </a:r>
          </a:p>
          <a:p>
            <a:pPr marL="0" marR="0">
              <a:lnSpc>
                <a:spcPts val="1549"/>
              </a:lnSpc>
              <a:spcBef>
                <a:spcPts val="1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makan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apapun.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72488" y="3178452"/>
            <a:ext cx="3813124" cy="6540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4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hipogeusia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dapat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disebabkan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oleh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berbagai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kondisi,</a:t>
            </a:r>
          </a:p>
          <a:p>
            <a:pPr marL="0" marR="0">
              <a:lnSpc>
                <a:spcPts val="1549"/>
              </a:lnSpc>
              <a:spcBef>
                <a:spcPts val="1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seperti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infeksi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virus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akut,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cedera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otak,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atau</a:t>
            </a:r>
          </a:p>
          <a:p>
            <a:pPr marL="0" marR="0">
              <a:lnSpc>
                <a:spcPts val="1549"/>
              </a:lnSpc>
              <a:spcBef>
                <a:spcPts val="10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pengobatan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 </a:t>
            </a:r>
            <a:r>
              <a:rPr dirty="0" sz="1400">
                <a:solidFill>
                  <a:srgbClr val="000000"/>
                </a:solidFill>
                <a:latin typeface="PFNOAO+WQRCAD+TimesNewRomanPSMT"/>
                <a:cs typeface="PFNOAO+WQRCAD+TimesNewRomanPSMT"/>
              </a:rPr>
              <a:t>tertentu.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68628" y="705553"/>
            <a:ext cx="1238607" cy="236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3.</a:t>
            </a:r>
            <a:r>
              <a:rPr dirty="0" sz="1400" spc="36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 </a:t>
            </a:r>
            <a:r>
              <a:rPr dirty="0" sz="1400">
                <a:solidFill>
                  <a:srgbClr val="000000"/>
                </a:solidFill>
                <a:latin typeface="MLVIMV+LFNLVJ+Arial-BoldMT,Bold"/>
                <a:cs typeface="MLVIMV+LFNLVJ+Arial-BoldMT,Bold"/>
              </a:rPr>
              <a:t>Dysgeusia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8628" y="918913"/>
            <a:ext cx="3451864" cy="17157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Dysgeusia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suatu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mana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lidah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merasakan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rasa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busuk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asin,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sensasi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rasa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tengik,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atau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logam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bertahan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dalam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mulut.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Dysgeusia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kadang-kadang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disertai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dengan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sindrom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mulut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terbakar,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suatu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mana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seseorang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mengalami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sensasi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terbakar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menyakitkan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mulut.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11983" y="924770"/>
            <a:ext cx="4377713" cy="7567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Terdapat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banyak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dapat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menyebabkan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seseorang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mengalami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gangguan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indra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perasa.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Selain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usia,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berikut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adalah</a:t>
            </a:r>
          </a:p>
          <a:p>
            <a:pPr marL="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beberapa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hal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yang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menjadi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penyebab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seseorang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mengalami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kelainan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indra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perasa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(taste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disorder):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11983" y="1833437"/>
            <a:ext cx="2483370" cy="3925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Infeksi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saluran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pernapasan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atas</a:t>
            </a:r>
          </a:p>
          <a:p>
            <a:pPr marL="0" marR="0">
              <a:lnSpc>
                <a:spcPts val="1394"/>
              </a:lnSpc>
              <a:spcBef>
                <a:spcPts val="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Infeksi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telinga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tengah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11983" y="2200721"/>
            <a:ext cx="207978" cy="215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83750" y="2206469"/>
            <a:ext cx="1143327" cy="2081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Cedera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kepala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11983" y="2378012"/>
            <a:ext cx="3177831" cy="40521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Kurang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menjaga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kesehatan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gigi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mulut</a:t>
            </a:r>
          </a:p>
          <a:p>
            <a:pPr marL="0" marR="0">
              <a:lnSpc>
                <a:spcPts val="1394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Kurang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asupan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zinc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11982" y="2747837"/>
            <a:ext cx="4293857" cy="1124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Obat-obatan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tertentu,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seperti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antibiotik,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obat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saraf,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diuretik,</a:t>
            </a:r>
          </a:p>
          <a:p>
            <a:pPr marL="171450" marR="0">
              <a:lnSpc>
                <a:spcPts val="1338"/>
              </a:lnSpc>
              <a:spcBef>
                <a:spcPts val="9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antiaritmia</a:t>
            </a:r>
          </a:p>
          <a:p>
            <a:pPr marL="0" marR="0">
              <a:lnSpc>
                <a:spcPts val="1394"/>
              </a:lnSpc>
              <a:spcBef>
                <a:spcPts val="55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Kerusakan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saraf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gustatori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(pengecap)</a:t>
            </a:r>
          </a:p>
          <a:p>
            <a:pPr marL="0" marR="0">
              <a:lnSpc>
                <a:spcPts val="1394"/>
              </a:lnSpc>
              <a:spcBef>
                <a:spcPts val="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Kondisi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atau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penyakit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tertentu,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seperti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hipotiroidisme,</a:t>
            </a:r>
          </a:p>
          <a:p>
            <a:pPr marL="17145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anemia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defisiensi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vitamin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B12,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diabetes,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sindrom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Sjogren,</a:t>
            </a:r>
          </a:p>
          <a:p>
            <a:pPr marL="17145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penyakit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Crohn.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4369" y="3045607"/>
            <a:ext cx="2948483" cy="6591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Ciri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lain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seseorang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mengalami</a:t>
            </a:r>
          </a:p>
          <a:p>
            <a:pPr marL="0" marR="0">
              <a:lnSpc>
                <a:spcPts val="1562"/>
              </a:lnSpc>
              <a:spcBef>
                <a:spcPts val="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disgeusia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adalah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merasakan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logam</a:t>
            </a:r>
          </a:p>
          <a:p>
            <a:pPr marL="0" marR="0">
              <a:lnSpc>
                <a:spcPts val="1562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mulut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untuk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beberapa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400">
                <a:solidFill>
                  <a:srgbClr val="000000"/>
                </a:solidFill>
                <a:latin typeface="MWSHEH+SIMJSU+ArialMT"/>
                <a:cs typeface="MWSHEH+SIMJSU+ArialMT"/>
              </a:rPr>
              <a:t>waktu.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411983" y="3845118"/>
            <a:ext cx="4337037" cy="770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Menjalani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radioterapi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untuk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pengobatan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kanker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area</a:t>
            </a:r>
          </a:p>
          <a:p>
            <a:pPr marL="17145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kepala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dan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leher</a:t>
            </a:r>
          </a:p>
          <a:p>
            <a:pPr marL="0" marR="0">
              <a:lnSpc>
                <a:spcPts val="1394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50">
                <a:solidFill>
                  <a:srgbClr val="000000"/>
                </a:solidFill>
                <a:latin typeface="MWSHEH+SIMJSU+ArialMT"/>
                <a:cs typeface="MWSHEH+SIMJSU+ArialMT"/>
              </a:rPr>
              <a:t>•</a:t>
            </a:r>
            <a:r>
              <a:rPr dirty="0" sz="1250" spc="567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Menjalani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operasi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THT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(seperti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telinga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tengah)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atau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operasi</a:t>
            </a:r>
          </a:p>
          <a:p>
            <a:pPr marL="17145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gigi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MWSHEH+SIMJSU+ArialMT"/>
                <a:cs typeface="MWSHEH+SIMJSU+ArialMT"/>
              </a:rPr>
              <a:t>bungsu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84099" y="1541688"/>
            <a:ext cx="2711784" cy="5964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e79d50"/>
                </a:solidFill>
                <a:latin typeface="AACMUR+JAEVPT+Cardo-Bold,Bold"/>
                <a:cs typeface="AACMUR+JAEVPT+Cardo-Bold,Bold"/>
              </a:rPr>
              <a:t>Thankꢀyouꢀ!!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2022-01-21T18:56:39-06:00</dcterms:modified>
</cp:coreProperties>
</file>