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lodokter.com/mengenal-phantosmia-gangguan-halusinasi-penciuman/" TargetMode="External"/><Relationship Id="rId2" Type="http://schemas.openxmlformats.org/officeDocument/2006/relationships/hyperlink" Target="https://www.alodokter.com/memahami-penyebab-dan-cara-tepat-mengatasi-anosmi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lodokter.com/punya-hewan-peliharaan-hati-hati-tertular-jamur-kulit-atau-ringworm" TargetMode="External"/><Relationship Id="rId2" Type="http://schemas.openxmlformats.org/officeDocument/2006/relationships/hyperlink" Target="https://www.alodokter.com/alergi/gejala"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alodokter.com/tips-menjaga-kualitas-udara-di-dalam-rumah-agar-tetap-seha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lodokter.com/6-manfaat-air-garam-yang-perlu-anda-ketahui" TargetMode="External"/><Relationship Id="rId2" Type="http://schemas.openxmlformats.org/officeDocument/2006/relationships/hyperlink" Target="https://www.alodokter.com/mimisa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ehatq.com/penyakit/anosmia" TargetMode="External"/><Relationship Id="rId2" Type="http://schemas.openxmlformats.org/officeDocument/2006/relationships/hyperlink" Target="https://www.sehatq.com/artikel/mengenal-hipogeusia-yang-membuat-anda-kurang-peka-terhadap-ras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ehatq.com/penyakit/rasa-logam-di-mulut"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8B45D-5D73-4EFE-A161-1B2B1F7C83A3}"/>
              </a:ext>
            </a:extLst>
          </p:cNvPr>
          <p:cNvSpPr>
            <a:spLocks noGrp="1"/>
          </p:cNvSpPr>
          <p:nvPr>
            <p:ph type="ctrTitle"/>
          </p:nvPr>
        </p:nvSpPr>
        <p:spPr>
          <a:xfrm>
            <a:off x="278296" y="559537"/>
            <a:ext cx="10881829" cy="3296846"/>
          </a:xfrm>
        </p:spPr>
        <p:txBody>
          <a:bodyPr anchor="t">
            <a:normAutofit/>
          </a:bodyPr>
          <a:lstStyle/>
          <a:p>
            <a:pPr algn="ctr"/>
            <a:r>
              <a:rPr lang="id-ID" dirty="0"/>
              <a:t>MENGKAJI TENTANG MASALAH ATAU PENYAKIT TENTANG INDRA PENCIUMAN DAN PERASA</a:t>
            </a:r>
          </a:p>
        </p:txBody>
      </p:sp>
      <p:sp>
        <p:nvSpPr>
          <p:cNvPr id="3" name="Subtitle 2">
            <a:extLst>
              <a:ext uri="{FF2B5EF4-FFF2-40B4-BE49-F238E27FC236}">
                <a16:creationId xmlns:a16="http://schemas.microsoft.com/office/drawing/2014/main" id="{83963AD3-584C-44F5-85C0-90A48D2BC523}"/>
              </a:ext>
            </a:extLst>
          </p:cNvPr>
          <p:cNvSpPr>
            <a:spLocks noGrp="1"/>
          </p:cNvSpPr>
          <p:nvPr>
            <p:ph type="subTitle" idx="1"/>
          </p:nvPr>
        </p:nvSpPr>
        <p:spPr>
          <a:xfrm>
            <a:off x="384313" y="4385732"/>
            <a:ext cx="3935896" cy="1405467"/>
          </a:xfrm>
        </p:spPr>
        <p:txBody>
          <a:bodyPr/>
          <a:lstStyle/>
          <a:p>
            <a:pPr algn="l"/>
            <a:r>
              <a:rPr lang="id-ID" dirty="0"/>
              <a:t>NAMA : SURYANTI</a:t>
            </a:r>
          </a:p>
          <a:p>
            <a:pPr algn="l"/>
            <a:r>
              <a:rPr lang="id-ID" dirty="0"/>
              <a:t>NIM: 2110101017</a:t>
            </a:r>
          </a:p>
        </p:txBody>
      </p:sp>
    </p:spTree>
    <p:extLst>
      <p:ext uri="{BB962C8B-B14F-4D97-AF65-F5344CB8AC3E}">
        <p14:creationId xmlns:p14="http://schemas.microsoft.com/office/powerpoint/2010/main" val="2858831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15767-BAF0-4E36-82EE-8C6797B7520A}"/>
              </a:ext>
            </a:extLst>
          </p:cNvPr>
          <p:cNvSpPr>
            <a:spLocks noGrp="1"/>
          </p:cNvSpPr>
          <p:nvPr>
            <p:ph type="ctrTitle"/>
          </p:nvPr>
        </p:nvSpPr>
        <p:spPr>
          <a:xfrm>
            <a:off x="291549" y="344557"/>
            <a:ext cx="8348868" cy="993913"/>
          </a:xfrm>
        </p:spPr>
        <p:txBody>
          <a:bodyPr anchor="t"/>
          <a:lstStyle/>
          <a:p>
            <a:pPr algn="l"/>
            <a:r>
              <a:rPr lang="id-ID" u="sng" dirty="0"/>
              <a:t>MENGENALI indra penciuman</a:t>
            </a:r>
          </a:p>
        </p:txBody>
      </p:sp>
      <p:sp>
        <p:nvSpPr>
          <p:cNvPr id="3" name="Subtitle 2">
            <a:extLst>
              <a:ext uri="{FF2B5EF4-FFF2-40B4-BE49-F238E27FC236}">
                <a16:creationId xmlns:a16="http://schemas.microsoft.com/office/drawing/2014/main" id="{DC8C84C1-6329-461F-89D8-344A313EEBAF}"/>
              </a:ext>
            </a:extLst>
          </p:cNvPr>
          <p:cNvSpPr>
            <a:spLocks noGrp="1"/>
          </p:cNvSpPr>
          <p:nvPr>
            <p:ph type="subTitle" idx="1"/>
          </p:nvPr>
        </p:nvSpPr>
        <p:spPr>
          <a:xfrm>
            <a:off x="291548" y="1338470"/>
            <a:ext cx="10853529" cy="4996069"/>
          </a:xfrm>
        </p:spPr>
        <p:txBody>
          <a:bodyPr>
            <a:normAutofit fontScale="92500" lnSpcReduction="20000"/>
          </a:bodyPr>
          <a:lstStyle/>
          <a:p>
            <a:pPr algn="l"/>
            <a:r>
              <a:rPr lang="id-ID" i="0" dirty="0">
                <a:effectLst/>
                <a:latin typeface="LatoWeb"/>
              </a:rPr>
              <a:t>Indra penciuman merupakan salah satu dari lima indra yang dimiliki manusia. Sebagai bagian dari sistem panca indra manusia, indra penciuman berperan untuk mendeteksi bau atau aroma. Kemampuan menghidu ini dapat terganggu jika indra penciuman tidak dijaga dengan baik</a:t>
            </a:r>
            <a:r>
              <a:rPr lang="id-ID" b="1" i="0" dirty="0">
                <a:solidFill>
                  <a:srgbClr val="3B3738"/>
                </a:solidFill>
                <a:effectLst/>
                <a:latin typeface="LatoWeb"/>
              </a:rPr>
              <a:t>..</a:t>
            </a:r>
          </a:p>
          <a:p>
            <a:pPr algn="l"/>
            <a:endParaRPr lang="id-ID" b="1" dirty="0">
              <a:solidFill>
                <a:srgbClr val="3B3738"/>
              </a:solidFill>
              <a:latin typeface="LatoWeb"/>
            </a:endParaRPr>
          </a:p>
          <a:p>
            <a:pPr algn="l"/>
            <a:r>
              <a:rPr lang="id-ID" b="1" i="0" dirty="0">
                <a:effectLst/>
                <a:latin typeface="LatoWeb"/>
              </a:rPr>
              <a:t>indra penciuman memungkinkan kita untuk membedakan berbagai macam aroma atau bau, misalnya aroma kopi, coklat, parfum, bunga, hingga rempah-rempah.</a:t>
            </a:r>
          </a:p>
          <a:p>
            <a:pPr algn="l"/>
            <a:r>
              <a:rPr lang="id-ID" b="1" i="0" dirty="0">
                <a:effectLst/>
                <a:latin typeface="LatoWeb"/>
              </a:rPr>
              <a:t>Namun, kemampuan indra penciuman kita terkadang bisa menurun atau bahkan hilang sama sekali. Berikut ini adalah beberapa jenis gangguan yang bisa terjadi pada indra penciuman:</a:t>
            </a:r>
          </a:p>
          <a:p>
            <a:pPr algn="l">
              <a:buFont typeface="Arial" panose="020B0604020202020204" pitchFamily="34" charset="0"/>
              <a:buChar char="•"/>
            </a:pPr>
            <a:r>
              <a:rPr lang="id-ID" b="1" i="0" dirty="0">
                <a:effectLst/>
                <a:latin typeface="LatoWeb"/>
              </a:rPr>
              <a:t>Hiposmia, yaitu menurunnya kemampuan untuk mendeteksi bau.</a:t>
            </a:r>
          </a:p>
          <a:p>
            <a:pPr algn="l">
              <a:buFont typeface="Arial" panose="020B0604020202020204" pitchFamily="34" charset="0"/>
              <a:buChar char="•"/>
            </a:pPr>
            <a:r>
              <a:rPr lang="id-ID" b="1" i="0" u="none" strike="noStrike" dirty="0">
                <a:effectLst/>
                <a:latin typeface="LatoWeb"/>
                <a:hlinkClick r:id="rId2">
                  <a:extLst>
                    <a:ext uri="{A12FA001-AC4F-418D-AE19-62706E023703}">
                      <ahyp:hlinkClr xmlns:ahyp="http://schemas.microsoft.com/office/drawing/2018/hyperlinkcolor" val="tx"/>
                    </a:ext>
                  </a:extLst>
                </a:hlinkClick>
              </a:rPr>
              <a:t>Anosmia</a:t>
            </a:r>
            <a:r>
              <a:rPr lang="id-ID" b="1" i="0" dirty="0">
                <a:effectLst/>
                <a:latin typeface="LatoWeb"/>
              </a:rPr>
              <a:t>, yakni kondisi ketika indra penciuman kehilangan kemampuannya untuk mencium bau secara total.</a:t>
            </a:r>
          </a:p>
          <a:p>
            <a:pPr algn="l">
              <a:buFont typeface="Arial" panose="020B0604020202020204" pitchFamily="34" charset="0"/>
              <a:buChar char="•"/>
            </a:pPr>
            <a:r>
              <a:rPr lang="id-ID" b="1" i="0" dirty="0">
                <a:effectLst/>
                <a:latin typeface="LatoWeb"/>
              </a:rPr>
              <a:t>Parosmia, yaitu kondisi saat indra penciuman mengalami perubahan persepsi tentang bau, misalnya parfum yang berbau wangi bisa berubah menjadi sesuatu yang berbau busuk.</a:t>
            </a:r>
          </a:p>
          <a:p>
            <a:pPr algn="l">
              <a:buFont typeface="Arial" panose="020B0604020202020204" pitchFamily="34" charset="0"/>
              <a:buChar char="•"/>
            </a:pPr>
            <a:r>
              <a:rPr lang="id-ID" b="1" i="0" dirty="0">
                <a:effectLst/>
                <a:latin typeface="LatoWeb"/>
              </a:rPr>
              <a:t>Pantosmia, yaitu </a:t>
            </a:r>
            <a:r>
              <a:rPr lang="id-ID" b="1" i="0" u="none" strike="noStrike" dirty="0">
                <a:effectLst/>
                <a:latin typeface="LatoWeb"/>
                <a:hlinkClick r:id="rId3">
                  <a:extLst>
                    <a:ext uri="{A12FA001-AC4F-418D-AE19-62706E023703}">
                      <ahyp:hlinkClr xmlns:ahyp="http://schemas.microsoft.com/office/drawing/2018/hyperlinkcolor" val="tx"/>
                    </a:ext>
                  </a:extLst>
                </a:hlinkClick>
              </a:rPr>
              <a:t>halusinasi penciuman</a:t>
            </a:r>
            <a:r>
              <a:rPr lang="id-ID" b="1" i="0" dirty="0">
                <a:effectLst/>
                <a:latin typeface="LatoWeb"/>
              </a:rPr>
              <a:t> ketika seseorang mencium aroma tertentu yang sebenarnya tidak ada.</a:t>
            </a:r>
          </a:p>
          <a:p>
            <a:pPr algn="l"/>
            <a:endParaRPr lang="id-ID" dirty="0"/>
          </a:p>
        </p:txBody>
      </p:sp>
    </p:spTree>
    <p:extLst>
      <p:ext uri="{BB962C8B-B14F-4D97-AF65-F5344CB8AC3E}">
        <p14:creationId xmlns:p14="http://schemas.microsoft.com/office/powerpoint/2010/main" val="4156600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626E480-76C3-44A1-A305-162921BED364}"/>
              </a:ext>
            </a:extLst>
          </p:cNvPr>
          <p:cNvSpPr>
            <a:spLocks noGrp="1"/>
          </p:cNvSpPr>
          <p:nvPr>
            <p:ph type="subTitle" idx="1"/>
          </p:nvPr>
        </p:nvSpPr>
        <p:spPr>
          <a:xfrm>
            <a:off x="490330" y="331304"/>
            <a:ext cx="10217427" cy="6261653"/>
          </a:xfrm>
        </p:spPr>
        <p:txBody>
          <a:bodyPr>
            <a:normAutofit lnSpcReduction="10000"/>
          </a:bodyPr>
          <a:lstStyle/>
          <a:p>
            <a:pPr marL="285750" indent="-285750" algn="l">
              <a:buFont typeface="Arial" panose="020B0604020202020204" pitchFamily="34" charset="0"/>
              <a:buChar char="•"/>
            </a:pPr>
            <a:r>
              <a:rPr lang="id-ID" i="0" dirty="0">
                <a:effectLst/>
                <a:latin typeface="LatoWeb"/>
              </a:rPr>
              <a:t> Menghindari pemicu alergi</a:t>
            </a:r>
          </a:p>
          <a:p>
            <a:pPr algn="l"/>
            <a:r>
              <a:rPr lang="id-ID" i="0" dirty="0">
                <a:effectLst/>
                <a:latin typeface="LatoWeb"/>
              </a:rPr>
              <a:t>Ketika terjadi reaksi alergi di hidung, rongga hidung akan akan meradang dan bengkak. Jika hidung terlalu sering mengalami alergi, lama-kelamaan fungsi indra penciuman akan terganggu.</a:t>
            </a:r>
          </a:p>
          <a:p>
            <a:pPr algn="l"/>
            <a:r>
              <a:rPr lang="id-ID" i="0" dirty="0">
                <a:effectLst/>
                <a:latin typeface="LatoWeb"/>
              </a:rPr>
              <a:t>Jadi, jika Anda memiliki alergi, usahakanlah untuk menghindari berbagai hal yang dapat memicu alergi Anda. Bila hendak bepergian ke luar rumah atau ke tempat yang kotor, gunakanlah masker untuk melindungi hidung.</a:t>
            </a:r>
          </a:p>
          <a:p>
            <a:pPr algn="l"/>
            <a:r>
              <a:rPr lang="id-ID" i="0" dirty="0">
                <a:effectLst/>
                <a:latin typeface="LatoWeb"/>
              </a:rPr>
              <a:t>Anda juga dianjurkan selalu mempersiapkan obat-obatan untuk mengatasi </a:t>
            </a:r>
            <a:r>
              <a:rPr lang="id-ID" i="0" u="none" strike="noStrike" dirty="0">
                <a:effectLst/>
                <a:latin typeface="LatoWeb"/>
                <a:hlinkClick r:id="rId2">
                  <a:extLst>
                    <a:ext uri="{A12FA001-AC4F-418D-AE19-62706E023703}">
                      <ahyp:hlinkClr xmlns:ahyp="http://schemas.microsoft.com/office/drawing/2018/hyperlinkcolor" val="tx"/>
                    </a:ext>
                  </a:extLst>
                </a:hlinkClick>
              </a:rPr>
              <a:t>gejala alergi</a:t>
            </a:r>
            <a:r>
              <a:rPr lang="id-ID" i="0" dirty="0">
                <a:effectLst/>
                <a:latin typeface="LatoWeb"/>
              </a:rPr>
              <a:t> yang bisa muncul kapan saja.</a:t>
            </a:r>
          </a:p>
          <a:p>
            <a:pPr algn="l"/>
            <a:endParaRPr lang="id-ID" i="0" dirty="0">
              <a:effectLst/>
              <a:latin typeface="LatoWeb"/>
            </a:endParaRPr>
          </a:p>
          <a:p>
            <a:pPr marL="285750" indent="-285750" algn="l">
              <a:buFont typeface="Arial" panose="020B0604020202020204" pitchFamily="34" charset="0"/>
              <a:buChar char="•"/>
            </a:pPr>
            <a:r>
              <a:rPr lang="id-ID" i="0" dirty="0">
                <a:effectLst/>
                <a:latin typeface="LatoWeb"/>
              </a:rPr>
              <a:t> Membersihkan rumah secara rutin</a:t>
            </a:r>
          </a:p>
          <a:p>
            <a:pPr algn="l"/>
            <a:r>
              <a:rPr lang="id-ID" i="0" dirty="0">
                <a:effectLst/>
                <a:latin typeface="LatoWeb"/>
              </a:rPr>
              <a:t>Bersihkan seluruh bagian rumah, terutama kamar tidur dan kamar mandi, setidaknya seminggu sekali dengan sapu, mesin penyedot debu, atau lap bersih. Bersihkan pula gorden, sprei, sarung bantal guling, dan mainan anak secara teratur. Jangan lupa untuk selalu menggunakan masker dan sarung tangan, terutama jika menggunakan pembersih yang mengandung bahan kimia.</a:t>
            </a:r>
          </a:p>
          <a:p>
            <a:pPr algn="l"/>
            <a:r>
              <a:rPr lang="id-ID" i="0" dirty="0">
                <a:effectLst/>
                <a:latin typeface="LatoWeb"/>
              </a:rPr>
              <a:t>Jika Anda memelihara </a:t>
            </a:r>
            <a:r>
              <a:rPr lang="id-ID" i="0" u="none" strike="noStrike" dirty="0">
                <a:effectLst/>
                <a:latin typeface="LatoWeb"/>
                <a:hlinkClick r:id="rId3">
                  <a:extLst>
                    <a:ext uri="{A12FA001-AC4F-418D-AE19-62706E023703}">
                      <ahyp:hlinkClr xmlns:ahyp="http://schemas.microsoft.com/office/drawing/2018/hyperlinkcolor" val="tx"/>
                    </a:ext>
                  </a:extLst>
                </a:hlinkClick>
              </a:rPr>
              <a:t>hewan peliharaan</a:t>
            </a:r>
            <a:r>
              <a:rPr lang="id-ID" i="0" dirty="0">
                <a:effectLst/>
                <a:latin typeface="LatoWeb"/>
              </a:rPr>
              <a:t>, mandikan setidaknya seminggu sekali dengan air hangat dan sampo khusus binatang. Bersihkan pula kandang, tempat makan, dan tempat minumnya secara rutin.</a:t>
            </a:r>
          </a:p>
          <a:p>
            <a:pPr algn="l"/>
            <a:endParaRPr lang="id-ID" i="0" dirty="0">
              <a:effectLst/>
              <a:latin typeface="LatoWeb"/>
            </a:endParaRPr>
          </a:p>
          <a:p>
            <a:endParaRPr lang="id-ID" dirty="0"/>
          </a:p>
        </p:txBody>
      </p:sp>
    </p:spTree>
    <p:extLst>
      <p:ext uri="{BB962C8B-B14F-4D97-AF65-F5344CB8AC3E}">
        <p14:creationId xmlns:p14="http://schemas.microsoft.com/office/powerpoint/2010/main" val="2304280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3A1B51-F862-4C1A-BB73-46830F890AEE}"/>
              </a:ext>
            </a:extLst>
          </p:cNvPr>
          <p:cNvSpPr>
            <a:spLocks noGrp="1"/>
          </p:cNvSpPr>
          <p:nvPr>
            <p:ph idx="1"/>
          </p:nvPr>
        </p:nvSpPr>
        <p:spPr>
          <a:xfrm>
            <a:off x="516835" y="357809"/>
            <a:ext cx="10031895" cy="5201478"/>
          </a:xfrm>
        </p:spPr>
        <p:txBody>
          <a:bodyPr anchor="t"/>
          <a:lstStyle/>
          <a:p>
            <a:pPr algn="l"/>
            <a:r>
              <a:rPr lang="id-ID" b="1" i="0" dirty="0">
                <a:solidFill>
                  <a:srgbClr val="3B3738"/>
                </a:solidFill>
                <a:effectLst/>
                <a:latin typeface="LatoWeb"/>
              </a:rPr>
              <a:t> </a:t>
            </a:r>
            <a:r>
              <a:rPr lang="id-ID" b="1" i="0" dirty="0">
                <a:effectLst/>
                <a:latin typeface="LatoWeb"/>
              </a:rPr>
              <a:t>Menjaga kualitas udara</a:t>
            </a:r>
          </a:p>
          <a:p>
            <a:pPr algn="l"/>
            <a:r>
              <a:rPr lang="id-ID" b="1" i="0" u="none" strike="noStrike" dirty="0">
                <a:effectLst/>
                <a:latin typeface="LatoWeb"/>
                <a:hlinkClick r:id="rId2">
                  <a:extLst>
                    <a:ext uri="{A12FA001-AC4F-418D-AE19-62706E023703}">
                      <ahyp:hlinkClr xmlns:ahyp="http://schemas.microsoft.com/office/drawing/2018/hyperlinkcolor" val="tx"/>
                    </a:ext>
                  </a:extLst>
                </a:hlinkClick>
              </a:rPr>
              <a:t>Kualitas udara di dalam rumah</a:t>
            </a:r>
            <a:r>
              <a:rPr lang="id-ID" b="1" i="0" dirty="0">
                <a:effectLst/>
                <a:latin typeface="LatoWeb"/>
              </a:rPr>
              <a:t> perlu dijaga agar tidak menimbulkan gangguan kesehatan Anda dan keluarga. Udara yang kotor dapat menyebabkan iritasi atau infeksi pada hidung. Jika sering terjadi, hal ini bisa meningkatkan risiko untuk menimbulkan gangguan pada indra penciuman.</a:t>
            </a:r>
          </a:p>
          <a:p>
            <a:pPr algn="l"/>
            <a:r>
              <a:rPr lang="id-ID" b="1" i="0" dirty="0">
                <a:effectLst/>
                <a:latin typeface="LatoWeb"/>
              </a:rPr>
              <a:t>Untuk menjaga kualitas udara dalam ruangan, ciptakanlah sirkulasi udara yang baik, hindari merokok di dalam ruangan, atau menggunakan cairan pembersih yang beraroma tajam.</a:t>
            </a:r>
          </a:p>
          <a:p>
            <a:pPr algn="l"/>
            <a:r>
              <a:rPr lang="id-ID" b="1" i="0" dirty="0">
                <a:effectLst/>
                <a:latin typeface="LatoWeb"/>
              </a:rPr>
              <a:t>Jika perlu, Anda bisa menggunakan alat pembersih udara untuk membantu menghilangkan debu dan kotoran di udara, atau alat pelembap udara agar udara di dalam ruangan tidak terlalu kering.</a:t>
            </a:r>
          </a:p>
          <a:p>
            <a:endParaRPr lang="id-ID" dirty="0"/>
          </a:p>
        </p:txBody>
      </p:sp>
    </p:spTree>
    <p:extLst>
      <p:ext uri="{BB962C8B-B14F-4D97-AF65-F5344CB8AC3E}">
        <p14:creationId xmlns:p14="http://schemas.microsoft.com/office/powerpoint/2010/main" val="326671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E52167-405B-43BB-AAD2-4F2194BC799C}"/>
              </a:ext>
            </a:extLst>
          </p:cNvPr>
          <p:cNvSpPr>
            <a:spLocks noGrp="1"/>
          </p:cNvSpPr>
          <p:nvPr>
            <p:ph idx="1"/>
          </p:nvPr>
        </p:nvSpPr>
        <p:spPr>
          <a:xfrm>
            <a:off x="636105" y="384313"/>
            <a:ext cx="10181122" cy="5406887"/>
          </a:xfrm>
        </p:spPr>
        <p:txBody>
          <a:bodyPr anchor="t"/>
          <a:lstStyle/>
          <a:p>
            <a:r>
              <a:rPr lang="id-ID" b="1" i="0" dirty="0">
                <a:effectLst/>
                <a:latin typeface="LatoWeb"/>
              </a:rPr>
              <a:t> Membersihkan hidung secara rutin</a:t>
            </a:r>
          </a:p>
          <a:p>
            <a:pPr marL="0" indent="0" algn="l">
              <a:buNone/>
            </a:pPr>
            <a:r>
              <a:rPr lang="id-ID" b="1" i="0" dirty="0">
                <a:effectLst/>
                <a:latin typeface="LatoWeb"/>
              </a:rPr>
              <a:t> Anda sering mengorek hidung untuk membersihkannya dari kotoran? Mulai sekarang, cobalah untuk tidak melakukannya lagi, ya. Sering mengorek hidung atau mengorek hidung terlalu keras dapat membuat hidung terluka dan infeksi, serta menyebabkan </a:t>
            </a:r>
            <a:r>
              <a:rPr lang="id-ID" b="1" i="0" u="none" strike="noStrike" dirty="0">
                <a:effectLst/>
                <a:latin typeface="LatoWeb"/>
                <a:hlinkClick r:id="rId2">
                  <a:extLst>
                    <a:ext uri="{A12FA001-AC4F-418D-AE19-62706E023703}">
                      <ahyp:hlinkClr xmlns:ahyp="http://schemas.microsoft.com/office/drawing/2018/hyperlinkcolor" val="tx"/>
                    </a:ext>
                  </a:extLst>
                </a:hlinkClick>
              </a:rPr>
              <a:t>mimisan</a:t>
            </a:r>
            <a:r>
              <a:rPr lang="id-ID" b="1" i="0" dirty="0">
                <a:effectLst/>
                <a:latin typeface="LatoWeb"/>
              </a:rPr>
              <a:t>.</a:t>
            </a:r>
          </a:p>
          <a:p>
            <a:pPr algn="l"/>
            <a:r>
              <a:rPr lang="id-ID" b="1" i="0" dirty="0">
                <a:effectLst/>
                <a:latin typeface="LatoWeb"/>
              </a:rPr>
              <a:t>Untuk menghindari hal tersebut, Anda bisa mencoba untuk membersihkan hidung dengan larutan </a:t>
            </a:r>
            <a:r>
              <a:rPr lang="id-ID" b="1" i="1" dirty="0">
                <a:effectLst/>
                <a:latin typeface="LatoWeb"/>
              </a:rPr>
              <a:t>saline</a:t>
            </a:r>
            <a:r>
              <a:rPr lang="id-ID" b="1" i="0" dirty="0">
                <a:effectLst/>
                <a:latin typeface="LatoWeb"/>
              </a:rPr>
              <a:t> atau </a:t>
            </a:r>
            <a:r>
              <a:rPr lang="id-ID" b="1" i="0" u="none" strike="noStrike" dirty="0">
                <a:effectLst/>
                <a:latin typeface="LatoWeb"/>
                <a:hlinkClick r:id="rId3">
                  <a:extLst>
                    <a:ext uri="{A12FA001-AC4F-418D-AE19-62706E023703}">
                      <ahyp:hlinkClr xmlns:ahyp="http://schemas.microsoft.com/office/drawing/2018/hyperlinkcolor" val="tx"/>
                    </a:ext>
                  </a:extLst>
                </a:hlinkClick>
              </a:rPr>
              <a:t>air garam</a:t>
            </a:r>
            <a:r>
              <a:rPr lang="id-ID" b="1" i="0" dirty="0">
                <a:effectLst/>
                <a:latin typeface="LatoWeb"/>
              </a:rPr>
              <a:t> steril. Caranya adalah sebagai berikut:</a:t>
            </a:r>
          </a:p>
          <a:p>
            <a:pPr algn="l">
              <a:buFont typeface="Arial" panose="020B0604020202020204" pitchFamily="34" charset="0"/>
              <a:buChar char="•"/>
            </a:pPr>
            <a:r>
              <a:rPr lang="id-ID" b="1" i="0" dirty="0">
                <a:effectLst/>
                <a:latin typeface="LatoWeb"/>
              </a:rPr>
              <a:t>Rebus air sebanyak 2 cangkir selama 15 menit, kemudian masukkan 1 sendok teh garam tanpa yodium dan diamkan hingga suhu ruangan.</a:t>
            </a:r>
          </a:p>
          <a:p>
            <a:pPr algn="l">
              <a:buFont typeface="Arial" panose="020B0604020202020204" pitchFamily="34" charset="0"/>
              <a:buChar char="•"/>
            </a:pPr>
            <a:r>
              <a:rPr lang="id-ID" b="1" i="0" dirty="0">
                <a:effectLst/>
                <a:latin typeface="LatoWeb"/>
              </a:rPr>
              <a:t>Masukkan larutan garam ke dalam </a:t>
            </a:r>
            <a:r>
              <a:rPr lang="id-ID" b="1" i="1" dirty="0">
                <a:effectLst/>
                <a:latin typeface="LatoWeb"/>
              </a:rPr>
              <a:t>neti pot</a:t>
            </a:r>
            <a:r>
              <a:rPr lang="id-ID" b="1" i="0" dirty="0">
                <a:effectLst/>
                <a:latin typeface="LatoWeb"/>
              </a:rPr>
              <a:t> yang sudah dibersihkan dan dikeringkan.</a:t>
            </a:r>
          </a:p>
          <a:p>
            <a:pPr algn="l">
              <a:buFont typeface="Arial" panose="020B0604020202020204" pitchFamily="34" charset="0"/>
              <a:buChar char="•"/>
            </a:pPr>
            <a:r>
              <a:rPr lang="id-ID" b="1" i="0" dirty="0">
                <a:effectLst/>
                <a:latin typeface="LatoWeb"/>
              </a:rPr>
              <a:t>Miringkan kepala dan masukkan bagian ujung </a:t>
            </a:r>
            <a:r>
              <a:rPr lang="id-ID" b="1" i="1" dirty="0">
                <a:effectLst/>
                <a:latin typeface="LatoWeb"/>
              </a:rPr>
              <a:t>neti pot</a:t>
            </a:r>
            <a:r>
              <a:rPr lang="id-ID" b="1" i="0" dirty="0">
                <a:effectLst/>
                <a:latin typeface="LatoWeb"/>
              </a:rPr>
              <a:t> ke dalam hidung secara perlahan.</a:t>
            </a:r>
          </a:p>
          <a:p>
            <a:pPr algn="l">
              <a:buFont typeface="Arial" panose="020B0604020202020204" pitchFamily="34" charset="0"/>
              <a:buChar char="•"/>
            </a:pPr>
            <a:r>
              <a:rPr lang="id-ID" b="1" i="0" dirty="0">
                <a:effectLst/>
                <a:latin typeface="LatoWeb"/>
              </a:rPr>
              <a:t>Angkat </a:t>
            </a:r>
            <a:r>
              <a:rPr lang="id-ID" b="1" i="1" dirty="0">
                <a:effectLst/>
                <a:latin typeface="LatoWeb"/>
              </a:rPr>
              <a:t>neti pot</a:t>
            </a:r>
            <a:r>
              <a:rPr lang="id-ID" b="1" i="0" dirty="0">
                <a:effectLst/>
                <a:latin typeface="LatoWeb"/>
              </a:rPr>
              <a:t> hingga larutan garam mengalir dari satu lubang hidung ke lubang hidung yang lain.</a:t>
            </a:r>
          </a:p>
          <a:p>
            <a:pPr algn="l">
              <a:buFont typeface="Arial" panose="020B0604020202020204" pitchFamily="34" charset="0"/>
              <a:buChar char="•"/>
            </a:pPr>
            <a:r>
              <a:rPr lang="id-ID" b="1" i="0" dirty="0">
                <a:effectLst/>
                <a:latin typeface="LatoWeb"/>
              </a:rPr>
              <a:t>Ulangi pada lubang hidung yang lain</a:t>
            </a:r>
          </a:p>
          <a:p>
            <a:endParaRPr lang="id-ID" dirty="0"/>
          </a:p>
        </p:txBody>
      </p:sp>
    </p:spTree>
    <p:extLst>
      <p:ext uri="{BB962C8B-B14F-4D97-AF65-F5344CB8AC3E}">
        <p14:creationId xmlns:p14="http://schemas.microsoft.com/office/powerpoint/2010/main" val="53986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208CC0-3FE4-4C03-9573-8704E333117B}"/>
              </a:ext>
            </a:extLst>
          </p:cNvPr>
          <p:cNvSpPr>
            <a:spLocks noGrp="1"/>
          </p:cNvSpPr>
          <p:nvPr>
            <p:ph idx="1"/>
          </p:nvPr>
        </p:nvSpPr>
        <p:spPr>
          <a:xfrm>
            <a:off x="609601" y="291548"/>
            <a:ext cx="11065564" cy="5963477"/>
          </a:xfrm>
        </p:spPr>
        <p:txBody>
          <a:bodyPr anchor="t"/>
          <a:lstStyle/>
          <a:p>
            <a:r>
              <a:rPr lang="id-ID" b="1" i="0" dirty="0">
                <a:effectLst/>
                <a:latin typeface="Open Sans" panose="020B0606030504020204" pitchFamily="34" charset="0"/>
              </a:rPr>
              <a:t>Umumnya, setiap orang memiliki kuncup perasa (</a:t>
            </a:r>
            <a:r>
              <a:rPr lang="id-ID" b="1" i="1" dirty="0">
                <a:effectLst/>
                <a:latin typeface="Open Sans" panose="020B0606030504020204" pitchFamily="34" charset="0"/>
              </a:rPr>
              <a:t>taste buds</a:t>
            </a:r>
            <a:r>
              <a:rPr lang="id-ID" b="1" i="0" dirty="0">
                <a:effectLst/>
                <a:latin typeface="Open Sans" panose="020B0606030504020204" pitchFamily="34" charset="0"/>
              </a:rPr>
              <a:t>) sebanyak 10.000. Sel-sel ini akan terus berganti setiap dua minggu atau lebih, menggantikan sel-sel yang lama. Akan tetapi, seiring bertambahnya usia, sel itu tak lagi beregenerasi.</a:t>
            </a:r>
          </a:p>
          <a:p>
            <a:pPr algn="l"/>
            <a:r>
              <a:rPr lang="id-ID" i="0" dirty="0">
                <a:effectLst/>
                <a:latin typeface="Poppins" panose="020B0502040204020203" pitchFamily="2" charset="0"/>
              </a:rPr>
              <a:t>1. Hipogeusia</a:t>
            </a:r>
          </a:p>
          <a:p>
            <a:r>
              <a:rPr lang="id-ID" i="0" dirty="0">
                <a:effectLst/>
                <a:latin typeface="Open Sans" panose="020B0606030504020204" pitchFamily="34" charset="0"/>
              </a:rPr>
              <a:t>Saat Anda mengalami flu, selain penciuman, Anda juga mungkin merasakan bahwa kemampuan mengecap Anda menurun. Bisa jadi, Anda mengalami kondisi </a:t>
            </a:r>
            <a:r>
              <a:rPr lang="id-ID"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hipogeusia</a:t>
            </a:r>
            <a:r>
              <a:rPr lang="id-ID" i="0" dirty="0">
                <a:effectLst/>
                <a:latin typeface="Open Sans" panose="020B0606030504020204" pitchFamily="34" charset="0"/>
              </a:rPr>
              <a:t>.Hipogeusia adalah menurunnya kemampuan mengecap seseorang. Orang yang mengalami hipogeusia tetap dapat merasakan suatu rasa, tapi tidak sekuat biasanya.</a:t>
            </a:r>
          </a:p>
          <a:p>
            <a:pPr algn="l"/>
            <a:r>
              <a:rPr lang="id-ID" i="0" dirty="0">
                <a:effectLst/>
                <a:latin typeface="Poppins" panose="00000500000000000000" pitchFamily="2" charset="0"/>
              </a:rPr>
              <a:t>2. Ageusia</a:t>
            </a:r>
          </a:p>
          <a:p>
            <a:r>
              <a:rPr lang="id-ID" i="0" dirty="0">
                <a:effectLst/>
                <a:latin typeface="Open Sans" panose="020B0606030504020204" pitchFamily="34" charset="0"/>
              </a:rPr>
              <a:t>Ageusia adalah kondisi saat seseorang tidak mampu mengenali rasa sama sekali. Artinya, makanan atau minuman yang dikonsumsi tidak terasa apa-apa. Meski demikian, kondisi ini sebenarnya jarang terjadi. Seseorang lebih umum mengalami </a:t>
            </a:r>
            <a:r>
              <a:rPr lang="id-ID" i="0" u="none" strike="noStrike" dirty="0">
                <a:effectLst/>
                <a:latin typeface="Open Sans" panose="020B0606030504020204" pitchFamily="34" charset="0"/>
                <a:hlinkClick r:id="rId3">
                  <a:extLst>
                    <a:ext uri="{A12FA001-AC4F-418D-AE19-62706E023703}">
                      <ahyp:hlinkClr xmlns:ahyp="http://schemas.microsoft.com/office/drawing/2018/hyperlinkcolor" val="tx"/>
                    </a:ext>
                  </a:extLst>
                </a:hlinkClick>
              </a:rPr>
              <a:t>anosmia</a:t>
            </a:r>
            <a:r>
              <a:rPr lang="id-ID" i="0" dirty="0">
                <a:effectLst/>
                <a:latin typeface="Open Sans" panose="020B0606030504020204" pitchFamily="34" charset="0"/>
              </a:rPr>
              <a:t>, yakni kehilangan kemampuan membaui sama sekali dibandingkan indra perasa. Inilah yang juga biasanya menjadi ciri khas Covid-19</a:t>
            </a:r>
            <a:r>
              <a:rPr lang="id-ID" b="1" i="0" dirty="0">
                <a:effectLst/>
                <a:latin typeface="Open Sans" panose="020B0606030504020204" pitchFamily="34" charset="0"/>
              </a:rPr>
              <a:t>.</a:t>
            </a:r>
            <a:endParaRPr lang="id-ID" b="1" dirty="0"/>
          </a:p>
        </p:txBody>
      </p:sp>
    </p:spTree>
    <p:extLst>
      <p:ext uri="{BB962C8B-B14F-4D97-AF65-F5344CB8AC3E}">
        <p14:creationId xmlns:p14="http://schemas.microsoft.com/office/powerpoint/2010/main" val="3038161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6851935-92E8-4F2C-8E09-69661829D684}"/>
              </a:ext>
            </a:extLst>
          </p:cNvPr>
          <p:cNvSpPr>
            <a:spLocks noGrp="1"/>
          </p:cNvSpPr>
          <p:nvPr>
            <p:ph type="subTitle" idx="1"/>
          </p:nvPr>
        </p:nvSpPr>
        <p:spPr>
          <a:xfrm>
            <a:off x="516835" y="480391"/>
            <a:ext cx="9833113" cy="5314122"/>
          </a:xfrm>
        </p:spPr>
        <p:txBody>
          <a:bodyPr>
            <a:normAutofit fontScale="92500" lnSpcReduction="20000"/>
          </a:bodyPr>
          <a:lstStyle/>
          <a:p>
            <a:pPr algn="l"/>
            <a:r>
              <a:rPr lang="id-ID" i="0" dirty="0">
                <a:effectLst/>
                <a:latin typeface="Poppins" panose="00000500000000000000" pitchFamily="2" charset="0"/>
              </a:rPr>
              <a:t>3. Disgeusia </a:t>
            </a:r>
          </a:p>
          <a:p>
            <a:pPr algn="l">
              <a:buFont typeface="Arial" panose="020B0604020202020204" pitchFamily="34" charset="0"/>
              <a:buChar char="•"/>
            </a:pPr>
            <a:r>
              <a:rPr lang="id-ID" i="0" dirty="0">
                <a:effectLst/>
                <a:latin typeface="Open Sans" panose="020B0606030504020204" pitchFamily="34" charset="0"/>
              </a:rPr>
              <a:t>Disgeusia adalah gangguan indra pengecapan yang membuat seseorang mengecap rasa yang tidak enak, seperti busuk, tengik, pahit, atau asin yang bertahan di mulut. Ciri lain seseorang mengalami disgeusia adalah </a:t>
            </a:r>
            <a:r>
              <a:rPr lang="id-ID" i="0" u="none" strike="noStrike" dirty="0">
                <a:effectLst/>
                <a:latin typeface="Open Sans" panose="020B0606030504020204" pitchFamily="34" charset="0"/>
                <a:hlinkClick r:id="rId2">
                  <a:extLst>
                    <a:ext uri="{A12FA001-AC4F-418D-AE19-62706E023703}">
                      <ahyp:hlinkClr xmlns:ahyp="http://schemas.microsoft.com/office/drawing/2018/hyperlinkcolor" val="tx"/>
                    </a:ext>
                  </a:extLst>
                </a:hlinkClick>
              </a:rPr>
              <a:t>merasakan logam di mulut</a:t>
            </a:r>
            <a:r>
              <a:rPr lang="id-ID" i="0" dirty="0">
                <a:effectLst/>
                <a:latin typeface="Open Sans" panose="020B0606030504020204" pitchFamily="34" charset="0"/>
              </a:rPr>
              <a:t> untuk beberapa waktu.Terdapat banyak kondisi yang dapat menyebabkan seseorang mengalami gangguan indra perasa. Selain usia, berikut adalah beberapa hal yang menjadi penyebab seseorang mengalami kelainan indra perasa (</a:t>
            </a:r>
            <a:r>
              <a:rPr lang="id-ID" i="1" dirty="0">
                <a:effectLst/>
                <a:latin typeface="Open Sans" panose="020B0606030504020204" pitchFamily="34" charset="0"/>
              </a:rPr>
              <a:t>taste disorder</a:t>
            </a:r>
            <a:r>
              <a:rPr lang="id-ID" i="0" dirty="0">
                <a:effectLst/>
                <a:latin typeface="Open Sans" panose="020B0606030504020204" pitchFamily="34" charset="0"/>
              </a:rPr>
              <a:t>):Infeksi saluran pernapasan atas</a:t>
            </a:r>
          </a:p>
          <a:p>
            <a:pPr algn="l">
              <a:buFont typeface="Arial" panose="020B0604020202020204" pitchFamily="34" charset="0"/>
              <a:buChar char="•"/>
            </a:pPr>
            <a:r>
              <a:rPr lang="id-ID" i="0" dirty="0">
                <a:effectLst/>
                <a:latin typeface="Open Sans" panose="020B0606030504020204" pitchFamily="34" charset="0"/>
              </a:rPr>
              <a:t>Infeksi telinga tengah</a:t>
            </a:r>
          </a:p>
          <a:p>
            <a:pPr algn="l">
              <a:buFont typeface="Arial" panose="020B0604020202020204" pitchFamily="34" charset="0"/>
              <a:buChar char="•"/>
            </a:pPr>
            <a:r>
              <a:rPr lang="id-ID" i="0" dirty="0">
                <a:effectLst/>
                <a:latin typeface="Open Sans" panose="020B0606030504020204" pitchFamily="34" charset="0"/>
              </a:rPr>
              <a:t>Cedera kepala</a:t>
            </a:r>
          </a:p>
          <a:p>
            <a:pPr algn="l">
              <a:buFont typeface="Arial" panose="020B0604020202020204" pitchFamily="34" charset="0"/>
              <a:buChar char="•"/>
            </a:pPr>
            <a:r>
              <a:rPr lang="id-ID" i="0" dirty="0">
                <a:effectLst/>
                <a:latin typeface="Open Sans" panose="020B0606030504020204" pitchFamily="34" charset="0"/>
              </a:rPr>
              <a:t>Kurang menjaga kesehatan gigi dan mulut</a:t>
            </a:r>
          </a:p>
          <a:p>
            <a:pPr algn="l">
              <a:buFont typeface="Arial" panose="020B0604020202020204" pitchFamily="34" charset="0"/>
              <a:buChar char="•"/>
            </a:pPr>
            <a:r>
              <a:rPr lang="id-ID" i="0" dirty="0">
                <a:effectLst/>
                <a:latin typeface="Open Sans" panose="020B0606030504020204" pitchFamily="34" charset="0"/>
              </a:rPr>
              <a:t>Kurang asupan zinc</a:t>
            </a:r>
          </a:p>
          <a:p>
            <a:pPr algn="l">
              <a:buFont typeface="Arial" panose="020B0604020202020204" pitchFamily="34" charset="0"/>
              <a:buChar char="•"/>
            </a:pPr>
            <a:r>
              <a:rPr lang="id-ID" i="0" dirty="0">
                <a:effectLst/>
                <a:latin typeface="Open Sans" panose="020B0606030504020204" pitchFamily="34" charset="0"/>
              </a:rPr>
              <a:t>Obat-obatan tertentu, seperti antibiotik, obat saraf, diuretik, dan antiaritmia</a:t>
            </a:r>
          </a:p>
          <a:p>
            <a:pPr algn="l">
              <a:buFont typeface="Arial" panose="020B0604020202020204" pitchFamily="34" charset="0"/>
              <a:buChar char="•"/>
            </a:pPr>
            <a:r>
              <a:rPr lang="id-ID" i="0" dirty="0">
                <a:effectLst/>
                <a:latin typeface="Open Sans" panose="020B0606030504020204" pitchFamily="34" charset="0"/>
              </a:rPr>
              <a:t>Kerusakan saraf gustatori (pengecap)</a:t>
            </a:r>
          </a:p>
          <a:p>
            <a:pPr algn="l">
              <a:buFont typeface="Arial" panose="020B0604020202020204" pitchFamily="34" charset="0"/>
              <a:buChar char="•"/>
            </a:pPr>
            <a:r>
              <a:rPr lang="id-ID" i="0" dirty="0">
                <a:effectLst/>
                <a:latin typeface="Open Sans" panose="020B0606030504020204" pitchFamily="34" charset="0"/>
              </a:rPr>
              <a:t>Kondisi atau penyakit tertentu, seperti hipotiroidisme, anemia defisiensi vitamin B12, diabetes, sindrom Sjogren, dan penyakit Crohn. </a:t>
            </a:r>
          </a:p>
          <a:p>
            <a:pPr algn="l">
              <a:buFont typeface="Arial" panose="020B0604020202020204" pitchFamily="34" charset="0"/>
              <a:buChar char="•"/>
            </a:pPr>
            <a:r>
              <a:rPr lang="id-ID" i="0" dirty="0">
                <a:effectLst/>
                <a:latin typeface="Open Sans" panose="020B0606030504020204" pitchFamily="34" charset="0"/>
              </a:rPr>
              <a:t>Menjalani radioterapi untuk pengobatan kanker di area kepala dan leher </a:t>
            </a:r>
          </a:p>
          <a:p>
            <a:pPr algn="l">
              <a:buFont typeface="Arial" panose="020B0604020202020204" pitchFamily="34" charset="0"/>
              <a:buChar char="•"/>
            </a:pPr>
            <a:r>
              <a:rPr lang="id-ID" i="0" dirty="0">
                <a:effectLst/>
                <a:latin typeface="Open Sans" panose="020B0606030504020204" pitchFamily="34" charset="0"/>
              </a:rPr>
              <a:t>Menjalani operasi THT (seperti telinga tengah) atau operasi gigi bungsu</a:t>
            </a:r>
          </a:p>
          <a:p>
            <a:pPr algn="l"/>
            <a:endParaRPr lang="id-ID" dirty="0"/>
          </a:p>
        </p:txBody>
      </p:sp>
    </p:spTree>
    <p:extLst>
      <p:ext uri="{BB962C8B-B14F-4D97-AF65-F5344CB8AC3E}">
        <p14:creationId xmlns:p14="http://schemas.microsoft.com/office/powerpoint/2010/main" val="3570919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471E1-1148-434B-8F70-C918B0951F8A}"/>
              </a:ext>
            </a:extLst>
          </p:cNvPr>
          <p:cNvSpPr>
            <a:spLocks noGrp="1"/>
          </p:cNvSpPr>
          <p:nvPr>
            <p:ph type="title"/>
          </p:nvPr>
        </p:nvSpPr>
        <p:spPr>
          <a:xfrm>
            <a:off x="954158" y="1404730"/>
            <a:ext cx="8600660" cy="2451653"/>
          </a:xfrm>
        </p:spPr>
        <p:txBody>
          <a:bodyPr/>
          <a:lstStyle/>
          <a:p>
            <a:pPr algn="ctr"/>
            <a:r>
              <a:rPr lang="id-ID" b="1" dirty="0"/>
              <a:t>terimakasih</a:t>
            </a:r>
          </a:p>
        </p:txBody>
      </p:sp>
    </p:spTree>
    <p:extLst>
      <p:ext uri="{BB962C8B-B14F-4D97-AF65-F5344CB8AC3E}">
        <p14:creationId xmlns:p14="http://schemas.microsoft.com/office/powerpoint/2010/main" val="1945933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{4A09AE66-CA96-4197-A084-E71D7228DE2B}tf03457452</Template>
  <TotalTime>33</TotalTime>
  <Words>920</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LatoWeb</vt:lpstr>
      <vt:lpstr>Open Sans</vt:lpstr>
      <vt:lpstr>Poppins</vt:lpstr>
      <vt:lpstr>Celestial</vt:lpstr>
      <vt:lpstr>MENGKAJI TENTANG MASALAH ATAU PENYAKIT TENTANG INDRA PENCIUMAN DAN PERASA</vt:lpstr>
      <vt:lpstr>MENGENALI indra penciuman</vt:lpstr>
      <vt:lpstr>PowerPoint Presentation</vt:lpstr>
      <vt:lpstr>PowerPoint Presentation</vt:lpstr>
      <vt:lpstr>PowerPoint Presentation</vt:lpstr>
      <vt:lpstr>PowerPoint Presentation</vt:lpstr>
      <vt:lpstr>PowerPoint Presentation</vt:lpstr>
      <vt:lpstr>terimakasih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MENGKAJI TENTANG MASALAH ATAU PENYAKIT TENTANG INDRA PENCIUMAN DAN PERASA</dc:title>
  <dc:creator>sy709370@gmail.com</dc:creator>
  <cp:lastModifiedBy>sy709370@gmail.com</cp:lastModifiedBy>
  <cp:revision>1</cp:revision>
  <dcterms:created xsi:type="dcterms:W3CDTF">2022-01-22T12:02:04Z</dcterms:created>
  <dcterms:modified xsi:type="dcterms:W3CDTF">2022-01-22T12:35:16Z</dcterms:modified>
</cp:coreProperties>
</file>