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  <p:sldMasterId id="2147483691" r:id="rId3"/>
    <p:sldMasterId id="2147483703" r:id="rId4"/>
  </p:sldMasterIdLst>
  <p:handoutMasterIdLst>
    <p:handoutMasterId r:id="rId19"/>
  </p:handoutMasterIdLst>
  <p:sldIdLst>
    <p:sldId id="256" r:id="rId5"/>
    <p:sldId id="345" r:id="rId6"/>
    <p:sldId id="358" r:id="rId7"/>
    <p:sldId id="349" r:id="rId8"/>
    <p:sldId id="350" r:id="rId9"/>
    <p:sldId id="351" r:id="rId10"/>
    <p:sldId id="352" r:id="rId11"/>
    <p:sldId id="347" r:id="rId12"/>
    <p:sldId id="353" r:id="rId13"/>
    <p:sldId id="354" r:id="rId14"/>
    <p:sldId id="355" r:id="rId15"/>
    <p:sldId id="356" r:id="rId16"/>
    <p:sldId id="357" r:id="rId17"/>
    <p:sldId id="344" r:id="rId18"/>
  </p:sldIdLst>
  <p:sldSz cx="9144000" cy="6858000" type="screen4x3"/>
  <p:notesSz cx="6853238" cy="9871075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99FF"/>
    <a:srgbClr val="CC66FF"/>
    <a:srgbClr val="003300"/>
    <a:srgbClr val="006600"/>
    <a:srgbClr val="66CCFF"/>
    <a:srgbClr val="CC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70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702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375775"/>
            <a:ext cx="29702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D8AEFB-10BA-4798-B896-C78ECE90EA1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01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7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DE6A-9797-40D6-A7BF-DCCD98AA9A9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07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5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2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48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21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14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1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98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DE6A-9797-40D6-A7BF-DCCD98AA9A9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6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4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016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53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32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48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45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010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61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3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2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CB8CB1-581B-4AD7-B7F7-D0CD530B11E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793884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009EC9-1238-4FD9-81FB-532D1FFCFDE8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57349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7E2EF8-2838-401F-B0F5-FF09EC32E2BC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752412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EBBAEE-E248-4349-86AF-06618E80425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4802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01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3B6678-8E9F-4509-908E-DC3ED3460C7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137059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A56F55-E937-42D1-937A-C70D357BEE58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65558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452138-459F-487F-96B5-33330765661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911340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07CBBE-3E94-43B1-951E-C0C1E7A9AB1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46633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0F9973-151B-4490-BB75-25DF434DAD0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33566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EE0A42-C4B4-4886-9C65-8D38650B1D5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99551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4F0EAB-8C68-4F52-BB30-C3C1257806B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9437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0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6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09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15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876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876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endParaRPr lang="id-ID" alt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fld id="{DCB65846-14AB-4978-AA4E-004085699BB9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6778625" cy="2663825"/>
          </a:xfrm>
          <a:solidFill>
            <a:srgbClr val="000080"/>
          </a:solidFill>
        </p:spPr>
        <p:txBody>
          <a:bodyPr/>
          <a:lstStyle/>
          <a:p>
            <a:pPr eaLnBrk="1" hangingPunct="1"/>
            <a:r>
              <a:rPr lang="id-ID" sz="4000" b="1" dirty="0" smtClean="0">
                <a:solidFill>
                  <a:schemeClr val="bg1"/>
                </a:solidFill>
              </a:rPr>
              <a:t>Penilaian Kesehatan Mental Anak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64000"/>
            <a:ext cx="442912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5913"/>
            <a:ext cx="16430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>
                <a:latin typeface="Calibri" charset="0"/>
              </a:rPr>
              <a:t> KRITERIA DIAGNOSTIK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000" dirty="0" err="1" smtClean="0">
                <a:ea typeface="ＭＳ Ｐゴシック" pitchFamily="34" charset="-128"/>
              </a:rPr>
              <a:t>Pada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pemeriksaan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tes</a:t>
            </a:r>
            <a:r>
              <a:rPr lang="en-US" sz="3000" dirty="0" smtClean="0">
                <a:ea typeface="ＭＳ Ｐゴシック" pitchFamily="34" charset="-128"/>
              </a:rPr>
              <a:t> IQ, </a:t>
            </a:r>
            <a:r>
              <a:rPr lang="en-US" sz="3000" dirty="0" err="1" smtClean="0">
                <a:ea typeface="ＭＳ Ｐゴシック" pitchFamily="34" charset="-128"/>
              </a:rPr>
              <a:t>fungsi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intelektual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di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bawah</a:t>
            </a:r>
            <a:r>
              <a:rPr lang="en-US" sz="3000" dirty="0" smtClean="0">
                <a:ea typeface="ＭＳ Ｐゴシック" pitchFamily="34" charset="-128"/>
              </a:rPr>
              <a:t> rata</a:t>
            </a:r>
            <a:r>
              <a:rPr lang="id-ID" sz="3000" dirty="0" smtClean="0">
                <a:ea typeface="ＭＳ Ｐゴシック" pitchFamily="34" charset="-128"/>
              </a:rPr>
              <a:t>-rata</a:t>
            </a:r>
            <a:r>
              <a:rPr lang="en-US" sz="3000" dirty="0" smtClean="0">
                <a:ea typeface="ＭＳ Ｐゴシック" pitchFamily="34" charset="-128"/>
              </a:rPr>
              <a:t>, </a:t>
            </a:r>
            <a:r>
              <a:rPr lang="en-US" sz="3000" dirty="0" err="1" smtClean="0">
                <a:ea typeface="ＭＳ Ｐゴシック" pitchFamily="34" charset="-128"/>
              </a:rPr>
              <a:t>yaitu</a:t>
            </a:r>
            <a:r>
              <a:rPr lang="en-US" sz="3000" dirty="0" smtClean="0">
                <a:ea typeface="ＭＳ Ｐゴシック" pitchFamily="34" charset="-128"/>
              </a:rPr>
              <a:t> ≤70</a:t>
            </a:r>
          </a:p>
          <a:p>
            <a:pPr eaLnBrk="1" hangingPunct="1"/>
            <a:r>
              <a:rPr lang="en-US" sz="3000" dirty="0" err="1" smtClean="0">
                <a:ea typeface="ＭＳ Ｐゴシック" pitchFamily="34" charset="-128"/>
              </a:rPr>
              <a:t>Adanya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keterbatasan</a:t>
            </a:r>
            <a:r>
              <a:rPr lang="en-US" sz="3000" dirty="0" smtClean="0">
                <a:ea typeface="ＭＳ Ｐゴシック" pitchFamily="34" charset="-128"/>
              </a:rPr>
              <a:t> d</a:t>
            </a:r>
            <a:r>
              <a:rPr lang="id-ID" sz="3000" dirty="0" smtClean="0">
                <a:ea typeface="ＭＳ Ｐゴシック" pitchFamily="34" charset="-128"/>
              </a:rPr>
              <a:t>alam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fungsi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adaptif</a:t>
            </a:r>
            <a:r>
              <a:rPr lang="en-US" sz="3000" dirty="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sz="2600" dirty="0" err="1" smtClean="0">
                <a:ea typeface="Arial" pitchFamily="34" charset="0"/>
              </a:rPr>
              <a:t>komunikasi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perawatan</a:t>
            </a:r>
            <a:r>
              <a:rPr lang="en-US" sz="2600" dirty="0" smtClean="0">
                <a:ea typeface="Arial" pitchFamily="34" charset="0"/>
              </a:rPr>
              <a:t> </a:t>
            </a:r>
            <a:r>
              <a:rPr lang="en-US" sz="2600" dirty="0" err="1" smtClean="0">
                <a:ea typeface="Arial" pitchFamily="34" charset="0"/>
              </a:rPr>
              <a:t>diri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mengurus</a:t>
            </a:r>
            <a:r>
              <a:rPr lang="en-US" sz="2600" dirty="0" smtClean="0">
                <a:ea typeface="Arial" pitchFamily="34" charset="0"/>
              </a:rPr>
              <a:t> </a:t>
            </a:r>
            <a:r>
              <a:rPr lang="en-US" sz="2600" dirty="0" err="1" smtClean="0">
                <a:ea typeface="Arial" pitchFamily="34" charset="0"/>
              </a:rPr>
              <a:t>rumah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keterampilan</a:t>
            </a:r>
            <a:r>
              <a:rPr lang="en-US" sz="2600" dirty="0" smtClean="0">
                <a:ea typeface="Arial" pitchFamily="34" charset="0"/>
              </a:rPr>
              <a:t> </a:t>
            </a:r>
            <a:r>
              <a:rPr lang="en-US" sz="2600" dirty="0" err="1" smtClean="0">
                <a:ea typeface="Arial" pitchFamily="34" charset="0"/>
              </a:rPr>
              <a:t>sosial</a:t>
            </a:r>
            <a:r>
              <a:rPr lang="en-US" sz="2600" dirty="0" smtClean="0">
                <a:ea typeface="Arial" pitchFamily="34" charset="0"/>
              </a:rPr>
              <a:t> </a:t>
            </a:r>
            <a:r>
              <a:rPr lang="id-ID" sz="2600" dirty="0" smtClean="0">
                <a:ea typeface="Arial" pitchFamily="34" charset="0"/>
              </a:rPr>
              <a:t>dan</a:t>
            </a:r>
            <a:r>
              <a:rPr lang="en-US" sz="2600" dirty="0" smtClean="0">
                <a:ea typeface="Arial" pitchFamily="34" charset="0"/>
              </a:rPr>
              <a:t> interpersonal, </a:t>
            </a:r>
            <a:r>
              <a:rPr lang="en-US" sz="2600" dirty="0" err="1" smtClean="0">
                <a:ea typeface="Arial" pitchFamily="34" charset="0"/>
              </a:rPr>
              <a:t>akademik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pekerjaan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kesehatan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keamanan</a:t>
            </a:r>
            <a:r>
              <a:rPr lang="en-US" sz="2600" dirty="0" smtClean="0">
                <a:ea typeface="Arial" pitchFamily="34" charset="0"/>
              </a:rPr>
              <a:t>, </a:t>
            </a:r>
            <a:r>
              <a:rPr lang="en-US" sz="2600" dirty="0" err="1" smtClean="0">
                <a:ea typeface="Arial" pitchFamily="34" charset="0"/>
              </a:rPr>
              <a:t>waktu</a:t>
            </a:r>
            <a:r>
              <a:rPr lang="en-US" sz="2600" dirty="0" smtClean="0">
                <a:ea typeface="Arial" pitchFamily="34" charset="0"/>
              </a:rPr>
              <a:t> </a:t>
            </a:r>
            <a:r>
              <a:rPr lang="en-US" sz="2600" dirty="0" err="1" smtClean="0">
                <a:ea typeface="Arial" pitchFamily="34" charset="0"/>
              </a:rPr>
              <a:t>luang</a:t>
            </a:r>
            <a:endParaRPr lang="en-US" sz="2600" dirty="0" smtClean="0">
              <a:ea typeface="Arial" pitchFamily="34" charset="0"/>
            </a:endParaRPr>
          </a:p>
          <a:p>
            <a:pPr eaLnBrk="1" hangingPunct="1"/>
            <a:r>
              <a:rPr lang="en-US" sz="3000" dirty="0" err="1" smtClean="0">
                <a:ea typeface="ＭＳ Ｐゴシック" pitchFamily="34" charset="-128"/>
              </a:rPr>
              <a:t>Awitan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sebelum</a:t>
            </a:r>
            <a:r>
              <a:rPr lang="en-US" sz="3000" dirty="0" smtClean="0">
                <a:ea typeface="ＭＳ Ｐゴシック" pitchFamily="34" charset="-128"/>
              </a:rPr>
              <a:t> </a:t>
            </a:r>
            <a:r>
              <a:rPr lang="en-US" sz="3000" dirty="0" err="1" smtClean="0">
                <a:ea typeface="ＭＳ Ｐゴシック" pitchFamily="34" charset="-128"/>
              </a:rPr>
              <a:t>usia</a:t>
            </a:r>
            <a:r>
              <a:rPr lang="en-US" sz="3000" dirty="0" smtClean="0">
                <a:ea typeface="ＭＳ Ｐゴシック" pitchFamily="34" charset="-128"/>
              </a:rPr>
              <a:t> 18 </a:t>
            </a:r>
            <a:r>
              <a:rPr lang="en-US" sz="3000" dirty="0" err="1" smtClean="0">
                <a:ea typeface="ＭＳ Ｐゴシック" pitchFamily="34" charset="-128"/>
              </a:rPr>
              <a:t>tahun</a:t>
            </a:r>
            <a:endParaRPr lang="id-ID" sz="3000" dirty="0" smtClean="0">
              <a:ea typeface="ＭＳ Ｐゴシック" pitchFamily="34" charset="-128"/>
            </a:endParaRPr>
          </a:p>
          <a:p>
            <a:pPr eaLnBrk="1" hangingPunct="1"/>
            <a:r>
              <a:rPr lang="id-ID" sz="3000" dirty="0" smtClean="0">
                <a:ea typeface="ＭＳ Ｐゴシック" pitchFamily="34" charset="-128"/>
              </a:rPr>
              <a:t>Nilai IQ&lt;70 </a:t>
            </a:r>
          </a:p>
          <a:p>
            <a:pPr eaLnBrk="1" hangingPunct="1"/>
            <a:r>
              <a:rPr lang="id-ID" sz="3000" dirty="0" smtClean="0">
                <a:ea typeface="ＭＳ Ｐゴシック" pitchFamily="34" charset="-128"/>
              </a:rPr>
              <a:t>IQ = 90-95 disebut sebagai fungsi intelektual </a:t>
            </a:r>
            <a:r>
              <a:rPr lang="id-ID" sz="3000" i="1" dirty="0" smtClean="0">
                <a:ea typeface="ＭＳ Ｐゴシック" pitchFamily="34" charset="-128"/>
              </a:rPr>
              <a:t>borderline</a:t>
            </a:r>
            <a:endParaRPr lang="en-US" sz="3000" i="1" dirty="0" smtClean="0">
              <a:ea typeface="ＭＳ Ｐゴシック" pitchFamily="34" charset="-128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124200" y="6248400"/>
            <a:ext cx="5559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Verdana" pitchFamily="34" charset="0"/>
              </a:rPr>
              <a:t>Kriteria</a:t>
            </a:r>
            <a:r>
              <a:rPr lang="en-US" sz="1600" dirty="0">
                <a:latin typeface="Verdana" pitchFamily="34" charset="0"/>
              </a:rPr>
              <a:t> Diagnosis PPDGJ-3 </a:t>
            </a:r>
            <a:r>
              <a:rPr lang="en-US" sz="1600" dirty="0" err="1">
                <a:latin typeface="Verdana" pitchFamily="34" charset="0"/>
              </a:rPr>
              <a:t>atau</a:t>
            </a:r>
            <a:r>
              <a:rPr lang="en-US" sz="1600" dirty="0">
                <a:latin typeface="Verdana" pitchFamily="34" charset="0"/>
              </a:rPr>
              <a:t> ICD-10, WHO 1997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dirty="0" smtClean="0">
                <a:ea typeface="+mj-ea"/>
              </a:rPr>
              <a:t>2. Gangguan </a:t>
            </a:r>
            <a:r>
              <a:rPr lang="id-ID" sz="3600" dirty="0">
                <a:ea typeface="+mj-ea"/>
              </a:rPr>
              <a:t>perkembangan pervasif atau gangguan spektrum autisme</a:t>
            </a:r>
            <a:br>
              <a:rPr lang="id-ID" sz="3600" dirty="0">
                <a:ea typeface="+mj-ea"/>
              </a:rPr>
            </a:br>
            <a:endParaRPr lang="id-ID" sz="36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7" y="1412875"/>
            <a:ext cx="8001055" cy="501652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d-ID" b="1" dirty="0">
                <a:ea typeface="+mn-ea"/>
              </a:rPr>
              <a:t>Gambaran klinis </a:t>
            </a:r>
            <a:r>
              <a:rPr lang="id-ID" b="1" dirty="0" smtClean="0">
                <a:ea typeface="+mn-ea"/>
              </a:rPr>
              <a:t>:</a:t>
            </a:r>
            <a:endParaRPr lang="id-ID" b="1" dirty="0">
              <a:ea typeface="+mn-ea"/>
            </a:endParaRPr>
          </a:p>
          <a:p>
            <a:pPr eaLnBrk="1" hangingPunct="1">
              <a:defRPr/>
            </a:pPr>
            <a:r>
              <a:rPr lang="id-ID" sz="2300" dirty="0">
                <a:ea typeface="+mn-ea"/>
              </a:rPr>
              <a:t>Hendaya kualitatif dalam </a:t>
            </a:r>
            <a:r>
              <a:rPr lang="id-ID" sz="2300" b="1" dirty="0">
                <a:ea typeface="+mn-ea"/>
              </a:rPr>
              <a:t>interaksi sosial </a:t>
            </a:r>
          </a:p>
          <a:p>
            <a:pPr eaLnBrk="1" hangingPunct="1">
              <a:defRPr/>
            </a:pPr>
            <a:r>
              <a:rPr lang="id-ID" sz="2300" dirty="0">
                <a:ea typeface="+mn-ea"/>
              </a:rPr>
              <a:t>Gangguan </a:t>
            </a:r>
            <a:r>
              <a:rPr lang="id-ID" sz="2300" b="1" dirty="0">
                <a:ea typeface="+mn-ea"/>
              </a:rPr>
              <a:t>komunikasi</a:t>
            </a:r>
            <a:r>
              <a:rPr lang="id-ID" sz="2300" dirty="0">
                <a:ea typeface="+mn-ea"/>
              </a:rPr>
              <a:t>  verbal, non verbal dan bermain </a:t>
            </a:r>
          </a:p>
          <a:p>
            <a:pPr eaLnBrk="1" hangingPunct="1">
              <a:defRPr/>
            </a:pPr>
            <a:r>
              <a:rPr lang="id-ID" sz="2300" b="1" dirty="0">
                <a:ea typeface="+mn-ea"/>
              </a:rPr>
              <a:t>Aktivitas dan minat yang terbatas </a:t>
            </a:r>
          </a:p>
          <a:p>
            <a:pPr eaLnBrk="1" hangingPunct="1">
              <a:defRPr/>
            </a:pPr>
            <a:r>
              <a:rPr lang="id-ID" sz="2300" dirty="0">
                <a:ea typeface="+mn-ea"/>
              </a:rPr>
              <a:t>Perilaku stereotipik </a:t>
            </a:r>
            <a:endParaRPr lang="id-ID" sz="2300" dirty="0" smtClean="0">
              <a:ea typeface="+mn-ea"/>
            </a:endParaRPr>
          </a:p>
          <a:p>
            <a:pPr eaLnBrk="1" hangingPunct="1">
              <a:defRPr/>
            </a:pPr>
            <a:r>
              <a:rPr lang="id-ID" sz="2300" dirty="0" smtClean="0">
                <a:ea typeface="+mn-ea"/>
              </a:rPr>
              <a:t>Emosi </a:t>
            </a:r>
            <a:r>
              <a:rPr lang="id-ID" sz="2300" dirty="0">
                <a:ea typeface="+mn-ea"/>
              </a:rPr>
              <a:t>yang sering tidak stabil</a:t>
            </a:r>
          </a:p>
          <a:p>
            <a:pPr eaLnBrk="1" hangingPunct="1">
              <a:defRPr/>
            </a:pPr>
            <a:r>
              <a:rPr lang="id-ID" sz="2300" dirty="0">
                <a:ea typeface="+mn-ea"/>
              </a:rPr>
              <a:t>Respon berlebih atau kekurangan terhadap beberapa stimuli sensorik  </a:t>
            </a:r>
          </a:p>
          <a:p>
            <a:pPr eaLnBrk="1" hangingPunct="1">
              <a:defRPr/>
            </a:pPr>
            <a:r>
              <a:rPr lang="id-ID" sz="2300" dirty="0">
                <a:ea typeface="+mn-ea"/>
              </a:rPr>
              <a:t>Gejala-gejala perilaku lain yang terkait (seperti hiper/hipo-kinesis, agresi, tantrum, melukai diri, rentang perhatian pendek, kurangnya kemampuan untuk berfokus pada tugas, insomnia, masalah makan)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dirty="0" smtClean="0"/>
              <a:t>3. Gangguan </a:t>
            </a:r>
            <a:r>
              <a:rPr lang="id-ID" dirty="0"/>
              <a:t>Perilaku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08175" y="1855788"/>
            <a:ext cx="7056438" cy="4525962"/>
          </a:xfrm>
        </p:spPr>
        <p:txBody>
          <a:bodyPr/>
          <a:lstStyle/>
          <a:p>
            <a:pPr eaLnBrk="1" hangingPunct="1">
              <a:defRPr/>
            </a:pPr>
            <a:r>
              <a:rPr lang="id-ID" sz="2400" dirty="0"/>
              <a:t>Gangguan dalam atensi yang berat </a:t>
            </a:r>
          </a:p>
          <a:p>
            <a:pPr eaLnBrk="1" hangingPunct="1">
              <a:defRPr/>
            </a:pPr>
            <a:r>
              <a:rPr lang="id-ID" sz="2400" dirty="0"/>
              <a:t>Aktivitas berlebihan yang berat</a:t>
            </a:r>
          </a:p>
          <a:p>
            <a:pPr eaLnBrk="1" hangingPunct="1">
              <a:defRPr/>
            </a:pPr>
            <a:r>
              <a:rPr lang="id-ID" sz="2400" dirty="0"/>
              <a:t>Impulsivitas yang berlebihan</a:t>
            </a:r>
          </a:p>
          <a:p>
            <a:pPr eaLnBrk="1" hangingPunct="1">
              <a:defRPr/>
            </a:pPr>
            <a:r>
              <a:rPr lang="id-ID" sz="2400" dirty="0"/>
              <a:t>Perilaku berulang dan mengganggu yang lain (temper tantrums yang sering dan berat, perilaku yang kejam, tidak patuh yang berat, mencuri)                  </a:t>
            </a:r>
          </a:p>
          <a:p>
            <a:pPr eaLnBrk="1" hangingPunct="1">
              <a:defRPr/>
            </a:pPr>
            <a:r>
              <a:rPr lang="id-ID" sz="2400" dirty="0" smtClean="0"/>
              <a:t>Perubahan </a:t>
            </a:r>
            <a:r>
              <a:rPr lang="id-ID" sz="2400" dirty="0"/>
              <a:t>yang tiba-tiba dalam perilaku atau hubungan dengan teman sebaya termasuk kemarahan dan penarikan diri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>
                <a:ea typeface="+mj-ea"/>
              </a:rPr>
              <a:t>Gangguan Pemusatan Perhatian dan Hiperaktivitas</a:t>
            </a:r>
            <a:endParaRPr lang="id-ID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713" y="1600200"/>
            <a:ext cx="7380287" cy="4852988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id-ID" sz="3400" dirty="0" smtClean="0">
                <a:ea typeface="+mn-ea"/>
              </a:rPr>
              <a:t>Gejala :</a:t>
            </a:r>
          </a:p>
          <a:p>
            <a:pPr eaLnBrk="1" hangingPunct="1">
              <a:defRPr/>
            </a:pPr>
            <a:r>
              <a:rPr lang="id-ID" sz="3400" dirty="0" smtClean="0">
                <a:ea typeface="+mn-ea"/>
              </a:rPr>
              <a:t>Gangguan </a:t>
            </a:r>
            <a:r>
              <a:rPr lang="id-ID" sz="3400" dirty="0">
                <a:ea typeface="+mn-ea"/>
              </a:rPr>
              <a:t>atensi yang berat dan tidak mampu untuk fokus, berhenti mengerjakan tugas secara berulang-ulang sebelum menyelesaikannya dan pindah mengerjakan tugas lainnya.</a:t>
            </a:r>
          </a:p>
          <a:p>
            <a:pPr eaLnBrk="1" hangingPunct="1">
              <a:defRPr/>
            </a:pPr>
            <a:r>
              <a:rPr lang="id-ID" sz="3400" dirty="0">
                <a:ea typeface="+mn-ea"/>
              </a:rPr>
              <a:t>Aktivitas berlebihan yang berat: lari-lari berputar yang tidak bisa dikontrol, sulit untuk dapat duduk diam, bicara terus atau bergerak terus.</a:t>
            </a:r>
          </a:p>
          <a:p>
            <a:pPr eaLnBrk="1" hangingPunct="1">
              <a:defRPr/>
            </a:pPr>
            <a:r>
              <a:rPr lang="id-ID" sz="3400" dirty="0" smtClean="0">
                <a:ea typeface="+mn-ea"/>
              </a:rPr>
              <a:t>Impulsivitas </a:t>
            </a:r>
            <a:r>
              <a:rPr lang="id-ID" sz="3400" dirty="0">
                <a:ea typeface="+mn-ea"/>
              </a:rPr>
              <a:t>yang berlebihan</a:t>
            </a:r>
            <a:r>
              <a:rPr lang="id-ID" sz="3400" dirty="0" smtClean="0">
                <a:ea typeface="+mn-ea"/>
              </a:rPr>
              <a:t>: melakukan sesuatu tanpa berpikir terlebih dahulu,  Perilaku berulang dan mengganggu yang lain (temper tantrums yang sering dan berat, perilaku yang kejam, tidak patuh yang berat, mencuri)                   </a:t>
            </a:r>
            <a:endParaRPr lang="id-ID" sz="3400" dirty="0">
              <a:ea typeface="+mn-ea"/>
            </a:endParaRPr>
          </a:p>
          <a:p>
            <a:pPr eaLnBrk="1" hangingPunct="1">
              <a:defRPr/>
            </a:pPr>
            <a:r>
              <a:rPr lang="id-ID" sz="3400" dirty="0">
                <a:ea typeface="+mn-ea"/>
              </a:rPr>
              <a:t>Perubahan yang tiba-tiba dalam perilaku atau hubungan dengan teman sebaya termasuk kemarahan dan penarikan diri.</a:t>
            </a:r>
          </a:p>
          <a:p>
            <a:pPr eaLnBrk="1" hangingPunct="1">
              <a:defRPr/>
            </a:pPr>
            <a:endParaRPr lang="id-ID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ab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500313"/>
            <a:ext cx="3500437" cy="3500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2" name="Cloud Callout 9"/>
          <p:cNvSpPr>
            <a:spLocks noChangeArrowheads="1"/>
          </p:cNvSpPr>
          <p:nvPr/>
        </p:nvSpPr>
        <p:spPr bwMode="auto">
          <a:xfrm>
            <a:off x="4500563" y="571500"/>
            <a:ext cx="4143375" cy="2214563"/>
          </a:xfrm>
          <a:prstGeom prst="cloudCallout">
            <a:avLst>
              <a:gd name="adj1" fmla="val -77546"/>
              <a:gd name="adj2" fmla="val 45347"/>
            </a:avLst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5000625" y="1214438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rgbClr val="7030A0"/>
                </a:solidFill>
                <a:latin typeface="Comic Sans MS" pitchFamily="66" charset="0"/>
              </a:rPr>
              <a:t>Terimakasih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2" grpId="1" animBg="1"/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8"/>
            <a:ext cx="9144000" cy="2285992"/>
          </a:xfrm>
          <a:solidFill>
            <a:srgbClr val="92D05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d-ID" b="1" i="1" dirty="0" smtClean="0">
                <a:latin typeface="Algerian" pitchFamily="82" charset="0"/>
              </a:rPr>
              <a:t>KESEHATAN MENTAL </a:t>
            </a:r>
          </a:p>
          <a:p>
            <a:pPr algn="ctr" eaLnBrk="1" hangingPunct="1">
              <a:buFontTx/>
              <a:buNone/>
            </a:pPr>
            <a:r>
              <a:rPr lang="id-ID" b="1" i="1" dirty="0" smtClean="0">
                <a:latin typeface="Algerian" pitchFamily="82" charset="0"/>
              </a:rPr>
              <a:t>ADALAH BAGIAN  Penting </a:t>
            </a:r>
          </a:p>
          <a:p>
            <a:pPr algn="ctr" eaLnBrk="1" hangingPunct="1">
              <a:buFontTx/>
              <a:buNone/>
            </a:pPr>
            <a:r>
              <a:rPr lang="id-ID" b="1" i="1" dirty="0" smtClean="0">
                <a:latin typeface="Algerian" pitchFamily="82" charset="0"/>
              </a:rPr>
              <a:t>dalam kesehatan  anak</a:t>
            </a:r>
            <a:endParaRPr lang="en-US" b="1" i="1" dirty="0" smtClean="0">
              <a:latin typeface="Algerian" pitchFamily="82" charset="0"/>
            </a:endParaRPr>
          </a:p>
        </p:txBody>
      </p:sp>
      <p:pic>
        <p:nvPicPr>
          <p:cNvPr id="3077" name="Picture 13" descr="hore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07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14818"/>
            <a:ext cx="6572250" cy="1714512"/>
          </a:xfrm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smtClean="0"/>
              <a:t>GANGGUAN PERKEMBANGAN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PADA ANAK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id-ID" sz="3200" b="1" dirty="0" smtClean="0">
              <a:solidFill>
                <a:srgbClr val="006600"/>
              </a:solidFill>
            </a:endParaRPr>
          </a:p>
        </p:txBody>
      </p:sp>
      <p:pic>
        <p:nvPicPr>
          <p:cNvPr id="7" name="Picture 5" descr="Hasya Amira Haik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625" y="1142984"/>
            <a:ext cx="48895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GAMBAR IBU HAMIL BAHAG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Tahap Perkembangan Anak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700213"/>
          <a:ext cx="7993063" cy="4978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1231"/>
                <a:gridCol w="1631832"/>
              </a:tblGrid>
              <a:tr h="4207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  <a:effectLst/>
                        </a:rPr>
                        <a:t>Perkembangan Motorik Kasar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chemeClr val="tx1"/>
                          </a:solidFill>
                          <a:effectLst/>
                        </a:rPr>
                        <a:t>Tengkurap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4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chemeClr val="tx1"/>
                          </a:solidFill>
                          <a:effectLst/>
                        </a:rPr>
                        <a:t>Terlentang dan tengkurap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5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chemeClr val="tx1"/>
                          </a:solidFill>
                          <a:effectLst/>
                        </a:rPr>
                        <a:t>Duduk ditopang 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5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Duduk tanpa ditopang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6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chemeClr val="tx1"/>
                          </a:solidFill>
                          <a:effectLst/>
                        </a:rPr>
                        <a:t>Merayap 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7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Duduk sendiri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8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chemeClr val="tx1"/>
                          </a:solidFill>
                          <a:effectLst/>
                        </a:rPr>
                        <a:t>Merangkak 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8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Rambatan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9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>
                          <a:solidFill>
                            <a:schemeClr val="tx1"/>
                          </a:solidFill>
                          <a:effectLst/>
                        </a:rPr>
                        <a:t>Berjalan 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12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Berjalan mundur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14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Berlari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16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Berjalan naik tangga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20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  <a:tr h="350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Melompat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effectLst/>
                        </a:rPr>
                        <a:t>27 bulan 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5" marR="3208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Tahap Perkembangan Anak (2)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1285860"/>
          <a:ext cx="8280400" cy="5327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907"/>
                <a:gridCol w="1690493"/>
              </a:tblGrid>
              <a:tr h="4206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chemeClr val="tx1"/>
                          </a:solidFill>
                          <a:effectLst/>
                        </a:rPr>
                        <a:t>Perkembangan motorik halus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Telapak tangan terbuka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3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Menyatukan kedua tangan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4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Memindahkan benda antara kedua tangan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5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Meraih unilateral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6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Mengambil benda kecil dengan jari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9-11 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Minum dari gelas sendiri/menggunakan sendok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12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Mencoret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12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Meniru membuat garis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15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Menyusun 2 kubus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15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Menyusun 3 kubus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16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Membuat garis spontan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18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Membuat garis horisontal dan vertikal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25-27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Meniru membuat lingkaran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tx1"/>
                          </a:solidFill>
                          <a:effectLst/>
                        </a:rPr>
                        <a:t>30 bulan 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  <a:tr h="35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</a:rPr>
                        <a:t>Membuat lingkaran tanpa melihat contoh 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effectLst/>
                        </a:rPr>
                        <a:t>3 tahun 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2" marR="3208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Tahap Perkembangan Anak (3)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497888" cy="5586419"/>
        </p:xfrm>
        <a:graphic>
          <a:graphicData uri="http://schemas.openxmlformats.org/drawingml/2006/table">
            <a:tbl>
              <a:tblPr/>
              <a:tblGrid>
                <a:gridCol w="6762750"/>
                <a:gridCol w="1735138"/>
              </a:tblGrid>
              <a:tr h="3286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Perkembangan Berbahasa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Reaksi terhadap suara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0,5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Senyum sosial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 minggu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Mengeluarkan suara 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“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aguu-aguu..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”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Menggumam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Mengucapkan 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“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dada-dada..</a:t>
                      </a:r>
                      <a:r>
                        <a:rPr kumimoji="0" lang="id-ID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”</a:t>
                      </a: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Kata pertama yang benar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11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Kata kedua yang benar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Kata baru 4-6 kata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12-15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Menguasai 7-20 kata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16-17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Menguasai 50 kata, kalimat pertama (2 kata)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18-30 bulan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Kalimat terdiri dari 3 kata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2-3 tahun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Perbendaharaan sampai 14000 kata, menyebut 3 kata sifat, kegunaan benda, bicara sebagian/seluruhnya dimengerti, menyebut 4 warna, menyebut jenis kegiatan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3-5 tahun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Pengertian bahasa yang lebih kompleks, ucapan dan nada sudah lebih jelas dan bulat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tahun 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dirty="0" smtClean="0"/>
              <a:t>Perkembangan Kognitif</a:t>
            </a:r>
            <a:endParaRPr lang="id-ID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0" t="26414" r="27101" b="4070"/>
          <a:stretch>
            <a:fillRect/>
          </a:stretch>
        </p:blipFill>
        <p:spPr bwMode="auto">
          <a:xfrm>
            <a:off x="908078" y="1196975"/>
            <a:ext cx="766445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/>
              <a:t>Gangguan Perkembangan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275" y="1600200"/>
            <a:ext cx="7451725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id-ID" dirty="0" smtClean="0">
                <a:ea typeface="+mn-ea"/>
              </a:rPr>
              <a:t>Disabilitas </a:t>
            </a:r>
            <a:r>
              <a:rPr lang="id-ID" dirty="0">
                <a:ea typeface="+mn-ea"/>
              </a:rPr>
              <a:t>intelektual/retardasi mental </a:t>
            </a:r>
          </a:p>
          <a:p>
            <a:pPr eaLnBrk="1" hangingPunct="1">
              <a:defRPr/>
            </a:pPr>
            <a:r>
              <a:rPr lang="id-ID" dirty="0">
                <a:ea typeface="+mn-ea"/>
              </a:rPr>
              <a:t>Gangguan perkembangan pervasif (menetap) termasuk autisme. </a:t>
            </a:r>
          </a:p>
          <a:p>
            <a:pPr eaLnBrk="1" hangingPunct="1">
              <a:defRPr/>
            </a:pPr>
            <a:r>
              <a:rPr lang="id-ID" dirty="0">
                <a:ea typeface="+mn-ea"/>
              </a:rPr>
              <a:t>Perkembangan </a:t>
            </a:r>
            <a:r>
              <a:rPr lang="id-ID" dirty="0" smtClean="0">
                <a:ea typeface="+mn-ea"/>
              </a:rPr>
              <a:t>terlambat</a:t>
            </a:r>
            <a:r>
              <a:rPr lang="id-ID" dirty="0">
                <a:ea typeface="+mn-ea"/>
              </a:rPr>
              <a:t>: lambat dalam belajar dibandingkan anak-anak seusianya dalam aktivitas seperti tersenyum, duduk, berdiri, berjalan, bicara/komunikasi, dan area perkembangan lainnya seperti membaca dan menulis </a:t>
            </a:r>
          </a:p>
          <a:p>
            <a:pPr eaLnBrk="1" hangingPunct="1">
              <a:defRPr/>
            </a:pPr>
            <a:r>
              <a:rPr lang="id-ID" dirty="0">
                <a:ea typeface="+mn-ea"/>
              </a:rPr>
              <a:t>Ketidaknormalan dalam komunikasi serta perilaku yang terbatas dan berulang </a:t>
            </a:r>
          </a:p>
          <a:p>
            <a:pPr eaLnBrk="1" hangingPunct="1">
              <a:defRPr/>
            </a:pPr>
            <a:r>
              <a:rPr lang="id-ID" dirty="0">
                <a:ea typeface="+mn-ea"/>
              </a:rPr>
              <a:t>Kesulitan dalam melaksanakan aktivitas sehari-hari yang sesuai dengan usianya </a:t>
            </a:r>
          </a:p>
          <a:p>
            <a:pPr eaLnBrk="1" hangingPunct="1">
              <a:defRPr/>
            </a:pPr>
            <a:endParaRPr lang="id-ID" sz="2800" dirty="0">
              <a:ea typeface="+mn-ea"/>
            </a:endParaRPr>
          </a:p>
          <a:p>
            <a:pPr eaLnBrk="1" hangingPunct="1">
              <a:defRPr/>
            </a:pPr>
            <a:endParaRPr lang="id-ID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1. </a:t>
            </a:r>
            <a:r>
              <a:rPr lang="en-US" dirty="0" err="1" smtClean="0"/>
              <a:t>Disabilitas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/</a:t>
            </a:r>
            <a:r>
              <a:rPr lang="en-US" dirty="0" err="1" smtClean="0"/>
              <a:t>retardasi</a:t>
            </a:r>
            <a:r>
              <a:rPr lang="en-US" dirty="0" smtClean="0"/>
              <a:t> 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Calibri" charset="0"/>
              </a:rPr>
              <a:t>Retardasi</a:t>
            </a:r>
            <a:r>
              <a:rPr lang="en-US" dirty="0" smtClean="0">
                <a:latin typeface="Calibri" charset="0"/>
              </a:rPr>
              <a:t>  Mental:</a:t>
            </a:r>
          </a:p>
          <a:p>
            <a:pPr lvl="1" eaLnBrk="1" hangingPunct="1">
              <a:defRPr/>
            </a:pPr>
            <a:r>
              <a:rPr lang="en-US" dirty="0" err="1" smtClean="0">
                <a:latin typeface="Calibri" charset="0"/>
              </a:rPr>
              <a:t>suatu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keadaan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perkembangan</a:t>
            </a:r>
            <a:r>
              <a:rPr lang="en-US" dirty="0" smtClean="0">
                <a:latin typeface="Calibri" charset="0"/>
              </a:rPr>
              <a:t> mental y</a:t>
            </a:r>
            <a:r>
              <a:rPr lang="id-ID" dirty="0" smtClean="0">
                <a:latin typeface="Calibri" charset="0"/>
              </a:rPr>
              <a:t>an</a:t>
            </a:r>
            <a:r>
              <a:rPr lang="en-US" dirty="0" smtClean="0">
                <a:latin typeface="Calibri" charset="0"/>
              </a:rPr>
              <a:t>g </a:t>
            </a:r>
            <a:r>
              <a:rPr lang="en-US" dirty="0" err="1" smtClean="0">
                <a:latin typeface="Calibri" charset="0"/>
              </a:rPr>
              <a:t>terhenti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atau</a:t>
            </a:r>
            <a:r>
              <a:rPr lang="en-US" dirty="0" smtClean="0">
                <a:latin typeface="Calibri" charset="0"/>
              </a:rPr>
              <a:t> t</a:t>
            </a:r>
            <a:r>
              <a:rPr lang="id-ID" dirty="0" smtClean="0">
                <a:latin typeface="Calibri" charset="0"/>
              </a:rPr>
              <a:t>idak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lengkap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latin typeface="Calibri" charset="0"/>
              </a:rPr>
              <a:t>terutama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ditandai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oleh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adanya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hendaya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ket</a:t>
            </a:r>
            <a:r>
              <a:rPr lang="id-ID" dirty="0" smtClean="0">
                <a:latin typeface="Calibri" charset="0"/>
              </a:rPr>
              <a:t>e</a:t>
            </a:r>
            <a:r>
              <a:rPr lang="en-US" dirty="0" err="1" smtClean="0">
                <a:latin typeface="Calibri" charset="0"/>
              </a:rPr>
              <a:t>rampilan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selama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masa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perkembangan</a:t>
            </a:r>
            <a:r>
              <a:rPr lang="id-ID" dirty="0" smtClean="0">
                <a:latin typeface="Calibri" charset="0"/>
              </a:rPr>
              <a:t>, yang</a:t>
            </a:r>
            <a:r>
              <a:rPr lang="en-US" dirty="0" smtClean="0">
                <a:latin typeface="Calibri" charset="0"/>
                <a:sym typeface="Symbol" charset="0"/>
              </a:rPr>
              <a:t> </a:t>
            </a:r>
            <a:r>
              <a:rPr lang="en-US" dirty="0" err="1" smtClean="0">
                <a:latin typeface="Calibri" charset="0"/>
              </a:rPr>
              <a:t>berpengaruh</a:t>
            </a:r>
            <a:r>
              <a:rPr lang="en-US" dirty="0" smtClean="0">
                <a:latin typeface="Calibri" charset="0"/>
              </a:rPr>
              <a:t> p</a:t>
            </a:r>
            <a:r>
              <a:rPr lang="id-ID" dirty="0" smtClean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d</a:t>
            </a:r>
            <a:r>
              <a:rPr lang="id-ID" dirty="0" smtClean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semua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tingkat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intelegensia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 err="1" smtClean="0">
                <a:latin typeface="Calibri" charset="0"/>
              </a:rPr>
              <a:t>kemampuan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kognitif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bahasa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motorik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dan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sosial</a:t>
            </a:r>
            <a:endParaRPr lang="en-US" dirty="0" smtClean="0">
              <a:latin typeface="Calibri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201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2019</Template>
  <TotalTime>1731</TotalTime>
  <Words>694</Words>
  <Application>Microsoft Office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master 2019</vt:lpstr>
      <vt:lpstr>Office Theme</vt:lpstr>
      <vt:lpstr>1_Office Theme</vt:lpstr>
      <vt:lpstr>2_Office Theme</vt:lpstr>
      <vt:lpstr>Penilaian Kesehatan Mental Anak</vt:lpstr>
      <vt:lpstr>PowerPoint Presentation</vt:lpstr>
      <vt:lpstr> GANGGUAN PERKEMBANGAN PADA ANAK </vt:lpstr>
      <vt:lpstr>Tahap Perkembangan Anak</vt:lpstr>
      <vt:lpstr>Tahap Perkembangan Anak (2)</vt:lpstr>
      <vt:lpstr>Tahap Perkembangan Anak (3)</vt:lpstr>
      <vt:lpstr>Perkembangan Kognitif</vt:lpstr>
      <vt:lpstr>Gangguan Perkembangan</vt:lpstr>
      <vt:lpstr>1. Disabilitas Intelektual/retardasi mental</vt:lpstr>
      <vt:lpstr> KRITERIA DIAGNOSTIK</vt:lpstr>
      <vt:lpstr>2. Gangguan perkembangan pervasif atau gangguan spektrum autisme </vt:lpstr>
      <vt:lpstr>3. Gangguan Perilaku</vt:lpstr>
      <vt:lpstr>Gangguan Pemusatan Perhatian dan Hiperaktivitas</vt:lpstr>
      <vt:lpstr>PowerPoint Presentation</vt:lpstr>
    </vt:vector>
  </TitlesOfParts>
  <Company>Microsoft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 Psikiatrik Pasca Melahirkan</dc:title>
  <dc:creator>Microsoft Office XP</dc:creator>
  <cp:lastModifiedBy>AkademikKP1</cp:lastModifiedBy>
  <cp:revision>165</cp:revision>
  <dcterms:created xsi:type="dcterms:W3CDTF">2005-03-20T11:38:24Z</dcterms:created>
  <dcterms:modified xsi:type="dcterms:W3CDTF">2021-12-15T08:01:56Z</dcterms:modified>
</cp:coreProperties>
</file>