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345" r:id="rId3"/>
    <p:sldId id="359" r:id="rId4"/>
    <p:sldId id="361" r:id="rId5"/>
    <p:sldId id="360" r:id="rId6"/>
    <p:sldId id="365" r:id="rId7"/>
    <p:sldId id="363" r:id="rId8"/>
    <p:sldId id="362" r:id="rId9"/>
    <p:sldId id="366" r:id="rId10"/>
    <p:sldId id="367" r:id="rId11"/>
    <p:sldId id="368" r:id="rId12"/>
    <p:sldId id="369" r:id="rId13"/>
    <p:sldId id="364" r:id="rId14"/>
    <p:sldId id="370" r:id="rId15"/>
    <p:sldId id="343" r:id="rId16"/>
    <p:sldId id="341" r:id="rId17"/>
    <p:sldId id="342" r:id="rId18"/>
    <p:sldId id="293" r:id="rId19"/>
    <p:sldId id="257" r:id="rId20"/>
    <p:sldId id="258" r:id="rId21"/>
    <p:sldId id="259" r:id="rId22"/>
    <p:sldId id="260" r:id="rId23"/>
    <p:sldId id="344" r:id="rId24"/>
  </p:sldIdLst>
  <p:sldSz cx="9144000" cy="6858000" type="screen4x3"/>
  <p:notesSz cx="6853238" cy="9871075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99FF"/>
    <a:srgbClr val="CC66FF"/>
    <a:srgbClr val="003300"/>
    <a:srgbClr val="006600"/>
    <a:srgbClr val="66CCFF"/>
    <a:srgbClr val="CC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8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70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375775"/>
            <a:ext cx="2970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D8AEFB-10BA-4798-B896-C78ECE90EA1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F212-1424-4E02-9A65-AB295FC5444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E7A2-C143-4C25-9E75-B99FED08B6F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5812-14E0-4105-9379-BEFD453C4BE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DE6A-9797-40D6-A7BF-DCCD98AA9A9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CE67-68A6-48E6-A953-054EC460E41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8A62-0353-47E1-886C-FBB81EEE91B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E99B-2909-42F6-B1E7-BAC1700089A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AEF3-1640-49FF-9160-4A391CF631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1A5E-2AE4-44C8-A1D4-960D9AC71B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5C1B-3653-4116-B2AE-9E2EB1C851F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7EFC-3CA2-4EA9-9F5E-8C978F8FA55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DF28-579F-4D25-AB34-6A71712576A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7809-1E97-4DDE-86E4-BB2AF846C4E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DDA6-7C19-4121-95BA-50A7337A7DB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2089-E3E0-4D21-9051-4A1B5B113EF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DEFC-C334-41B7-AE28-C2E8EB0D39A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A7D-0DC9-4B17-8132-EA5CC0AE8EB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Click to edit Master text styles</a:t>
            </a:r>
          </a:p>
          <a:p>
            <a:pPr lvl="1"/>
            <a:r>
              <a:rPr lang="id-ID" smtClean="0"/>
              <a:t>Second level</a:t>
            </a:r>
          </a:p>
          <a:p>
            <a:pPr lvl="2"/>
            <a:r>
              <a:rPr lang="id-ID" smtClean="0"/>
              <a:t>Third level</a:t>
            </a:r>
          </a:p>
          <a:p>
            <a:pPr lvl="3"/>
            <a:r>
              <a:rPr lang="id-ID" smtClean="0"/>
              <a:t>Fourth level</a:t>
            </a:r>
          </a:p>
          <a:p>
            <a:pPr lvl="4"/>
            <a:r>
              <a:rPr 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23FBDE-641C-4766-8190-D73E0B535AB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6778625" cy="2663825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id-ID" sz="4000" b="1" dirty="0" smtClean="0">
                <a:solidFill>
                  <a:schemeClr val="bg1"/>
                </a:solidFill>
              </a:rPr>
              <a:t>Penilaian Kesehatan Mental Ibu dan Anak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64000"/>
            <a:ext cx="442912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0430" y="4714884"/>
            <a:ext cx="5572164" cy="1308100"/>
          </a:xfrm>
          <a:solidFill>
            <a:srgbClr val="993300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Dr. d</a:t>
            </a:r>
            <a:r>
              <a:rPr lang="en-US" sz="1800" b="1" dirty="0" smtClean="0">
                <a:solidFill>
                  <a:schemeClr val="bg1"/>
                </a:solidFill>
              </a:rPr>
              <a:t>r. </a:t>
            </a:r>
            <a:r>
              <a:rPr lang="en-US" sz="1800" b="1" dirty="0" err="1" smtClean="0">
                <a:solidFill>
                  <a:schemeClr val="bg1"/>
                </a:solidFill>
              </a:rPr>
              <a:t>Warih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Andan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Puspitosari</a:t>
            </a:r>
            <a:r>
              <a:rPr lang="en-US" sz="1800" b="1" dirty="0" smtClean="0">
                <a:solidFill>
                  <a:schemeClr val="bg1"/>
                </a:solidFill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</a:rPr>
              <a:t>SpKJ</a:t>
            </a:r>
            <a:r>
              <a:rPr lang="id-ID" sz="1800" b="1" dirty="0" smtClean="0">
                <a:solidFill>
                  <a:schemeClr val="bg1"/>
                </a:solidFill>
              </a:rPr>
              <a:t>(K), M.Sc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Bagian Psikiatri FKIK UMY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</a:rPr>
              <a:t>081904235461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8001056" cy="11398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  <a:latin typeface="Algerian" pitchFamily="82" charset="0"/>
              </a:rPr>
              <a:t>CEMAS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928934"/>
            <a:ext cx="8001056" cy="314327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menyadarkan</a:t>
            </a:r>
            <a:r>
              <a:rPr lang="en-US" dirty="0" smtClean="0"/>
              <a:t>, </a:t>
            </a:r>
            <a:r>
              <a:rPr lang="en-US" dirty="0" err="1" smtClean="0"/>
              <a:t>memperingatkan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yang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K</a:t>
            </a:r>
            <a:r>
              <a:rPr lang="id-ID" b="1" dirty="0" smtClean="0">
                <a:solidFill>
                  <a:schemeClr val="tx1"/>
                </a:solidFill>
                <a:effectLst/>
              </a:rPr>
              <a:t>apan dikatakan gangguan Cemas? </a:t>
            </a:r>
            <a:endParaRPr lang="en-US" b="1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8001056" cy="113982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  <a:latin typeface="Algerian" pitchFamily="82" charset="0"/>
              </a:rPr>
              <a:t>GANGGUAN CEMAS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071678"/>
            <a:ext cx="8001056" cy="400052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id-ID" dirty="0" smtClean="0"/>
              <a:t>Jika reaksi yang terjadi tidak seimbang dengan aksi (penyebab/stimulus)</a:t>
            </a:r>
          </a:p>
          <a:p>
            <a:endParaRPr lang="id-ID" dirty="0" smtClean="0"/>
          </a:p>
          <a:p>
            <a:r>
              <a:rPr lang="en-US" dirty="0" err="1" smtClean="0"/>
              <a:t>Gangguan</a:t>
            </a:r>
            <a:r>
              <a:rPr lang="en-US" dirty="0" smtClean="0"/>
              <a:t>/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s</a:t>
            </a:r>
            <a:r>
              <a:rPr lang="id-ID" dirty="0" smtClean="0"/>
              <a:t>indrom cemas (kewaspadaan meningkat, ketegangan otot, peningkatan aktivitas sistim otonom)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Gejala</a:t>
            </a:r>
            <a:r>
              <a:rPr lang="id-ID" sz="3600" dirty="0" smtClean="0">
                <a:solidFill>
                  <a:schemeClr val="tx1"/>
                </a:solidFill>
              </a:rPr>
              <a:t>-Gejala Gangguan Cemas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1905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/>
              <a:t>Ketegangan</a:t>
            </a:r>
            <a:r>
              <a:rPr lang="en-US" sz="2400" dirty="0"/>
              <a:t> </a:t>
            </a:r>
            <a:r>
              <a:rPr lang="en-US" sz="2400" dirty="0" err="1"/>
              <a:t>motorik</a:t>
            </a:r>
            <a:endParaRPr lang="en-US" sz="24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81400" y="1981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/>
              <a:t>Hiperaktivitas</a:t>
            </a:r>
            <a:r>
              <a:rPr lang="en-US" sz="2400" dirty="0"/>
              <a:t> </a:t>
            </a:r>
            <a:endParaRPr lang="id-ID" sz="2400" dirty="0" smtClean="0"/>
          </a:p>
          <a:p>
            <a:pPr algn="ctr"/>
            <a:r>
              <a:rPr lang="en-US" sz="2400" dirty="0" err="1" smtClean="0"/>
              <a:t>otonomik</a:t>
            </a:r>
            <a:endParaRPr lang="en-US" sz="2400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248400" y="1752600"/>
            <a:ext cx="22526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/>
              <a:t>Kewaspadaan</a:t>
            </a:r>
            <a:r>
              <a:rPr lang="en-US" sz="2400" dirty="0"/>
              <a:t> </a:t>
            </a:r>
            <a:r>
              <a:rPr lang="en-US" sz="2400" dirty="0" err="1" smtClean="0"/>
              <a:t>berlebihan</a:t>
            </a:r>
            <a:endParaRPr lang="en-US" sz="2400" dirty="0"/>
          </a:p>
          <a:p>
            <a:pPr algn="ctr"/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</a:t>
            </a:r>
            <a:r>
              <a:rPr lang="id-ID" sz="2400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/>
              <a:t>berkurang</a:t>
            </a:r>
            <a:endParaRPr lang="en-US" sz="24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" y="2819400"/>
            <a:ext cx="2590800" cy="2609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 err="1"/>
              <a:t>Kedutan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/</a:t>
            </a:r>
            <a:r>
              <a:rPr lang="en-US" sz="2000" dirty="0" err="1"/>
              <a:t>gemetar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tegang</a:t>
            </a:r>
            <a:r>
              <a:rPr lang="en-US" sz="2000" dirty="0"/>
              <a:t>/</a:t>
            </a:r>
            <a:r>
              <a:rPr lang="en-US" sz="2000" dirty="0" err="1"/>
              <a:t>kaku</a:t>
            </a:r>
            <a:r>
              <a:rPr lang="en-US" sz="2000" dirty="0" smtClean="0"/>
              <a:t>/</a:t>
            </a:r>
            <a:endParaRPr lang="id-ID" sz="2000" dirty="0" smtClean="0"/>
          </a:p>
          <a:p>
            <a:pPr algn="l"/>
            <a:r>
              <a:rPr lang="id-ID" sz="2000" dirty="0" smtClean="0"/>
              <a:t>   </a:t>
            </a:r>
            <a:r>
              <a:rPr lang="en-US" sz="2000" dirty="0" err="1" smtClean="0"/>
              <a:t>pegel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diam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lelah</a:t>
            </a:r>
            <a:endParaRPr lang="en-US" sz="200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76600" y="2819400"/>
            <a:ext cx="2667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 err="1"/>
              <a:t>Nafas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r>
              <a:rPr lang="en-US" sz="2000" dirty="0"/>
              <a:t>/</a:t>
            </a:r>
            <a:r>
              <a:rPr lang="en-US" sz="2000" dirty="0" err="1"/>
              <a:t>berat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Jantung</a:t>
            </a:r>
            <a:r>
              <a:rPr lang="en-US" sz="2000" dirty="0"/>
              <a:t> </a:t>
            </a:r>
            <a:r>
              <a:rPr lang="en-US" sz="2000" dirty="0" err="1"/>
              <a:t>berdebar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Telapak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basah</a:t>
            </a:r>
            <a:endParaRPr lang="en-US" sz="2000" dirty="0"/>
          </a:p>
          <a:p>
            <a:pPr algn="l"/>
            <a:r>
              <a:rPr lang="en-US" sz="2000" dirty="0"/>
              <a:t>  /</a:t>
            </a:r>
            <a:r>
              <a:rPr lang="en-US" sz="2000" dirty="0" err="1"/>
              <a:t>kering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Mulut</a:t>
            </a:r>
            <a:r>
              <a:rPr lang="en-US" sz="2000" dirty="0"/>
              <a:t> </a:t>
            </a:r>
            <a:r>
              <a:rPr lang="en-US" sz="2000" dirty="0" err="1"/>
              <a:t>kering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pusing</a:t>
            </a:r>
            <a:endParaRPr lang="en-US" sz="2000" dirty="0"/>
          </a:p>
          <a:p>
            <a:pPr algn="l"/>
            <a:r>
              <a:rPr lang="en-US" sz="2000" dirty="0"/>
              <a:t> /</a:t>
            </a:r>
            <a:r>
              <a:rPr lang="en-US" sz="2000" dirty="0" err="1"/>
              <a:t>melayang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Dispepsi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Muka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/</a:t>
            </a:r>
            <a:r>
              <a:rPr lang="en-US" sz="2000" dirty="0" err="1"/>
              <a:t>menggigil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BAK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Sukar</a:t>
            </a:r>
            <a:r>
              <a:rPr lang="en-US" sz="2000" dirty="0"/>
              <a:t> </a:t>
            </a:r>
            <a:r>
              <a:rPr lang="en-US" sz="2000" dirty="0" err="1"/>
              <a:t>menelan</a:t>
            </a:r>
            <a:endParaRPr lang="en-US" sz="2000" dirty="0"/>
          </a:p>
          <a:p>
            <a:pPr algn="l"/>
            <a:r>
              <a:rPr lang="en-US" sz="2000" dirty="0"/>
              <a:t> /rasa </a:t>
            </a:r>
            <a:r>
              <a:rPr lang="en-US" sz="2000" dirty="0" err="1"/>
              <a:t>tersumbat</a:t>
            </a:r>
            <a:endParaRPr lang="en-US" sz="2000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248400" y="28956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 dirty="0" err="1"/>
              <a:t>Perasaan</a:t>
            </a:r>
            <a:r>
              <a:rPr lang="en-US" sz="2000" dirty="0"/>
              <a:t> </a:t>
            </a:r>
            <a:r>
              <a:rPr lang="en-US" sz="2000" dirty="0" err="1"/>
              <a:t>peka</a:t>
            </a:r>
            <a:endParaRPr lang="en-US" sz="2000" dirty="0"/>
          </a:p>
          <a:p>
            <a:pPr algn="l"/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ngilu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terkejut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Sukar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tersinggung</a:t>
            </a:r>
            <a:endParaRPr lang="en-US" sz="2000" dirty="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1752600" y="14478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343400" y="14478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343400" y="1447800"/>
            <a:ext cx="2895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1142984"/>
            <a:ext cx="192882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85984" y="1142984"/>
            <a:ext cx="2286016" cy="642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86645" y="1428339"/>
            <a:ext cx="57150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3429001"/>
            <a:ext cx="7115175" cy="2857519"/>
          </a:xfrm>
          <a:solidFill>
            <a:srgbClr val="FF00FF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   </a:t>
            </a:r>
            <a:endParaRPr lang="id-ID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b="1" dirty="0" smtClean="0">
                <a:sym typeface="Wingdings" pitchFamily="2" charset="2"/>
              </a:rPr>
              <a:t> </a:t>
            </a:r>
            <a:r>
              <a:rPr lang="en-US" sz="3600" b="1" dirty="0" err="1" smtClean="0">
                <a:sym typeface="Wingdings" pitchFamily="2" charset="2"/>
              </a:rPr>
              <a:t>Nyeri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persalinan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meningkat</a:t>
            </a:r>
            <a:endParaRPr lang="en-US" sz="3600" b="1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n-US" sz="3600" b="1" dirty="0" err="1" smtClean="0">
                <a:sym typeface="Wingdings" pitchFamily="2" charset="2"/>
              </a:rPr>
              <a:t>Persalinan</a:t>
            </a:r>
            <a:r>
              <a:rPr lang="en-US" sz="3600" b="1" dirty="0" smtClean="0">
                <a:sym typeface="Wingdings" pitchFamily="2" charset="2"/>
              </a:rPr>
              <a:t> lama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n-US" sz="3600" b="1" dirty="0" err="1" smtClean="0">
                <a:sym typeface="Wingdings" pitchFamily="2" charset="2"/>
              </a:rPr>
              <a:t>Ketegangan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saat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persalinan</a:t>
            </a:r>
            <a:endParaRPr lang="id-ID" sz="3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d-ID" sz="36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1000108"/>
            <a:ext cx="5072098" cy="1785949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</a:t>
            </a:r>
            <a:endParaRPr kumimoji="0" lang="id-ID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Apa Dampaknya?</a:t>
            </a:r>
            <a:endParaRPr kumimoji="0" lang="id-ID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57250"/>
            <a:ext cx="8643938" cy="5857875"/>
          </a:xfrm>
          <a:solidFill>
            <a:srgbClr val="000080"/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id-ID" sz="2400" dirty="0" smtClean="0">
                <a:solidFill>
                  <a:schemeClr val="bg1"/>
                </a:solidFill>
              </a:rPr>
              <a:t>Stresfull life events, termasuk suami kehilangan pekerjaan, suami menganggur, masalah perumahan, suami selingkuh, adanya anggota keluarga yang sakit keras.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id-ID" sz="2400" dirty="0" smtClean="0">
                <a:solidFill>
                  <a:schemeClr val="bg1"/>
                </a:solidFill>
              </a:rPr>
              <a:t>Adanya masalah dalam kehidupan rumah tangga sehari-hari seperti masalah finansial, hilangnya aset keluarga, kegagalan dalam business, hilangnya dukungan sosial dari pihak tertentu, mempunyai riwayat hubungan perkawinan yang kurang serasi.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id-ID" sz="2400" dirty="0" smtClean="0">
                <a:solidFill>
                  <a:schemeClr val="bg1"/>
                </a:solidFill>
              </a:rPr>
              <a:t>Pengalaman keguguran, bayi lahir mati, bayi lahir imatur, prematur, bayi lahir cacat, pernah mengalami kondisi yang mengancam jiwa.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id-ID" sz="2400" dirty="0" smtClean="0">
                <a:solidFill>
                  <a:schemeClr val="bg1"/>
                </a:solidFill>
              </a:rPr>
              <a:t>Adanya riwayat infertilitas disertai berbagai usaha sehingga berhasil hamil.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id-ID" sz="2400" dirty="0" smtClean="0">
                <a:solidFill>
                  <a:schemeClr val="bg1"/>
                </a:solidFill>
              </a:rPr>
              <a:t>Pernah menderita penyakit jiwa sebelunya.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1267" name="Picture 4" descr="j02352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00" y="0"/>
            <a:ext cx="2159000" cy="114300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214313"/>
            <a:ext cx="6500813" cy="5000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  </a:t>
            </a:r>
            <a:r>
              <a:rPr lang="en-US" sz="2400" b="1" kern="0" dirty="0" err="1">
                <a:solidFill>
                  <a:schemeClr val="bg1"/>
                </a:solidFill>
                <a:latin typeface="+mn-lt"/>
                <a:sym typeface="Wingdings" pitchFamily="2" charset="2"/>
              </a:rPr>
              <a:t>Faktor</a:t>
            </a:r>
            <a:r>
              <a:rPr lang="en-US" sz="2400" b="1" kern="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yang </a:t>
            </a:r>
            <a:r>
              <a:rPr lang="en-US" sz="2400" b="1" kern="0" dirty="0" err="1">
                <a:solidFill>
                  <a:schemeClr val="bg1"/>
                </a:solidFill>
                <a:latin typeface="+mn-lt"/>
                <a:sym typeface="Wingdings" pitchFamily="2" charset="2"/>
              </a:rPr>
              <a:t>mempengaruhi</a:t>
            </a:r>
            <a:r>
              <a:rPr lang="en-US" sz="2400" b="1" kern="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+mn-lt"/>
                <a:sym typeface="Wingdings" pitchFamily="2" charset="2"/>
              </a:rPr>
              <a:t>Kecemasan</a:t>
            </a:r>
            <a:endParaRPr lang="en-US" sz="2400" b="1" kern="0" dirty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313"/>
            <a:ext cx="8472488" cy="5357812"/>
          </a:xfrm>
          <a:solidFill>
            <a:srgbClr val="000080"/>
          </a:solidFill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chemeClr val="bg1"/>
                </a:solidFill>
              </a:rPr>
              <a:t>- </a:t>
            </a:r>
            <a:r>
              <a:rPr lang="en-US" sz="2400" smtClean="0">
                <a:solidFill>
                  <a:schemeClr val="bg1"/>
                </a:solidFill>
              </a:rPr>
              <a:t>Ibu stres </a:t>
            </a: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chemeClr val="bg1"/>
                </a:solidFill>
              </a:rPr>
              <a:t>aksis HPA (Hipotalamo-Pituitari-Adrenal) </a:t>
            </a: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 le</a:t>
            </a:r>
            <a:r>
              <a:rPr lang="en-US" sz="2400" smtClean="0">
                <a:solidFill>
                  <a:schemeClr val="bg1"/>
                </a:solidFill>
              </a:rPr>
              <a:t>pasnya hormon stres antara lain ACTH, Kortisol, Katekolamin, ß-Endorphin, GH, Prolaktin dan LH/FSH. </a:t>
            </a: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chemeClr val="bg1"/>
                </a:solidFill>
              </a:rPr>
              <a:t> vasokonstriksi sistemik (termasuk diantaranya konstriksi vasa utero plasenta) </a:t>
            </a: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chemeClr val="bg1"/>
                </a:solidFill>
              </a:rPr>
              <a:t>gangguan aliran darah didalam rahim, sehingga penyampaian oksigen (DO2) kedalam miometrium terganggu </a:t>
            </a: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chemeClr val="bg1"/>
                </a:solidFill>
              </a:rPr>
              <a:t>melemahnya kontraksi otot rahim.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smtClean="0">
                <a:solidFill>
                  <a:schemeClr val="bg1"/>
                </a:solidFill>
              </a:rPr>
              <a:t>Kejadian tersebut menyebabkan makin lamanya proses persalinan (partus lama) 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smtClean="0">
                <a:solidFill>
                  <a:schemeClr val="bg1"/>
                </a:solidFill>
              </a:rPr>
              <a:t>kegawatan janin (fetal- distress). 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meningkatnya plasma kortisol, berakibat menurunkan respons imun ibu dan janin. </a:t>
            </a:r>
            <a:endParaRPr lang="id-ID" sz="2400" b="1" smtClean="0">
              <a:solidFill>
                <a:schemeClr val="bg1"/>
              </a:solidFill>
            </a:endParaRPr>
          </a:p>
        </p:txBody>
      </p:sp>
      <p:pic>
        <p:nvPicPr>
          <p:cNvPr id="13315" name="Picture 4" descr="j02352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00" y="0"/>
            <a:ext cx="2159000" cy="1500188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214313"/>
            <a:ext cx="6500813" cy="928687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</a:rPr>
              <a:t>Stres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Persalinan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id-ID" sz="3600" b="1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75"/>
            <a:ext cx="7543800" cy="4357688"/>
          </a:xfrm>
          <a:solidFill>
            <a:srgbClr val="000080"/>
          </a:solidFill>
        </p:spPr>
        <p:txBody>
          <a:bodyPr/>
          <a:lstStyle/>
          <a:p>
            <a:pPr algn="l" eaLnBrk="1" hangingPunct="1"/>
            <a:r>
              <a:rPr lang="en-US" sz="2400" dirty="0" err="1" smtClean="0">
                <a:solidFill>
                  <a:schemeClr val="bg1"/>
                </a:solidFill>
              </a:rPr>
              <a:t>Akibat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terbawa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periode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persalinan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terganggunya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produksi</a:t>
            </a:r>
            <a:r>
              <a:rPr lang="en-US" sz="2400" dirty="0" smtClean="0">
                <a:solidFill>
                  <a:schemeClr val="bg1"/>
                </a:solidFill>
              </a:rPr>
              <a:t> ASI,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</a:rPr>
              <a:t>melambatnya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penyembuhan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persalinan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</a:rPr>
              <a:t>kekuatan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bayi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menyusu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ibu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melemah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penambahan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bayi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lambat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Hasil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akhirnya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kontak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fisik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ibu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terganggu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akibatnya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4339" name="Picture 4" descr="j02352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00" y="0"/>
            <a:ext cx="2159000" cy="1500188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500063"/>
            <a:ext cx="6500813" cy="928687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sym typeface="Wingdings" pitchFamily="2" charset="2"/>
              </a:rPr>
              <a:t>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</a:rPr>
              <a:t>Stres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Persalinan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id-ID" sz="3600" b="1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PASCA PERSALINAN</a:t>
            </a:r>
            <a:endParaRPr lang="id-ID" smtClean="0">
              <a:solidFill>
                <a:schemeClr val="bg1"/>
              </a:solidFill>
            </a:endParaRP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2555875" y="1214438"/>
            <a:ext cx="4176713" cy="1728787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20-40 % PEREMPUAN</a:t>
            </a:r>
          </a:p>
          <a:p>
            <a:pPr algn="ctr"/>
            <a:r>
              <a:rPr lang="en-US"/>
              <a:t>MELAPORKAN </a:t>
            </a:r>
          </a:p>
          <a:p>
            <a:pPr algn="ctr"/>
            <a:r>
              <a:rPr lang="en-US"/>
              <a:t>GGN EMOSI PASCA PERSALINAN</a:t>
            </a:r>
            <a:endParaRPr lang="id-ID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547813" y="3573463"/>
            <a:ext cx="5976937" cy="5032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BERLANGSUNG BBRP HARI S/D BBRP MINGGU</a:t>
            </a:r>
            <a:endParaRPr lang="id-ID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900113" y="4652963"/>
            <a:ext cx="3455987" cy="129698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PERUBAHAN</a:t>
            </a:r>
          </a:p>
          <a:p>
            <a:pPr algn="ctr"/>
            <a:r>
              <a:rPr lang="en-US"/>
              <a:t>KADAR HORMONAL</a:t>
            </a:r>
            <a:endParaRPr lang="id-ID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435600" y="4652963"/>
            <a:ext cx="3168650" cy="129698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STRES AKAN KELAHIRAN</a:t>
            </a:r>
          </a:p>
          <a:p>
            <a:pPr algn="ctr"/>
            <a:r>
              <a:rPr lang="en-US"/>
              <a:t>DAN </a:t>
            </a:r>
          </a:p>
          <a:p>
            <a:pPr algn="ctr"/>
            <a:r>
              <a:rPr lang="en-US"/>
              <a:t>PERUBAHAN TGG. JAWAB</a:t>
            </a:r>
          </a:p>
          <a:p>
            <a:pPr algn="ctr"/>
            <a:endParaRPr lang="id-ID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4643438" y="30686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4067175" y="4365625"/>
            <a:ext cx="1584325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568337128 h 21600"/>
              <a:gd name="T4" fmla="*/ 2147483647 w 21600"/>
              <a:gd name="T5" fmla="*/ 1881923759 h 21600"/>
              <a:gd name="T6" fmla="*/ 2147483647 w 21600"/>
              <a:gd name="T7" fmla="*/ 15683371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70" name="Picture 17" descr="j01579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-3260725" y="3260725"/>
            <a:ext cx="6858000" cy="336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488237" cy="2592388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3200" b="1" dirty="0" err="1" smtClean="0">
                <a:solidFill>
                  <a:schemeClr val="bg1"/>
                </a:solidFill>
              </a:rPr>
              <a:t>Klasifikasi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Gangguan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dirty="0" smtClean="0">
                <a:solidFill>
                  <a:schemeClr val="bg1"/>
                </a:solidFill>
              </a:rPr>
              <a:t>Jiwa </a:t>
            </a:r>
            <a:br>
              <a:rPr lang="id-ID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Masa</a:t>
            </a:r>
            <a:r>
              <a:rPr lang="en-US" sz="3200" b="1" dirty="0" smtClean="0">
                <a:solidFill>
                  <a:schemeClr val="bg1"/>
                </a:solidFill>
              </a:rPr>
              <a:t> Postpartum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id-ID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92375"/>
            <a:ext cx="7416800" cy="3529013"/>
          </a:xfrm>
          <a:solidFill>
            <a:schemeClr val="accent2"/>
          </a:soli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1"/>
                </a:solidFill>
              </a:rPr>
              <a:t>Dibagi menjadi 3 katagori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i="1" smtClean="0">
                <a:solidFill>
                  <a:schemeClr val="bg1"/>
                </a:solidFill>
              </a:rPr>
              <a:t>Postpartum blues </a:t>
            </a:r>
            <a:r>
              <a:rPr lang="en-US" sz="2800" smtClean="0">
                <a:solidFill>
                  <a:schemeClr val="bg1"/>
                </a:solidFill>
              </a:rPr>
              <a:t>( 30-85%)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i="1" smtClean="0">
                <a:solidFill>
                  <a:schemeClr val="bg1"/>
                </a:solidFill>
              </a:rPr>
              <a:t>Non psychotic postpartum depression </a:t>
            </a:r>
            <a:r>
              <a:rPr lang="en-US" sz="2800" smtClean="0">
                <a:solidFill>
                  <a:schemeClr val="bg1"/>
                </a:solidFill>
              </a:rPr>
              <a:t>(10-15%)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i="1" smtClean="0">
                <a:solidFill>
                  <a:schemeClr val="bg1"/>
                </a:solidFill>
              </a:rPr>
              <a:t>Puerperal psychosis </a:t>
            </a:r>
            <a:r>
              <a:rPr lang="en-US" sz="2800" smtClean="0">
                <a:solidFill>
                  <a:schemeClr val="bg1"/>
                </a:solidFill>
              </a:rPr>
              <a:t>(0,1-0,2%)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solidFill>
                  <a:srgbClr val="FFFF99"/>
                </a:solidFill>
              </a:rPr>
              <a:t>      </a:t>
            </a:r>
            <a:endParaRPr lang="id-ID" sz="2400" smtClean="0">
              <a:solidFill>
                <a:srgbClr val="FFFF99"/>
              </a:solidFill>
            </a:endParaRPr>
          </a:p>
        </p:txBody>
      </p:sp>
      <p:pic>
        <p:nvPicPr>
          <p:cNvPr id="16388" name="Picture 13" descr="j02341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75" y="2349500"/>
            <a:ext cx="2016125" cy="14382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7" name="Picture 13" descr="hore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2" y="-24"/>
            <a:ext cx="9144000" cy="5072063"/>
          </a:xfrm>
          <a:noFill/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8"/>
            <a:ext cx="9144000" cy="2285992"/>
          </a:xfrm>
          <a:solidFill>
            <a:srgbClr val="92D05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d-ID" b="1" i="1" dirty="0" smtClean="0">
                <a:latin typeface="Algerian" pitchFamily="82" charset="0"/>
              </a:rPr>
              <a:t>KESEHATAN MENTAL </a:t>
            </a:r>
          </a:p>
          <a:p>
            <a:pPr algn="ctr" eaLnBrk="1" hangingPunct="1">
              <a:buFontTx/>
              <a:buNone/>
            </a:pPr>
            <a:r>
              <a:rPr lang="id-ID" b="1" i="1" dirty="0" smtClean="0">
                <a:latin typeface="Algerian" pitchFamily="82" charset="0"/>
              </a:rPr>
              <a:t>ADALAH BAGIAN  Penting </a:t>
            </a:r>
          </a:p>
          <a:p>
            <a:pPr algn="ctr" eaLnBrk="1" hangingPunct="1">
              <a:buFontTx/>
              <a:buNone/>
            </a:pPr>
            <a:r>
              <a:rPr lang="id-ID" b="1" i="1" dirty="0" smtClean="0">
                <a:latin typeface="Algerian" pitchFamily="82" charset="0"/>
              </a:rPr>
              <a:t>dalam kesehatan  ibu dan anak</a:t>
            </a:r>
            <a:endParaRPr lang="en-US" b="1" i="1" dirty="0" smtClean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1.Postpartum blues</a:t>
            </a:r>
            <a:endParaRPr lang="id-ID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0"/>
            <a:ext cx="8147050" cy="3887788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CC00"/>
                </a:solidFill>
              </a:rPr>
              <a:t>30-85 %</a:t>
            </a:r>
          </a:p>
          <a:p>
            <a:pPr eaLnBrk="1" hangingPunct="1"/>
            <a:r>
              <a:rPr lang="en-US" sz="4000" smtClean="0">
                <a:solidFill>
                  <a:srgbClr val="FFCC00"/>
                </a:solidFill>
              </a:rPr>
              <a:t>Onset minggu pertama</a:t>
            </a:r>
          </a:p>
          <a:p>
            <a:pPr eaLnBrk="1" hangingPunct="1"/>
            <a:r>
              <a:rPr lang="en-US" sz="4000" u="sng" smtClean="0">
                <a:solidFill>
                  <a:srgbClr val="FFCC00"/>
                </a:solidFill>
              </a:rPr>
              <a:t>Mood labil, kesedihan, insomnia, kecemasan</a:t>
            </a:r>
            <a:endParaRPr lang="id-ID" sz="4000" u="sng" smtClean="0">
              <a:solidFill>
                <a:srgbClr val="FFCC00"/>
              </a:solidFill>
            </a:endParaRPr>
          </a:p>
        </p:txBody>
      </p:sp>
      <p:pic>
        <p:nvPicPr>
          <p:cNvPr id="17412" name="Picture 5" descr="j0158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796925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</a:rPr>
              <a:t>2.Postpartum depression</a:t>
            </a:r>
            <a:endParaRPr lang="id-ID" smtClean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700213"/>
            <a:ext cx="8229600" cy="4281487"/>
          </a:xfrm>
          <a:solidFill>
            <a:schemeClr val="accent2"/>
          </a:solidFill>
        </p:spPr>
        <p:txBody>
          <a:bodyPr/>
          <a:lstStyle/>
          <a:p>
            <a:pPr eaLnBrk="1" hangingPunct="1"/>
            <a:endParaRPr lang="id-ID" sz="3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10-15%</a:t>
            </a: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Onset </a:t>
            </a:r>
            <a:r>
              <a:rPr lang="en-US" sz="3600" dirty="0" err="1" smtClean="0">
                <a:solidFill>
                  <a:schemeClr val="bg1"/>
                </a:solidFill>
              </a:rPr>
              <a:t>biasanya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tersembunyi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dalam</a:t>
            </a:r>
            <a:r>
              <a:rPr lang="en-US" sz="3600" dirty="0" smtClean="0">
                <a:solidFill>
                  <a:schemeClr val="bg1"/>
                </a:solidFill>
              </a:rPr>
              <a:t> 2 </a:t>
            </a:r>
            <a:r>
              <a:rPr lang="en-US" sz="3600" dirty="0" err="1" smtClean="0">
                <a:solidFill>
                  <a:schemeClr val="bg1"/>
                </a:solidFill>
              </a:rPr>
              <a:t>atau</a:t>
            </a:r>
            <a:r>
              <a:rPr lang="en-US" sz="3600" dirty="0" smtClean="0">
                <a:solidFill>
                  <a:schemeClr val="bg1"/>
                </a:solidFill>
              </a:rPr>
              <a:t> 3 </a:t>
            </a:r>
            <a:r>
              <a:rPr lang="en-US" sz="3600" dirty="0" err="1" smtClean="0">
                <a:solidFill>
                  <a:schemeClr val="bg1"/>
                </a:solidFill>
              </a:rPr>
              <a:t>bulan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pertama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8436" name="Picture 6" descr="j0158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084763"/>
            <a:ext cx="9144000" cy="863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dirty="0" smtClean="0">
                <a:solidFill>
                  <a:schemeClr val="bg1"/>
                </a:solidFill>
              </a:rPr>
              <a:t>3. </a:t>
            </a:r>
            <a:r>
              <a:rPr lang="en-US" dirty="0" err="1" smtClean="0">
                <a:solidFill>
                  <a:schemeClr val="bg1"/>
                </a:solidFill>
              </a:rPr>
              <a:t>Psikosis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Puerperalis</a:t>
            </a:r>
            <a:endParaRPr lang="id-ID" dirty="0" smtClean="0">
              <a:solidFill>
                <a:schemeClr val="bg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349750"/>
          </a:xfrm>
          <a:solidFill>
            <a:srgbClr val="FFFF99"/>
          </a:solidFill>
        </p:spPr>
        <p:txBody>
          <a:bodyPr/>
          <a:lstStyle/>
          <a:p>
            <a:pPr eaLnBrk="1" hangingPunct="1"/>
            <a:endParaRPr lang="id-ID" dirty="0" smtClean="0"/>
          </a:p>
          <a:p>
            <a:pPr eaLnBrk="1" hangingPunct="1"/>
            <a:r>
              <a:rPr lang="en-US" dirty="0" smtClean="0"/>
              <a:t>0,1-0,2%</a:t>
            </a:r>
          </a:p>
          <a:p>
            <a:pPr eaLnBrk="1" hangingPunct="1"/>
            <a:r>
              <a:rPr lang="en-US" dirty="0" smtClean="0"/>
              <a:t>Onset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2-4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pPr eaLnBrk="1" hangingPunct="1"/>
            <a:r>
              <a:rPr lang="id-ID" u="sng" dirty="0" smtClean="0"/>
              <a:t>Gejala-gejala psikosis : a</a:t>
            </a:r>
            <a:r>
              <a:rPr lang="en-US" u="sng" dirty="0" err="1" smtClean="0"/>
              <a:t>gitasi</a:t>
            </a:r>
            <a:r>
              <a:rPr lang="id-ID" u="sng" dirty="0" smtClean="0"/>
              <a:t>, waham, halusinasi, </a:t>
            </a:r>
            <a:r>
              <a:rPr lang="en-US" u="sng" dirty="0" err="1" smtClean="0"/>
              <a:t>depersonalisasi</a:t>
            </a:r>
            <a:r>
              <a:rPr lang="en-US" u="sng" dirty="0" smtClean="0"/>
              <a:t>, </a:t>
            </a:r>
            <a:r>
              <a:rPr lang="en-US" u="sng" dirty="0" err="1" smtClean="0"/>
              <a:t>tingkah</a:t>
            </a:r>
            <a:r>
              <a:rPr lang="en-US" u="sng" dirty="0" smtClean="0"/>
              <a:t> </a:t>
            </a:r>
            <a:r>
              <a:rPr lang="en-US" u="sng" dirty="0" err="1" smtClean="0"/>
              <a:t>laku</a:t>
            </a:r>
            <a:r>
              <a:rPr lang="en-US" u="sng" dirty="0" smtClean="0"/>
              <a:t> yang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terorganisir</a:t>
            </a:r>
            <a:r>
              <a:rPr lang="id-ID" u="sng" dirty="0" smtClean="0"/>
              <a:t>, pembicaraan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terorganisir</a:t>
            </a:r>
            <a:endParaRPr lang="id-ID" u="sng" dirty="0" smtClean="0"/>
          </a:p>
        </p:txBody>
      </p:sp>
      <p:pic>
        <p:nvPicPr>
          <p:cNvPr id="19460" name="Picture 5" descr="j0158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022975"/>
            <a:ext cx="8351837" cy="8350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b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500313"/>
            <a:ext cx="3500437" cy="3500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2" name="Cloud Callout 9"/>
          <p:cNvSpPr>
            <a:spLocks noChangeArrowheads="1"/>
          </p:cNvSpPr>
          <p:nvPr/>
        </p:nvSpPr>
        <p:spPr bwMode="auto">
          <a:xfrm>
            <a:off x="4500563" y="571500"/>
            <a:ext cx="4143375" cy="2214563"/>
          </a:xfrm>
          <a:prstGeom prst="cloudCallout">
            <a:avLst>
              <a:gd name="adj1" fmla="val -77546"/>
              <a:gd name="adj2" fmla="val 45347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5000625" y="12144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rgbClr val="7030A0"/>
                </a:solidFill>
                <a:latin typeface="Comic Sans MS" pitchFamily="66" charset="0"/>
              </a:rPr>
              <a:t>Terimakasih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2" grpId="1" animBg="1"/>
      <p:bldP spid="276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52902"/>
            <a:ext cx="8229600" cy="1633552"/>
          </a:xfrm>
          <a:solidFill>
            <a:srgbClr val="CC66FF"/>
          </a:solidFill>
        </p:spPr>
        <p:txBody>
          <a:bodyPr/>
          <a:lstStyle/>
          <a:p>
            <a:pPr>
              <a:buNone/>
            </a:pPr>
            <a:r>
              <a:rPr lang="id-ID" b="1" dirty="0" smtClean="0"/>
              <a:t>TIDAK ADA PERBEDAAN KRITERIA DIAGNOSIS GANGGUAN KESEHATAN MENTAL SECARA UMUM</a:t>
            </a:r>
            <a:endParaRPr lang="id-ID" b="1" dirty="0"/>
          </a:p>
        </p:txBody>
      </p:sp>
      <p:pic>
        <p:nvPicPr>
          <p:cNvPr id="91138" name="Picture 2" descr="Image result for gambar ibu setelah melahirk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92"/>
            <a:ext cx="47244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95778"/>
            <a:ext cx="8229600" cy="1633552"/>
          </a:xfrm>
          <a:solidFill>
            <a:srgbClr val="3399FF"/>
          </a:solidFill>
        </p:spPr>
        <p:txBody>
          <a:bodyPr/>
          <a:lstStyle/>
          <a:p>
            <a:pPr>
              <a:buNone/>
            </a:pPr>
            <a:r>
              <a:rPr lang="id-ID" b="1" dirty="0" smtClean="0"/>
              <a:t>GANGGUAN KESEHATAN MENTAL APAKAH YAN SERING DIALAMI OLEH IBU HAMIL DAN MELAHIRKAN?</a:t>
            </a:r>
            <a:endParaRPr lang="id-ID" b="1" dirty="0"/>
          </a:p>
        </p:txBody>
      </p:sp>
      <p:pic>
        <p:nvPicPr>
          <p:cNvPr id="92162" name="Picture 2" descr="Image result for gambar ibu hamil muslim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90543"/>
            <a:ext cx="5286412" cy="35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857232"/>
            <a:ext cx="8043890" cy="56959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err="1" smtClean="0"/>
              <a:t>Gangguan</a:t>
            </a:r>
            <a:r>
              <a:rPr lang="en-US" b="1" dirty="0" smtClean="0"/>
              <a:t> </a:t>
            </a:r>
            <a:r>
              <a:rPr lang="en-US" b="1" dirty="0" err="1" smtClean="0"/>
              <a:t>Depresi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(</a:t>
            </a:r>
            <a:r>
              <a:rPr lang="en-US" dirty="0" err="1" smtClean="0"/>
              <a:t>perinatal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 (postnatal)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yang 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,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bersalin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nifas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buFontTx/>
              <a:buNone/>
            </a:pPr>
            <a:endParaRPr lang="id-ID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b="1" dirty="0" err="1" smtClean="0"/>
              <a:t>gangguan</a:t>
            </a:r>
            <a:r>
              <a:rPr lang="en-US" b="1" dirty="0" smtClean="0"/>
              <a:t> </a:t>
            </a:r>
            <a:r>
              <a:rPr lang="en-US" b="1" dirty="0" err="1" smtClean="0"/>
              <a:t>kecemasan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Apa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yang k</a:t>
            </a:r>
            <a:r>
              <a:rPr lang="id-ID" dirty="0" smtClean="0">
                <a:solidFill>
                  <a:schemeClr val="tx1"/>
                </a:solidFill>
                <a:effectLst/>
              </a:rPr>
              <a:t>ita ketahui tentang Gangguan Depresi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Line 2"/>
          <p:cNvSpPr>
            <a:spLocks noChangeShapeType="1"/>
          </p:cNvSpPr>
          <p:nvPr/>
        </p:nvSpPr>
        <p:spPr bwMode="auto">
          <a:xfrm flipV="1">
            <a:off x="6084888" y="3284538"/>
            <a:ext cx="719137" cy="144462"/>
          </a:xfrm>
          <a:prstGeom prst="line">
            <a:avLst/>
          </a:prstGeom>
          <a:noFill/>
          <a:ln w="254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2" name="Line 3"/>
          <p:cNvSpPr>
            <a:spLocks noChangeShapeType="1"/>
          </p:cNvSpPr>
          <p:nvPr/>
        </p:nvSpPr>
        <p:spPr bwMode="auto">
          <a:xfrm flipH="1" flipV="1">
            <a:off x="2555875" y="3213100"/>
            <a:ext cx="576263" cy="215900"/>
          </a:xfrm>
          <a:prstGeom prst="line">
            <a:avLst/>
          </a:prstGeom>
          <a:noFill/>
          <a:ln w="254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3" name="Line 4"/>
          <p:cNvSpPr>
            <a:spLocks noChangeShapeType="1"/>
          </p:cNvSpPr>
          <p:nvPr/>
        </p:nvSpPr>
        <p:spPr bwMode="auto">
          <a:xfrm flipH="1">
            <a:off x="1966913" y="3933825"/>
            <a:ext cx="1236662" cy="7905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4" name="Line 5"/>
          <p:cNvSpPr>
            <a:spLocks noChangeShapeType="1"/>
          </p:cNvSpPr>
          <p:nvPr/>
        </p:nvSpPr>
        <p:spPr bwMode="auto">
          <a:xfrm flipH="1">
            <a:off x="2771775" y="4076700"/>
            <a:ext cx="1052513" cy="12239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5" name="Line 6"/>
          <p:cNvSpPr>
            <a:spLocks noChangeShapeType="1"/>
          </p:cNvSpPr>
          <p:nvPr/>
        </p:nvSpPr>
        <p:spPr bwMode="auto">
          <a:xfrm>
            <a:off x="5076825" y="4070350"/>
            <a:ext cx="1223963" cy="11588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6" name="Line 7"/>
          <p:cNvSpPr>
            <a:spLocks noChangeShapeType="1"/>
          </p:cNvSpPr>
          <p:nvPr/>
        </p:nvSpPr>
        <p:spPr bwMode="auto">
          <a:xfrm>
            <a:off x="5929313" y="3913188"/>
            <a:ext cx="1019175" cy="452437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7" name="Line 8"/>
          <p:cNvSpPr>
            <a:spLocks noChangeShapeType="1"/>
          </p:cNvSpPr>
          <p:nvPr/>
        </p:nvSpPr>
        <p:spPr bwMode="auto">
          <a:xfrm flipH="1" flipV="1">
            <a:off x="2700338" y="2276475"/>
            <a:ext cx="1223962" cy="72072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8" name="Line 9"/>
          <p:cNvSpPr>
            <a:spLocks noChangeShapeType="1"/>
          </p:cNvSpPr>
          <p:nvPr/>
        </p:nvSpPr>
        <p:spPr bwMode="auto">
          <a:xfrm flipV="1">
            <a:off x="4554538" y="2254250"/>
            <a:ext cx="0" cy="6397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59" name="Line 10"/>
          <p:cNvSpPr>
            <a:spLocks noChangeShapeType="1"/>
          </p:cNvSpPr>
          <p:nvPr/>
        </p:nvSpPr>
        <p:spPr bwMode="auto">
          <a:xfrm flipV="1">
            <a:off x="5364163" y="2420938"/>
            <a:ext cx="1152525" cy="72072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60" name="Oval 11"/>
          <p:cNvSpPr>
            <a:spLocks noChangeArrowheads="1"/>
          </p:cNvSpPr>
          <p:nvPr/>
        </p:nvSpPr>
        <p:spPr bwMode="auto">
          <a:xfrm>
            <a:off x="5940425" y="1484313"/>
            <a:ext cx="1963738" cy="992187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bertenaga</a:t>
            </a:r>
            <a:r>
              <a:rPr lang="en-US" dirty="0">
                <a:solidFill>
                  <a:schemeClr val="bg1"/>
                </a:solidFill>
              </a:rPr>
              <a:t>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lelah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1261" name="Oval 12"/>
          <p:cNvSpPr>
            <a:spLocks noChangeArrowheads="1"/>
          </p:cNvSpPr>
          <p:nvPr/>
        </p:nvSpPr>
        <p:spPr bwMode="auto">
          <a:xfrm>
            <a:off x="6804025" y="2636838"/>
            <a:ext cx="2181225" cy="1063625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Konsentrasi/ perhatian berkurang</a:t>
            </a:r>
          </a:p>
        </p:txBody>
      </p:sp>
      <p:sp>
        <p:nvSpPr>
          <p:cNvPr id="181262" name="Oval 13"/>
          <p:cNvSpPr>
            <a:spLocks noChangeArrowheads="1"/>
          </p:cNvSpPr>
          <p:nvPr/>
        </p:nvSpPr>
        <p:spPr bwMode="auto">
          <a:xfrm>
            <a:off x="6877050" y="4005263"/>
            <a:ext cx="1963738" cy="992187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Gangguan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pola makan</a:t>
            </a:r>
          </a:p>
        </p:txBody>
      </p:sp>
      <p:sp>
        <p:nvSpPr>
          <p:cNvPr id="181263" name="Oval 14"/>
          <p:cNvSpPr>
            <a:spLocks noChangeArrowheads="1"/>
          </p:cNvSpPr>
          <p:nvPr/>
        </p:nvSpPr>
        <p:spPr bwMode="auto">
          <a:xfrm>
            <a:off x="5364163" y="5157788"/>
            <a:ext cx="2736850" cy="992187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Gagasan/perbuatan membahayakan diri/</a:t>
            </a:r>
            <a:br>
              <a:rPr lang="en-US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bunuh diri</a:t>
            </a:r>
          </a:p>
        </p:txBody>
      </p:sp>
      <p:sp>
        <p:nvSpPr>
          <p:cNvPr id="181264" name="Oval 15"/>
          <p:cNvSpPr>
            <a:spLocks noChangeArrowheads="1"/>
          </p:cNvSpPr>
          <p:nvPr/>
        </p:nvSpPr>
        <p:spPr bwMode="auto">
          <a:xfrm>
            <a:off x="3276600" y="5373688"/>
            <a:ext cx="1965325" cy="992187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Gangguan Tidur</a:t>
            </a:r>
          </a:p>
        </p:txBody>
      </p:sp>
      <p:sp>
        <p:nvSpPr>
          <p:cNvPr id="181265" name="Oval 16"/>
          <p:cNvSpPr>
            <a:spLocks noChangeArrowheads="1"/>
          </p:cNvSpPr>
          <p:nvPr/>
        </p:nvSpPr>
        <p:spPr bwMode="auto">
          <a:xfrm>
            <a:off x="142875" y="3933825"/>
            <a:ext cx="2484438" cy="992188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Pandangan masa depan yang suram dan pesimistis</a:t>
            </a:r>
          </a:p>
        </p:txBody>
      </p:sp>
      <p:sp>
        <p:nvSpPr>
          <p:cNvPr id="181266" name="Oval 17"/>
          <p:cNvSpPr>
            <a:spLocks noChangeArrowheads="1"/>
          </p:cNvSpPr>
          <p:nvPr/>
        </p:nvSpPr>
        <p:spPr bwMode="auto">
          <a:xfrm>
            <a:off x="250825" y="2636838"/>
            <a:ext cx="2338388" cy="992187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Rasa tidak berguna/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rasa bersalah</a:t>
            </a:r>
          </a:p>
        </p:txBody>
      </p:sp>
      <p:sp>
        <p:nvSpPr>
          <p:cNvPr id="181267" name="Oval 18"/>
          <p:cNvSpPr>
            <a:spLocks noChangeArrowheads="1"/>
          </p:cNvSpPr>
          <p:nvPr/>
        </p:nvSpPr>
        <p:spPr bwMode="auto">
          <a:xfrm>
            <a:off x="1258888" y="1412875"/>
            <a:ext cx="1987550" cy="973138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Sedih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murung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setiap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waktu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1268" name="Oval 19"/>
          <p:cNvSpPr>
            <a:spLocks noChangeArrowheads="1"/>
          </p:cNvSpPr>
          <p:nvPr/>
        </p:nvSpPr>
        <p:spPr bwMode="auto">
          <a:xfrm>
            <a:off x="3581400" y="1371600"/>
            <a:ext cx="1963738" cy="992188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Kehilangan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minat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81269" name="Text Box 31"/>
          <p:cNvSpPr txBox="1">
            <a:spLocks noChangeArrowheads="1"/>
          </p:cNvSpPr>
          <p:nvPr/>
        </p:nvSpPr>
        <p:spPr bwMode="auto">
          <a:xfrm>
            <a:off x="8809038" y="6315075"/>
            <a:ext cx="18415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endParaRPr lang="id-ID" sz="2200">
              <a:latin typeface="Calibri" pitchFamily="34" charset="0"/>
            </a:endParaRPr>
          </a:p>
        </p:txBody>
      </p:sp>
      <p:sp>
        <p:nvSpPr>
          <p:cNvPr id="10263" name="Rectangle 3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</a:rPr>
              <a:t>Gejala</a:t>
            </a:r>
            <a:r>
              <a:rPr lang="en-US" b="1" dirty="0">
                <a:solidFill>
                  <a:schemeClr val="tx1"/>
                </a:solidFill>
              </a:rPr>
              <a:t> Depresi</a:t>
            </a:r>
            <a:r>
              <a:rPr lang="en-US" b="1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1271" name="Text Box 37"/>
          <p:cNvSpPr txBox="1">
            <a:spLocks noChangeArrowheads="1"/>
          </p:cNvSpPr>
          <p:nvPr/>
        </p:nvSpPr>
        <p:spPr bwMode="auto">
          <a:xfrm>
            <a:off x="82550" y="6400800"/>
            <a:ext cx="2755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PPDGJ – </a:t>
            </a:r>
            <a:r>
              <a:rPr lang="en-US" dirty="0" smtClean="0">
                <a:solidFill>
                  <a:schemeClr val="bg1"/>
                </a:solidFill>
              </a:rPr>
              <a:t>III, </a:t>
            </a:r>
            <a:r>
              <a:rPr lang="en-US" dirty="0">
                <a:solidFill>
                  <a:schemeClr val="bg1"/>
                </a:solidFill>
              </a:rPr>
              <a:t>1993/ICD-10</a:t>
            </a:r>
          </a:p>
        </p:txBody>
      </p:sp>
      <p:sp>
        <p:nvSpPr>
          <p:cNvPr id="181272" name="Oval 15"/>
          <p:cNvSpPr>
            <a:spLocks noChangeArrowheads="1"/>
          </p:cNvSpPr>
          <p:nvPr/>
        </p:nvSpPr>
        <p:spPr bwMode="auto">
          <a:xfrm>
            <a:off x="755650" y="5157788"/>
            <a:ext cx="2325688" cy="992187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Harga diri dan kepercayaan diri berkurang</a:t>
            </a:r>
          </a:p>
        </p:txBody>
      </p:sp>
      <p:sp>
        <p:nvSpPr>
          <p:cNvPr id="181273" name="Line 5"/>
          <p:cNvSpPr>
            <a:spLocks noChangeShapeType="1"/>
          </p:cNvSpPr>
          <p:nvPr/>
        </p:nvSpPr>
        <p:spPr bwMode="auto">
          <a:xfrm flipH="1">
            <a:off x="4284663" y="4221163"/>
            <a:ext cx="115887" cy="115252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1274" name="Oval 20"/>
          <p:cNvSpPr>
            <a:spLocks noChangeArrowheads="1"/>
          </p:cNvSpPr>
          <p:nvPr/>
        </p:nvSpPr>
        <p:spPr bwMode="auto">
          <a:xfrm>
            <a:off x="2946400" y="2933700"/>
            <a:ext cx="3182938" cy="1296988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Depresi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3429001"/>
            <a:ext cx="7115175" cy="2857519"/>
          </a:xfrm>
          <a:solidFill>
            <a:srgbClr val="FF00FF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   </a:t>
            </a:r>
            <a:endParaRPr lang="id-ID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400" b="1" dirty="0" smtClean="0">
                <a:solidFill>
                  <a:schemeClr val="bg1"/>
                </a:solidFill>
                <a:sym typeface="Wingdings" pitchFamily="2" charset="2"/>
              </a:rPr>
              <a:t>    </a:t>
            </a:r>
            <a:r>
              <a:rPr lang="en-US" sz="3600" b="1" dirty="0" smtClean="0">
                <a:sym typeface="Wingdings" pitchFamily="2" charset="2"/>
              </a:rPr>
              <a:t> </a:t>
            </a:r>
            <a:r>
              <a:rPr lang="en-US" sz="3600" b="1" dirty="0" err="1" smtClean="0">
                <a:sym typeface="Wingdings" pitchFamily="2" charset="2"/>
              </a:rPr>
              <a:t>Keengganan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merawat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dan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menyusui</a:t>
            </a:r>
            <a:r>
              <a:rPr lang="en-US" sz="3600" b="1" dirty="0" smtClean="0">
                <a:sym typeface="Wingdings" pitchFamily="2" charset="2"/>
              </a:rPr>
              <a:t/>
            </a:r>
            <a:br>
              <a:rPr lang="en-US" sz="3600" b="1" dirty="0" smtClean="0">
                <a:sym typeface="Wingdings" pitchFamily="2" charset="2"/>
              </a:rPr>
            </a:br>
            <a:r>
              <a:rPr lang="en-US" sz="3600" b="1" dirty="0" smtClean="0">
                <a:sym typeface="Wingdings" pitchFamily="2" charset="2"/>
              </a:rPr>
              <a:t> </a:t>
            </a:r>
            <a:r>
              <a:rPr lang="en-US" sz="3600" b="1" dirty="0" err="1" smtClean="0">
                <a:sym typeface="Wingdings" pitchFamily="2" charset="2"/>
              </a:rPr>
              <a:t>produksi</a:t>
            </a:r>
            <a:r>
              <a:rPr lang="en-US" sz="3600" b="1" dirty="0" smtClean="0">
                <a:sym typeface="Wingdings" pitchFamily="2" charset="2"/>
              </a:rPr>
              <a:t> ASI </a:t>
            </a:r>
            <a:r>
              <a:rPr lang="en-US" sz="3600" b="1" dirty="0" err="1" smtClean="0">
                <a:sym typeface="Wingdings" pitchFamily="2" charset="2"/>
              </a:rPr>
              <a:t>menurun</a:t>
            </a:r>
            <a:r>
              <a:rPr lang="en-US" sz="3600" b="1" dirty="0" smtClean="0">
                <a:sym typeface="Wingdings" pitchFamily="2" charset="2"/>
              </a:rPr>
              <a:t/>
            </a:r>
            <a:br>
              <a:rPr lang="en-US" sz="3600" b="1" dirty="0" smtClean="0">
                <a:sym typeface="Wingdings" pitchFamily="2" charset="2"/>
              </a:rPr>
            </a:br>
            <a:r>
              <a:rPr lang="en-US" sz="3600" b="1" dirty="0" smtClean="0">
                <a:sym typeface="Wingdings" pitchFamily="2" charset="2"/>
              </a:rPr>
              <a:t> </a:t>
            </a:r>
            <a:r>
              <a:rPr lang="en-US" sz="3600" b="1" dirty="0" err="1" smtClean="0">
                <a:sym typeface="Wingdings" pitchFamily="2" charset="2"/>
              </a:rPr>
              <a:t>kwalitas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bayi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buruk</a:t>
            </a:r>
            <a:endParaRPr lang="id-ID" sz="36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1000108"/>
            <a:ext cx="5072098" cy="1785949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</a:t>
            </a:r>
            <a:endParaRPr kumimoji="0" lang="id-ID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Apa Dampaknya?</a:t>
            </a:r>
            <a:endParaRPr kumimoji="0" lang="id-ID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3084525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effectLst/>
              </a:rPr>
              <a:t>Apa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yang </a:t>
            </a:r>
            <a:r>
              <a:rPr lang="id-ID" b="1" dirty="0" smtClean="0">
                <a:solidFill>
                  <a:schemeClr val="tx1"/>
                </a:solidFill>
                <a:effectLst/>
              </a:rPr>
              <a:t>kamu ketahui tentang Cemas?</a:t>
            </a:r>
            <a:br>
              <a:rPr lang="id-ID" b="1" dirty="0" smtClean="0">
                <a:solidFill>
                  <a:schemeClr val="tx1"/>
                </a:solidFill>
                <a:effectLst/>
              </a:rPr>
            </a:br>
            <a:r>
              <a:rPr lang="id-ID" b="1" dirty="0" smtClean="0">
                <a:solidFill>
                  <a:schemeClr val="tx1"/>
                </a:solidFill>
              </a:rPr>
              <a:t/>
            </a:r>
            <a:br>
              <a:rPr lang="id-ID" b="1" dirty="0" smtClean="0">
                <a:solidFill>
                  <a:schemeClr val="tx1"/>
                </a:solidFill>
              </a:rPr>
            </a:br>
            <a:r>
              <a:rPr lang="id-ID" b="1" dirty="0" smtClean="0">
                <a:solidFill>
                  <a:schemeClr val="tx1"/>
                </a:solidFill>
              </a:rPr>
              <a:t>Normalkah?</a:t>
            </a:r>
            <a:r>
              <a:rPr lang="id-ID" b="1" dirty="0" smtClean="0">
                <a:solidFill>
                  <a:schemeClr val="tx1"/>
                </a:solidFill>
                <a:effectLst/>
              </a:rPr>
              <a:t> </a:t>
            </a:r>
            <a:endParaRPr lang="en-US" b="1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1730</TotalTime>
  <Words>535</Words>
  <Application>Microsoft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Penilaian Kesehatan Mental Ibu dan Anak</vt:lpstr>
      <vt:lpstr>Slide 2</vt:lpstr>
      <vt:lpstr>Slide 3</vt:lpstr>
      <vt:lpstr>Slide 4</vt:lpstr>
      <vt:lpstr>Slide 5</vt:lpstr>
      <vt:lpstr>Apa yang kita ketahui tentang Gangguan Depresi?</vt:lpstr>
      <vt:lpstr>Gejala Depresi1</vt:lpstr>
      <vt:lpstr>Slide 8</vt:lpstr>
      <vt:lpstr>Apa yang kamu ketahui tentang Cemas?  Normalkah? </vt:lpstr>
      <vt:lpstr>CEMAS</vt:lpstr>
      <vt:lpstr>Kapan dikatakan gangguan Cemas? </vt:lpstr>
      <vt:lpstr>GANGGUAN CEMAS</vt:lpstr>
      <vt:lpstr>Gejala-Gejala Gangguan Cemas</vt:lpstr>
      <vt:lpstr>Slide 14</vt:lpstr>
      <vt:lpstr>- Stresfull life events, termasuk suami kehilangan pekerjaan, suami menganggur, masalah perumahan, suami selingkuh, adanya anggota keluarga yang sakit keras. - Adanya masalah dalam kehidupan rumah tangga sehari-hari seperti masalah finansial, hilangnya aset keluarga, kegagalan dalam business, hilangnya dukungan sosial dari pihak tertentu, mempunyai riwayat hubungan perkawinan yang kurang serasi. - Pengalaman keguguran, bayi lahir mati, bayi lahir imatur, prematur, bayi lahir cacat, pernah mengalami kondisi yang mengancam jiwa. - Adanya riwayat infertilitas disertai berbagai usaha sehingga berhasil hamil. - Pernah menderita penyakit jiwa sebelunya.</vt:lpstr>
      <vt:lpstr>- Ibu stres  aksis HPA (Hipotalamo-Pituitari-Adrenal)  lepasnya hormon stres antara lain ACTH, Kortisol, Katekolamin, ß-Endorphin, GH, Prolaktin dan LH/FSH.   vasokonstriksi sistemik (termasuk diantaranya konstriksi vasa utero plasenta)  gangguan aliran darah didalam rahim, sehingga penyampaian oksigen (DO2) kedalam miometrium terganggu  melemahnya kontraksi otot rahim.  Kejadian tersebut menyebabkan makin lamanya proses persalinan (partus lama)   kegawatan janin (fetal- distress).   meningkatnya plasma kortisol, berakibat menurunkan respons imun ibu dan janin. </vt:lpstr>
      <vt:lpstr>Akibat tersebut terbawa sampai periode pasca persalinan,   terganggunya produksi ASI,   melambatnya penyembuhan luka persalinan,   kekuatan bayi menyusu ibu melemah sehingga penambahan berat bayi lambat.   Hasil akhirnya kontak fisik ibu dan anak terganggu, dengan berbagai akibatnya. </vt:lpstr>
      <vt:lpstr>PASCA PERSALINAN</vt:lpstr>
      <vt:lpstr>Klasifikasi Gangguan Jiwa  pada Masa Postpartum    </vt:lpstr>
      <vt:lpstr>1.Postpartum blues</vt:lpstr>
      <vt:lpstr>2.Postpartum depression</vt:lpstr>
      <vt:lpstr>3. Psikosis Puerperalis</vt:lpstr>
      <vt:lpstr>Slide 23</vt:lpstr>
    </vt:vector>
  </TitlesOfParts>
  <Company>Microsoft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 Psikiatrik Pasca Melahirkan</dc:title>
  <dc:creator>Microsoft Office XP</dc:creator>
  <cp:lastModifiedBy>fkikumyhpeq_SA05</cp:lastModifiedBy>
  <cp:revision>164</cp:revision>
  <dcterms:created xsi:type="dcterms:W3CDTF">2005-03-20T11:38:24Z</dcterms:created>
  <dcterms:modified xsi:type="dcterms:W3CDTF">2019-06-25T21:24:04Z</dcterms:modified>
</cp:coreProperties>
</file>