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embeddedFontLst>
    <p:embeddedFont>
      <p:font typeface="TGADFS+GLWGVE+Piglets,Bold"/>
      <p:regular r:id="rId12"/>
    </p:embeddedFont>
    <p:embeddedFont>
      <p:font typeface="LCVRNE+SHSBVW+Arial-Black"/>
      <p:regular r:id="rId13"/>
    </p:embeddedFont>
    <p:embeddedFont>
      <p:font typeface="MSUUIE+VPPOWC+NewYear-FreeVersion"/>
      <p:regular r:id="rId14"/>
    </p:embeddedFont>
    <p:embeddedFont>
      <p:font typeface="AUNEPB+LJUNBI+Piglets"/>
      <p:regular r:id="rId15"/>
    </p:embeddedFont>
    <p:embeddedFont>
      <p:font typeface="OOWGVT+QNQCCN+TimesNewRomanPSMT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15" Type="http://schemas.openxmlformats.org/officeDocument/2006/relationships/font" Target="fonts/font4.fntdata" /><Relationship Id="rId16" Type="http://schemas.openxmlformats.org/officeDocument/2006/relationships/font" Target="fonts/font5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71441" y="2836805"/>
            <a:ext cx="2217864" cy="870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4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TGADFS+GLWGVE+Piglets,Bold"/>
                <a:cs typeface="TGADFS+GLWGVE+Piglets,Bold"/>
              </a:rPr>
              <a:t>BANK</a:t>
            </a:r>
            <a:r>
              <a:rPr dirty="0" sz="3200" spc="609">
                <a:solidFill>
                  <a:srgbClr val="000000"/>
                </a:solidFill>
                <a:latin typeface="TGADFS+GLWGVE+Piglets,Bold"/>
                <a:cs typeface="TGADFS+GLWGVE+Piglets,Bold"/>
              </a:rPr>
              <a:t> </a:t>
            </a:r>
            <a:r>
              <a:rPr dirty="0" sz="3200">
                <a:solidFill>
                  <a:srgbClr val="000000"/>
                </a:solidFill>
                <a:latin typeface="TGADFS+GLWGVE+Piglets,Bold"/>
                <a:cs typeface="TGADFS+GLWGVE+Piglets,Bold"/>
              </a:rPr>
              <a:t>UMUM</a:t>
            </a:r>
          </a:p>
          <a:p>
            <a:pPr marL="0" marR="0">
              <a:lnSpc>
                <a:spcPts val="2640"/>
              </a:lnSpc>
              <a:spcBef>
                <a:spcPts val="1323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TGADFS+GLWGVE+Piglets,Bold"/>
                <a:cs typeface="TGADFS+GLWGVE+Piglets,Bold"/>
              </a:rPr>
              <a:t>SYARIAH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29660" y="3489116"/>
            <a:ext cx="1084188" cy="179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1910601017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00860" y="3695926"/>
            <a:ext cx="1156419" cy="1203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0762" marR="0">
              <a:lnSpc>
                <a:spcPts val="14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asyidah</a:t>
            </a:r>
          </a:p>
          <a:p>
            <a:pPr marL="0" marR="0">
              <a:lnSpc>
                <a:spcPts val="143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Amelia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Nur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syahfitri</a:t>
            </a:r>
          </a:p>
          <a:p>
            <a:pPr marL="0" marR="0">
              <a:lnSpc>
                <a:spcPts val="1438"/>
              </a:lnSpc>
              <a:spcBef>
                <a:spcPts val="5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Bisri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Abdurrohman</a:t>
            </a:r>
          </a:p>
          <a:p>
            <a:pPr marL="0" marR="0">
              <a:lnSpc>
                <a:spcPts val="1438"/>
              </a:lnSpc>
              <a:spcBef>
                <a:spcPts val="5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Dwi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moni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estuti</a:t>
            </a:r>
          </a:p>
          <a:p>
            <a:pPr marL="0" marR="0">
              <a:lnSpc>
                <a:spcPts val="143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Maisi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maha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29660" y="3732956"/>
            <a:ext cx="1084188" cy="18377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1910601001</a:t>
            </a:r>
          </a:p>
          <a:p>
            <a:pPr marL="0" marR="0">
              <a:lnSpc>
                <a:spcPts val="1113"/>
              </a:lnSpc>
              <a:spcBef>
                <a:spcPts val="78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1910601015</a:t>
            </a:r>
          </a:p>
          <a:p>
            <a:pPr marL="0" marR="0">
              <a:lnSpc>
                <a:spcPts val="1113"/>
              </a:lnSpc>
              <a:spcBef>
                <a:spcPts val="73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1910601003</a:t>
            </a:r>
          </a:p>
          <a:p>
            <a:pPr marL="0" marR="0">
              <a:lnSpc>
                <a:spcPts val="1113"/>
              </a:lnSpc>
              <a:spcBef>
                <a:spcPts val="78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1810601033</a:t>
            </a:r>
          </a:p>
          <a:p>
            <a:pPr marL="0" marR="0">
              <a:lnSpc>
                <a:spcPts val="1113"/>
              </a:lnSpc>
              <a:spcBef>
                <a:spcPts val="73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1810601031</a:t>
            </a:r>
          </a:p>
          <a:p>
            <a:pPr marL="0" marR="0">
              <a:lnSpc>
                <a:spcPts val="1113"/>
              </a:lnSpc>
              <a:spcBef>
                <a:spcPts val="88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1810601003</a:t>
            </a:r>
          </a:p>
          <a:p>
            <a:pPr marL="0" marR="0">
              <a:lnSpc>
                <a:spcPts val="1113"/>
              </a:lnSpc>
              <a:spcBef>
                <a:spcPts val="73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1810601007</a:t>
            </a:r>
          </a:p>
          <a:p>
            <a:pPr marL="0" marR="0">
              <a:lnSpc>
                <a:spcPts val="1113"/>
              </a:lnSpc>
              <a:spcBef>
                <a:spcPts val="787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LCVRNE+SHSBVW+Arial-Black"/>
                <a:cs typeface="LCVRNE+SHSBVW+Arial-Black"/>
              </a:rPr>
              <a:t>1910601005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00860" y="4920841"/>
            <a:ext cx="1219585" cy="7056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Muhammad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Rosyid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Ridho</a:t>
            </a:r>
          </a:p>
          <a:p>
            <a:pPr marL="0" marR="0">
              <a:lnSpc>
                <a:spcPts val="1438"/>
              </a:lnSpc>
              <a:spcBef>
                <a:spcPts val="4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Sindy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pratiwi</a:t>
            </a:r>
          </a:p>
          <a:p>
            <a:pPr marL="0" marR="0">
              <a:lnSpc>
                <a:spcPts val="1438"/>
              </a:lnSpc>
              <a:spcBef>
                <a:spcPts val="5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Selpi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sri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 </a:t>
            </a:r>
            <a:r>
              <a:rPr dirty="0" sz="1600">
                <a:solidFill>
                  <a:srgbClr val="000000"/>
                </a:solidFill>
                <a:latin typeface="MSUUIE+VPPOWC+NewYear-FreeVersion"/>
                <a:cs typeface="MSUUIE+VPPOWC+NewYear-FreeVersion"/>
              </a:rPr>
              <a:t>riyanti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5696" y="1195335"/>
            <a:ext cx="6884096" cy="704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DEFINISI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 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BANK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 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UMUM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 </a:t>
            </a:r>
            <a:r>
              <a:rPr dirty="0" sz="4400">
                <a:solidFill>
                  <a:srgbClr val="97623b"/>
                </a:solidFill>
                <a:latin typeface="AUNEPB+LJUNBI+Piglets"/>
                <a:cs typeface="AUNEPB+LJUNBI+Piglets"/>
              </a:rPr>
              <a:t>SYARIAH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0171" y="2771372"/>
            <a:ext cx="9767546" cy="9243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92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Definisi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menurut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UU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no.21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tahun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2008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pasal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1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ayat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7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Perbankan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: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adalah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</a:p>
          <a:p>
            <a:pPr marL="0" marR="0">
              <a:lnSpc>
                <a:spcPts val="1992"/>
              </a:lnSpc>
              <a:spcBef>
                <a:spcPts val="5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yang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menjalankan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kegiatan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usahanya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berdasarkan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Prinsip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menurut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jenisnya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terdiri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atas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</a:p>
          <a:p>
            <a:pPr marL="0" marR="0">
              <a:lnSpc>
                <a:spcPts val="1992"/>
              </a:lnSpc>
              <a:spcBef>
                <a:spcPts val="5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Umum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Pembiayaan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Rakyat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92663" y="3896880"/>
            <a:ext cx="10029029" cy="8354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92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Menurut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Suhendi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(2010)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umum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adalah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bank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yang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dalam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kegiatannya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memberikan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jasa</a:t>
            </a:r>
          </a:p>
          <a:p>
            <a:pPr marL="0" marR="0">
              <a:lnSpc>
                <a:spcPts val="1992"/>
              </a:lnSpc>
              <a:spcBef>
                <a:spcPts val="2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dalam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lalu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lintas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pembayaran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namun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tidak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menyalahi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aturan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syariah,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seperti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tidak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diperbolehkan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adanya</a:t>
            </a:r>
          </a:p>
          <a:p>
            <a:pPr marL="0" marR="0">
              <a:lnSpc>
                <a:spcPts val="1992"/>
              </a:lnSpc>
              <a:spcBef>
                <a:spcPts val="1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prakik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riba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serta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larangan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untuk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berinvestasi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pada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usaha-usaha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berkategori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terlarang.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04964" y="2435350"/>
            <a:ext cx="181054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Aktivitas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Ekonomi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2830" y="4473899"/>
            <a:ext cx="198467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Profit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(Keuntungan)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42303" y="4465068"/>
            <a:ext cx="50344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CSR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4644" y="5390572"/>
            <a:ext cx="2671571" cy="8354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618" marR="0">
              <a:lnSpc>
                <a:spcPts val="1992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undang-undang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Republik</a:t>
            </a:r>
          </a:p>
          <a:p>
            <a:pPr marL="0" marR="0">
              <a:lnSpc>
                <a:spcPts val="1992"/>
              </a:lnSpc>
              <a:spcBef>
                <a:spcPts val="20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Indonesia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Nomor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40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Tahun</a:t>
            </a:r>
          </a:p>
          <a:p>
            <a:pPr marL="1023893" marR="0">
              <a:lnSpc>
                <a:spcPts val="1992"/>
              </a:lnSpc>
              <a:spcBef>
                <a:spcPts val="10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OOWGVT+QNQCCN+TimesNewRomanPSMT"/>
                <a:cs typeface="OOWGVT+QNQCCN+TimesNewRomanPSMT"/>
              </a:rPr>
              <a:t>2007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58236" y="986409"/>
            <a:ext cx="5995895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TUJUAN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BANK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UMUM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SYARIAH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03882" y="3380023"/>
            <a:ext cx="8428928" cy="2222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1.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Mengarahkan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Kegiatan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ekonomi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umat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bermuamalat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secara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Islam.</a:t>
            </a:r>
          </a:p>
          <a:p>
            <a:pPr marL="0" marR="0">
              <a:lnSpc>
                <a:spcPts val="185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2.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 spc="5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menciptakan</a:t>
            </a:r>
            <a:r>
              <a:rPr dirty="0" sz="1800" spc="51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suatu</a:t>
            </a:r>
            <a:r>
              <a:rPr dirty="0" sz="1800" spc="57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keadilan</a:t>
            </a:r>
            <a:r>
              <a:rPr dirty="0" sz="1800" spc="50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</a:t>
            </a:r>
            <a:r>
              <a:rPr dirty="0" sz="1800" spc="60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bidang</a:t>
            </a:r>
            <a:r>
              <a:rPr dirty="0" sz="1800" spc="6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ekonomi</a:t>
            </a:r>
            <a:r>
              <a:rPr dirty="0" sz="1800" spc="49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dengan</a:t>
            </a:r>
            <a:r>
              <a:rPr dirty="0" sz="1800" spc="58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jalan</a:t>
            </a:r>
            <a:r>
              <a:rPr dirty="0" sz="1800" spc="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meratakan</a:t>
            </a:r>
          </a:p>
          <a:p>
            <a:pPr marL="342900" marR="0">
              <a:lnSpc>
                <a:spcPts val="1800"/>
              </a:lnSpc>
              <a:spcBef>
                <a:spcPts val="39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pendapatan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melalui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kegiatan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investasi.</a:t>
            </a:r>
          </a:p>
          <a:p>
            <a:pPr marL="0" marR="0">
              <a:lnSpc>
                <a:spcPts val="1850"/>
              </a:lnSpc>
              <a:spcBef>
                <a:spcPts val="351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3.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 spc="1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meningkatkan</a:t>
            </a:r>
            <a:r>
              <a:rPr dirty="0" sz="1800" spc="4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kualitas</a:t>
            </a:r>
            <a:r>
              <a:rPr dirty="0" sz="1800" spc="7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hidup</a:t>
            </a:r>
            <a:r>
              <a:rPr dirty="0" sz="1800" spc="21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umat</a:t>
            </a:r>
            <a:r>
              <a:rPr dirty="0" sz="1800" spc="14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dengan</a:t>
            </a:r>
            <a:r>
              <a:rPr dirty="0" sz="1800" spc="15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jalan</a:t>
            </a:r>
            <a:r>
              <a:rPr dirty="0" sz="1800" spc="1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membuka</a:t>
            </a:r>
            <a:r>
              <a:rPr dirty="0" sz="1800" spc="1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peluang</a:t>
            </a:r>
            <a:r>
              <a:rPr dirty="0" sz="1800" spc="2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berusaha</a:t>
            </a:r>
          </a:p>
          <a:p>
            <a:pPr marL="342900" marR="0">
              <a:lnSpc>
                <a:spcPts val="1800"/>
              </a:lnSpc>
              <a:spcBef>
                <a:spcPts val="34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yang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lebih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besar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terutama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kelompok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miskin.</a:t>
            </a:r>
          </a:p>
          <a:p>
            <a:pPr marL="0" marR="0">
              <a:lnSpc>
                <a:spcPts val="1850"/>
              </a:lnSpc>
              <a:spcBef>
                <a:spcPts val="451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4.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menanggulangi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masalah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kemiskinan.</a:t>
            </a:r>
          </a:p>
          <a:p>
            <a:pPr marL="0" marR="0">
              <a:lnSpc>
                <a:spcPts val="1850"/>
              </a:lnSpc>
              <a:spcBef>
                <a:spcPts val="35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5.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menjaga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stabilitas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ekonomi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moneter.</a:t>
            </a:r>
          </a:p>
          <a:p>
            <a:pPr marL="0" marR="0">
              <a:lnSpc>
                <a:spcPts val="185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Calibri"/>
                <a:cs typeface="Calibri"/>
              </a:rPr>
              <a:t>6.</a:t>
            </a:r>
            <a:r>
              <a:rPr dirty="0" sz="1850" spc="87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Untuk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menyelamatkan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ketergantungan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umat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Islam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terhadap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bank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Non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Syariah.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94774" y="986409"/>
            <a:ext cx="147734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Produk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6439" y="2472010"/>
            <a:ext cx="9201339" cy="2016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25"/>
              </a:lnSpc>
              <a:spcBef>
                <a:spcPts val="0"/>
              </a:spcBef>
              <a:spcAft>
                <a:spcPts val="0"/>
              </a:spcAft>
            </a:pPr>
            <a:r>
              <a:rPr dirty="0" sz="445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1.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produk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penyaluran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dana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(financing),</a:t>
            </a:r>
          </a:p>
          <a:p>
            <a:pPr marL="0" marR="0">
              <a:lnSpc>
                <a:spcPts val="4925"/>
              </a:lnSpc>
              <a:spcBef>
                <a:spcPts val="452"/>
              </a:spcBef>
              <a:spcAft>
                <a:spcPts val="0"/>
              </a:spcAft>
            </a:pPr>
            <a:r>
              <a:rPr dirty="0" sz="445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2.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produk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penghimpunan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dana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(funding),</a:t>
            </a:r>
          </a:p>
          <a:p>
            <a:pPr marL="0" marR="0">
              <a:lnSpc>
                <a:spcPts val="4925"/>
              </a:lnSpc>
              <a:spcBef>
                <a:spcPts val="402"/>
              </a:spcBef>
              <a:spcAft>
                <a:spcPts val="0"/>
              </a:spcAft>
            </a:pPr>
            <a:r>
              <a:rPr dirty="0" sz="445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3.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produk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jasa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 </a:t>
            </a:r>
            <a:r>
              <a:rPr dirty="0" sz="4400">
                <a:solidFill>
                  <a:srgbClr val="000000"/>
                </a:solidFill>
                <a:latin typeface="OOWGVT+QNQCCN+TimesNewRomanPSMT"/>
                <a:cs typeface="OOWGVT+QNQCCN+TimesNewRomanPSMT"/>
              </a:rPr>
              <a:t>(service).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33691" y="2813956"/>
            <a:ext cx="4409296" cy="1249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0">
                <a:solidFill>
                  <a:srgbClr val="843c0b"/>
                </a:solidFill>
                <a:latin typeface="AUNEPB+LJUNBI+Piglets"/>
                <a:cs typeface="AUNEPB+LJUNBI+Piglets"/>
              </a:rPr>
              <a:t>Thank</a:t>
            </a:r>
            <a:r>
              <a:rPr dirty="0" sz="8000">
                <a:solidFill>
                  <a:srgbClr val="843c0b"/>
                </a:solidFill>
                <a:latin typeface="AUNEPB+LJUNBI+Piglets"/>
                <a:cs typeface="AUNEPB+LJUNBI+Piglets"/>
              </a:rPr>
              <a:t> </a:t>
            </a:r>
            <a:r>
              <a:rPr dirty="0" sz="8000">
                <a:solidFill>
                  <a:srgbClr val="843c0b"/>
                </a:solidFill>
                <a:latin typeface="AUNEPB+LJUNBI+Piglets"/>
                <a:cs typeface="AUNEPB+LJUNBI+Piglets"/>
              </a:rPr>
              <a:t>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2021-12-26T19:33:24-06:00</dcterms:modified>
</cp:coreProperties>
</file>