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  <p:embeddedFontLst>
    <p:embeddedFont>
      <p:font typeface="TCNEIE+Corbel-Bold"/>
      <p:regular r:id="rId14"/>
    </p:embeddedFont>
    <p:embeddedFont>
      <p:font typeface="NHBMWR+Wingdings2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15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38" y="3515000"/>
            <a:ext cx="4085034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spc="-100">
                <a:solidFill>
                  <a:srgbClr val="ffffff"/>
                </a:solidFill>
                <a:latin typeface="Corbel"/>
                <a:cs typeface="Corbel"/>
              </a:rPr>
              <a:t>BANK</a:t>
            </a:r>
            <a:r>
              <a:rPr dirty="0" sz="4800" spc="-103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4800" spc="-101">
                <a:solidFill>
                  <a:srgbClr val="ffffff"/>
                </a:solidFill>
                <a:latin typeface="Corbel"/>
                <a:cs typeface="Corbel"/>
              </a:rPr>
              <a:t>SYARIAH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440" y="833881"/>
            <a:ext cx="4414567" cy="12495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900" spc="-102">
                <a:solidFill>
                  <a:srgbClr val="ffffff"/>
                </a:solidFill>
                <a:latin typeface="Corbel"/>
                <a:cs typeface="Corbel"/>
              </a:rPr>
              <a:t>KELOMPOK</a:t>
            </a:r>
            <a:r>
              <a:rPr dirty="0" sz="5900" spc="-103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5900">
                <a:solidFill>
                  <a:srgbClr val="ffffff"/>
                </a:solidFill>
                <a:latin typeface="Corbel"/>
                <a:cs typeface="Corbel"/>
              </a:rPr>
              <a:t>2</a:t>
            </a:r>
          </a:p>
          <a:p>
            <a:pPr marL="185615" marR="0">
              <a:lnSpc>
                <a:spcPts val="2400"/>
              </a:lnSpc>
              <a:spcBef>
                <a:spcPts val="1238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Friska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Ayu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Wulandari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4655" y="1740495"/>
            <a:ext cx="1640978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1810601012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7055" y="2222079"/>
            <a:ext cx="5299131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Dania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RatnasariWidowati</a:t>
            </a:r>
            <a:r>
              <a:rPr dirty="0" sz="2400" spc="3202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1810601014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7055" y="2703663"/>
            <a:ext cx="174033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Elvina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Azalia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934655" y="2703663"/>
            <a:ext cx="1668065" cy="275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1810601020</a:t>
            </a:r>
          </a:p>
          <a:p>
            <a:pPr marL="0" marR="0">
              <a:lnSpc>
                <a:spcPts val="2400"/>
              </a:lnSpc>
              <a:spcBef>
                <a:spcPts val="1391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1810601030</a:t>
            </a:r>
          </a:p>
          <a:p>
            <a:pPr marL="0" marR="0">
              <a:lnSpc>
                <a:spcPts val="2400"/>
              </a:lnSpc>
              <a:spcBef>
                <a:spcPts val="1391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1910601006</a:t>
            </a:r>
          </a:p>
          <a:p>
            <a:pPr marL="0" marR="0">
              <a:lnSpc>
                <a:spcPts val="2400"/>
              </a:lnSpc>
              <a:spcBef>
                <a:spcPts val="1392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1910601010</a:t>
            </a:r>
          </a:p>
          <a:p>
            <a:pPr marL="0" marR="0">
              <a:lnSpc>
                <a:spcPts val="2400"/>
              </a:lnSpc>
              <a:spcBef>
                <a:spcPts val="1391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1910601014</a:t>
            </a:r>
          </a:p>
          <a:p>
            <a:pPr marL="0" marR="0">
              <a:lnSpc>
                <a:spcPts val="2400"/>
              </a:lnSpc>
              <a:spcBef>
                <a:spcPts val="1392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1910601016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7055" y="3185247"/>
            <a:ext cx="1095375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Mujizat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77055" y="3666831"/>
            <a:ext cx="3192875" cy="17876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RizmaKumalaDewi</a:t>
            </a:r>
          </a:p>
          <a:p>
            <a:pPr marL="0" marR="0">
              <a:lnSpc>
                <a:spcPts val="2400"/>
              </a:lnSpc>
              <a:spcBef>
                <a:spcPts val="1392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Aprelita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Santi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Aryeni</a:t>
            </a:r>
          </a:p>
          <a:p>
            <a:pPr marL="0" marR="0">
              <a:lnSpc>
                <a:spcPts val="2400"/>
              </a:lnSpc>
              <a:spcBef>
                <a:spcPts val="1391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Tito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Pramudya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Wahyu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P</a:t>
            </a:r>
          </a:p>
          <a:p>
            <a:pPr marL="0" marR="0">
              <a:lnSpc>
                <a:spcPts val="2400"/>
              </a:lnSpc>
              <a:spcBef>
                <a:spcPts val="1392"/>
              </a:spcBef>
              <a:spcAft>
                <a:spcPts val="0"/>
              </a:spcAft>
            </a:pP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Aisyah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Ayu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Sigit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eeede5"/>
                </a:solidFill>
                <a:latin typeface="Corbel"/>
                <a:cs typeface="Corbel"/>
              </a:rPr>
              <a:t>W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59352" y="548051"/>
            <a:ext cx="7094846" cy="31686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300" spc="-102" b="1">
                <a:solidFill>
                  <a:srgbClr val="4d4635"/>
                </a:solidFill>
                <a:latin typeface="TCNEIE+Corbel-Bold"/>
                <a:cs typeface="TCNEIE+Corbel-Bold"/>
              </a:rPr>
              <a:t>DEFINISIꢀBANKꢀ</a:t>
            </a:r>
          </a:p>
          <a:p>
            <a:pPr marL="0" marR="0">
              <a:lnSpc>
                <a:spcPts val="5300"/>
              </a:lnSpc>
              <a:spcBef>
                <a:spcPts val="423"/>
              </a:spcBef>
              <a:spcAft>
                <a:spcPts val="0"/>
              </a:spcAft>
            </a:pPr>
            <a:r>
              <a:rPr dirty="0" sz="5300" spc="-101" b="1">
                <a:solidFill>
                  <a:srgbClr val="4d4635"/>
                </a:solidFill>
                <a:latin typeface="TCNEIE+Corbel-Bold"/>
                <a:cs typeface="TCNEIE+Corbel-Bold"/>
              </a:rPr>
              <a:t>SYARIAHꢀ</a:t>
            </a:r>
          </a:p>
          <a:p>
            <a:pPr marL="18288" marR="0">
              <a:lnSpc>
                <a:spcPts val="2400"/>
              </a:lnSpc>
              <a:spcBef>
                <a:spcPts val="857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SalahꢀsatuꢀbentukꢀlembagaꢀkeuanganꢀdiꢀIndonesiaꢀ</a:t>
            </a:r>
          </a:p>
          <a:p>
            <a:pPr marL="18288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adalahꢀbank.ꢀBankꢀsendiriꢀdibedakanꢀmenjadiꢀempatꢀ</a:t>
            </a:r>
          </a:p>
          <a:p>
            <a:pPr marL="18288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jenis,ꢀyaituꢀbankꢀsentral,ꢀbankꢀumum,ꢀbankꢀ</a:t>
            </a:r>
          </a:p>
          <a:p>
            <a:pPr marL="18288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perkreditanꢀrakyatꢀ(BPR),ꢀdanꢀyangꢀterakhirꢀadalahꢀ</a:t>
            </a:r>
          </a:p>
          <a:p>
            <a:pPr marL="18288" marR="0">
              <a:lnSpc>
                <a:spcPts val="2400"/>
              </a:lnSpc>
              <a:spcBef>
                <a:spcPts val="142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bankꢀsyariah.ꢀ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77640" y="3855338"/>
            <a:ext cx="7123360" cy="23180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DilansirꢀdariꢀbukuꢀBankꢀdanꢀLembagaꢀKeuanganꢀLainꢀ</a:t>
            </a:r>
          </a:p>
          <a:p>
            <a:pPr marL="0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(2014)ꢀkaryaꢀNuritomoꢀdanꢀTotokꢀBudisantoso,ꢀbankꢀ</a:t>
            </a:r>
          </a:p>
          <a:p>
            <a:pPr marL="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syariahꢀadalahꢀbankꢀyangꢀdalamꢀaktivitasnya,ꢀbaikꢀ</a:t>
            </a:r>
          </a:p>
          <a:p>
            <a:pPr marL="0" marR="0">
              <a:lnSpc>
                <a:spcPts val="2400"/>
              </a:lnSpc>
              <a:spcBef>
                <a:spcPts val="192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penghimpunanꢀdanaꢀmaupunꢀdalamꢀrangkaꢀ</a:t>
            </a:r>
          </a:p>
          <a:p>
            <a:pPr marL="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penyaluranꢀdananyaꢀmemberikanꢀdanꢀmengenakanꢀ</a:t>
            </a:r>
          </a:p>
          <a:p>
            <a:pPr marL="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imbalanꢀatasꢀdasarꢀprinsipꢀsyariahꢀyaituꢀjualꢀbeliꢀdanꢀ</a:t>
            </a:r>
          </a:p>
          <a:p>
            <a:pPr marL="0" marR="0">
              <a:lnSpc>
                <a:spcPts val="2400"/>
              </a:lnSpc>
              <a:spcBef>
                <a:spcPts val="191"/>
              </a:spcBef>
              <a:spcAft>
                <a:spcPts val="0"/>
              </a:spcAft>
            </a:pPr>
            <a:r>
              <a:rPr dirty="0" sz="2400" b="1">
                <a:solidFill>
                  <a:srgbClr val="675e47"/>
                </a:solidFill>
                <a:latin typeface="TCNEIE+Corbel-Bold"/>
                <a:cs typeface="TCNEIE+Corbel-Bold"/>
              </a:rPr>
              <a:t>bagiꢀhasil.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0688" y="1029263"/>
            <a:ext cx="3656657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-61" b="1">
                <a:solidFill>
                  <a:srgbClr val="ffffff"/>
                </a:solidFill>
                <a:latin typeface="TCNEIE+Corbel-Bold"/>
                <a:cs typeface="TCNEIE+Corbel-Bold"/>
              </a:rPr>
              <a:t>ASASꢀBANKꢀSYARIAHꢀ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688" y="1403278"/>
            <a:ext cx="5312891" cy="11150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61" b="1">
                <a:solidFill>
                  <a:srgbClr val="ffffff"/>
                </a:solidFill>
                <a:latin typeface="TCNEIE+Corbel-Bold"/>
                <a:cs typeface="TCNEIE+Corbel-Bold"/>
              </a:rPr>
              <a:t>DalamꢀpenjelasanꢀatasꢀUUꢀPerbankanꢀSyariah,ꢀ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 spc="-61" b="1">
                <a:solidFill>
                  <a:srgbClr val="ffffff"/>
                </a:solidFill>
                <a:latin typeface="TCNEIE+Corbel-Bold"/>
                <a:cs typeface="TCNEIE+Corbel-Bold"/>
              </a:rPr>
              <a:t>dijelaskanꢀbahwaꢀKegiatanꢀusahaꢀyangꢀ</a:t>
            </a:r>
          </a:p>
          <a:p>
            <a:pPr marL="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 spc="-61" b="1">
                <a:solidFill>
                  <a:srgbClr val="ffffff"/>
                </a:solidFill>
                <a:latin typeface="TCNEIE+Corbel-Bold"/>
                <a:cs typeface="TCNEIE+Corbel-Bold"/>
              </a:rPr>
              <a:t>berasaskanꢀPrinsipꢀSyariah,ꢀantaraꢀlain,ꢀadalahꢀ</a:t>
            </a:r>
          </a:p>
          <a:p>
            <a:pPr marL="0" marR="0">
              <a:lnSpc>
                <a:spcPts val="2000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 spc="-61" b="1">
                <a:solidFill>
                  <a:srgbClr val="ffffff"/>
                </a:solidFill>
                <a:latin typeface="TCNEIE+Corbel-Bold"/>
                <a:cs typeface="TCNEIE+Corbel-Bold"/>
              </a:rPr>
              <a:t>kegiatanꢀusahaꢀyangꢀtidakꢀmengandungꢀunsur: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2386" y="3181507"/>
            <a:ext cx="1175655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1.RIBA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76503" y="3181507"/>
            <a:ext cx="1627735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3.</a:t>
            </a: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MAISIR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53484" y="4512615"/>
            <a:ext cx="1674335" cy="958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4.HARAM</a:t>
            </a:r>
          </a:p>
          <a:p>
            <a:pPr marL="106362" marR="0">
              <a:lnSpc>
                <a:spcPts val="2900"/>
              </a:lnSpc>
              <a:spcBef>
                <a:spcPts val="150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5.ZALIM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24567" y="4788840"/>
            <a:ext cx="1833488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Corbel"/>
                <a:cs typeface="Corbel"/>
              </a:rPr>
              <a:t>2.GHARAR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09559" y="1138490"/>
            <a:ext cx="1387797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f664c"/>
                </a:solidFill>
                <a:latin typeface="TCNEIE+Corbel-Bold"/>
                <a:cs typeface="TCNEIE+Corbel-Bold"/>
              </a:rPr>
              <a:t>FUNGSI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09559" y="1664906"/>
            <a:ext cx="3418389" cy="276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Bank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syariah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memiliki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dua</a:t>
            </a:r>
          </a:p>
          <a:p>
            <a:pPr marL="0" marR="0">
              <a:lnSpc>
                <a:spcPts val="2000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utama,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yaitu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</a:p>
          <a:p>
            <a:pPr marL="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bisnis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sosial.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bisnis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bank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syariah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berupa</a:t>
            </a:r>
          </a:p>
          <a:p>
            <a:pPr marL="0" marR="0">
              <a:lnSpc>
                <a:spcPts val="200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penghimpunan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dana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masyarakat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dalam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bentuk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simpanan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penyalurannya</a:t>
            </a:r>
          </a:p>
          <a:p>
            <a:pPr marL="0" marR="0">
              <a:lnSpc>
                <a:spcPts val="200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dalam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bentuk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pembiayaan.</a:t>
            </a:r>
          </a:p>
          <a:p>
            <a:pPr marL="0" marR="0">
              <a:lnSpc>
                <a:spcPts val="2000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Tujuan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dari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bisnis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adalah</a:t>
            </a:r>
          </a:p>
          <a:p>
            <a:pPr marL="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untuk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mendapatkan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59352" y="2098611"/>
            <a:ext cx="1488678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f664c"/>
                </a:solidFill>
                <a:latin typeface="TCNEIE+Corbel-Bold"/>
                <a:cs typeface="TCNEIE+Corbel-Bold"/>
              </a:rPr>
              <a:t>TUJUAN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59352" y="2625026"/>
            <a:ext cx="3121717" cy="2212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Selain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sebagai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bentuk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pengejewantahan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sistem</a:t>
            </a:r>
          </a:p>
          <a:p>
            <a:pPr marL="0" marR="0">
              <a:lnSpc>
                <a:spcPts val="200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ekonomi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Islam,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bank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syariah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hadir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sebagai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bagian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dari</a:t>
            </a:r>
          </a:p>
          <a:p>
            <a:pPr marL="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sistem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perekonomian</a:t>
            </a:r>
          </a:p>
          <a:p>
            <a:pPr marL="0" marR="0">
              <a:lnSpc>
                <a:spcPts val="2000"/>
              </a:lnSpc>
              <a:spcBef>
                <a:spcPts val="15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bertujuan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menunjang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pelaksanaan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pembangunan</a:t>
            </a:r>
          </a:p>
          <a:p>
            <a:pPr marL="0" marR="0">
              <a:lnSpc>
                <a:spcPts val="2000"/>
              </a:lnSpc>
              <a:spcBef>
                <a:spcPts val="109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nasional.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09559" y="4408105"/>
            <a:ext cx="2265212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keuntungan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(profit).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909559" y="4682425"/>
            <a:ext cx="3222451" cy="1115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Sedangkan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fungsi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sosial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bank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syariah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berupa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menghimpun</a:t>
            </a:r>
          </a:p>
          <a:p>
            <a:pPr marL="0" marR="0">
              <a:lnSpc>
                <a:spcPts val="2000"/>
              </a:lnSpc>
              <a:spcBef>
                <a:spcPts val="11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menyalurkan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dana</a:t>
            </a:r>
          </a:p>
          <a:p>
            <a:pPr marL="0" marR="0">
              <a:lnSpc>
                <a:spcPts val="2000"/>
              </a:lnSpc>
              <a:spcBef>
                <a:spcPts val="160"/>
              </a:spcBef>
              <a:spcAft>
                <a:spcPts val="0"/>
              </a:spcAft>
            </a:pPr>
            <a:r>
              <a:rPr dirty="0" sz="2000">
                <a:solidFill>
                  <a:srgbClr val="6f664c"/>
                </a:solidFill>
                <a:latin typeface="Corbel"/>
                <a:cs typeface="Corbel"/>
              </a:rPr>
              <a:t>ZISWAF.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0707" y="2249486"/>
            <a:ext cx="4471516" cy="14665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f664c"/>
                </a:solidFill>
                <a:latin typeface="TCNEIE+Corbel-Bold"/>
                <a:cs typeface="TCNEIE+Corbel-Bold"/>
              </a:rPr>
              <a:t>KEGIATANꢀBANKꢀSYARIAHꢀ</a:t>
            </a:r>
          </a:p>
          <a:p>
            <a:pPr marL="0" marR="0">
              <a:lnSpc>
                <a:spcPts val="3004"/>
              </a:lnSpc>
              <a:spcBef>
                <a:spcPts val="1102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Penghimpunan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dana</a:t>
            </a:r>
          </a:p>
          <a:p>
            <a:pPr marL="0" marR="0">
              <a:lnSpc>
                <a:spcPts val="3004"/>
              </a:lnSpc>
              <a:spcBef>
                <a:spcPts val="1102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Penyaluran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dana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60707" y="551994"/>
            <a:ext cx="6162526" cy="887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6f664c"/>
                </a:solidFill>
                <a:latin typeface="TCNEIE+Corbel-Bold"/>
                <a:cs typeface="TCNEIE+Corbel-Bold"/>
              </a:rPr>
              <a:t>LARANGANꢀBANKꢀUMUMꢀSYARIAH</a:t>
            </a:r>
          </a:p>
          <a:p>
            <a:pPr marL="0" marR="0">
              <a:lnSpc>
                <a:spcPts val="2800"/>
              </a:lnSpc>
              <a:spcBef>
                <a:spcPts val="1088"/>
              </a:spcBef>
              <a:spcAft>
                <a:spcPts val="0"/>
              </a:spcAft>
            </a:pPr>
            <a:r>
              <a:rPr dirty="0" sz="2800" b="1">
                <a:solidFill>
                  <a:srgbClr val="6f664c"/>
                </a:solidFill>
                <a:latin typeface="TCNEIE+Corbel-Bold"/>
                <a:cs typeface="TCNEIE+Corbel-Bold"/>
              </a:rPr>
              <a:t>BankꢀUmumꢀSyariahꢀdilarangꢀ(pasalꢀ24)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0707" y="1498770"/>
            <a:ext cx="7108870" cy="7758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melakukan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kegiatan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usaha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yang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bertentangan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dengan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Prinsip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Syariah;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0707" y="2333922"/>
            <a:ext cx="6562456" cy="7758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melakukan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kegiatan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jual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beli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saham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secara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langsung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di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pasar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modal;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60707" y="3169074"/>
            <a:ext cx="7220336" cy="1117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melakukan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penyertaan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modal,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kecuali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sebagaimana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dimaksud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dalam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Pasal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20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ayat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(1)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huruf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b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huruf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c;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dan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960707" y="4345602"/>
            <a:ext cx="6456105" cy="11172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409">
                <a:solidFill>
                  <a:srgbClr val="a9a57c"/>
                </a:solidFill>
                <a:latin typeface="NHBMWR+Wingdings2"/>
                <a:cs typeface="NHBMWR+Wingdings2"/>
              </a:rPr>
              <a:t>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melakukan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kegiatan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usaha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perasuransian,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kecuali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sebagai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agen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pemasaran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produk</a:t>
            </a:r>
          </a:p>
          <a:p>
            <a:pPr marL="182879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asuransi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6f664c"/>
                </a:solidFill>
                <a:latin typeface="Corbel"/>
                <a:cs typeface="Corbel"/>
              </a:rPr>
              <a:t>syariah.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61288" y="2648027"/>
            <a:ext cx="3286711" cy="11968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900" spc="-101">
                <a:solidFill>
                  <a:srgbClr val="ffffff"/>
                </a:solidFill>
                <a:latin typeface="Corbel"/>
                <a:cs typeface="Corbel"/>
              </a:rPr>
              <a:t>Thank</a:t>
            </a:r>
            <a:r>
              <a:rPr dirty="0" sz="5900" spc="-103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5900" spc="-101">
                <a:solidFill>
                  <a:srgbClr val="ffffff"/>
                </a:solidFill>
                <a:latin typeface="Corbel"/>
                <a:cs typeface="Corbel"/>
              </a:rPr>
              <a:t>you</a:t>
            </a:r>
          </a:p>
          <a:p>
            <a:pPr marL="30167" marR="0">
              <a:lnSpc>
                <a:spcPts val="2200"/>
              </a:lnSpc>
              <a:spcBef>
                <a:spcPts val="1024"/>
              </a:spcBef>
              <a:spcAft>
                <a:spcPts val="0"/>
              </a:spcAft>
            </a:pPr>
            <a:r>
              <a:rPr dirty="0" sz="2200" b="1">
                <a:solidFill>
                  <a:srgbClr val="eeede5"/>
                </a:solidFill>
                <a:latin typeface="TCNEIE+Corbel-Bold"/>
                <a:cs typeface="TCNEIE+Corbel-Bold"/>
              </a:rPr>
              <a:t>someone@example.com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2021-12-19T21:39:39-06:00</dcterms:modified>
</cp:coreProperties>
</file>