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3E4CD-B64C-480B-A44C-0C7B95B995F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6080-E1C6-4B05-8D7A-85A804BF03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kasiilmiah.unwahas.ac.id/index.php/MOMENTUM/article/view/665" TargetMode="External"/><Relationship Id="rId2" Type="http://schemas.openxmlformats.org/officeDocument/2006/relationships/hyperlink" Target="http://jurnal.globalhealthsciencegroup.com/index.php/JPPP/article/view/56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js.ustj.ac.id/mesin/article/view/428/3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214290"/>
            <a:ext cx="5929322" cy="642942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Dosen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Praktikum</a:t>
            </a:r>
            <a:r>
              <a:rPr lang="en-US" sz="2000" b="1" dirty="0" smtClean="0"/>
              <a:t>: MENIK SRI DARYANTI, S.ST.,M.KES</a:t>
            </a:r>
            <a:endParaRPr lang="en-US" sz="2000" b="1" dirty="0"/>
          </a:p>
        </p:txBody>
      </p:sp>
      <p:pic>
        <p:nvPicPr>
          <p:cNvPr id="5" name="Picture 4" descr="1987_early-steps-powerpoint-templ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28736"/>
            <a:ext cx="9144001" cy="54292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28992" y="5072074"/>
            <a:ext cx="5143536" cy="10001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643306" y="5000636"/>
            <a:ext cx="4886332" cy="117158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Bradley Hand ITC" pitchFamily="66" charset="0"/>
              </a:rPr>
              <a:t>MEKANISME </a:t>
            </a:r>
            <a:br>
              <a:rPr lang="en-US" sz="2000" b="1" dirty="0" smtClean="0">
                <a:latin typeface="Bradley Hand ITC" pitchFamily="66" charset="0"/>
              </a:rPr>
            </a:br>
            <a:r>
              <a:rPr lang="en-US" sz="2000" b="1" dirty="0" smtClean="0">
                <a:latin typeface="Bradley Hand ITC" pitchFamily="66" charset="0"/>
              </a:rPr>
              <a:t>PERPINDAHAN PANAS PADA BAYI BARU LAHIR</a:t>
            </a:r>
            <a:endParaRPr lang="en-US" sz="2000" b="1" dirty="0">
              <a:latin typeface="Bradley Hand ITC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1770" y="2214554"/>
            <a:ext cx="6072230" cy="15001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INTAN CHOIRIL MEITA AMANDA 2010101020</a:t>
            </a:r>
          </a:p>
          <a:p>
            <a:pPr algn="ctr"/>
            <a:r>
              <a:rPr lang="en-US" dirty="0" smtClean="0"/>
              <a:t>TINIK HARTINI 2010101021</a:t>
            </a:r>
          </a:p>
          <a:p>
            <a:pPr algn="ctr"/>
            <a:r>
              <a:rPr lang="en-US" dirty="0" smtClean="0"/>
              <a:t>SURTI PARTININGSIH 2010101022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714348" y="642918"/>
            <a:ext cx="2643206" cy="1214446"/>
          </a:xfrm>
          <a:prstGeom prst="wedgeEllipseCallout">
            <a:avLst>
              <a:gd name="adj1" fmla="val 123931"/>
              <a:gd name="adj2" fmla="val 764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Bradley Hand ITC" pitchFamily="66" charset="0"/>
              </a:rPr>
              <a:t>KELOMPOK 3</a:t>
            </a:r>
            <a:endParaRPr lang="en-US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Bradley Hand ITC" pitchFamily="66" charset="0"/>
              </a:rPr>
              <a:t>KASUS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972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357686" y="1857364"/>
            <a:ext cx="4143404" cy="450059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400" dirty="0" err="1" smtClean="0"/>
              <a:t>Bayi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lahir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menangis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,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perut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dikeringkan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ditutupi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kain</a:t>
            </a:r>
            <a:r>
              <a:rPr lang="en-US" sz="2400" dirty="0" smtClean="0"/>
              <a:t>, 5 </a:t>
            </a:r>
            <a:r>
              <a:rPr lang="en-US" sz="2400" dirty="0" err="1" smtClean="0"/>
              <a:t>menit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bayi</a:t>
            </a:r>
            <a:r>
              <a:rPr lang="en-US" sz="2400" dirty="0" smtClean="0"/>
              <a:t> </a:t>
            </a:r>
            <a:r>
              <a:rPr lang="en-US" sz="2400" dirty="0" err="1" smtClean="0"/>
              <a:t>tampak</a:t>
            </a:r>
            <a:r>
              <a:rPr lang="en-US" sz="2400" dirty="0" smtClean="0"/>
              <a:t> </a:t>
            </a:r>
            <a:r>
              <a:rPr lang="en-US" sz="2400" dirty="0" err="1" smtClean="0"/>
              <a:t>biru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jari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kaki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bibir</a:t>
            </a:r>
            <a:r>
              <a:rPr lang="en-US" sz="2400" dirty="0" smtClean="0"/>
              <a:t>. </a:t>
            </a:r>
            <a:r>
              <a:rPr lang="en-US" sz="2400" dirty="0" err="1" smtClean="0"/>
              <a:t>Bayi</a:t>
            </a:r>
            <a:r>
              <a:rPr lang="en-US" sz="2400" dirty="0" smtClean="0"/>
              <a:t> </a:t>
            </a:r>
            <a:r>
              <a:rPr lang="en-US" sz="2400" dirty="0" err="1" smtClean="0"/>
              <a:t>menangis</a:t>
            </a:r>
            <a:r>
              <a:rPr lang="en-US" sz="2400" dirty="0" smtClean="0"/>
              <a:t> </a:t>
            </a:r>
            <a:r>
              <a:rPr lang="en-US" sz="2400" dirty="0" err="1" smtClean="0"/>
              <a:t>merintih</a:t>
            </a:r>
            <a:r>
              <a:rPr lang="en-US" sz="2400" dirty="0" smtClean="0"/>
              <a:t>,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diperiksa</a:t>
            </a:r>
            <a:r>
              <a:rPr lang="en-US" sz="2400" dirty="0" smtClean="0"/>
              <a:t>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bayi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hipotermi</a:t>
            </a:r>
            <a:endParaRPr lang="en-US" sz="2400" dirty="0"/>
          </a:p>
        </p:txBody>
      </p:sp>
      <p:pic>
        <p:nvPicPr>
          <p:cNvPr id="7" name="Picture 6" descr="625518cvbn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428868"/>
            <a:ext cx="3786214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0618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perpindahan</a:t>
            </a:r>
            <a:r>
              <a:rPr lang="en-US" sz="4000" dirty="0" smtClean="0"/>
              <a:t> </a:t>
            </a:r>
            <a:r>
              <a:rPr lang="en-US" sz="4000" dirty="0" err="1" smtClean="0"/>
              <a:t>panas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err="1" smtClean="0"/>
              <a:t>Konveksi</a:t>
            </a:r>
            <a:r>
              <a:rPr lang="en-US" sz="2400" dirty="0" smtClean="0"/>
              <a:t> </a:t>
            </a:r>
            <a:r>
              <a:rPr lang="en-US" sz="2400" dirty="0" err="1" smtClean="0"/>
              <a:t>alamiyang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fluida</a:t>
            </a:r>
            <a:r>
              <a:rPr lang="en-US" sz="2400" dirty="0" smtClean="0"/>
              <a:t>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variasi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fluida</a:t>
            </a:r>
            <a:r>
              <a:rPr lang="en-US" sz="2400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Konveksi</a:t>
            </a:r>
            <a:r>
              <a:rPr lang="en-US" sz="2400" dirty="0" smtClean="0"/>
              <a:t> </a:t>
            </a:r>
            <a:r>
              <a:rPr lang="en-US" sz="2400" dirty="0" err="1" smtClean="0"/>
              <a:t>paksa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.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fan, </a:t>
            </a:r>
            <a:r>
              <a:rPr lang="en-US" sz="2400" dirty="0" err="1" smtClean="0"/>
              <a:t>pompa</a:t>
            </a:r>
            <a:r>
              <a:rPr lang="en-US" sz="2400" dirty="0" smtClean="0"/>
              <a:t>,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tiupan</a:t>
            </a:r>
            <a:r>
              <a:rPr lang="en-US" sz="2400" dirty="0" smtClean="0"/>
              <a:t> </a:t>
            </a:r>
            <a:r>
              <a:rPr lang="en-US" sz="2400" dirty="0" err="1" smtClean="0"/>
              <a:t>angin</a:t>
            </a:r>
            <a:endParaRPr lang="en-US" sz="2400" dirty="0"/>
          </a:p>
        </p:txBody>
      </p:sp>
      <p:sp>
        <p:nvSpPr>
          <p:cNvPr id="4" name="Rectangular Callout 3"/>
          <p:cNvSpPr/>
          <p:nvPr/>
        </p:nvSpPr>
        <p:spPr>
          <a:xfrm>
            <a:off x="6643702" y="428604"/>
            <a:ext cx="1857388" cy="928694"/>
          </a:xfrm>
          <a:prstGeom prst="wedgeRectCallout">
            <a:avLst>
              <a:gd name="adj1" fmla="val -126383"/>
              <a:gd name="adj2" fmla="val -112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Bradley Hand ITC" pitchFamily="66" charset="0"/>
              </a:rPr>
              <a:t>KONVEKSI</a:t>
            </a:r>
            <a:endParaRPr lang="en-US" b="1" dirty="0">
              <a:latin typeface="Bradley Hand ITC" pitchFamily="66" charset="0"/>
            </a:endParaRPr>
          </a:p>
        </p:txBody>
      </p:sp>
      <p:pic>
        <p:nvPicPr>
          <p:cNvPr id="5" name="Picture 4" descr="Perpindahan-pan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929066"/>
            <a:ext cx="3810000" cy="2643210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357158" y="5000636"/>
            <a:ext cx="4143404" cy="1571636"/>
          </a:xfrm>
          <a:prstGeom prst="wedgeRectCallout">
            <a:avLst>
              <a:gd name="adj1" fmla="val 78215"/>
              <a:gd name="adj2" fmla="val -7060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Konveksi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perpindahan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lain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pergerakan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fluida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4429156" cy="30718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Konveksi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yang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yang </a:t>
            </a:r>
            <a:r>
              <a:rPr lang="en-US" dirty="0" err="1" smtClean="0"/>
              <a:t>mengalir</a:t>
            </a:r>
            <a:r>
              <a:rPr lang="en-US" dirty="0" smtClean="0"/>
              <a:t>,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gas.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konveksi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imagefghjkrdfg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28604"/>
            <a:ext cx="4000496" cy="30546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2844" y="3857627"/>
            <a:ext cx="4786346" cy="2500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Konveksi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,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yang </a:t>
            </a:r>
            <a:r>
              <a:rPr lang="en-US" dirty="0" err="1" smtClean="0"/>
              <a:t>suhunya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.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86380" y="3786189"/>
            <a:ext cx="3500462" cy="285380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konveksi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medium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daratan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lautan</a:t>
            </a:r>
            <a:r>
              <a:rPr lang="en-US" dirty="0" smtClean="0"/>
              <a:t> (</a:t>
            </a:r>
            <a:r>
              <a:rPr lang="en-US" dirty="0" err="1" smtClean="0"/>
              <a:t>kalor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),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lautan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daratan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mendingin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lautan</a:t>
            </a:r>
            <a:r>
              <a:rPr lang="en-US" dirty="0" smtClean="0"/>
              <a:t>,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lautan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   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pemanas</a:t>
            </a:r>
            <a:r>
              <a:rPr lang="en-US" dirty="0" smtClean="0"/>
              <a:t> oven, </a:t>
            </a:r>
            <a:r>
              <a:rPr lang="en-US" dirty="0" err="1" smtClean="0"/>
              <a:t>pemanggang</a:t>
            </a:r>
            <a:r>
              <a:rPr lang="en-US" dirty="0" smtClean="0"/>
              <a:t> </a:t>
            </a:r>
            <a:r>
              <a:rPr lang="en-US" dirty="0" err="1" smtClean="0"/>
              <a:t>roti</a:t>
            </a:r>
            <a:r>
              <a:rPr lang="en-US" dirty="0" smtClean="0"/>
              <a:t>, magic jar, </a:t>
            </a:r>
            <a:r>
              <a:rPr lang="en-US" dirty="0" err="1" smtClean="0"/>
              <a:t>dan</a:t>
            </a:r>
            <a:r>
              <a:rPr lang="en-US" dirty="0" smtClean="0"/>
              <a:t> lain-lain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memasak</a:t>
            </a:r>
            <a:r>
              <a:rPr lang="en-US" dirty="0" smtClean="0"/>
              <a:t>.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difungsikan</a:t>
            </a:r>
            <a:r>
              <a:rPr lang="en-US" dirty="0" smtClean="0"/>
              <a:t>,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0618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3 </a:t>
            </a:r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perpindahan</a:t>
            </a:r>
            <a:r>
              <a:rPr lang="en-US" sz="4000" dirty="0" smtClean="0"/>
              <a:t> </a:t>
            </a:r>
            <a:r>
              <a:rPr lang="en-US" sz="4000" dirty="0" err="1" smtClean="0"/>
              <a:t>panas</a:t>
            </a:r>
            <a:endParaRPr lang="en-US" sz="4000" dirty="0"/>
          </a:p>
        </p:txBody>
      </p:sp>
      <p:sp>
        <p:nvSpPr>
          <p:cNvPr id="5" name="Rectangular Callout 4"/>
          <p:cNvSpPr/>
          <p:nvPr/>
        </p:nvSpPr>
        <p:spPr>
          <a:xfrm>
            <a:off x="6643702" y="428604"/>
            <a:ext cx="1857388" cy="928694"/>
          </a:xfrm>
          <a:prstGeom prst="wedgeRectCallout">
            <a:avLst>
              <a:gd name="adj1" fmla="val -126383"/>
              <a:gd name="adj2" fmla="val -112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Bradley Hand ITC" pitchFamily="66" charset="0"/>
              </a:rPr>
              <a:t>KONVEKSI</a:t>
            </a:r>
            <a:endParaRPr lang="en-US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Cara </a:t>
            </a:r>
            <a:r>
              <a:rPr lang="en-US" sz="3600" dirty="0" err="1" smtClean="0"/>
              <a:t>mengtasi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mencegah</a:t>
            </a:r>
            <a:r>
              <a:rPr lang="en-US" sz="3600" dirty="0" smtClean="0"/>
              <a:t> HIPOTERMI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Bayi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600201"/>
            <a:ext cx="7186634" cy="104298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Bayi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sensitif</a:t>
            </a:r>
            <a:r>
              <a:rPr lang="en-US" sz="2400" dirty="0" smtClean="0"/>
              <a:t> </a:t>
            </a:r>
            <a:r>
              <a:rPr lang="en-US" sz="2400" dirty="0" err="1" smtClean="0"/>
              <a:t>terkena</a:t>
            </a:r>
            <a:r>
              <a:rPr lang="en-US" sz="2400" dirty="0" smtClean="0"/>
              <a:t> </a:t>
            </a:r>
            <a:r>
              <a:rPr lang="en-US" sz="2400" dirty="0" err="1" smtClean="0"/>
              <a:t>hipotermi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bayi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permukaan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lebar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dewasa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714612" y="2786058"/>
            <a:ext cx="6215106" cy="3857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Inisiasi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</a:t>
            </a:r>
            <a:r>
              <a:rPr lang="en-US" sz="2000" dirty="0" smtClean="0"/>
              <a:t> </a:t>
            </a:r>
            <a:r>
              <a:rPr lang="en-US" sz="2000" dirty="0" err="1" smtClean="0"/>
              <a:t>Dini</a:t>
            </a:r>
            <a:r>
              <a:rPr lang="en-US" sz="2000" dirty="0" smtClean="0"/>
              <a:t> (IMD) </a:t>
            </a:r>
            <a:r>
              <a:rPr lang="en-US" sz="2000" dirty="0" err="1" smtClean="0"/>
              <a:t>membuktikan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kematian</a:t>
            </a:r>
            <a:r>
              <a:rPr lang="en-US" sz="2000" dirty="0" smtClean="0"/>
              <a:t> </a:t>
            </a:r>
            <a:r>
              <a:rPr lang="en-US" sz="2000" dirty="0" err="1" smtClean="0"/>
              <a:t>neonatus</a:t>
            </a:r>
            <a:r>
              <a:rPr lang="en-US" sz="2000" dirty="0" smtClean="0"/>
              <a:t>. Tim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saran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IMD yang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satunya</a:t>
            </a:r>
            <a:r>
              <a:rPr lang="en-US" sz="2000" dirty="0" smtClean="0"/>
              <a:t> </a:t>
            </a: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kehilangan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IMD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1 jam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melahirkan</a:t>
            </a:r>
            <a:r>
              <a:rPr lang="en-US" sz="2000" dirty="0" smtClean="0"/>
              <a:t>. </a:t>
            </a:r>
            <a:r>
              <a:rPr lang="en-US" sz="2000" dirty="0" err="1" smtClean="0"/>
              <a:t>Inisiasi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</a:t>
            </a:r>
            <a:r>
              <a:rPr lang="en-US" sz="2000" dirty="0" smtClean="0"/>
              <a:t> </a:t>
            </a:r>
            <a:r>
              <a:rPr lang="en-US" sz="2000" dirty="0" err="1" smtClean="0"/>
              <a:t>Dini</a:t>
            </a:r>
            <a:r>
              <a:rPr lang="en-US" sz="2000" dirty="0" smtClean="0"/>
              <a:t> (IMD)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keempat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persalinan</a:t>
            </a:r>
            <a:r>
              <a:rPr lang="en-US" sz="2000" dirty="0" smtClean="0"/>
              <a:t>,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1 jam </a:t>
            </a:r>
            <a:r>
              <a:rPr lang="en-US" sz="2000" dirty="0" err="1" smtClean="0"/>
              <a:t>persalinan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, </a:t>
            </a:r>
            <a:r>
              <a:rPr lang="en-US" sz="2000" dirty="0" err="1" smtClean="0"/>
              <a:t>bayi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lahir</a:t>
            </a:r>
            <a:r>
              <a:rPr lang="en-US" sz="2000" dirty="0" smtClean="0"/>
              <a:t> </a:t>
            </a:r>
            <a:r>
              <a:rPr lang="en-US" sz="2000" dirty="0" err="1" smtClean="0"/>
              <a:t>dibaringkan</a:t>
            </a:r>
            <a:r>
              <a:rPr lang="en-US" sz="2000" dirty="0" smtClean="0"/>
              <a:t> </a:t>
            </a:r>
            <a:r>
              <a:rPr lang="en-US" sz="2000" dirty="0" err="1" smtClean="0"/>
              <a:t>tengkurab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mengeringkan</a:t>
            </a:r>
            <a:r>
              <a:rPr lang="en-US" sz="2000" dirty="0" smtClean="0"/>
              <a:t> </a:t>
            </a:r>
            <a:r>
              <a:rPr lang="en-US" sz="2000" dirty="0" err="1" smtClean="0"/>
              <a:t>tubuhnya</a:t>
            </a:r>
            <a:r>
              <a:rPr lang="en-US" sz="2000" dirty="0" smtClean="0"/>
              <a:t>. </a:t>
            </a:r>
            <a:r>
              <a:rPr lang="en-US" sz="2000" dirty="0" err="1" smtClean="0"/>
              <a:t>Bayi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dibedong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dada </a:t>
            </a:r>
            <a:r>
              <a:rPr lang="en-US" sz="2000" dirty="0" err="1" smtClean="0"/>
              <a:t>ibunya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melahirkan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bayi</a:t>
            </a:r>
            <a:r>
              <a:rPr lang="en-US" sz="2000" dirty="0" smtClean="0"/>
              <a:t> </a:t>
            </a:r>
            <a:r>
              <a:rPr lang="en-US" sz="2000" dirty="0" err="1" smtClean="0"/>
              <a:t>bersentuhan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kulit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, </a:t>
            </a:r>
            <a:r>
              <a:rPr lang="en-US" sz="2000" dirty="0" err="1" smtClean="0"/>
              <a:t>menemukan</a:t>
            </a:r>
            <a:r>
              <a:rPr lang="en-US" sz="2000" dirty="0" smtClean="0"/>
              <a:t> putting </a:t>
            </a:r>
            <a:r>
              <a:rPr lang="en-US" sz="2000" dirty="0" err="1" smtClean="0"/>
              <a:t>payudara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ASI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" name="Picture 4" descr="Fozn0v4rwftrdftgy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071809"/>
            <a:ext cx="2571768" cy="32861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Refrensi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http://jurnal.globalhealthsciencegroup.com/index.php/JPPP/article/view/566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https://www.publikasiilmiah.unwahas.ac.id/index.php/MOMENTUM/article/view/665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http://ojs.ustj.ac.id/mesin/article/view/428/356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456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MEKANISME  PERPINDAHAN PANAS PADA BAYI BARU LAHIR</vt:lpstr>
      <vt:lpstr>KASUS</vt:lpstr>
      <vt:lpstr>Jenis perpindahan panas</vt:lpstr>
      <vt:lpstr>Slide 4</vt:lpstr>
      <vt:lpstr>3 contoh perpindahan panas</vt:lpstr>
      <vt:lpstr>Cara mengtasi atau mencegah HIPOTERMI pada Bayi</vt:lpstr>
      <vt:lpstr>Refrensi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18</cp:revision>
  <dcterms:created xsi:type="dcterms:W3CDTF">2021-11-16T06:49:44Z</dcterms:created>
  <dcterms:modified xsi:type="dcterms:W3CDTF">2021-11-16T10:11:43Z</dcterms:modified>
</cp:coreProperties>
</file>