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0" r:id="rId5"/>
    <p:sldId id="261" r:id="rId6"/>
    <p:sldId id="268" r:id="rId7"/>
    <p:sldId id="262" r:id="rId8"/>
    <p:sldId id="267" r:id="rId9"/>
    <p:sldId id="269" r:id="rId10"/>
    <p:sldId id="263" r:id="rId11"/>
    <p:sldId id="264" r:id="rId12"/>
    <p:sldId id="265" r:id="rId13"/>
    <p:sldId id="266" r:id="rId14"/>
    <p:sldId id="259" r:id="rId15"/>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25" autoAdjust="0"/>
    <p:restoredTop sz="94660"/>
  </p:normalViewPr>
  <p:slideViewPr>
    <p:cSldViewPr snapToGrid="0">
      <p:cViewPr varScale="1">
        <p:scale>
          <a:sx n="74" d="100"/>
          <a:sy n="74" d="100"/>
        </p:scale>
        <p:origin x="118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56041" y="1788454"/>
            <a:ext cx="6793499" cy="2098226"/>
          </a:xfrm>
        </p:spPr>
        <p:txBody>
          <a:bodyPr anchor="b">
            <a:noAutofit/>
          </a:bodyPr>
          <a:lstStyle>
            <a:lvl1pPr algn="ctr">
              <a:defRPr sz="60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177425" y="3956281"/>
            <a:ext cx="555073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611697" y="6453386"/>
            <a:ext cx="1306455" cy="404614"/>
          </a:xfrm>
        </p:spPr>
        <p:txBody>
          <a:bodyPr/>
          <a:lstStyle>
            <a:lvl1pPr>
              <a:defRPr baseline="0">
                <a:solidFill>
                  <a:schemeClr val="tx2"/>
                </a:solidFill>
              </a:defRPr>
            </a:lvl1pPr>
          </a:lstStyle>
          <a:p>
            <a:fld id="{74BDF2D4-5965-45F8-B414-81A78E71736F}" type="datetimeFigureOut">
              <a:rPr lang="en-US" smtClean="0"/>
              <a:t>10/16/2021</a:t>
            </a:fld>
            <a:endParaRPr lang="en-US"/>
          </a:p>
        </p:txBody>
      </p:sp>
      <p:sp>
        <p:nvSpPr>
          <p:cNvPr id="5" name="Footer Placeholder 4"/>
          <p:cNvSpPr>
            <a:spLocks noGrp="1"/>
          </p:cNvSpPr>
          <p:nvPr>
            <p:ph type="ftr" sz="quarter" idx="11"/>
          </p:nvPr>
        </p:nvSpPr>
        <p:spPr>
          <a:xfrm>
            <a:off x="2099545" y="6453386"/>
            <a:ext cx="5706494"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7987430" y="6453386"/>
            <a:ext cx="1296987" cy="404614"/>
          </a:xfrm>
        </p:spPr>
        <p:txBody>
          <a:bodyPr/>
          <a:lstStyle>
            <a:lvl1pPr>
              <a:defRPr baseline="0">
                <a:solidFill>
                  <a:schemeClr val="tx2"/>
                </a:solidFill>
              </a:defRPr>
            </a:lvl1pPr>
          </a:lstStyle>
          <a:p>
            <a:fld id="{1CB8D26C-7D69-4ECA-B3E5-85AF9E075254}" type="slidenum">
              <a:rPr lang="en-US" smtClean="0"/>
              <a:t>‹#›</a:t>
            </a:fld>
            <a:endParaRPr lang="en-US"/>
          </a:p>
        </p:txBody>
      </p:sp>
      <p:grpSp>
        <p:nvGrpSpPr>
          <p:cNvPr id="8" name="Group 7"/>
          <p:cNvGrpSpPr/>
          <p:nvPr/>
        </p:nvGrpSpPr>
        <p:grpSpPr>
          <a:xfrm>
            <a:off x="611697" y="744470"/>
            <a:ext cx="8672721"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409781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14425" y="2295527"/>
            <a:ext cx="7800975"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4BDF2D4-5965-45F8-B414-81A78E71736F}" type="datetimeFigureOut">
              <a:rPr lang="en-US" smtClean="0"/>
              <a:t>10/16/2021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B8D26C-7D69-4ECA-B3E5-85AF9E075254}" type="slidenum">
              <a:rPr lang="en-US" smtClean="0"/>
              <a:t>‹#›</a:t>
            </a:fld>
            <a:endParaRPr lang="en-US"/>
          </a:p>
        </p:txBody>
      </p:sp>
    </p:spTree>
    <p:extLst>
      <p:ext uri="{BB962C8B-B14F-4D97-AF65-F5344CB8AC3E}">
        <p14:creationId xmlns:p14="http://schemas.microsoft.com/office/powerpoint/2010/main" val="3841119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54197" y="624156"/>
            <a:ext cx="161519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14425" y="624156"/>
            <a:ext cx="6201569"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4BDF2D4-5965-45F8-B414-81A78E71736F}" type="datetimeFigureOut">
              <a:rPr lang="en-US" smtClean="0"/>
              <a:t>10/16/2021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B8D26C-7D69-4ECA-B3E5-85AF9E075254}" type="slidenum">
              <a:rPr lang="en-US" smtClean="0"/>
              <a:t>‹#›</a:t>
            </a:fld>
            <a:endParaRPr lang="en-US"/>
          </a:p>
        </p:txBody>
      </p:sp>
    </p:spTree>
    <p:extLst>
      <p:ext uri="{BB962C8B-B14F-4D97-AF65-F5344CB8AC3E}">
        <p14:creationId xmlns:p14="http://schemas.microsoft.com/office/powerpoint/2010/main" val="491539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4BDF2D4-5965-45F8-B414-81A78E71736F}" type="datetimeFigureOut">
              <a:rPr lang="en-US" smtClean="0"/>
              <a:t>10/16/2021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B8D26C-7D69-4ECA-B3E5-85AF9E075254}" type="slidenum">
              <a:rPr lang="en-US" smtClean="0"/>
              <a:t>‹#›</a:t>
            </a:fld>
            <a:endParaRPr lang="en-US"/>
          </a:p>
        </p:txBody>
      </p:sp>
    </p:spTree>
    <p:extLst>
      <p:ext uri="{BB962C8B-B14F-4D97-AF65-F5344CB8AC3E}">
        <p14:creationId xmlns:p14="http://schemas.microsoft.com/office/powerpoint/2010/main" val="495377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21583" y="1301362"/>
            <a:ext cx="7810539" cy="2852737"/>
          </a:xfrm>
        </p:spPr>
        <p:txBody>
          <a:bodyPr anchor="b">
            <a:normAutofit/>
          </a:bodyPr>
          <a:lstStyle>
            <a:lvl1pPr algn="r">
              <a:defRPr sz="60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21583" y="4216328"/>
            <a:ext cx="7810539"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00363" y="6453386"/>
            <a:ext cx="1318208" cy="404614"/>
          </a:xfrm>
        </p:spPr>
        <p:txBody>
          <a:bodyPr/>
          <a:lstStyle>
            <a:lvl1pPr>
              <a:defRPr>
                <a:solidFill>
                  <a:schemeClr val="tx2"/>
                </a:solidFill>
              </a:defRPr>
            </a:lvl1pPr>
          </a:lstStyle>
          <a:p>
            <a:fld id="{74BDF2D4-5965-45F8-B414-81A78E71736F}" type="datetimeFigureOut">
              <a:rPr lang="en-US" smtClean="0"/>
              <a:t>10/16/2021</a:t>
            </a:fld>
            <a:endParaRPr lang="en-US"/>
          </a:p>
        </p:txBody>
      </p:sp>
      <p:sp>
        <p:nvSpPr>
          <p:cNvPr id="5" name="Footer Placeholder 4"/>
          <p:cNvSpPr>
            <a:spLocks noGrp="1"/>
          </p:cNvSpPr>
          <p:nvPr>
            <p:ph type="ftr" sz="quarter" idx="11"/>
          </p:nvPr>
        </p:nvSpPr>
        <p:spPr>
          <a:xfrm>
            <a:off x="2099754" y="6453386"/>
            <a:ext cx="5706494"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7987430" y="6453386"/>
            <a:ext cx="1296987" cy="404614"/>
          </a:xfrm>
        </p:spPr>
        <p:txBody>
          <a:bodyPr/>
          <a:lstStyle>
            <a:lvl1pPr>
              <a:defRPr>
                <a:solidFill>
                  <a:schemeClr val="tx2"/>
                </a:solidFill>
              </a:defRPr>
            </a:lvl1pPr>
          </a:lstStyle>
          <a:p>
            <a:fld id="{1CB8D26C-7D69-4ECA-B3E5-85AF9E075254}" type="slidenum">
              <a:rPr lang="en-US" smtClean="0"/>
              <a:t>‹#›</a:t>
            </a:fld>
            <a:endParaRPr lang="en-US"/>
          </a:p>
        </p:txBody>
      </p:sp>
      <p:sp>
        <p:nvSpPr>
          <p:cNvPr id="7" name="Freeform 6"/>
          <p:cNvSpPr/>
          <p:nvPr/>
        </p:nvSpPr>
        <p:spPr bwMode="auto">
          <a:xfrm>
            <a:off x="6623470" y="1685652"/>
            <a:ext cx="2660948"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623470" y="1685652"/>
            <a:ext cx="2660948"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73476098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114425" y="2286001"/>
            <a:ext cx="3613827"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01890" y="2286001"/>
            <a:ext cx="3613827"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4BDF2D4-5965-45F8-B414-81A78E71736F}" type="datetimeFigureOut">
              <a:rPr lang="en-US" smtClean="0"/>
              <a:t>10/16/2021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B8D26C-7D69-4ECA-B3E5-85AF9E075254}" type="slidenum">
              <a:rPr lang="en-US" smtClean="0"/>
              <a:t>‹#›</a:t>
            </a:fld>
            <a:endParaRPr lang="en-US"/>
          </a:p>
        </p:txBody>
      </p:sp>
    </p:spTree>
    <p:extLst>
      <p:ext uri="{BB962C8B-B14F-4D97-AF65-F5344CB8AC3E}">
        <p14:creationId xmlns:p14="http://schemas.microsoft.com/office/powerpoint/2010/main" val="1144952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14425" y="685800"/>
            <a:ext cx="7800975"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114425" y="2340230"/>
            <a:ext cx="3613827"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1114425" y="3305209"/>
            <a:ext cx="3613826"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301573" y="2349754"/>
            <a:ext cx="3613827"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5301573" y="3305209"/>
            <a:ext cx="3613827"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4BDF2D4-5965-45F8-B414-81A78E71736F}" type="datetimeFigureOut">
              <a:rPr lang="en-US" smtClean="0"/>
              <a:t>10/16/2021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B8D26C-7D69-4ECA-B3E5-85AF9E075254}" type="slidenum">
              <a:rPr lang="en-US" smtClean="0"/>
              <a:t>‹#›</a:t>
            </a:fld>
            <a:endParaRPr lang="en-US"/>
          </a:p>
        </p:txBody>
      </p:sp>
    </p:spTree>
    <p:extLst>
      <p:ext uri="{BB962C8B-B14F-4D97-AF65-F5344CB8AC3E}">
        <p14:creationId xmlns:p14="http://schemas.microsoft.com/office/powerpoint/2010/main" val="21952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4BDF2D4-5965-45F8-B414-81A78E71736F}" type="datetimeFigureOut">
              <a:rPr lang="en-US" smtClean="0"/>
              <a:t>10/16/2021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B8D26C-7D69-4ECA-B3E5-85AF9E075254}" type="slidenum">
              <a:rPr lang="en-US" smtClean="0"/>
              <a:t>‹#›</a:t>
            </a:fld>
            <a:endParaRPr lang="en-US"/>
          </a:p>
        </p:txBody>
      </p:sp>
    </p:spTree>
    <p:extLst>
      <p:ext uri="{BB962C8B-B14F-4D97-AF65-F5344CB8AC3E}">
        <p14:creationId xmlns:p14="http://schemas.microsoft.com/office/powerpoint/2010/main" val="3806892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BDF2D4-5965-45F8-B414-81A78E71736F}" type="datetimeFigureOut">
              <a:rPr lang="en-US" smtClean="0"/>
              <a:t>10/16/2021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B8D26C-7D69-4ECA-B3E5-85AF9E075254}" type="slidenum">
              <a:rPr lang="en-US" smtClean="0"/>
              <a:t>‹#›</a:t>
            </a:fld>
            <a:endParaRPr lang="en-US"/>
          </a:p>
        </p:txBody>
      </p:sp>
    </p:spTree>
    <p:extLst>
      <p:ext uri="{BB962C8B-B14F-4D97-AF65-F5344CB8AC3E}">
        <p14:creationId xmlns:p14="http://schemas.microsoft.com/office/powerpoint/2010/main" val="3986072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430911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88169" y="685800"/>
            <a:ext cx="3132773" cy="2157884"/>
          </a:xfrm>
        </p:spPr>
        <p:txBody>
          <a:bodyPr anchor="t">
            <a:noAutofit/>
          </a:bodyPr>
          <a:lstStyle>
            <a:lvl1pPr>
              <a:lnSpc>
                <a:spcPct val="84000"/>
              </a:lnSpc>
              <a:defRPr sz="44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083016" y="685801"/>
            <a:ext cx="4234815"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88169" y="2856344"/>
            <a:ext cx="3132773"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588169" y="6453386"/>
            <a:ext cx="978715" cy="404614"/>
          </a:xfrm>
        </p:spPr>
        <p:txBody>
          <a:bodyPr/>
          <a:lstStyle>
            <a:lvl1pPr>
              <a:defRPr>
                <a:solidFill>
                  <a:schemeClr val="tx2"/>
                </a:solidFill>
              </a:defRPr>
            </a:lvl1pPr>
          </a:lstStyle>
          <a:p>
            <a:fld id="{74BDF2D4-5965-45F8-B414-81A78E71736F}" type="datetimeFigureOut">
              <a:rPr lang="en-US" smtClean="0"/>
              <a:t>10/16/2021</a:t>
            </a:fld>
            <a:endParaRPr lang="en-US"/>
          </a:p>
        </p:txBody>
      </p:sp>
      <p:sp>
        <p:nvSpPr>
          <p:cNvPr id="6" name="Footer Placeholder 5"/>
          <p:cNvSpPr>
            <a:spLocks noGrp="1"/>
          </p:cNvSpPr>
          <p:nvPr>
            <p:ph type="ftr" sz="quarter" idx="11"/>
          </p:nvPr>
        </p:nvSpPr>
        <p:spPr>
          <a:xfrm>
            <a:off x="1792330" y="6453386"/>
            <a:ext cx="1928611"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8030052" y="6453386"/>
            <a:ext cx="1296987" cy="404614"/>
          </a:xfrm>
        </p:spPr>
        <p:txBody>
          <a:bodyPr/>
          <a:lstStyle>
            <a:lvl1pPr>
              <a:defRPr>
                <a:solidFill>
                  <a:schemeClr val="tx2"/>
                </a:solidFill>
              </a:defRPr>
            </a:lvl1pPr>
          </a:lstStyle>
          <a:p>
            <a:fld id="{1CB8D26C-7D69-4ECA-B3E5-85AF9E075254}" type="slidenum">
              <a:rPr lang="en-US" smtClean="0"/>
              <a:t>‹#›</a:t>
            </a:fld>
            <a:endParaRPr lang="en-US"/>
          </a:p>
        </p:txBody>
      </p:sp>
      <p:sp>
        <p:nvSpPr>
          <p:cNvPr id="9" name="Rectangle 8"/>
          <p:cNvSpPr/>
          <p:nvPr/>
        </p:nvSpPr>
        <p:spPr>
          <a:xfrm>
            <a:off x="4309110" y="376"/>
            <a:ext cx="18573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4309110" y="376"/>
            <a:ext cx="18573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70217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430911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88169" y="685800"/>
            <a:ext cx="3132773" cy="2157884"/>
          </a:xfrm>
        </p:spPr>
        <p:txBody>
          <a:bodyPr anchor="t">
            <a:normAutofit/>
          </a:bodyPr>
          <a:lstStyle>
            <a:lvl1pPr>
              <a:lnSpc>
                <a:spcPct val="84000"/>
              </a:lnSpc>
              <a:defRPr sz="44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94847" y="2"/>
            <a:ext cx="5411153"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588169" y="2855968"/>
            <a:ext cx="3132773"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a:xfrm>
            <a:off x="588169" y="6453386"/>
            <a:ext cx="978715" cy="404614"/>
          </a:xfrm>
        </p:spPr>
        <p:txBody>
          <a:bodyPr/>
          <a:lstStyle>
            <a:lvl1pPr>
              <a:defRPr>
                <a:solidFill>
                  <a:schemeClr val="tx2"/>
                </a:solidFill>
              </a:defRPr>
            </a:lvl1pPr>
          </a:lstStyle>
          <a:p>
            <a:fld id="{74BDF2D4-5965-45F8-B414-81A78E71736F}" type="datetimeFigureOut">
              <a:rPr lang="en-US" smtClean="0"/>
              <a:t>10/16/2021</a:t>
            </a:fld>
            <a:endParaRPr lang="en-US"/>
          </a:p>
        </p:txBody>
      </p:sp>
      <p:sp>
        <p:nvSpPr>
          <p:cNvPr id="6" name="Footer Placeholder 5"/>
          <p:cNvSpPr>
            <a:spLocks noGrp="1"/>
          </p:cNvSpPr>
          <p:nvPr>
            <p:ph type="ftr" sz="quarter" idx="11"/>
          </p:nvPr>
        </p:nvSpPr>
        <p:spPr>
          <a:xfrm>
            <a:off x="1792330" y="6453386"/>
            <a:ext cx="1928611"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8030052" y="6453386"/>
            <a:ext cx="1296987" cy="404614"/>
          </a:xfrm>
        </p:spPr>
        <p:txBody>
          <a:bodyPr/>
          <a:lstStyle>
            <a:lvl1pPr>
              <a:defRPr>
                <a:solidFill>
                  <a:schemeClr val="tx2"/>
                </a:solidFill>
              </a:defRPr>
            </a:lvl1pPr>
          </a:lstStyle>
          <a:p>
            <a:fld id="{1CB8D26C-7D69-4ECA-B3E5-85AF9E075254}" type="slidenum">
              <a:rPr lang="en-US" smtClean="0"/>
              <a:t>‹#›</a:t>
            </a:fld>
            <a:endParaRPr lang="en-US"/>
          </a:p>
        </p:txBody>
      </p:sp>
      <p:sp>
        <p:nvSpPr>
          <p:cNvPr id="9" name="Rectangle 8"/>
          <p:cNvSpPr/>
          <p:nvPr/>
        </p:nvSpPr>
        <p:spPr>
          <a:xfrm>
            <a:off x="4309110" y="376"/>
            <a:ext cx="18573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4309110" y="376"/>
            <a:ext cx="18573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83706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14425" y="685800"/>
            <a:ext cx="7800975"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14425" y="2286000"/>
            <a:ext cx="7800975"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29903" y="6453386"/>
            <a:ext cx="978715" cy="404614"/>
          </a:xfrm>
          <a:prstGeom prst="rect">
            <a:avLst/>
          </a:prstGeom>
        </p:spPr>
        <p:txBody>
          <a:bodyPr vert="horz" lIns="91440" tIns="45720" rIns="91440" bIns="45720" rtlCol="0" anchor="ctr"/>
          <a:lstStyle>
            <a:lvl1pPr algn="l">
              <a:defRPr sz="1000" baseline="0">
                <a:solidFill>
                  <a:schemeClr val="tx2"/>
                </a:solidFill>
              </a:defRPr>
            </a:lvl1pPr>
          </a:lstStyle>
          <a:p>
            <a:fld id="{74BDF2D4-5965-45F8-B414-81A78E71736F}" type="datetimeFigureOut">
              <a:rPr lang="en-US" smtClean="0"/>
              <a:t>10/16/2021</a:t>
            </a:fld>
            <a:endParaRPr lang="en-US"/>
          </a:p>
        </p:txBody>
      </p:sp>
      <p:sp>
        <p:nvSpPr>
          <p:cNvPr id="5" name="Footer Placeholder 4"/>
          <p:cNvSpPr>
            <a:spLocks noGrp="1"/>
          </p:cNvSpPr>
          <p:nvPr>
            <p:ph type="ftr" sz="quarter" idx="3"/>
          </p:nvPr>
        </p:nvSpPr>
        <p:spPr>
          <a:xfrm>
            <a:off x="2351021" y="6453386"/>
            <a:ext cx="5103175" cy="404614"/>
          </a:xfrm>
          <a:prstGeom prst="rect">
            <a:avLst/>
          </a:prstGeom>
        </p:spPr>
        <p:txBody>
          <a:bodyPr vert="horz" lIns="91440" tIns="45720" rIns="91440" bIns="45720" rtlCol="0" anchor="ctr"/>
          <a:lstStyle>
            <a:lvl1pPr algn="l">
              <a:defRPr sz="1000" baseline="0">
                <a:solidFill>
                  <a:schemeClr val="tx2"/>
                </a:solidFill>
              </a:defRPr>
            </a:lvl1pPr>
          </a:lstStyle>
          <a:p>
            <a:endParaRPr lang="en-US"/>
          </a:p>
        </p:txBody>
      </p:sp>
      <p:sp>
        <p:nvSpPr>
          <p:cNvPr id="6" name="Slide Number Placeholder 5"/>
          <p:cNvSpPr>
            <a:spLocks noGrp="1"/>
          </p:cNvSpPr>
          <p:nvPr>
            <p:ph type="sldNum" sz="quarter" idx="4"/>
          </p:nvPr>
        </p:nvSpPr>
        <p:spPr>
          <a:xfrm>
            <a:off x="7696599" y="6453386"/>
            <a:ext cx="1296987" cy="404614"/>
          </a:xfrm>
          <a:prstGeom prst="rect">
            <a:avLst/>
          </a:prstGeom>
        </p:spPr>
        <p:txBody>
          <a:bodyPr vert="horz" lIns="91440" tIns="45720" rIns="91440" bIns="45720" rtlCol="0" anchor="ctr"/>
          <a:lstStyle>
            <a:lvl1pPr algn="r">
              <a:defRPr sz="1000" baseline="0">
                <a:solidFill>
                  <a:schemeClr val="tx2"/>
                </a:solidFill>
              </a:defRPr>
            </a:lvl1pPr>
          </a:lstStyle>
          <a:p>
            <a:fld id="{1CB8D26C-7D69-4ECA-B3E5-85AF9E075254}" type="slidenum">
              <a:rPr lang="en-US" smtClean="0"/>
              <a:t>‹#›</a:t>
            </a:fld>
            <a:endParaRPr lang="en-US"/>
          </a:p>
        </p:txBody>
      </p:sp>
      <p:sp>
        <p:nvSpPr>
          <p:cNvPr id="9" name="Rectangle 8"/>
          <p:cNvSpPr/>
          <p:nvPr/>
        </p:nvSpPr>
        <p:spPr>
          <a:xfrm>
            <a:off x="388452" y="376"/>
            <a:ext cx="18573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88452" y="376"/>
            <a:ext cx="18573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919987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4" orient="horz" pos="1368">
          <p15:clr>
            <a:srgbClr val="F26B43"/>
          </p15:clr>
        </p15:guide>
        <p15:guide id="5"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5184">
          <p15:clr>
            <a:srgbClr val="F26B43"/>
          </p15:clr>
        </p15:guide>
        <p15:guide id="10" pos="702">
          <p15:clr>
            <a:srgbClr val="F26B43"/>
          </p15:clr>
        </p15:guide>
        <p15:guide id="11" pos="6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1030" y="1808162"/>
            <a:ext cx="8420100" cy="3217817"/>
          </a:xfrm>
        </p:spPr>
        <p:txBody>
          <a:bodyPr>
            <a:normAutofit fontScale="90000"/>
          </a:bodyPr>
          <a:lstStyle/>
          <a:p>
            <a:pPr>
              <a:lnSpc>
                <a:spcPct val="150000"/>
              </a:lnSpc>
            </a:pPr>
            <a:r>
              <a:rPr lang="en-US" sz="4800" dirty="0">
                <a:latin typeface="Times New Roman" panose="02020603050405020304" pitchFamily="18" charset="0"/>
                <a:cs typeface="Times New Roman" panose="02020603050405020304" pitchFamily="18" charset="0"/>
              </a:rPr>
              <a:t>5 </a:t>
            </a:r>
            <a:r>
              <a:rPr lang="en-US" sz="4800" dirty="0" err="1">
                <a:latin typeface="Times New Roman" panose="02020603050405020304" pitchFamily="18" charset="0"/>
                <a:cs typeface="Times New Roman" panose="02020603050405020304" pitchFamily="18" charset="0"/>
              </a:rPr>
              <a:t>Agustus</a:t>
            </a:r>
            <a:r>
              <a:rPr lang="en-US" sz="4800" dirty="0">
                <a:latin typeface="Times New Roman" panose="02020603050405020304" pitchFamily="18" charset="0"/>
                <a:cs typeface="Times New Roman" panose="02020603050405020304" pitchFamily="18" charset="0"/>
              </a:rPr>
              <a:t> 2021,Mufakat </a:t>
            </a:r>
            <a:r>
              <a:rPr lang="en-US" sz="4800" dirty="0" err="1">
                <a:latin typeface="Times New Roman" panose="02020603050405020304" pitchFamily="18" charset="0"/>
                <a:cs typeface="Times New Roman" panose="02020603050405020304" pitchFamily="18" charset="0"/>
              </a:rPr>
              <a:t>Jahat</a:t>
            </a:r>
            <a:r>
              <a:rPr lang="en-US" sz="4800" dirty="0">
                <a:latin typeface="Times New Roman" panose="02020603050405020304" pitchFamily="18" charset="0"/>
                <a:cs typeface="Times New Roman" panose="02020603050405020304" pitchFamily="18" charset="0"/>
              </a:rPr>
              <a:t> 2 </a:t>
            </a:r>
            <a:r>
              <a:rPr lang="en-US" sz="4800" dirty="0" err="1">
                <a:latin typeface="Times New Roman" panose="02020603050405020304" pitchFamily="18" charset="0"/>
                <a:cs typeface="Times New Roman" panose="02020603050405020304" pitchFamily="18" charset="0"/>
              </a:rPr>
              <a:t>Keluarga</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Gugurkan</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Kandungan</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Gadis</a:t>
            </a:r>
            <a:r>
              <a:rPr lang="en-US" sz="4800" dirty="0">
                <a:latin typeface="Times New Roman" panose="02020603050405020304" pitchFamily="18" charset="0"/>
                <a:cs typeface="Times New Roman" panose="02020603050405020304" pitchFamily="18" charset="0"/>
              </a:rPr>
              <a:t> </a:t>
            </a:r>
            <a:r>
              <a:rPr lang="en-US" sz="4800" dirty="0" err="1">
                <a:latin typeface="Times New Roman" panose="02020603050405020304" pitchFamily="18" charset="0"/>
                <a:cs typeface="Times New Roman" panose="02020603050405020304" pitchFamily="18" charset="0"/>
              </a:rPr>
              <a:t>Belia</a:t>
            </a:r>
            <a:r>
              <a:rPr lang="en-US" sz="4800" dirty="0">
                <a:latin typeface="Times New Roman" panose="02020603050405020304" pitchFamily="18" charset="0"/>
                <a:cs typeface="Times New Roman" panose="02020603050405020304" pitchFamily="18" charset="0"/>
              </a:rPr>
              <a:t> Di </a:t>
            </a:r>
            <a:r>
              <a:rPr lang="en-US" sz="4800" dirty="0" err="1">
                <a:latin typeface="Times New Roman" panose="02020603050405020304" pitchFamily="18" charset="0"/>
                <a:cs typeface="Times New Roman" panose="02020603050405020304" pitchFamily="18" charset="0"/>
              </a:rPr>
              <a:t>Subang</a:t>
            </a:r>
            <a:endParaRPr lang="en-US"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24749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560" y="42862"/>
            <a:ext cx="4607243" cy="1005523"/>
          </a:xfrm>
        </p:spPr>
        <p:txBody>
          <a:bodyPr/>
          <a:lstStyle/>
          <a:p>
            <a:r>
              <a:rPr lang="en-US" dirty="0" smtClean="0">
                <a:latin typeface="Times New Roman" panose="02020603050405020304" pitchFamily="18" charset="0"/>
                <a:cs typeface="Times New Roman" panose="02020603050405020304" pitchFamily="18" charset="0"/>
              </a:rPr>
              <a:t>BAB III</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16280" y="1048385"/>
            <a:ext cx="9083040" cy="5337176"/>
          </a:xfrm>
        </p:spPr>
        <p:txBody>
          <a:bodyPr>
            <a:noAutofit/>
          </a:bodyPr>
          <a:lstStyle/>
          <a:p>
            <a:pPr>
              <a:lnSpc>
                <a:spcPct val="150000"/>
              </a:lnSpc>
            </a:pPr>
            <a:r>
              <a:rPr lang="en-US" sz="1400" b="1" dirty="0" err="1" smtClean="0">
                <a:latin typeface="Times New Roman" panose="02020603050405020304" pitchFamily="18" charset="0"/>
                <a:cs typeface="Times New Roman" panose="02020603050405020304" pitchFamily="18" charset="0"/>
              </a:rPr>
              <a:t>Pembahasan</a:t>
            </a:r>
            <a:endParaRPr lang="en-US" sz="1400" b="1" dirty="0" smtClean="0">
              <a:latin typeface="Times New Roman" panose="02020603050405020304" pitchFamily="18" charset="0"/>
              <a:cs typeface="Times New Roman" panose="02020603050405020304" pitchFamily="18" charset="0"/>
            </a:endParaRPr>
          </a:p>
          <a:p>
            <a:pPr marL="0" indent="0">
              <a:lnSpc>
                <a:spcPct val="150000"/>
              </a:lnSpc>
              <a:buNone/>
            </a:pPr>
            <a:r>
              <a:rPr lang="en-US" sz="1400" dirty="0" err="1">
                <a:latin typeface="Times New Roman" panose="02020603050405020304" pitchFamily="18" charset="0"/>
                <a:cs typeface="Times New Roman" panose="02020603050405020304" pitchFamily="18" charset="0"/>
              </a:rPr>
              <a:t>Aborsi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merupakan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suatu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tindakan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menggugurkan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kandungan</a:t>
            </a:r>
            <a:r>
              <a:rPr lang="en-US" sz="1400" dirty="0">
                <a:latin typeface="Times New Roman" panose="02020603050405020304" pitchFamily="18" charset="0"/>
                <a:cs typeface="Times New Roman" panose="02020603050405020304" pitchFamily="18" charset="0"/>
              </a:rPr>
              <a:t>. Di </a:t>
            </a:r>
            <a:r>
              <a:rPr lang="en-US" sz="1400" dirty="0" err="1">
                <a:latin typeface="Times New Roman" panose="02020603050405020304" pitchFamily="18" charset="0"/>
                <a:cs typeface="Times New Roman" panose="02020603050405020304" pitchFamily="18" charset="0"/>
              </a:rPr>
              <a:t>negara</a:t>
            </a:r>
            <a:r>
              <a:rPr lang="en-US" sz="1400" dirty="0">
                <a:latin typeface="Times New Roman" panose="02020603050405020304" pitchFamily="18" charset="0"/>
                <a:cs typeface="Times New Roman" panose="02020603050405020304" pitchFamily="18" charset="0"/>
              </a:rPr>
              <a:t> Indonesia </a:t>
            </a:r>
            <a:r>
              <a:rPr lang="en-US" sz="1400" dirty="0" err="1">
                <a:latin typeface="Times New Roman" panose="02020603050405020304" pitchFamily="18" charset="0"/>
                <a:cs typeface="Times New Roman" panose="02020603050405020304" pitchFamily="18" charset="0"/>
              </a:rPr>
              <a:t>tindakan</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tersebut</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merupakan</a:t>
            </a:r>
            <a:r>
              <a:rPr lang="en-US" sz="1400" dirty="0">
                <a:latin typeface="Times New Roman" panose="02020603050405020304" pitchFamily="18" charset="0"/>
                <a:cs typeface="Times New Roman" panose="02020603050405020304" pitchFamily="18" charset="0"/>
              </a:rPr>
              <a:t> yang </a:t>
            </a:r>
            <a:r>
              <a:rPr lang="en-US" sz="1400" dirty="0" err="1">
                <a:latin typeface="Times New Roman" panose="02020603050405020304" pitchFamily="18" charset="0"/>
                <a:cs typeface="Times New Roman" panose="02020603050405020304" pitchFamily="18" charset="0"/>
              </a:rPr>
              <a:t>dilarang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masuk</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dalam</a:t>
            </a:r>
            <a:r>
              <a:rPr lang="en-US" sz="1400" dirty="0">
                <a:latin typeface="Times New Roman" panose="02020603050405020304" pitchFamily="18" charset="0"/>
                <a:cs typeface="Times New Roman" panose="02020603050405020304" pitchFamily="18" charset="0"/>
              </a:rPr>
              <a:t> Bab </a:t>
            </a:r>
            <a:r>
              <a:rPr lang="en-US" sz="1400" dirty="0" err="1">
                <a:latin typeface="Times New Roman" panose="02020603050405020304" pitchFamily="18" charset="0"/>
                <a:cs typeface="Times New Roman" panose="02020603050405020304" pitchFamily="18" charset="0"/>
              </a:rPr>
              <a:t>Kejahatan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terhadap</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nyawa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dalam</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Kitab</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Undang-Undang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Hukum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Pidana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Meskipun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aborsi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secara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hukum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terlarang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tetapi</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kenyataannya</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aborsi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masih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banyak</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dilakukan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oleh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perempuan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dengan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berbagai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alasan</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disebabkan</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peraturan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hukum</a:t>
            </a:r>
            <a:r>
              <a:rPr lang="en-US" sz="1400" dirty="0">
                <a:latin typeface="Times New Roman" panose="02020603050405020304" pitchFamily="18" charset="0"/>
                <a:cs typeface="Times New Roman" panose="02020603050405020304" pitchFamily="18" charset="0"/>
              </a:rPr>
              <a:t> yang </a:t>
            </a:r>
            <a:r>
              <a:rPr lang="en-US" sz="1400" dirty="0" err="1">
                <a:latin typeface="Times New Roman" panose="02020603050405020304" pitchFamily="18" charset="0"/>
                <a:cs typeface="Times New Roman" panose="02020603050405020304" pitchFamily="18" charset="0"/>
              </a:rPr>
              <a:t>ada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kurang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akomodatif</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terhadap</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alasan-alasan</a:t>
            </a:r>
            <a:r>
              <a:rPr lang="en-US" sz="1400" dirty="0">
                <a:latin typeface="Times New Roman" panose="02020603050405020304" pitchFamily="18" charset="0"/>
                <a:cs typeface="Times New Roman" panose="02020603050405020304" pitchFamily="18" charset="0"/>
              </a:rPr>
              <a:t> yang </a:t>
            </a:r>
            <a:r>
              <a:rPr lang="en-US" sz="1400" dirty="0" smtClean="0">
                <a:latin typeface="Times New Roman" panose="02020603050405020304" pitchFamily="18" charset="0"/>
                <a:cs typeface="Times New Roman" panose="02020603050405020304" pitchFamily="18" charset="0"/>
              </a:rPr>
              <a:t/>
            </a:r>
            <a:br>
              <a:rPr lang="en-US" sz="1400" dirty="0" smtClean="0">
                <a:latin typeface="Times New Roman" panose="02020603050405020304" pitchFamily="18" charset="0"/>
                <a:cs typeface="Times New Roman" panose="02020603050405020304" pitchFamily="18" charset="0"/>
              </a:rPr>
            </a:br>
            <a:r>
              <a:rPr lang="en-US" sz="1400" dirty="0" err="1">
                <a:latin typeface="Times New Roman" panose="02020603050405020304" pitchFamily="18" charset="0"/>
                <a:cs typeface="Times New Roman" panose="02020603050405020304" pitchFamily="18" charset="0"/>
              </a:rPr>
              <a:t>memaksa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perempuan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melakukan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tindakan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aborsi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Secara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umum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pengguguran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kandungan</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dapat</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dibagi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menjadi</a:t>
            </a:r>
            <a:r>
              <a:rPr lang="en-US" sz="1400" dirty="0">
                <a:latin typeface="Times New Roman" panose="02020603050405020304" pitchFamily="18" charset="0"/>
                <a:cs typeface="Times New Roman" panose="02020603050405020304" pitchFamily="18" charset="0"/>
              </a:rPr>
              <a:t> 2 </a:t>
            </a:r>
            <a:r>
              <a:rPr lang="en-US" sz="1400" dirty="0" err="1">
                <a:latin typeface="Times New Roman" panose="02020603050405020304" pitchFamily="18" charset="0"/>
                <a:cs typeface="Times New Roman" panose="02020603050405020304" pitchFamily="18" charset="0"/>
              </a:rPr>
              <a:t>macam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yaitu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pengguguran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tanpa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sengaja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pengguguran</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disengaja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Aborsi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tanpa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sengaja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adalah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pengguguran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tidak</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sengaja</a:t>
            </a:r>
            <a:r>
              <a:rPr lang="en-US" sz="1400" dirty="0">
                <a:latin typeface="Times New Roman" panose="02020603050405020304" pitchFamily="18" charset="0"/>
                <a:cs typeface="Times New Roman" panose="02020603050405020304" pitchFamily="18" charset="0"/>
              </a:rPr>
              <a:t> yang </a:t>
            </a:r>
            <a:r>
              <a:rPr lang="en-US" sz="1400" dirty="0" err="1">
                <a:latin typeface="Times New Roman" panose="02020603050405020304" pitchFamily="18" charset="0"/>
                <a:cs typeface="Times New Roman" panose="02020603050405020304" pitchFamily="18" charset="0"/>
              </a:rPr>
              <a:t>terjadi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tanpa</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tindakan</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apapun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Sedangkan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aborsi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disengaja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adalah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pengguguran</a:t>
            </a:r>
            <a:r>
              <a:rPr lang="en-US" sz="1400" dirty="0">
                <a:latin typeface="Times New Roman" panose="02020603050405020304" pitchFamily="18" charset="0"/>
                <a:cs typeface="Times New Roman" panose="02020603050405020304" pitchFamily="18" charset="0"/>
              </a:rPr>
              <a:t> yang </a:t>
            </a:r>
            <a:r>
              <a:rPr lang="en-US" sz="1400" dirty="0" err="1">
                <a:latin typeface="Times New Roman" panose="02020603050405020304" pitchFamily="18" charset="0"/>
                <a:cs typeface="Times New Roman" panose="02020603050405020304" pitchFamily="18" charset="0"/>
              </a:rPr>
              <a:t>terjadi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sebagai</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akibat</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dari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suatu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tindakan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Aborsi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dalam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bentuk</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kedua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ini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dapat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dibedakan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dalam</a:t>
            </a:r>
            <a:r>
              <a:rPr lang="en-US" sz="1400" dirty="0">
                <a:latin typeface="Times New Roman" panose="02020603050405020304" pitchFamily="18" charset="0"/>
                <a:cs typeface="Times New Roman" panose="02020603050405020304" pitchFamily="18" charset="0"/>
              </a:rPr>
              <a:t> 2 </a:t>
            </a:r>
            <a:r>
              <a:rPr lang="en-US" sz="1400" dirty="0" err="1">
                <a:latin typeface="Times New Roman" panose="02020603050405020304" pitchFamily="18" charset="0"/>
                <a:cs typeface="Times New Roman" panose="02020603050405020304" pitchFamily="18" charset="0"/>
              </a:rPr>
              <a:t>macam</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yaitu</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aborsi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articialis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therapicus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aborsi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procatus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criminalis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Aborsi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articialis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therapicus</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adalah</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pengguguran</a:t>
            </a:r>
            <a:r>
              <a:rPr lang="en-US" sz="1400" dirty="0">
                <a:latin typeface="Times New Roman" panose="02020603050405020304" pitchFamily="18" charset="0"/>
                <a:cs typeface="Times New Roman" panose="02020603050405020304" pitchFamily="18" charset="0"/>
              </a:rPr>
              <a:t> yang </a:t>
            </a:r>
            <a:r>
              <a:rPr lang="en-US" sz="1400" dirty="0" err="1">
                <a:latin typeface="Times New Roman" panose="02020603050405020304" pitchFamily="18" charset="0"/>
                <a:cs typeface="Times New Roman" panose="02020603050405020304" pitchFamily="18" charset="0"/>
              </a:rPr>
              <a:t>dilakukan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oleh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dokter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atas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dasar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indikasi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medis</a:t>
            </a:r>
            <a:r>
              <a:rPr lang="en-US" sz="1400" dirty="0">
                <a:latin typeface="Times New Roman" panose="02020603050405020304" pitchFamily="18" charset="0"/>
                <a:cs typeface="Times New Roman" panose="02020603050405020304" pitchFamily="18" charset="0"/>
              </a:rPr>
              <a:t> yang </a:t>
            </a:r>
            <a:r>
              <a:rPr lang="en-US" sz="1400" dirty="0" err="1">
                <a:latin typeface="Times New Roman" panose="02020603050405020304" pitchFamily="18" charset="0"/>
                <a:cs typeface="Times New Roman" panose="02020603050405020304" pitchFamily="18" charset="0"/>
              </a:rPr>
              <a:t>dilakukan</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sebagai</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penyelamatan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terhadap</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jiwa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ibu</a:t>
            </a:r>
            <a:r>
              <a:rPr lang="en-US" sz="1400" dirty="0">
                <a:latin typeface="Times New Roman" panose="02020603050405020304" pitchFamily="18" charset="0"/>
                <a:cs typeface="Times New Roman" panose="02020603050405020304" pitchFamily="18" charset="0"/>
              </a:rPr>
              <a:t> yang </a:t>
            </a:r>
            <a:r>
              <a:rPr lang="en-US" sz="1400" dirty="0" err="1">
                <a:latin typeface="Times New Roman" panose="02020603050405020304" pitchFamily="18" charset="0"/>
                <a:cs typeface="Times New Roman" panose="02020603050405020304" pitchFamily="18" charset="0"/>
              </a:rPr>
              <a:t>terancam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bila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kelangsungan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kehamilan</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dipertahankan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Sedangkan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aborsi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provocatus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criminalis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adalah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pengguguran</a:t>
            </a:r>
            <a:r>
              <a:rPr lang="en-US" sz="1400" dirty="0">
                <a:latin typeface="Times New Roman" panose="02020603050405020304" pitchFamily="18" charset="0"/>
                <a:cs typeface="Times New Roman" panose="02020603050405020304" pitchFamily="18" charset="0"/>
              </a:rPr>
              <a:t> yang </a:t>
            </a:r>
            <a:r>
              <a:rPr lang="en-US" sz="1400" dirty="0" err="1">
                <a:latin typeface="Times New Roman" panose="02020603050405020304" pitchFamily="18" charset="0"/>
                <a:cs typeface="Times New Roman" panose="02020603050405020304" pitchFamily="18" charset="0"/>
              </a:rPr>
              <a:t>dilakukan</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tanpa</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dasar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indikasi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medis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misalnya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aborsi</a:t>
            </a:r>
            <a:r>
              <a:rPr lang="en-US" sz="1400" dirty="0">
                <a:latin typeface="Times New Roman" panose="02020603050405020304" pitchFamily="18" charset="0"/>
                <a:cs typeface="Times New Roman" panose="02020603050405020304" pitchFamily="18" charset="0"/>
              </a:rPr>
              <a:t> yang </a:t>
            </a:r>
            <a:r>
              <a:rPr lang="en-US" sz="1400" dirty="0" err="1">
                <a:latin typeface="Times New Roman" panose="02020603050405020304" pitchFamily="18" charset="0"/>
                <a:cs typeface="Times New Roman" panose="02020603050405020304" pitchFamily="18" charset="0"/>
              </a:rPr>
              <a:t>dilakukan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untuk</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meniadakan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hasil</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hubungan</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seks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diluar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perkawinan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atau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untuk</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mengakhiri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perkawinan</a:t>
            </a:r>
            <a:r>
              <a:rPr lang="en-US" sz="1400" dirty="0">
                <a:latin typeface="Times New Roman" panose="02020603050405020304" pitchFamily="18" charset="0"/>
                <a:cs typeface="Times New Roman" panose="02020603050405020304" pitchFamily="18" charset="0"/>
              </a:rPr>
              <a:t> yang </a:t>
            </a:r>
            <a:r>
              <a:rPr lang="en-US" sz="1400" dirty="0" err="1">
                <a:latin typeface="Times New Roman" panose="02020603050405020304" pitchFamily="18" charset="0"/>
                <a:cs typeface="Times New Roman" panose="02020603050405020304" pitchFamily="18" charset="0"/>
              </a:rPr>
              <a:t>tidak</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dikehendaki</a:t>
            </a:r>
            <a:r>
              <a:rPr lang="en-US" sz="1400" dirty="0" smtClean="0">
                <a:latin typeface="Times New Roman" panose="02020603050405020304" pitchFamily="18" charset="0"/>
                <a:cs typeface="Times New Roman" panose="02020603050405020304" pitchFamily="18" charset="0"/>
              </a:rPr>
              <a:t>.</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41476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4880" y="289560"/>
            <a:ext cx="8823960" cy="6568440"/>
          </a:xfrm>
        </p:spPr>
        <p:txBody>
          <a:bodyPr>
            <a:normAutofit/>
          </a:bodyPr>
          <a:lstStyle/>
          <a:p>
            <a:pPr marL="0" indent="0">
              <a:lnSpc>
                <a:spcPct val="160000"/>
              </a:lnSpc>
              <a:buNone/>
            </a:pPr>
            <a:r>
              <a:rPr lang="en-US" sz="1400" dirty="0" smtClean="0">
                <a:latin typeface="Times New Roman" panose="02020603050405020304" pitchFamily="18" charset="0"/>
                <a:cs typeface="Times New Roman" panose="02020603050405020304" pitchFamily="18" charset="0"/>
              </a:rPr>
              <a:t>Ada </a:t>
            </a:r>
            <a:r>
              <a:rPr lang="en-US" sz="1400" dirty="0" err="1" smtClean="0">
                <a:latin typeface="Times New Roman" panose="02020603050405020304" pitchFamily="18" charset="0"/>
                <a:cs typeface="Times New Roman" panose="02020603050405020304" pitchFamily="18" charset="0"/>
              </a:rPr>
              <a:t>beberapa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regulasi</a:t>
            </a:r>
            <a:r>
              <a:rPr lang="en-US" sz="1400" dirty="0" smtClean="0">
                <a:latin typeface="Times New Roman" panose="02020603050405020304" pitchFamily="18" charset="0"/>
                <a:cs typeface="Times New Roman" panose="02020603050405020304" pitchFamily="18" charset="0"/>
              </a:rPr>
              <a:t> yang </a:t>
            </a:r>
            <a:r>
              <a:rPr lang="en-US" sz="1400" dirty="0" err="1" smtClean="0">
                <a:latin typeface="Times New Roman" panose="02020603050405020304" pitchFamily="18" charset="0"/>
                <a:cs typeface="Times New Roman" panose="02020603050405020304" pitchFamily="18" charset="0"/>
              </a:rPr>
              <a:t>berkaitanAborsi</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atau</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abortus</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secara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buatan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atau</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juga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disebut</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terminasi</a:t>
            </a:r>
            <a:r>
              <a:rPr lang="en-US" sz="1400" dirty="0" smtClean="0">
                <a:latin typeface="Times New Roman" panose="02020603050405020304" pitchFamily="18" charset="0"/>
                <a:cs typeface="Times New Roman" panose="02020603050405020304" pitchFamily="18" charset="0"/>
              </a:rPr>
              <a:t> </a:t>
            </a:r>
            <a:br>
              <a:rPr lang="en-US" sz="1400" dirty="0" smtClean="0">
                <a:latin typeface="Times New Roman" panose="02020603050405020304" pitchFamily="18" charset="0"/>
                <a:cs typeface="Times New Roman" panose="02020603050405020304" pitchFamily="18" charset="0"/>
              </a:rPr>
            </a:br>
            <a:r>
              <a:rPr lang="en-US" sz="1400" dirty="0" err="1" smtClean="0">
                <a:latin typeface="Times New Roman" panose="02020603050405020304" pitchFamily="18" charset="0"/>
                <a:cs typeface="Times New Roman" panose="02020603050405020304" pitchFamily="18" charset="0"/>
              </a:rPr>
              <a:t>kehamilan</a:t>
            </a:r>
            <a:r>
              <a:rPr lang="en-US" sz="1400" dirty="0" smtClean="0">
                <a:latin typeface="Times New Roman" panose="02020603050405020304" pitchFamily="18" charset="0"/>
                <a:cs typeface="Times New Roman" panose="02020603050405020304" pitchFamily="18" charset="0"/>
              </a:rPr>
              <a:t> yang </a:t>
            </a:r>
            <a:r>
              <a:rPr lang="en-US" sz="1400" dirty="0" err="1" smtClean="0">
                <a:latin typeface="Times New Roman" panose="02020603050405020304" pitchFamily="18" charset="0"/>
                <a:cs typeface="Times New Roman" panose="02020603050405020304" pitchFamily="18" charset="0"/>
              </a:rPr>
              <a:t>mempunyai</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dua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macam</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yakni</a:t>
            </a:r>
            <a:r>
              <a:rPr lang="en-US" sz="1400" dirty="0" smtClean="0">
                <a:latin typeface="Times New Roman" panose="02020603050405020304" pitchFamily="18" charset="0"/>
                <a:cs typeface="Times New Roman" panose="02020603050405020304" pitchFamily="18" charset="0"/>
              </a:rPr>
              <a:t> : </a:t>
            </a:r>
            <a:br>
              <a:rPr lang="en-US" sz="1400" dirty="0" smtClean="0">
                <a:latin typeface="Times New Roman" panose="02020603050405020304" pitchFamily="18" charset="0"/>
                <a:cs typeface="Times New Roman" panose="02020603050405020304" pitchFamily="18" charset="0"/>
              </a:rPr>
            </a:br>
            <a:r>
              <a:rPr lang="en-US" sz="1400" dirty="0" smtClean="0">
                <a:latin typeface="Times New Roman" panose="02020603050405020304" pitchFamily="18" charset="0"/>
                <a:cs typeface="Times New Roman" panose="02020603050405020304" pitchFamily="18" charset="0"/>
              </a:rPr>
              <a:t>a. </a:t>
            </a:r>
            <a:r>
              <a:rPr lang="en-US" sz="1400" dirty="0" err="1" smtClean="0">
                <a:latin typeface="Times New Roman" panose="02020603050405020304" pitchFamily="18" charset="0"/>
                <a:cs typeface="Times New Roman" panose="02020603050405020304" pitchFamily="18" charset="0"/>
              </a:rPr>
              <a:t>Bersifat</a:t>
            </a:r>
            <a:r>
              <a:rPr lang="en-US" sz="1400" dirty="0" smtClean="0">
                <a:latin typeface="Times New Roman" panose="02020603050405020304" pitchFamily="18" charset="0"/>
                <a:cs typeface="Times New Roman" panose="02020603050405020304" pitchFamily="18" charset="0"/>
              </a:rPr>
              <a:t> illegal (</a:t>
            </a:r>
            <a:r>
              <a:rPr lang="en-US" sz="1400" dirty="0" err="1" smtClean="0">
                <a:latin typeface="Times New Roman" panose="02020603050405020304" pitchFamily="18" charset="0"/>
                <a:cs typeface="Times New Roman" panose="02020603050405020304" pitchFamily="18" charset="0"/>
              </a:rPr>
              <a:t>abourtus</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provocatus</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criminalis</a:t>
            </a:r>
            <a:r>
              <a:rPr lang="en-US" sz="1400" dirty="0" smtClean="0">
                <a:latin typeface="Times New Roman" panose="02020603050405020304" pitchFamily="18" charset="0"/>
                <a:cs typeface="Times New Roman" panose="02020603050405020304" pitchFamily="18" charset="0"/>
              </a:rPr>
              <a:t>); </a:t>
            </a:r>
            <a:br>
              <a:rPr lang="en-US" sz="1400" dirty="0" smtClean="0">
                <a:latin typeface="Times New Roman" panose="02020603050405020304" pitchFamily="18" charset="0"/>
                <a:cs typeface="Times New Roman" panose="02020603050405020304" pitchFamily="18" charset="0"/>
              </a:rPr>
            </a:br>
            <a:r>
              <a:rPr lang="en-US" sz="1400" dirty="0" smtClean="0">
                <a:latin typeface="Times New Roman" panose="02020603050405020304" pitchFamily="18" charset="0"/>
                <a:cs typeface="Times New Roman" panose="02020603050405020304" pitchFamily="18" charset="0"/>
              </a:rPr>
              <a:t>b. </a:t>
            </a:r>
            <a:r>
              <a:rPr lang="en-US" sz="1400" dirty="0" err="1" smtClean="0">
                <a:latin typeface="Times New Roman" panose="02020603050405020304" pitchFamily="18" charset="0"/>
                <a:cs typeface="Times New Roman" panose="02020603050405020304" pitchFamily="18" charset="0"/>
              </a:rPr>
              <a:t>Bersifat</a:t>
            </a:r>
            <a:r>
              <a:rPr lang="en-US" sz="1400" dirty="0" smtClean="0">
                <a:latin typeface="Times New Roman" panose="02020603050405020304" pitchFamily="18" charset="0"/>
                <a:cs typeface="Times New Roman" panose="02020603050405020304" pitchFamily="18" charset="0"/>
              </a:rPr>
              <a:t> legal (</a:t>
            </a:r>
            <a:r>
              <a:rPr lang="en-US" sz="1400" dirty="0" err="1" smtClean="0">
                <a:latin typeface="Times New Roman" panose="02020603050405020304" pitchFamily="18" charset="0"/>
                <a:cs typeface="Times New Roman" panose="02020603050405020304" pitchFamily="18" charset="0"/>
              </a:rPr>
              <a:t>abourtus</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provocatus</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therapeuticus</a:t>
            </a:r>
            <a:r>
              <a:rPr lang="en-US" sz="1400" dirty="0" smtClean="0">
                <a:latin typeface="Times New Roman" panose="02020603050405020304" pitchFamily="18" charset="0"/>
                <a:cs typeface="Times New Roman" panose="02020603050405020304" pitchFamily="18" charset="0"/>
              </a:rPr>
              <a:t>).</a:t>
            </a:r>
          </a:p>
          <a:p>
            <a:pPr marL="0" indent="0">
              <a:lnSpc>
                <a:spcPct val="160000"/>
              </a:lnSpc>
              <a:buNone/>
            </a:pP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dengan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persoalan</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aborsi</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yaitu</a:t>
            </a:r>
            <a:r>
              <a:rPr lang="en-US" sz="1400" dirty="0">
                <a:latin typeface="Times New Roman" panose="02020603050405020304" pitchFamily="18" charset="0"/>
                <a:cs typeface="Times New Roman" panose="02020603050405020304" pitchFamily="18" charset="0"/>
              </a:rPr>
              <a:t>:</a:t>
            </a:r>
            <a:br>
              <a:rPr lang="en-US" sz="1400" dirty="0">
                <a:latin typeface="Times New Roman" panose="02020603050405020304" pitchFamily="18" charset="0"/>
                <a:cs typeface="Times New Roman" panose="02020603050405020304" pitchFamily="18" charset="0"/>
              </a:rPr>
            </a:br>
            <a:r>
              <a:rPr lang="en-US" sz="1400" dirty="0" smtClean="0">
                <a:latin typeface="Times New Roman" panose="02020603050405020304" pitchFamily="18" charset="0"/>
                <a:cs typeface="Times New Roman" panose="02020603050405020304" pitchFamily="18" charset="0"/>
              </a:rPr>
              <a:t>1.UU </a:t>
            </a:r>
            <a:r>
              <a:rPr lang="en-US" sz="1400" dirty="0">
                <a:latin typeface="Times New Roman" panose="02020603050405020304" pitchFamily="18" charset="0"/>
                <a:cs typeface="Times New Roman" panose="02020603050405020304" pitchFamily="18" charset="0"/>
              </a:rPr>
              <a:t>No. 1 </a:t>
            </a:r>
            <a:r>
              <a:rPr lang="en-US" sz="1400" dirty="0" err="1">
                <a:latin typeface="Times New Roman" panose="02020603050405020304" pitchFamily="18" charset="0"/>
                <a:cs typeface="Times New Roman" panose="02020603050405020304" pitchFamily="18" charset="0"/>
              </a:rPr>
              <a:t>tahun</a:t>
            </a:r>
            <a:r>
              <a:rPr lang="en-US" sz="1400" dirty="0">
                <a:latin typeface="Times New Roman" panose="02020603050405020304" pitchFamily="18" charset="0"/>
                <a:cs typeface="Times New Roman" panose="02020603050405020304" pitchFamily="18" charset="0"/>
              </a:rPr>
              <a:t> 1946 </a:t>
            </a:r>
            <a:r>
              <a:rPr lang="en-US" sz="1400" dirty="0" err="1">
                <a:latin typeface="Times New Roman" panose="02020603050405020304" pitchFamily="18" charset="0"/>
                <a:cs typeface="Times New Roman" panose="02020603050405020304" pitchFamily="18" charset="0"/>
              </a:rPr>
              <a:t>tentang</a:t>
            </a:r>
            <a:r>
              <a:rPr lang="en-US" sz="1400" dirty="0">
                <a:latin typeface="Times New Roman" panose="02020603050405020304" pitchFamily="18" charset="0"/>
                <a:cs typeface="Times New Roman" panose="02020603050405020304" pitchFamily="18" charset="0"/>
              </a:rPr>
              <a:t> KUHP (</a:t>
            </a:r>
            <a:r>
              <a:rPr lang="en-US" sz="1400" dirty="0" err="1">
                <a:latin typeface="Times New Roman" panose="02020603050405020304" pitchFamily="18" charset="0"/>
                <a:cs typeface="Times New Roman" panose="02020603050405020304" pitchFamily="18" charset="0"/>
              </a:rPr>
              <a:t>kitab</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Undang-Undang</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Hukum</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Pidana</a:t>
            </a:r>
            <a:r>
              <a:rPr lang="en-US" sz="1400" dirty="0">
                <a:latin typeface="Times New Roman" panose="02020603050405020304" pitchFamily="18" charset="0"/>
                <a:cs typeface="Times New Roman" panose="02020603050405020304" pitchFamily="18" charset="0"/>
              </a:rPr>
              <a:t>).</a:t>
            </a:r>
            <a:br>
              <a:rPr lang="en-US" sz="1400" dirty="0">
                <a:latin typeface="Times New Roman" panose="02020603050405020304" pitchFamily="18" charset="0"/>
                <a:cs typeface="Times New Roman" panose="02020603050405020304" pitchFamily="18" charset="0"/>
              </a:rPr>
            </a:br>
            <a:r>
              <a:rPr lang="en-US" sz="1400" dirty="0" smtClean="0">
                <a:latin typeface="Times New Roman" panose="02020603050405020304" pitchFamily="18" charset="0"/>
                <a:cs typeface="Times New Roman" panose="02020603050405020304" pitchFamily="18" charset="0"/>
              </a:rPr>
              <a:t>2.KUH </a:t>
            </a:r>
            <a:r>
              <a:rPr lang="en-US" sz="1400" dirty="0" err="1">
                <a:latin typeface="Times New Roman" panose="02020603050405020304" pitchFamily="18" charset="0"/>
                <a:cs typeface="Times New Roman" panose="02020603050405020304" pitchFamily="18" charset="0"/>
              </a:rPr>
              <a:t>Perdata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pasal</a:t>
            </a:r>
            <a:r>
              <a:rPr lang="en-US" sz="1400" dirty="0">
                <a:latin typeface="Times New Roman" panose="02020603050405020304" pitchFamily="18" charset="0"/>
                <a:cs typeface="Times New Roman" panose="02020603050405020304" pitchFamily="18" charset="0"/>
              </a:rPr>
              <a:t> 2 </a:t>
            </a:r>
            <a:r>
              <a:rPr lang="en-US" sz="1400" dirty="0" err="1">
                <a:latin typeface="Times New Roman" panose="02020603050405020304" pitchFamily="18" charset="0"/>
                <a:cs typeface="Times New Roman" panose="02020603050405020304" pitchFamily="18" charset="0"/>
              </a:rPr>
              <a:t>dan</a:t>
            </a: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1363. </a:t>
            </a:r>
            <a:r>
              <a:rPr lang="en-US" sz="1400" dirty="0">
                <a:latin typeface="Times New Roman" panose="02020603050405020304" pitchFamily="18" charset="0"/>
                <a:cs typeface="Times New Roman" panose="02020603050405020304" pitchFamily="18" charset="0"/>
              </a:rPr>
              <a:t/>
            </a:r>
            <a:br>
              <a:rPr lang="en-US" sz="1400" dirty="0">
                <a:latin typeface="Times New Roman" panose="02020603050405020304" pitchFamily="18" charset="0"/>
                <a:cs typeface="Times New Roman" panose="02020603050405020304" pitchFamily="18" charset="0"/>
              </a:rPr>
            </a:br>
            <a:r>
              <a:rPr lang="en-US" sz="1400" dirty="0" smtClean="0">
                <a:latin typeface="Times New Roman" panose="02020603050405020304" pitchFamily="18" charset="0"/>
                <a:cs typeface="Times New Roman" panose="02020603050405020304" pitchFamily="18" charset="0"/>
              </a:rPr>
              <a:t>3.UU </a:t>
            </a:r>
            <a:r>
              <a:rPr lang="en-US" sz="1400" dirty="0">
                <a:latin typeface="Times New Roman" panose="02020603050405020304" pitchFamily="18" charset="0"/>
                <a:cs typeface="Times New Roman" panose="02020603050405020304" pitchFamily="18" charset="0"/>
              </a:rPr>
              <a:t>No. 7 </a:t>
            </a:r>
            <a:r>
              <a:rPr lang="en-US" sz="1400" dirty="0" err="1">
                <a:latin typeface="Times New Roman" panose="02020603050405020304" pitchFamily="18" charset="0"/>
                <a:cs typeface="Times New Roman" panose="02020603050405020304" pitchFamily="18" charset="0"/>
              </a:rPr>
              <a:t>tahun</a:t>
            </a:r>
            <a:r>
              <a:rPr lang="en-US" sz="1400" dirty="0">
                <a:latin typeface="Times New Roman" panose="02020603050405020304" pitchFamily="18" charset="0"/>
                <a:cs typeface="Times New Roman" panose="02020603050405020304" pitchFamily="18" charset="0"/>
              </a:rPr>
              <a:t> 1984 </a:t>
            </a:r>
            <a:r>
              <a:rPr lang="en-US" sz="1400" dirty="0" err="1">
                <a:latin typeface="Times New Roman" panose="02020603050405020304" pitchFamily="18" charset="0"/>
                <a:cs typeface="Times New Roman" panose="02020603050405020304" pitchFamily="18" charset="0"/>
              </a:rPr>
              <a:t>tentang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Ratifikasi</a:t>
            </a: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CEDAW</a:t>
            </a:r>
            <a:r>
              <a:rPr lang="en-US" sz="1400" dirty="0">
                <a:latin typeface="Times New Roman" panose="02020603050405020304" pitchFamily="18" charset="0"/>
                <a:cs typeface="Times New Roman" panose="02020603050405020304" pitchFamily="18" charset="0"/>
              </a:rPr>
              <a:t/>
            </a:r>
            <a:br>
              <a:rPr lang="en-US" sz="1400" dirty="0">
                <a:latin typeface="Times New Roman" panose="02020603050405020304" pitchFamily="18" charset="0"/>
                <a:cs typeface="Times New Roman" panose="02020603050405020304" pitchFamily="18" charset="0"/>
              </a:rPr>
            </a:br>
            <a:r>
              <a:rPr lang="en-US" sz="1400" dirty="0" smtClean="0">
                <a:latin typeface="Times New Roman" panose="02020603050405020304" pitchFamily="18" charset="0"/>
                <a:cs typeface="Times New Roman" panose="02020603050405020304" pitchFamily="18" charset="0"/>
              </a:rPr>
              <a:t>4.UU </a:t>
            </a:r>
            <a:r>
              <a:rPr lang="en-US" sz="1400" dirty="0">
                <a:latin typeface="Times New Roman" panose="02020603050405020304" pitchFamily="18" charset="0"/>
                <a:cs typeface="Times New Roman" panose="02020603050405020304" pitchFamily="18" charset="0"/>
              </a:rPr>
              <a:t>No. 36 </a:t>
            </a:r>
            <a:r>
              <a:rPr lang="en-US" sz="1400" dirty="0" err="1">
                <a:latin typeface="Times New Roman" panose="02020603050405020304" pitchFamily="18" charset="0"/>
                <a:cs typeface="Times New Roman" panose="02020603050405020304" pitchFamily="18" charset="0"/>
              </a:rPr>
              <a:t>tahun</a:t>
            </a:r>
            <a:r>
              <a:rPr lang="en-US" sz="1400" dirty="0">
                <a:latin typeface="Times New Roman" panose="02020603050405020304" pitchFamily="18" charset="0"/>
                <a:cs typeface="Times New Roman" panose="02020603050405020304" pitchFamily="18" charset="0"/>
              </a:rPr>
              <a:t> 1992 </a:t>
            </a:r>
            <a:r>
              <a:rPr lang="en-US" sz="1400" dirty="0" err="1">
                <a:latin typeface="Times New Roman" panose="02020603050405020304" pitchFamily="18" charset="0"/>
                <a:cs typeface="Times New Roman" panose="02020603050405020304" pitchFamily="18" charset="0"/>
              </a:rPr>
              <a:t>tentang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Kesehatan</a:t>
            </a:r>
            <a:r>
              <a:rPr lang="en-US" sz="1400" dirty="0">
                <a:latin typeface="Times New Roman" panose="02020603050405020304" pitchFamily="18" charset="0"/>
                <a:cs typeface="Times New Roman" panose="02020603050405020304" pitchFamily="18" charset="0"/>
              </a:rPr>
              <a:t> yang </a:t>
            </a:r>
            <a:r>
              <a:rPr lang="en-US" sz="1400" dirty="0" err="1">
                <a:latin typeface="Times New Roman" panose="02020603050405020304" pitchFamily="18" charset="0"/>
                <a:cs typeface="Times New Roman" panose="02020603050405020304" pitchFamily="18" charset="0"/>
              </a:rPr>
              <a:t>diamandemen</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dengan</a:t>
            </a:r>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UU No. 36 </a:t>
            </a:r>
            <a:r>
              <a:rPr lang="en-US" sz="1400" dirty="0" err="1">
                <a:latin typeface="Times New Roman" panose="02020603050405020304" pitchFamily="18" charset="0"/>
                <a:cs typeface="Times New Roman" panose="02020603050405020304" pitchFamily="18" charset="0"/>
              </a:rPr>
              <a:t>tahun</a:t>
            </a:r>
            <a:r>
              <a:rPr lang="en-US" sz="1400" dirty="0">
                <a:latin typeface="Times New Roman" panose="02020603050405020304" pitchFamily="18" charset="0"/>
                <a:cs typeface="Times New Roman" panose="02020603050405020304" pitchFamily="18" charset="0"/>
              </a:rPr>
              <a:t> 2009.</a:t>
            </a:r>
            <a:br>
              <a:rPr lang="en-US" sz="1400" dirty="0">
                <a:latin typeface="Times New Roman" panose="02020603050405020304" pitchFamily="18" charset="0"/>
                <a:cs typeface="Times New Roman" panose="02020603050405020304" pitchFamily="18" charset="0"/>
              </a:rPr>
            </a:br>
            <a:r>
              <a:rPr lang="en-US" sz="1400" dirty="0" err="1">
                <a:latin typeface="Times New Roman" panose="02020603050405020304" pitchFamily="18" charset="0"/>
                <a:cs typeface="Times New Roman" panose="02020603050405020304" pitchFamily="18" charset="0"/>
              </a:rPr>
              <a:t>Legislasi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tentang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aborsi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dalam</a:t>
            </a:r>
            <a:r>
              <a:rPr lang="en-US" sz="1400" dirty="0">
                <a:latin typeface="Times New Roman" panose="02020603050405020304" pitchFamily="18" charset="0"/>
                <a:cs typeface="Times New Roman" panose="02020603050405020304" pitchFamily="18" charset="0"/>
              </a:rPr>
              <a:t> KUHP yang </a:t>
            </a:r>
            <a:r>
              <a:rPr lang="en-US" sz="1400" dirty="0" err="1">
                <a:latin typeface="Times New Roman" panose="02020603050405020304" pitchFamily="18" charset="0"/>
                <a:cs typeface="Times New Roman" panose="02020603050405020304" pitchFamily="18" charset="0"/>
              </a:rPr>
              <a:t>menganggap</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aborsi</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dengan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berbagai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alasan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dianggap</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sebagai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pelanggaran</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pidana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Aturan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ini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justru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menimbulkan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masalah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baru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dengan</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banyaknya</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praktek</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aborsi</a:t>
            </a:r>
            <a:r>
              <a:rPr lang="en-US" sz="1400" dirty="0">
                <a:latin typeface="Times New Roman" panose="02020603050405020304" pitchFamily="18" charset="0"/>
                <a:cs typeface="Times New Roman" panose="02020603050405020304" pitchFamily="18" charset="0"/>
              </a:rPr>
              <a:t> yang </a:t>
            </a:r>
            <a:r>
              <a:rPr lang="en-US" sz="1400" dirty="0" err="1">
                <a:latin typeface="Times New Roman" panose="02020603050405020304" pitchFamily="18" charset="0"/>
                <a:cs typeface="Times New Roman" panose="02020603050405020304" pitchFamily="18" charset="0"/>
              </a:rPr>
              <a:t>dilakukan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secara</a:t>
            </a:r>
            <a:r>
              <a:rPr lang="en-US" sz="1400" dirty="0">
                <a:latin typeface="Times New Roman" panose="02020603050405020304" pitchFamily="18" charset="0"/>
                <a:cs typeface="Times New Roman" panose="02020603050405020304" pitchFamily="18" charset="0"/>
              </a:rPr>
              <a:t> illegal. </a:t>
            </a:r>
            <a:r>
              <a:rPr lang="en-US" sz="1400" dirty="0" err="1">
                <a:latin typeface="Times New Roman" panose="02020603050405020304" pitchFamily="18" charset="0"/>
                <a:cs typeface="Times New Roman" panose="02020603050405020304" pitchFamily="18" charset="0"/>
              </a:rPr>
              <a:t>Padahal</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praktek</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aborsi</a:t>
            </a:r>
            <a:r>
              <a:rPr lang="en-US" sz="1400" dirty="0">
                <a:latin typeface="Times New Roman" panose="02020603050405020304" pitchFamily="18" charset="0"/>
                <a:cs typeface="Times New Roman" panose="02020603050405020304" pitchFamily="18" charset="0"/>
              </a:rPr>
              <a:t> illegal </a:t>
            </a:r>
            <a:r>
              <a:rPr lang="en-US" sz="1400" dirty="0" err="1">
                <a:latin typeface="Times New Roman" panose="02020603050405020304" pitchFamily="18" charset="0"/>
                <a:cs typeface="Times New Roman" panose="02020603050405020304" pitchFamily="18" charset="0"/>
              </a:rPr>
              <a:t>sering</a:t>
            </a:r>
            <a:r>
              <a:rPr lang="en-US" sz="1400" dirty="0">
                <a:latin typeface="Times New Roman" panose="02020603050405020304" pitchFamily="18" charset="0"/>
                <a:cs typeface="Times New Roman" panose="02020603050405020304" pitchFamily="18" charset="0"/>
              </a:rPr>
              <a:t> kali </a:t>
            </a:r>
            <a:r>
              <a:rPr lang="en-US" sz="1400" dirty="0" err="1">
                <a:latin typeface="Times New Roman" panose="02020603050405020304" pitchFamily="18" charset="0"/>
                <a:cs typeface="Times New Roman" panose="02020603050405020304" pitchFamily="18" charset="0"/>
              </a:rPr>
              <a:t>berdampak</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pada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sakit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komplikasi</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pendarahan</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berujung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pada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kematian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ibu</a:t>
            </a:r>
            <a:r>
              <a:rPr lang="en-US" sz="1400" dirty="0">
                <a:latin typeface="Times New Roman" panose="02020603050405020304" pitchFamily="18" charset="0"/>
                <a:cs typeface="Times New Roman" panose="02020603050405020304" pitchFamily="18" charset="0"/>
              </a:rPr>
              <a:t>. KUHP </a:t>
            </a:r>
            <a:r>
              <a:rPr lang="en-US" sz="1400" dirty="0" err="1">
                <a:latin typeface="Times New Roman" panose="02020603050405020304" pitchFamily="18" charset="0"/>
                <a:cs typeface="Times New Roman" panose="02020603050405020304" pitchFamily="18" charset="0"/>
              </a:rPr>
              <a:t>membincang</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soal</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aborsi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dalam</a:t>
            </a:r>
            <a:r>
              <a:rPr lang="en-US" sz="1400" dirty="0">
                <a:latin typeface="Times New Roman" panose="02020603050405020304" pitchFamily="18" charset="0"/>
                <a:cs typeface="Times New Roman" panose="02020603050405020304" pitchFamily="18" charset="0"/>
              </a:rPr>
              <a:t> 4 </a:t>
            </a:r>
            <a:r>
              <a:rPr lang="en-US" sz="1400" dirty="0" err="1">
                <a:latin typeface="Times New Roman" panose="02020603050405020304" pitchFamily="18" charset="0"/>
                <a:cs typeface="Times New Roman" panose="02020603050405020304" pitchFamily="18" charset="0"/>
              </a:rPr>
              <a:t>pasal</a:t>
            </a:r>
            <a:r>
              <a:rPr lang="en-US" sz="1400" dirty="0">
                <a:latin typeface="Times New Roman" panose="02020603050405020304" pitchFamily="18" charset="0"/>
                <a:cs typeface="Times New Roman" panose="02020603050405020304" pitchFamily="18" charset="0"/>
              </a:rPr>
              <a:t> (299, 346, 347, </a:t>
            </a:r>
            <a:r>
              <a:rPr lang="en-US" sz="1400" dirty="0" err="1">
                <a:latin typeface="Times New Roman" panose="02020603050405020304" pitchFamily="18" charset="0"/>
                <a:cs typeface="Times New Roman" panose="02020603050405020304" pitchFamily="18" charset="0"/>
              </a:rPr>
              <a:t>dan</a:t>
            </a:r>
            <a:r>
              <a:rPr lang="en-US" sz="1400" dirty="0">
                <a:latin typeface="Times New Roman" panose="02020603050405020304" pitchFamily="18" charset="0"/>
                <a:cs typeface="Times New Roman" panose="02020603050405020304" pitchFamily="18" charset="0"/>
              </a:rPr>
              <a:t> 348) yang </a:t>
            </a:r>
            <a:r>
              <a:rPr lang="en-US" sz="1400" dirty="0" err="1">
                <a:latin typeface="Times New Roman" panose="02020603050405020304" pitchFamily="18" charset="0"/>
                <a:cs typeface="Times New Roman" panose="02020603050405020304" pitchFamily="18" charset="0"/>
              </a:rPr>
              <a:t>secara</a:t>
            </a: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rigid </a:t>
            </a:r>
            <a:r>
              <a:rPr lang="en-US" sz="1400" dirty="0" err="1">
                <a:latin typeface="Times New Roman" panose="02020603050405020304" pitchFamily="18" charset="0"/>
                <a:cs typeface="Times New Roman" panose="02020603050405020304" pitchFamily="18" charset="0"/>
              </a:rPr>
              <a:t>mengatur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hukuman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bukan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hanya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bagi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pelaku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namun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juga</a:t>
            </a:r>
            <a:r>
              <a:rPr lang="en-US" sz="1400" dirty="0">
                <a:latin typeface="Times New Roman" panose="02020603050405020304" pitchFamily="18" charset="0"/>
                <a:cs typeface="Times New Roman" panose="02020603050405020304" pitchFamily="18" charset="0"/>
              </a:rPr>
              <a:t> para </a:t>
            </a:r>
            <a:r>
              <a:rPr lang="en-US" sz="1400" dirty="0" err="1" smtClean="0">
                <a:latin typeface="Times New Roman" panose="02020603050405020304" pitchFamily="18" charset="0"/>
                <a:cs typeface="Times New Roman" panose="02020603050405020304" pitchFamily="18" charset="0"/>
              </a:rPr>
              <a:t>penolong</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tindakan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aborsi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termasuk</a:t>
            </a: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di </a:t>
            </a:r>
            <a:r>
              <a:rPr lang="en-US" sz="1400" dirty="0" err="1" smtClean="0">
                <a:latin typeface="Times New Roman" panose="02020603050405020304" pitchFamily="18" charset="0"/>
                <a:cs typeface="Times New Roman" panose="02020603050405020304" pitchFamily="18" charset="0"/>
              </a:rPr>
              <a:t>dalamnya</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dokter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perawat</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dan</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bidan</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Demikian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halnya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dengan</a:t>
            </a:r>
            <a:r>
              <a:rPr lang="en-US" sz="1400" dirty="0" smtClean="0">
                <a:latin typeface="Times New Roman" panose="02020603050405020304" pitchFamily="18" charset="0"/>
                <a:cs typeface="Times New Roman" panose="02020603050405020304" pitchFamily="18" charset="0"/>
              </a:rPr>
              <a:t> KUH </a:t>
            </a:r>
            <a:r>
              <a:rPr lang="en-US" sz="1400" dirty="0" err="1" smtClean="0">
                <a:latin typeface="Times New Roman" panose="02020603050405020304" pitchFamily="18" charset="0"/>
                <a:cs typeface="Times New Roman" panose="02020603050405020304" pitchFamily="18" charset="0"/>
              </a:rPr>
              <a:t>Perdata</a:t>
            </a:r>
            <a:r>
              <a:rPr lang="en-US" sz="1400" dirty="0" smtClean="0">
                <a:latin typeface="Times New Roman" panose="02020603050405020304" pitchFamily="18" charset="0"/>
                <a:cs typeface="Times New Roman" panose="02020603050405020304" pitchFamily="18" charset="0"/>
              </a:rPr>
              <a:t>.</a:t>
            </a:r>
          </a:p>
          <a:p>
            <a:pPr marL="0" indent="0">
              <a:lnSpc>
                <a:spcPct val="160000"/>
              </a:lnSpc>
              <a:buNone/>
            </a:pPr>
            <a:r>
              <a:rPr lang="en-US" sz="1200" dirty="0" smtClean="0">
                <a:latin typeface="Times New Roman" panose="02020603050405020304" pitchFamily="18" charset="0"/>
                <a:cs typeface="Times New Roman" panose="02020603050405020304" pitchFamily="18" charset="0"/>
              </a:rPr>
              <a:t>. </a:t>
            </a:r>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23439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5360" y="182880"/>
            <a:ext cx="8702040" cy="6537960"/>
          </a:xfrm>
        </p:spPr>
        <p:txBody>
          <a:bodyPr>
            <a:noAutofit/>
          </a:bodyPr>
          <a:lstStyle/>
          <a:p>
            <a:pPr marL="0" indent="0">
              <a:lnSpc>
                <a:spcPct val="150000"/>
              </a:lnSpc>
              <a:buNone/>
            </a:pPr>
            <a:r>
              <a:rPr lang="en-US" sz="1400" dirty="0" err="1">
                <a:latin typeface="Times New Roman" panose="02020603050405020304" pitchFamily="18" charset="0"/>
                <a:cs typeface="Times New Roman" panose="02020603050405020304" pitchFamily="18" charset="0"/>
              </a:rPr>
              <a:t>Dalam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pandangan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hukum</a:t>
            </a:r>
            <a:r>
              <a:rPr lang="en-US" sz="1400" dirty="0">
                <a:latin typeface="Times New Roman" panose="02020603050405020304" pitchFamily="18" charset="0"/>
                <a:cs typeface="Times New Roman" panose="02020603050405020304" pitchFamily="18" charset="0"/>
              </a:rPr>
              <a:t> Islam </a:t>
            </a:r>
            <a:r>
              <a:rPr lang="en-US" sz="1400" dirty="0" err="1">
                <a:latin typeface="Times New Roman" panose="02020603050405020304" pitchFamily="18" charset="0"/>
                <a:cs typeface="Times New Roman" panose="02020603050405020304" pitchFamily="18" charset="0"/>
              </a:rPr>
              <a:t>aborsi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hukumnya</a:t>
            </a:r>
            <a:r>
              <a:rPr lang="en-US" sz="1400" dirty="0">
                <a:latin typeface="Times New Roman" panose="02020603050405020304" pitchFamily="18" charset="0"/>
                <a:cs typeface="Times New Roman" panose="02020603050405020304" pitchFamily="18" charset="0"/>
              </a:rPr>
              <a:t> haram. </a:t>
            </a:r>
            <a:r>
              <a:rPr lang="en-US" sz="1400" dirty="0" err="1">
                <a:latin typeface="Times New Roman" panose="02020603050405020304" pitchFamily="18" charset="0"/>
                <a:cs typeface="Times New Roman" panose="02020603050405020304" pitchFamily="18" charset="0"/>
              </a:rPr>
              <a:t>Seluruh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ulama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sepakat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bahwa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aborsi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setelah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kehamilan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melewati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masa</a:t>
            </a:r>
            <a:r>
              <a:rPr lang="en-US" sz="1400" dirty="0">
                <a:latin typeface="Times New Roman" panose="02020603050405020304" pitchFamily="18" charset="0"/>
                <a:cs typeface="Times New Roman" panose="02020603050405020304" pitchFamily="18" charset="0"/>
              </a:rPr>
              <a:t> 120 </a:t>
            </a:r>
            <a:r>
              <a:rPr lang="en-US" sz="1400" dirty="0" err="1">
                <a:latin typeface="Times New Roman" panose="02020603050405020304" pitchFamily="18" charset="0"/>
                <a:cs typeface="Times New Roman" panose="02020603050405020304" pitchFamily="18" charset="0"/>
              </a:rPr>
              <a:t>hari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adalah</a:t>
            </a:r>
            <a:r>
              <a:rPr lang="en-US" sz="1400" dirty="0">
                <a:latin typeface="Times New Roman" panose="02020603050405020304" pitchFamily="18" charset="0"/>
                <a:cs typeface="Times New Roman" panose="02020603050405020304" pitchFamily="18" charset="0"/>
              </a:rPr>
              <a:t> </a:t>
            </a:r>
            <a:r>
              <a:rPr lang="en-US" sz="1400" i="1" dirty="0">
                <a:latin typeface="Times New Roman" panose="02020603050405020304" pitchFamily="18" charset="0"/>
                <a:cs typeface="Times New Roman" panose="02020603050405020304" pitchFamily="18" charset="0"/>
              </a:rPr>
              <a:t>haram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karena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pada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saat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itu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janin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telah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bernyawa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Boleh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dilakukan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jika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kondisi</a:t>
            </a:r>
            <a:r>
              <a:rPr lang="en-US" sz="1400" dirty="0">
                <a:latin typeface="Times New Roman" panose="02020603050405020304" pitchFamily="18" charset="0"/>
                <a:cs typeface="Times New Roman" panose="02020603050405020304" pitchFamily="18" charset="0"/>
              </a:rPr>
              <a:t> “</a:t>
            </a:r>
            <a:r>
              <a:rPr lang="en-US" sz="1400" i="1" dirty="0" err="1">
                <a:latin typeface="Times New Roman" panose="02020603050405020304" pitchFamily="18" charset="0"/>
                <a:cs typeface="Times New Roman" panose="02020603050405020304" pitchFamily="18" charset="0"/>
              </a:rPr>
              <a:t>dharurat</a:t>
            </a:r>
            <a:r>
              <a:rPr lang="en-US" sz="1400" i="1"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seperti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apabila</a:t>
            </a:r>
            <a:r>
              <a:rPr lang="en-US" sz="1400" i="1"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membahayakan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jiwa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ibu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Sedangkan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aborsi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pada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usia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kehamilan</a:t>
            </a:r>
            <a:r>
              <a:rPr lang="en-US" sz="1400" dirty="0">
                <a:latin typeface="Times New Roman" panose="02020603050405020304" pitchFamily="18" charset="0"/>
                <a:cs typeface="Times New Roman" panose="02020603050405020304" pitchFamily="18" charset="0"/>
              </a:rPr>
              <a:t> di </a:t>
            </a:r>
            <a:r>
              <a:rPr lang="en-US" sz="1400" dirty="0" err="1">
                <a:latin typeface="Times New Roman" panose="02020603050405020304" pitchFamily="18" charset="0"/>
                <a:cs typeface="Times New Roman" panose="02020603050405020304" pitchFamily="18" charset="0"/>
              </a:rPr>
              <a:t>bawah</a:t>
            </a:r>
            <a:r>
              <a:rPr lang="en-US" sz="1400" dirty="0">
                <a:latin typeface="Times New Roman" panose="02020603050405020304" pitchFamily="18" charset="0"/>
                <a:cs typeface="Times New Roman" panose="02020603050405020304" pitchFamily="18" charset="0"/>
              </a:rPr>
              <a:t> 40 </a:t>
            </a:r>
            <a:r>
              <a:rPr lang="en-US" sz="1400" dirty="0" err="1">
                <a:latin typeface="Times New Roman" panose="02020603050405020304" pitchFamily="18" charset="0"/>
                <a:cs typeface="Times New Roman" panose="02020603050405020304" pitchFamily="18" charset="0"/>
              </a:rPr>
              <a:t>hari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hukumnya</a:t>
            </a:r>
            <a:r>
              <a:rPr lang="en-US" sz="1400" dirty="0">
                <a:latin typeface="Times New Roman" panose="02020603050405020304" pitchFamily="18" charset="0"/>
                <a:cs typeface="Times New Roman" panose="02020603050405020304" pitchFamily="18" charset="0"/>
              </a:rPr>
              <a:t> </a:t>
            </a:r>
            <a:r>
              <a:rPr lang="en-US" sz="1400" i="1" dirty="0" err="1">
                <a:latin typeface="Times New Roman" panose="02020603050405020304" pitchFamily="18" charset="0"/>
                <a:cs typeface="Times New Roman" panose="02020603050405020304" pitchFamily="18" charset="0"/>
              </a:rPr>
              <a:t>makruh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Inipun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dengan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syarat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adanya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keridhaan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dari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suami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istri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serta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adanya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rekomendasi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dari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dua</a:t>
            </a:r>
            <a:r>
              <a:rPr lang="en-US" sz="1400" dirty="0">
                <a:latin typeface="Times New Roman" panose="02020603050405020304" pitchFamily="18" charset="0"/>
                <a:cs typeface="Times New Roman" panose="02020603050405020304" pitchFamily="18" charset="0"/>
              </a:rPr>
              <a:t> orang </a:t>
            </a:r>
            <a:r>
              <a:rPr lang="en-US" sz="1400" dirty="0" err="1">
                <a:latin typeface="Times New Roman" panose="02020603050405020304" pitchFamily="18" charset="0"/>
                <a:cs typeface="Times New Roman" panose="02020603050405020304" pitchFamily="18" charset="0"/>
              </a:rPr>
              <a:t>dokter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spesialis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bahwa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aborsi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itu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tidak</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menyebabkan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kemudharatan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bagi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ibu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Namun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penulis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sependapat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dengan</a:t>
            </a:r>
            <a:r>
              <a:rPr lang="en-US" sz="1400" dirty="0">
                <a:latin typeface="Times New Roman" panose="02020603050405020304" pitchFamily="18" charset="0"/>
                <a:cs typeface="Times New Roman" panose="02020603050405020304" pitchFamily="18" charset="0"/>
              </a:rPr>
              <a:t> Imam </a:t>
            </a:r>
            <a:r>
              <a:rPr lang="en-US" sz="1400" dirty="0" err="1">
                <a:latin typeface="Times New Roman" panose="02020603050405020304" pitchFamily="18" charset="0"/>
                <a:cs typeface="Times New Roman" panose="02020603050405020304" pitchFamily="18" charset="0"/>
              </a:rPr>
              <a:t>Ghozali</a:t>
            </a:r>
            <a:r>
              <a:rPr lang="en-US" sz="1400" dirty="0">
                <a:latin typeface="Times New Roman" panose="02020603050405020304" pitchFamily="18" charset="0"/>
                <a:cs typeface="Times New Roman" panose="02020603050405020304" pitchFamily="18" charset="0"/>
              </a:rPr>
              <a:t> yang </a:t>
            </a:r>
            <a:r>
              <a:rPr lang="en-US" sz="1400" dirty="0" err="1">
                <a:latin typeface="Times New Roman" panose="02020603050405020304" pitchFamily="18" charset="0"/>
                <a:cs typeface="Times New Roman" panose="02020603050405020304" pitchFamily="18" charset="0"/>
              </a:rPr>
              <a:t>menyatakan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bahwa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aborsi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adalah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tindakan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pidana</a:t>
            </a:r>
            <a:r>
              <a:rPr lang="en-US" sz="1400" dirty="0">
                <a:latin typeface="Times New Roman" panose="02020603050405020304" pitchFamily="18" charset="0"/>
                <a:cs typeface="Times New Roman" panose="02020603050405020304" pitchFamily="18" charset="0"/>
              </a:rPr>
              <a:t> yang haram </a:t>
            </a:r>
            <a:r>
              <a:rPr lang="en-US" sz="1400" dirty="0" err="1">
                <a:latin typeface="Times New Roman" panose="02020603050405020304" pitchFamily="18" charset="0"/>
                <a:cs typeface="Times New Roman" panose="02020603050405020304" pitchFamily="18" charset="0"/>
              </a:rPr>
              <a:t>tanpa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melihat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apakah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sudah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ada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ruh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atau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belum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dengan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argumen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bahwa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kehidupan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telah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dimulai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sejak</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pertemuan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antara</a:t>
            </a:r>
            <a:r>
              <a:rPr lang="en-US" sz="1400" dirty="0">
                <a:latin typeface="Times New Roman" panose="02020603050405020304" pitchFamily="18" charset="0"/>
                <a:cs typeface="Times New Roman" panose="02020603050405020304" pitchFamily="18" charset="0"/>
              </a:rPr>
              <a:t> air </a:t>
            </a:r>
            <a:r>
              <a:rPr lang="en-US" sz="1400" dirty="0" err="1">
                <a:latin typeface="Times New Roman" panose="02020603050405020304" pitchFamily="18" charset="0"/>
                <a:cs typeface="Times New Roman" panose="02020603050405020304" pitchFamily="18" charset="0"/>
              </a:rPr>
              <a:t>sperma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dengan</a:t>
            </a:r>
            <a:r>
              <a:rPr lang="en-US" sz="1400" dirty="0">
                <a:latin typeface="Times New Roman" panose="02020603050405020304" pitchFamily="18" charset="0"/>
                <a:cs typeface="Times New Roman" panose="02020603050405020304" pitchFamily="18" charset="0"/>
              </a:rPr>
              <a:t> ovum di </a:t>
            </a:r>
            <a:r>
              <a:rPr lang="en-US" sz="1400" dirty="0" err="1">
                <a:latin typeface="Times New Roman" panose="02020603050405020304" pitchFamily="18" charset="0"/>
                <a:cs typeface="Times New Roman" panose="02020603050405020304" pitchFamily="18" charset="0"/>
              </a:rPr>
              <a:t>dalam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rahim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perempuan</a:t>
            </a:r>
            <a:r>
              <a:rPr lang="en-US" sz="1400" dirty="0" smtClean="0">
                <a:latin typeface="Times New Roman" panose="02020603050405020304" pitchFamily="18" charset="0"/>
                <a:cs typeface="Times New Roman" panose="02020603050405020304" pitchFamily="18" charset="0"/>
              </a:rPr>
              <a:t>..</a:t>
            </a:r>
          </a:p>
          <a:p>
            <a:pPr marL="0" indent="0">
              <a:lnSpc>
                <a:spcPct val="170000"/>
              </a:lnSpc>
              <a:buNone/>
            </a:pPr>
            <a:r>
              <a:rPr lang="en-US" sz="1400" dirty="0" err="1">
                <a:latin typeface="Times New Roman" panose="02020603050405020304" pitchFamily="18" charset="0"/>
                <a:cs typeface="Times New Roman" panose="02020603050405020304" pitchFamily="18" charset="0"/>
              </a:rPr>
              <a:t>Aborsi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seperti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dijelaskan</a:t>
            </a:r>
            <a:r>
              <a:rPr lang="en-US" sz="1400" dirty="0">
                <a:latin typeface="Times New Roman" panose="02020603050405020304" pitchFamily="18" charset="0"/>
                <a:cs typeface="Times New Roman" panose="02020603050405020304" pitchFamily="18" charset="0"/>
              </a:rPr>
              <a:t> di </a:t>
            </a:r>
            <a:r>
              <a:rPr lang="en-US" sz="1400" dirty="0" err="1" smtClean="0">
                <a:latin typeface="Times New Roman" panose="02020603050405020304" pitchFamily="18" charset="0"/>
                <a:cs typeface="Times New Roman" panose="02020603050405020304" pitchFamily="18" charset="0"/>
              </a:rPr>
              <a:t>atas</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merupakan</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perbuatan</a:t>
            </a:r>
            <a:r>
              <a:rPr lang="en-US" sz="1400" dirty="0">
                <a:latin typeface="Times New Roman" panose="02020603050405020304" pitchFamily="18" charset="0"/>
                <a:cs typeface="Times New Roman" panose="02020603050405020304" pitchFamily="18" charset="0"/>
              </a:rPr>
              <a:t> yang </a:t>
            </a:r>
            <a:r>
              <a:rPr lang="en-US" sz="1400" dirty="0" err="1" smtClean="0">
                <a:latin typeface="Times New Roman" panose="02020603050405020304" pitchFamily="18" charset="0"/>
                <a:cs typeface="Times New Roman" panose="02020603050405020304" pitchFamily="18" charset="0"/>
              </a:rPr>
              <a:t>banyak</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mengundang</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kontroversi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karena</a:t>
            </a: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di </a:t>
            </a:r>
            <a:r>
              <a:rPr lang="en-US" sz="1400" dirty="0" err="1" smtClean="0">
                <a:latin typeface="Times New Roman" panose="02020603050405020304" pitchFamily="18" charset="0"/>
                <a:cs typeface="Times New Roman" panose="02020603050405020304" pitchFamily="18" charset="0"/>
              </a:rPr>
              <a:t>dalamnya</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terkandung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konflik</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nilai</a:t>
            </a:r>
            <a:r>
              <a:rPr lang="en-US" sz="1400" dirty="0" smtClean="0">
                <a:latin typeface="Times New Roman" panose="02020603050405020304" pitchFamily="18" charset="0"/>
                <a:cs typeface="Times New Roman" panose="02020603050405020304" pitchFamily="18" charset="0"/>
              </a:rPr>
              <a:t> yang </a:t>
            </a:r>
            <a:r>
              <a:rPr lang="en-US" sz="1400" dirty="0" err="1" smtClean="0">
                <a:latin typeface="Times New Roman" panose="02020603050405020304" pitchFamily="18" charset="0"/>
                <a:cs typeface="Times New Roman" panose="02020603050405020304" pitchFamily="18" charset="0"/>
              </a:rPr>
              <a:t>sulit</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didamaikan.Namun,Negara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harus</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mengambil</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sikap</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tertentu</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terhadap</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masalah</a:t>
            </a:r>
            <a:r>
              <a:rPr lang="en-US" sz="1400" dirty="0">
                <a:latin typeface="Times New Roman" panose="02020603050405020304" pitchFamily="18" charset="0"/>
                <a:cs typeface="Times New Roman" panose="02020603050405020304" pitchFamily="18" charset="0"/>
              </a:rPr>
              <a:t> yang </a:t>
            </a:r>
            <a:r>
              <a:rPr lang="en-US" sz="1400" dirty="0" err="1" smtClean="0">
                <a:latin typeface="Times New Roman" panose="02020603050405020304" pitchFamily="18" charset="0"/>
                <a:cs typeface="Times New Roman" panose="02020603050405020304" pitchFamily="18" charset="0"/>
              </a:rPr>
              <a:t>sangat</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dilematis</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ini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Dalam</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menentukan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pilihan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pertimbangan</a:t>
            </a:r>
            <a:r>
              <a:rPr lang="en-US" sz="1400" dirty="0">
                <a:latin typeface="Times New Roman" panose="02020603050405020304" pitchFamily="18" charset="0"/>
                <a:cs typeface="Times New Roman" panose="02020603050405020304" pitchFamily="18" charset="0"/>
              </a:rPr>
              <a:t> moral </a:t>
            </a:r>
            <a:r>
              <a:rPr lang="en-US" sz="1400" dirty="0" err="1" smtClean="0">
                <a:latin typeface="Times New Roman" panose="02020603050405020304" pitchFamily="18" charset="0"/>
                <a:cs typeface="Times New Roman" panose="02020603050405020304" pitchFamily="18" charset="0"/>
              </a:rPr>
              <a:t>merupakan</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pertimbangan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penting</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karena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bagaimana</a:t>
            </a:r>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pun </a:t>
            </a:r>
            <a:r>
              <a:rPr lang="en-US" sz="1400" dirty="0" err="1">
                <a:latin typeface="Times New Roman" panose="02020603050405020304" pitchFamily="18" charset="0"/>
                <a:cs typeface="Times New Roman" panose="02020603050405020304" pitchFamily="18" charset="0"/>
              </a:rPr>
              <a:t>juga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aborsi</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memang</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berhubungan</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dengan</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kesadaranmoral</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masyarakat.Namun</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pertimbanganmoral</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bukanlah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satu-satunya</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pertimbangan</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Perlu</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juga</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dilihat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implikasi</a:t>
            </a:r>
            <a:r>
              <a:rPr lang="en-US" sz="1400" dirty="0">
                <a:latin typeface="Times New Roman" panose="02020603050405020304" pitchFamily="18" charset="0"/>
                <a:cs typeface="Times New Roman" panose="02020603050405020304" pitchFamily="18" charset="0"/>
              </a:rPr>
              <a:t/>
            </a:r>
            <a:br>
              <a:rPr lang="en-US" sz="1400" dirty="0">
                <a:latin typeface="Times New Roman" panose="02020603050405020304" pitchFamily="18" charset="0"/>
                <a:cs typeface="Times New Roman" panose="02020603050405020304" pitchFamily="18" charset="0"/>
              </a:rPr>
            </a:br>
            <a:r>
              <a:rPr lang="en-US" sz="1400" dirty="0" err="1">
                <a:latin typeface="Times New Roman" panose="02020603050405020304" pitchFamily="18" charset="0"/>
                <a:cs typeface="Times New Roman" panose="02020603050405020304" pitchFamily="18" charset="0"/>
              </a:rPr>
              <a:t>sosial</a:t>
            </a:r>
            <a:r>
              <a:rPr lang="en-US" sz="1400" dirty="0">
                <a:latin typeface="Times New Roman" panose="02020603050405020304" pitchFamily="18" charset="0"/>
                <a:cs typeface="Times New Roman" panose="02020603050405020304" pitchFamily="18" charset="0"/>
              </a:rPr>
              <a:t> yang </a:t>
            </a:r>
            <a:r>
              <a:rPr lang="en-US" sz="1400" dirty="0" err="1">
                <a:latin typeface="Times New Roman" panose="02020603050405020304" pitchFamily="18" charset="0"/>
                <a:cs typeface="Times New Roman" panose="02020603050405020304" pitchFamily="18" charset="0"/>
              </a:rPr>
              <a:t>lebih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luas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dari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pilihankebijakanyang</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diambil,apakahpilihan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tersebut</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mendatangkan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manfaat</a:t>
            </a: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social yang </a:t>
            </a:r>
            <a:r>
              <a:rPr lang="en-US" sz="1400" dirty="0" err="1" smtClean="0">
                <a:latin typeface="Times New Roman" panose="02020603050405020304" pitchFamily="18" charset="0"/>
                <a:cs typeface="Times New Roman" panose="02020603050405020304" pitchFamily="18" charset="0"/>
              </a:rPr>
              <a:t>lebih</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besar</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dari</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kerugiannya,atau</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sebaliknya</a:t>
            </a:r>
            <a:r>
              <a:rPr lang="en-US" sz="1400" dirty="0">
                <a:latin typeface="Times New Roman" panose="02020603050405020304" pitchFamily="18" charset="0"/>
                <a:cs typeface="Times New Roman" panose="02020603050405020304" pitchFamily="18" charset="0"/>
              </a:rPr>
              <a:t>. Di </a:t>
            </a:r>
            <a:r>
              <a:rPr lang="en-US" sz="1400" dirty="0" err="1">
                <a:latin typeface="Times New Roman" panose="02020603050405020304" pitchFamily="18" charset="0"/>
                <a:cs typeface="Times New Roman" panose="02020603050405020304" pitchFamily="18" charset="0"/>
              </a:rPr>
              <a:t>sinilah</a:t>
            </a: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dilemma </a:t>
            </a:r>
            <a:r>
              <a:rPr lang="en-US" sz="1400" dirty="0" err="1" smtClean="0">
                <a:latin typeface="Times New Roman" panose="02020603050405020304" pitchFamily="18" charset="0"/>
                <a:cs typeface="Times New Roman" panose="02020603050405020304" pitchFamily="18" charset="0"/>
              </a:rPr>
              <a:t>pengambilan</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keputusan</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acapkali</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terjadi</a:t>
            </a:r>
            <a:r>
              <a:rPr lang="en-US" sz="1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7924407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2016" y="0"/>
            <a:ext cx="9373984" cy="6857999"/>
          </a:xfrm>
        </p:spPr>
        <p:txBody>
          <a:bodyPr>
            <a:normAutofit/>
          </a:bodyPr>
          <a:lstStyle/>
          <a:p>
            <a:pPr marL="0" indent="0">
              <a:buNone/>
            </a:pPr>
            <a:endParaRPr lang="id-ID" sz="1800" dirty="0" smtClean="0">
              <a:latin typeface="Times New Roman" panose="02020603050405020304" pitchFamily="18" charset="0"/>
              <a:cs typeface="Times New Roman" panose="02020603050405020304" pitchFamily="18" charset="0"/>
            </a:endParaRPr>
          </a:p>
          <a:p>
            <a:pPr marL="0" indent="0">
              <a:buNone/>
            </a:pPr>
            <a:r>
              <a:rPr lang="id-ID" sz="1600" dirty="0">
                <a:latin typeface="Times New Roman" panose="02020603050405020304" pitchFamily="18" charset="0"/>
                <a:cs typeface="Times New Roman" panose="02020603050405020304" pitchFamily="18" charset="0"/>
              </a:rPr>
              <a:t>Aborsi tidak aman adalah mengakhiri kehamilan </a:t>
            </a:r>
            <a:r>
              <a:rPr lang="id-ID" sz="1600" dirty="0" smtClean="0">
                <a:latin typeface="Times New Roman" panose="02020603050405020304" pitchFamily="18" charset="0"/>
                <a:cs typeface="Times New Roman" panose="02020603050405020304" pitchFamily="18" charset="0"/>
              </a:rPr>
              <a:t>dalam kondisi </a:t>
            </a:r>
            <a:r>
              <a:rPr lang="id-ID" sz="1600" dirty="0">
                <a:latin typeface="Times New Roman" panose="02020603050405020304" pitchFamily="18" charset="0"/>
                <a:cs typeface="Times New Roman" panose="02020603050405020304" pitchFamily="18" charset="0"/>
              </a:rPr>
              <a:t>ilegal dan tidak higienis – sering dilakukan oleh </a:t>
            </a:r>
            <a:r>
              <a:rPr lang="id-ID" sz="1600" dirty="0" smtClean="0">
                <a:latin typeface="Times New Roman" panose="02020603050405020304" pitchFamily="18" charset="0"/>
                <a:cs typeface="Times New Roman" panose="02020603050405020304" pitchFamily="18" charset="0"/>
              </a:rPr>
              <a:t>wanita itu </a:t>
            </a:r>
            <a:r>
              <a:rPr lang="id-ID" sz="1600" dirty="0">
                <a:latin typeface="Times New Roman" panose="02020603050405020304" pitchFamily="18" charset="0"/>
                <a:cs typeface="Times New Roman" panose="02020603050405020304" pitchFamily="18" charset="0"/>
              </a:rPr>
              <a:t>sendiri. Sebaliknya, aborsi yang aman adalah aborsi </a:t>
            </a:r>
            <a:r>
              <a:rPr lang="id-ID" sz="1600" dirty="0" smtClean="0">
                <a:latin typeface="Times New Roman" panose="02020603050405020304" pitchFamily="18" charset="0"/>
                <a:cs typeface="Times New Roman" panose="02020603050405020304" pitchFamily="18" charset="0"/>
              </a:rPr>
              <a:t>yang dilakukan </a:t>
            </a:r>
            <a:r>
              <a:rPr lang="id-ID" sz="1600" dirty="0">
                <a:latin typeface="Times New Roman" panose="02020603050405020304" pitchFamily="18" charset="0"/>
                <a:cs typeface="Times New Roman" panose="02020603050405020304" pitchFamily="18" charset="0"/>
              </a:rPr>
              <a:t>oleh profesional kesehatan yang </a:t>
            </a:r>
            <a:r>
              <a:rPr lang="id-ID" sz="1600" dirty="0" smtClean="0">
                <a:latin typeface="Times New Roman" panose="02020603050405020304" pitchFamily="18" charset="0"/>
                <a:cs typeface="Times New Roman" panose="02020603050405020304" pitchFamily="18" charset="0"/>
              </a:rPr>
              <a:t>berkualifikasi, dalam </a:t>
            </a:r>
            <a:r>
              <a:rPr lang="id-ID" sz="1600" dirty="0">
                <a:latin typeface="Times New Roman" panose="02020603050405020304" pitchFamily="18" charset="0"/>
                <a:cs typeface="Times New Roman" panose="02020603050405020304" pitchFamily="18" charset="0"/>
              </a:rPr>
              <a:t>pengaturan yang higienis sesuai dengan hukum </a:t>
            </a:r>
            <a:r>
              <a:rPr lang="id-ID" sz="1600" dirty="0" smtClean="0">
                <a:latin typeface="Times New Roman" panose="02020603050405020304" pitchFamily="18" charset="0"/>
                <a:cs typeface="Times New Roman" panose="02020603050405020304" pitchFamily="18" charset="0"/>
              </a:rPr>
              <a:t>negara tersebut</a:t>
            </a:r>
            <a:r>
              <a:rPr lang="id-ID" sz="1600" dirty="0">
                <a:latin typeface="Times New Roman" panose="02020603050405020304" pitchFamily="18" charset="0"/>
                <a:cs typeface="Times New Roman" panose="02020603050405020304" pitchFamily="18" charset="0"/>
              </a:rPr>
              <a:t>. Aborsi yang tidak aman bersifat traumatis, kotor </a:t>
            </a:r>
            <a:r>
              <a:rPr lang="id-ID" sz="1600" dirty="0" smtClean="0">
                <a:latin typeface="Times New Roman" panose="02020603050405020304" pitchFamily="18" charset="0"/>
                <a:cs typeface="Times New Roman" panose="02020603050405020304" pitchFamily="18" charset="0"/>
              </a:rPr>
              <a:t>dan merendahkan </a:t>
            </a:r>
            <a:r>
              <a:rPr lang="id-ID" sz="1600" dirty="0">
                <a:latin typeface="Times New Roman" panose="02020603050405020304" pitchFamily="18" charset="0"/>
                <a:cs typeface="Times New Roman" panose="02020603050405020304" pitchFamily="18" charset="0"/>
              </a:rPr>
              <a:t>perempuan. Mereka dapat menyebabkan </a:t>
            </a:r>
            <a:r>
              <a:rPr lang="id-ID" sz="1600" dirty="0" smtClean="0">
                <a:latin typeface="Times New Roman" panose="02020603050405020304" pitchFamily="18" charset="0"/>
                <a:cs typeface="Times New Roman" panose="02020603050405020304" pitchFamily="18" charset="0"/>
              </a:rPr>
              <a:t>rasa sakit</a:t>
            </a:r>
            <a:r>
              <a:rPr lang="id-ID" sz="1600" dirty="0">
                <a:latin typeface="Times New Roman" panose="02020603050405020304" pitchFamily="18" charset="0"/>
                <a:cs typeface="Times New Roman" panose="02020603050405020304" pitchFamily="18" charset="0"/>
              </a:rPr>
              <a:t>, infeksi, pendarahan yang berlebihan, infertilitas, </a:t>
            </a:r>
            <a:r>
              <a:rPr lang="id-ID" sz="1600" dirty="0" smtClean="0">
                <a:latin typeface="Times New Roman" panose="02020603050405020304" pitchFamily="18" charset="0"/>
                <a:cs typeface="Times New Roman" panose="02020603050405020304" pitchFamily="18" charset="0"/>
              </a:rPr>
              <a:t>cacat janin </a:t>
            </a:r>
            <a:r>
              <a:rPr lang="id-ID" sz="1600" dirty="0">
                <a:latin typeface="Times New Roman" panose="02020603050405020304" pitchFamily="18" charset="0"/>
                <a:cs typeface="Times New Roman" panose="02020603050405020304" pitchFamily="18" charset="0"/>
              </a:rPr>
              <a:t>dan masalah emosional. Anak-anak dapat </a:t>
            </a:r>
            <a:r>
              <a:rPr lang="id-ID" sz="1600" dirty="0" smtClean="0">
                <a:latin typeface="Times New Roman" panose="02020603050405020304" pitchFamily="18" charset="0"/>
                <a:cs typeface="Times New Roman" panose="02020603050405020304" pitchFamily="18" charset="0"/>
              </a:rPr>
              <a:t>dibiarkan tanpa </a:t>
            </a:r>
            <a:r>
              <a:rPr lang="id-ID" sz="1600" dirty="0">
                <a:latin typeface="Times New Roman" panose="02020603050405020304" pitchFamily="18" charset="0"/>
                <a:cs typeface="Times New Roman" panose="02020603050405020304" pitchFamily="18" charset="0"/>
              </a:rPr>
              <a:t>ibu jika wanita tersebut meninggal.</a:t>
            </a:r>
          </a:p>
          <a:p>
            <a:pPr marL="0" indent="0">
              <a:buNone/>
            </a:pPr>
            <a:r>
              <a:rPr lang="en-US" sz="1600" dirty="0" err="1" smtClean="0">
                <a:latin typeface="Times New Roman" panose="02020603050405020304" pitchFamily="18" charset="0"/>
                <a:cs typeface="Times New Roman" panose="02020603050405020304" pitchFamily="18" charset="0"/>
              </a:rPr>
              <a:t>Wanita</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berkeinginan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untuk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mengakhiri</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kehamilan</a:t>
            </a:r>
            <a:r>
              <a:rPr lang="id-ID"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mereka</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karena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berbagai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alasan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mereka</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mungkin</a:t>
            </a:r>
            <a:r>
              <a:rPr lang="id-ID"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menganggap</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mereka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sudah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memiliki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cukup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anak</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mereka</a:t>
            </a:r>
            <a:r>
              <a:rPr lang="id-ID"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mungkin</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hidup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dalam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kemiskinan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mereka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mungkin</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memiliki</a:t>
            </a:r>
            <a:r>
              <a:rPr lang="id-ID"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hubungan</a:t>
            </a:r>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yang </a:t>
            </a:r>
            <a:r>
              <a:rPr lang="en-US" sz="1600" dirty="0" err="1">
                <a:latin typeface="Times New Roman" panose="02020603050405020304" pitchFamily="18" charset="0"/>
                <a:cs typeface="Times New Roman" panose="02020603050405020304" pitchFamily="18" charset="0"/>
              </a:rPr>
              <a:t>penuh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kekerasan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atau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tidak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stabil</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mungkin</a:t>
            </a:r>
            <a:r>
              <a:rPr lang="id-ID"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tidak</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laki-laki</a:t>
            </a:r>
            <a:r>
              <a:rPr lang="en-US" sz="1600" dirty="0">
                <a:latin typeface="Times New Roman" panose="02020603050405020304" pitchFamily="18" charset="0"/>
                <a:cs typeface="Times New Roman" panose="02020603050405020304" pitchFamily="18" charset="0"/>
              </a:rPr>
              <a:t> yang </a:t>
            </a:r>
            <a:r>
              <a:rPr lang="en-US" sz="1600" dirty="0" err="1">
                <a:latin typeface="Times New Roman" panose="02020603050405020304" pitchFamily="18" charset="0"/>
                <a:cs typeface="Times New Roman" panose="02020603050405020304" pitchFamily="18" charset="0"/>
              </a:rPr>
              <a:t>mau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bertanggung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jawab</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sebagai</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ayah,</a:t>
            </a:r>
            <a:r>
              <a:rPr lang="id-ID"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mereka</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mungkin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merasa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terlalu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atau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terlalu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tua</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untuk</a:t>
            </a:r>
            <a:r>
              <a:rPr lang="id-ID"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menjadi</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seorang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ibu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mereka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mungkin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ingin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menunda</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menjadi</a:t>
            </a:r>
            <a:r>
              <a:rPr lang="id-ID"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ibu</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sampai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waktu</a:t>
            </a:r>
            <a:r>
              <a:rPr lang="en-US" sz="1600" dirty="0">
                <a:latin typeface="Times New Roman" panose="02020603050405020304" pitchFamily="18" charset="0"/>
                <a:cs typeface="Times New Roman" panose="02020603050405020304" pitchFamily="18" charset="0"/>
              </a:rPr>
              <a:t> yang </a:t>
            </a:r>
            <a:r>
              <a:rPr lang="en-US" sz="1600" dirty="0" err="1">
                <a:latin typeface="Times New Roman" panose="02020603050405020304" pitchFamily="18" charset="0"/>
                <a:cs typeface="Times New Roman" panose="02020603050405020304" pitchFamily="18" charset="0"/>
              </a:rPr>
              <a:t>tepat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dalam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hidup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mereka</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Mereka</a:t>
            </a:r>
            <a:r>
              <a:rPr lang="id-ID"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mungkin</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telah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diperkosa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menderita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inses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atau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bayi</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mereka</a:t>
            </a:r>
            <a:r>
              <a:rPr lang="id-ID"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mungkin</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memiliki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cacat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genetik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Beberapa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wanita</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mengalami</a:t>
            </a:r>
            <a:r>
              <a:rPr lang="id-ID"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masalah</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kesehatan</a:t>
            </a:r>
            <a:r>
              <a:rPr lang="en-US" sz="1600" dirty="0">
                <a:latin typeface="Times New Roman" panose="02020603050405020304" pitchFamily="18" charset="0"/>
                <a:cs typeface="Times New Roman" panose="02020603050405020304" pitchFamily="18" charset="0"/>
              </a:rPr>
              <a:t> yang </a:t>
            </a:r>
            <a:r>
              <a:rPr lang="en-US" sz="1600" dirty="0" err="1">
                <a:latin typeface="Times New Roman" panose="02020603050405020304" pitchFamily="18" charset="0"/>
                <a:cs typeface="Times New Roman" panose="02020603050405020304" pitchFamily="18" charset="0"/>
              </a:rPr>
              <a:t>mengancam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jiwa</a:t>
            </a:r>
            <a:r>
              <a:rPr lang="en-US" sz="1600" dirty="0">
                <a:latin typeface="Times New Roman" panose="02020603050405020304" pitchFamily="18" charset="0"/>
                <a:cs typeface="Times New Roman" panose="02020603050405020304" pitchFamily="18" charset="0"/>
              </a:rPr>
              <a:t> yang </a:t>
            </a:r>
            <a:r>
              <a:rPr lang="en-US" sz="1600" dirty="0" err="1" smtClean="0">
                <a:latin typeface="Times New Roman" panose="02020603050405020304" pitchFamily="18" charset="0"/>
                <a:cs typeface="Times New Roman" panose="02020603050405020304" pitchFamily="18" charset="0"/>
              </a:rPr>
              <a:t>diperburuk</a:t>
            </a:r>
            <a:r>
              <a:rPr lang="id-ID"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oleh</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kehamilan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mereka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Beberapa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wanita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mungkin</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memilih</a:t>
            </a:r>
            <a:r>
              <a:rPr lang="id-ID"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untuk</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tidak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menjadi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ibu</a:t>
            </a:r>
            <a:r>
              <a:rPr lang="en-US" sz="1600" dirty="0" smtClean="0">
                <a:latin typeface="Times New Roman" panose="02020603050405020304" pitchFamily="18" charset="0"/>
                <a:cs typeface="Times New Roman" panose="02020603050405020304" pitchFamily="18" charset="0"/>
              </a:rPr>
              <a:t>.</a:t>
            </a:r>
            <a:endParaRPr lang="id-ID" sz="1600" dirty="0" smtClean="0">
              <a:latin typeface="Times New Roman" panose="02020603050405020304" pitchFamily="18" charset="0"/>
              <a:cs typeface="Times New Roman" panose="02020603050405020304" pitchFamily="18" charset="0"/>
            </a:endParaRPr>
          </a:p>
          <a:p>
            <a:pPr marL="0" indent="0">
              <a:buNone/>
            </a:pPr>
            <a:r>
              <a:rPr lang="en-US" sz="1600" dirty="0">
                <a:latin typeface="Times New Roman" panose="02020603050405020304" pitchFamily="18" charset="0"/>
                <a:cs typeface="Times New Roman" panose="02020603050405020304" pitchFamily="18" charset="0"/>
              </a:rPr>
              <a:t>Di </a:t>
            </a:r>
            <a:r>
              <a:rPr lang="en-US" sz="1600" dirty="0" err="1">
                <a:latin typeface="Times New Roman" panose="02020603050405020304" pitchFamily="18" charset="0"/>
                <a:cs typeface="Times New Roman" panose="02020603050405020304" pitchFamily="18" charset="0"/>
              </a:rPr>
              <a:t>seluruh</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dunia</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terjadi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penurunan</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insiden</a:t>
            </a:r>
            <a:r>
              <a:rPr lang="id-ID"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aborsi</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peningkatan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penggunaan</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kontrasepsi</a:t>
            </a:r>
            <a:r>
              <a:rPr lang="id-ID"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Sangat</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menjanjikan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untuk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mengetahui</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bahwa</a:t>
            </a:r>
            <a:r>
              <a:rPr lang="id-ID"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dengan</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meningkatkan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akses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kontrasepsi</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tingkat</a:t>
            </a:r>
            <a:r>
              <a:rPr lang="id-ID"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aborsi</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turun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ada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lebih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sedikit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kehamilan</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yang</a:t>
            </a:r>
            <a:r>
              <a:rPr lang="id-ID"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tidak</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diinginkan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Trennya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adalah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liberalisasi</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terkait</a:t>
            </a:r>
            <a:r>
              <a:rPr lang="id-ID"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akses</a:t>
            </a:r>
            <a:r>
              <a:rPr lang="en-US" sz="1600" dirty="0" smtClean="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legal </a:t>
            </a:r>
            <a:r>
              <a:rPr lang="en-US" sz="1600" dirty="0" err="1">
                <a:latin typeface="Times New Roman" panose="02020603050405020304" pitchFamily="18" charset="0"/>
                <a:cs typeface="Times New Roman" panose="02020603050405020304" pitchFamily="18" charset="0"/>
              </a:rPr>
              <a:t>terhadap</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aborsi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Ketersediaan</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obat</a:t>
            </a:r>
            <a:r>
              <a:rPr lang="id-ID"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aborsi</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penggunaan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aspirasi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vakum</a:t>
            </a:r>
            <a:r>
              <a:rPr lang="en-US" sz="1600" dirty="0">
                <a:latin typeface="Times New Roman" panose="02020603050405020304" pitchFamily="18" charset="0"/>
                <a:cs typeface="Times New Roman" panose="02020603050405020304" pitchFamily="18" charset="0"/>
              </a:rPr>
              <a:t> manual </a:t>
            </a:r>
            <a:r>
              <a:rPr lang="en-US" sz="1600" dirty="0" err="1" smtClean="0">
                <a:latin typeface="Times New Roman" panose="02020603050405020304" pitchFamily="18" charset="0"/>
                <a:cs typeface="Times New Roman" panose="02020603050405020304" pitchFamily="18" charset="0"/>
              </a:rPr>
              <a:t>telah</a:t>
            </a:r>
            <a:r>
              <a:rPr lang="id-ID"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meningkatkan</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ketersediaan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teknik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ini</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dapat</a:t>
            </a:r>
            <a:r>
              <a:rPr lang="id-ID"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dilakukan</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oleh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perawat</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atau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bidan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jika</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ada</a:t>
            </a:r>
            <a:r>
              <a:rPr lang="id-ID"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kekurangan</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dokter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ini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penting</a:t>
            </a:r>
            <a:r>
              <a:rPr lang="en-US" sz="1600" dirty="0" smtClean="0">
                <a:latin typeface="Times New Roman" panose="02020603050405020304" pitchFamily="18" charset="0"/>
                <a:cs typeface="Times New Roman" panose="02020603050405020304" pitchFamily="18" charset="0"/>
              </a:rPr>
              <a:t>.</a:t>
            </a:r>
            <a:endParaRPr lang="id-ID" sz="1600" dirty="0" smtClean="0">
              <a:latin typeface="Times New Roman" panose="02020603050405020304" pitchFamily="18" charset="0"/>
              <a:cs typeface="Times New Roman" panose="02020603050405020304" pitchFamily="18" charset="0"/>
            </a:endParaRPr>
          </a:p>
          <a:p>
            <a:pPr marL="0" indent="0">
              <a:buNone/>
            </a:pPr>
            <a:r>
              <a:rPr lang="en-US" sz="1600" dirty="0" err="1">
                <a:latin typeface="Times New Roman" panose="02020603050405020304" pitchFamily="18" charset="0"/>
                <a:cs typeface="Times New Roman" panose="02020603050405020304" pitchFamily="18" charset="0"/>
              </a:rPr>
              <a:t>Aborsi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dipraktikkan</a:t>
            </a:r>
            <a:r>
              <a:rPr lang="en-US" sz="1600" dirty="0">
                <a:latin typeface="Times New Roman" panose="02020603050405020304" pitchFamily="18" charset="0"/>
                <a:cs typeface="Times New Roman" panose="02020603050405020304" pitchFamily="18" charset="0"/>
              </a:rPr>
              <a:t> di Asia Tenggara </a:t>
            </a:r>
            <a:r>
              <a:rPr lang="en-US" sz="1600" dirty="0" err="1" smtClean="0">
                <a:latin typeface="Times New Roman" panose="02020603050405020304" pitchFamily="18" charset="0"/>
                <a:cs typeface="Times New Roman" panose="02020603050405020304" pitchFamily="18" charset="0"/>
              </a:rPr>
              <a:t>sebelum</a:t>
            </a:r>
            <a:r>
              <a:rPr lang="id-ID"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penjajahan</a:t>
            </a:r>
            <a:r>
              <a:rPr lang="en-US" sz="1600" dirty="0">
                <a:latin typeface="Times New Roman" panose="02020603050405020304" pitchFamily="18" charset="0"/>
                <a:cs typeface="Times New Roman" panose="02020603050405020304" pitchFamily="18" charset="0"/>
              </a:rPr>
              <a:t>. Potts </a:t>
            </a:r>
            <a:r>
              <a:rPr lang="en-US" sz="1600" dirty="0" err="1">
                <a:latin typeface="Times New Roman" panose="02020603050405020304" pitchFamily="18" charset="0"/>
                <a:cs typeface="Times New Roman" panose="02020603050405020304" pitchFamily="18" charset="0"/>
              </a:rPr>
              <a:t>dan</a:t>
            </a:r>
            <a:r>
              <a:rPr lang="en-US" sz="1600" dirty="0">
                <a:latin typeface="Times New Roman" panose="02020603050405020304" pitchFamily="18" charset="0"/>
                <a:cs typeface="Times New Roman" panose="02020603050405020304" pitchFamily="18" charset="0"/>
              </a:rPr>
              <a:t> Campbell (2002) </a:t>
            </a:r>
            <a:r>
              <a:rPr lang="en-US" sz="1600" dirty="0" err="1">
                <a:latin typeface="Times New Roman" panose="02020603050405020304" pitchFamily="18" charset="0"/>
                <a:cs typeface="Times New Roman" panose="02020603050405020304" pitchFamily="18" charset="0"/>
              </a:rPr>
              <a:t>menunjukkan</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motif</a:t>
            </a:r>
            <a:r>
              <a:rPr lang="id-ID"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dari</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dinding</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kuil</a:t>
            </a:r>
            <a:r>
              <a:rPr lang="en-US" sz="1600" dirty="0">
                <a:latin typeface="Times New Roman" panose="02020603050405020304" pitchFamily="18" charset="0"/>
                <a:cs typeface="Times New Roman" panose="02020603050405020304" pitchFamily="18" charset="0"/>
              </a:rPr>
              <a:t> yang </a:t>
            </a:r>
            <a:r>
              <a:rPr lang="en-US" sz="1600" dirty="0" err="1">
                <a:latin typeface="Times New Roman" panose="02020603050405020304" pitchFamily="18" charset="0"/>
                <a:cs typeface="Times New Roman" panose="02020603050405020304" pitchFamily="18" charset="0"/>
              </a:rPr>
              <a:t>menggambarkan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peringatan</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tentang</a:t>
            </a:r>
            <a:r>
              <a:rPr lang="id-ID"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bahaya</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aborsi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Sementara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beberapa</a:t>
            </a:r>
            <a:r>
              <a:rPr lang="en-US" sz="1600" dirty="0">
                <a:latin typeface="Times New Roman" panose="02020603050405020304" pitchFamily="18" charset="0"/>
                <a:cs typeface="Times New Roman" panose="02020603050405020304" pitchFamily="18" charset="0"/>
              </a:rPr>
              <a:t> orang </a:t>
            </a:r>
            <a:r>
              <a:rPr lang="en-US" sz="1600" dirty="0" err="1" smtClean="0">
                <a:latin typeface="Times New Roman" panose="02020603050405020304" pitchFamily="18" charset="0"/>
                <a:cs typeface="Times New Roman" panose="02020603050405020304" pitchFamily="18" charset="0"/>
              </a:rPr>
              <a:t>menganggap</a:t>
            </a:r>
            <a:r>
              <a:rPr lang="id-ID"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aborsi</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secara</a:t>
            </a:r>
            <a:r>
              <a:rPr lang="en-US" sz="1600" dirty="0">
                <a:latin typeface="Times New Roman" panose="02020603050405020304" pitchFamily="18" charset="0"/>
                <a:cs typeface="Times New Roman" panose="02020603050405020304" pitchFamily="18" charset="0"/>
              </a:rPr>
              <a:t> moral </a:t>
            </a:r>
            <a:r>
              <a:rPr lang="en-US" sz="1600" dirty="0" err="1">
                <a:latin typeface="Times New Roman" panose="02020603050405020304" pitchFamily="18" charset="0"/>
                <a:cs typeface="Times New Roman" panose="02020603050405020304" pitchFamily="18" charset="0"/>
              </a:rPr>
              <a:t>berbahaya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saya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mengacu</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pada</a:t>
            </a:r>
            <a:r>
              <a:rPr lang="id-ID"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kerugian</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fisik</a:t>
            </a:r>
            <a:r>
              <a:rPr lang="en-US" sz="1600" dirty="0">
                <a:latin typeface="Times New Roman" panose="02020603050405020304" pitchFamily="18" charset="0"/>
                <a:cs typeface="Times New Roman" panose="02020603050405020304" pitchFamily="18" charset="0"/>
              </a:rPr>
              <a:t> yang </a:t>
            </a:r>
            <a:r>
              <a:rPr lang="en-US" sz="1600" dirty="0" err="1">
                <a:latin typeface="Times New Roman" panose="02020603050405020304" pitchFamily="18" charset="0"/>
                <a:cs typeface="Times New Roman" panose="02020603050405020304" pitchFamily="18" charset="0"/>
              </a:rPr>
              <a:t>terjadi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dengan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aborsi</a:t>
            </a:r>
            <a:r>
              <a:rPr lang="en-US" sz="1600" dirty="0">
                <a:latin typeface="Times New Roman" panose="02020603050405020304" pitchFamily="18" charset="0"/>
                <a:cs typeface="Times New Roman" panose="02020603050405020304" pitchFamily="18" charset="0"/>
              </a:rPr>
              <a:t> yang </a:t>
            </a:r>
            <a:r>
              <a:rPr lang="en-US" sz="1600" dirty="0" err="1">
                <a:latin typeface="Times New Roman" panose="02020603050405020304" pitchFamily="18" charset="0"/>
                <a:cs typeface="Times New Roman" panose="02020603050405020304" pitchFamily="18" charset="0"/>
              </a:rPr>
              <a:t>tidak</a:t>
            </a:r>
            <a:r>
              <a:rPr lang="en-US" sz="1600" dirty="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aman</a:t>
            </a:r>
            <a:r>
              <a:rPr lang="id-ID"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dalam</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kerangka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kesehatan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masyarakat</a:t>
            </a:r>
            <a:r>
              <a:rPr lang="en-US" sz="16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0673636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3881" y="121920"/>
            <a:ext cx="7894320" cy="655320"/>
          </a:xfrm>
        </p:spPr>
        <p:txBody>
          <a:bodyPr>
            <a:normAutofit fontScale="90000"/>
          </a:bodyPr>
          <a:lstStyle/>
          <a:p>
            <a:r>
              <a:rPr lang="en-US" dirty="0" smtClean="0">
                <a:latin typeface="Times New Roman" panose="02020603050405020304" pitchFamily="18" charset="0"/>
                <a:cs typeface="Times New Roman" panose="02020603050405020304" pitchFamily="18" charset="0"/>
              </a:rPr>
              <a:t>DAFTAR PUSTAKA</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01040" y="640080"/>
            <a:ext cx="9083040" cy="6004560"/>
          </a:xfrm>
        </p:spPr>
        <p:txBody>
          <a:bodyPr>
            <a:normAutofit fontScale="92500" lnSpcReduction="20000"/>
          </a:bodyPr>
          <a:lstStyle/>
          <a:p>
            <a:pPr marL="0" indent="0">
              <a:lnSpc>
                <a:spcPct val="150000"/>
              </a:lnSpc>
              <a:buNone/>
            </a:pPr>
            <a:endParaRPr lang="id-ID" sz="1200" dirty="0" smtClean="0">
              <a:latin typeface="Times New Roman" panose="02020603050405020304" pitchFamily="18" charset="0"/>
              <a:cs typeface="Times New Roman" panose="02020603050405020304" pitchFamily="18" charset="0"/>
            </a:endParaRPr>
          </a:p>
          <a:p>
            <a:pPr>
              <a:lnSpc>
                <a:spcPct val="150000"/>
              </a:lnSpc>
            </a:pPr>
            <a:r>
              <a:rPr lang="en-US" sz="1500" dirty="0" err="1">
                <a:latin typeface="Times New Roman" panose="02020603050405020304" pitchFamily="18" charset="0"/>
                <a:cs typeface="Times New Roman" panose="02020603050405020304" pitchFamily="18" charset="0"/>
              </a:rPr>
              <a:t>Mufakat</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Jahat</a:t>
            </a:r>
            <a:r>
              <a:rPr lang="en-US" sz="1500" dirty="0">
                <a:latin typeface="Times New Roman" panose="02020603050405020304" pitchFamily="18" charset="0"/>
                <a:cs typeface="Times New Roman" panose="02020603050405020304" pitchFamily="18" charset="0"/>
              </a:rPr>
              <a:t> 2 </a:t>
            </a:r>
            <a:r>
              <a:rPr lang="en-US" sz="1500" dirty="0" err="1">
                <a:latin typeface="Times New Roman" panose="02020603050405020304" pitchFamily="18" charset="0"/>
                <a:cs typeface="Times New Roman" panose="02020603050405020304" pitchFamily="18" charset="0"/>
              </a:rPr>
              <a:t>Keluarga</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untuk</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Gugurkan</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Kandungan</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Gadis</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Belia</a:t>
            </a:r>
            <a:r>
              <a:rPr lang="en-US" sz="1500" dirty="0">
                <a:latin typeface="Times New Roman" panose="02020603050405020304" pitchFamily="18" charset="0"/>
                <a:cs typeface="Times New Roman" panose="02020603050405020304" pitchFamily="18" charset="0"/>
              </a:rPr>
              <a:t> di </a:t>
            </a:r>
            <a:r>
              <a:rPr lang="en-US" sz="1500" dirty="0" err="1">
                <a:latin typeface="Times New Roman" panose="02020603050405020304" pitchFamily="18" charset="0"/>
                <a:cs typeface="Times New Roman" panose="02020603050405020304" pitchFamily="18" charset="0"/>
              </a:rPr>
              <a:t>Sabang</a:t>
            </a:r>
            <a:r>
              <a:rPr lang="en-US" sz="1500" dirty="0">
                <a:latin typeface="Times New Roman" panose="02020603050405020304" pitchFamily="18" charset="0"/>
                <a:cs typeface="Times New Roman" panose="02020603050405020304" pitchFamily="18" charset="0"/>
              </a:rPr>
              <a:t>. (2021). </a:t>
            </a:r>
            <a:r>
              <a:rPr lang="en-US" sz="1500" dirty="0" err="1">
                <a:latin typeface="Times New Roman" panose="02020603050405020304" pitchFamily="18" charset="0"/>
                <a:cs typeface="Times New Roman" panose="02020603050405020304" pitchFamily="18" charset="0"/>
              </a:rPr>
              <a:t>Diakses</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pada</a:t>
            </a:r>
            <a:r>
              <a:rPr lang="en-US" sz="1500" dirty="0">
                <a:latin typeface="Times New Roman" panose="02020603050405020304" pitchFamily="18" charset="0"/>
                <a:cs typeface="Times New Roman" panose="02020603050405020304" pitchFamily="18" charset="0"/>
              </a:rPr>
              <a:t> 5 </a:t>
            </a:r>
            <a:r>
              <a:rPr lang="en-US" sz="1500" dirty="0" err="1">
                <a:latin typeface="Times New Roman" panose="02020603050405020304" pitchFamily="18" charset="0"/>
                <a:cs typeface="Times New Roman" panose="02020603050405020304" pitchFamily="18" charset="0"/>
              </a:rPr>
              <a:t>Oktober</a:t>
            </a:r>
            <a:r>
              <a:rPr lang="en-US" sz="1500" dirty="0">
                <a:latin typeface="Times New Roman" panose="02020603050405020304" pitchFamily="18" charset="0"/>
                <a:cs typeface="Times New Roman" panose="02020603050405020304" pitchFamily="18" charset="0"/>
              </a:rPr>
              <a:t> 2021, https://www.liputan6.com/regional/read/4624287/mufakat-jahat-2-keluarga-untuk-gugurkan-kandungan-gadis-belia-di-sabang</a:t>
            </a:r>
          </a:p>
          <a:p>
            <a:pPr>
              <a:lnSpc>
                <a:spcPct val="150000"/>
              </a:lnSpc>
            </a:pPr>
            <a:r>
              <a:rPr lang="en-US" sz="1500" dirty="0" err="1">
                <a:latin typeface="Times New Roman" panose="02020603050405020304" pitchFamily="18" charset="0"/>
                <a:cs typeface="Times New Roman" panose="02020603050405020304" pitchFamily="18" charset="0"/>
              </a:rPr>
              <a:t>Setiawan</a:t>
            </a:r>
            <a:r>
              <a:rPr lang="en-US" sz="1500" dirty="0">
                <a:latin typeface="Times New Roman" panose="02020603050405020304" pitchFamily="18" charset="0"/>
                <a:cs typeface="Times New Roman" panose="02020603050405020304" pitchFamily="18" charset="0"/>
              </a:rPr>
              <a:t>, I. (2017). TAFSIR AYAT AL-QUR’AN TEMA KEPERAWATAN, KEBIDANAN DAN FAKTA ILMIAHNYA. </a:t>
            </a:r>
            <a:r>
              <a:rPr lang="en-US" sz="1500" dirty="0" err="1">
                <a:latin typeface="Times New Roman" panose="02020603050405020304" pitchFamily="18" charset="0"/>
                <a:cs typeface="Times New Roman" panose="02020603050405020304" pitchFamily="18" charset="0"/>
              </a:rPr>
              <a:t>JHeS</a:t>
            </a:r>
            <a:r>
              <a:rPr lang="en-US" sz="1500" dirty="0">
                <a:latin typeface="Times New Roman" panose="02020603050405020304" pitchFamily="18" charset="0"/>
                <a:cs typeface="Times New Roman" panose="02020603050405020304" pitchFamily="18" charset="0"/>
              </a:rPr>
              <a:t> (Journal of Health Studies), 1(2), 197-212.</a:t>
            </a:r>
          </a:p>
          <a:p>
            <a:pPr>
              <a:lnSpc>
                <a:spcPct val="150000"/>
              </a:lnSpc>
            </a:pPr>
            <a:r>
              <a:rPr lang="en-US" sz="1500" dirty="0" err="1">
                <a:latin typeface="Times New Roman" panose="02020603050405020304" pitchFamily="18" charset="0"/>
                <a:cs typeface="Times New Roman" panose="02020603050405020304" pitchFamily="18" charset="0"/>
              </a:rPr>
              <a:t>Fatmawati</a:t>
            </a:r>
            <a:r>
              <a:rPr lang="en-US" sz="1500" dirty="0">
                <a:latin typeface="Times New Roman" panose="02020603050405020304" pitchFamily="18" charset="0"/>
                <a:cs typeface="Times New Roman" panose="02020603050405020304" pitchFamily="18" charset="0"/>
              </a:rPr>
              <a:t>, F. (2016). </a:t>
            </a:r>
            <a:r>
              <a:rPr lang="en-US" sz="1500" dirty="0" err="1">
                <a:latin typeface="Times New Roman" panose="02020603050405020304" pitchFamily="18" charset="0"/>
                <a:cs typeface="Times New Roman" panose="02020603050405020304" pitchFamily="18" charset="0"/>
              </a:rPr>
              <a:t>Aborsi</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dalam</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Perspektif</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Hukum</a:t>
            </a:r>
            <a:r>
              <a:rPr lang="en-US" sz="1500" dirty="0">
                <a:latin typeface="Times New Roman" panose="02020603050405020304" pitchFamily="18" charset="0"/>
                <a:cs typeface="Times New Roman" panose="02020603050405020304" pitchFamily="18" charset="0"/>
              </a:rPr>
              <a:t> Islam (</a:t>
            </a:r>
            <a:r>
              <a:rPr lang="en-US" sz="1500" dirty="0" err="1">
                <a:latin typeface="Times New Roman" panose="02020603050405020304" pitchFamily="18" charset="0"/>
                <a:cs typeface="Times New Roman" panose="02020603050405020304" pitchFamily="18" charset="0"/>
              </a:rPr>
              <a:t>Meluruskan</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Problema</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Perempuan</a:t>
            </a:r>
            <a:r>
              <a:rPr lang="en-US" sz="1500" dirty="0">
                <a:latin typeface="Times New Roman" panose="02020603050405020304" pitchFamily="18" charset="0"/>
                <a:cs typeface="Times New Roman" panose="02020603050405020304" pitchFamily="18" charset="0"/>
              </a:rPr>
              <a:t> di Mata </a:t>
            </a:r>
            <a:r>
              <a:rPr lang="en-US" sz="1500" dirty="0" err="1">
                <a:latin typeface="Times New Roman" panose="02020603050405020304" pitchFamily="18" charset="0"/>
                <a:cs typeface="Times New Roman" panose="02020603050405020304" pitchFamily="18" charset="0"/>
              </a:rPr>
              <a:t>Publik</a:t>
            </a:r>
            <a:r>
              <a:rPr lang="en-US" sz="1500" dirty="0">
                <a:latin typeface="Times New Roman" panose="02020603050405020304" pitchFamily="18" charset="0"/>
                <a:cs typeface="Times New Roman" panose="02020603050405020304" pitchFamily="18" charset="0"/>
              </a:rPr>
              <a:t>). AL-MAIYYAH: Media </a:t>
            </a:r>
            <a:r>
              <a:rPr lang="en-US" sz="1500" dirty="0" err="1">
                <a:latin typeface="Times New Roman" panose="02020603050405020304" pitchFamily="18" charset="0"/>
                <a:cs typeface="Times New Roman" panose="02020603050405020304" pitchFamily="18" charset="0"/>
              </a:rPr>
              <a:t>Transformasi</a:t>
            </a:r>
            <a:r>
              <a:rPr lang="en-US" sz="1500" dirty="0">
                <a:latin typeface="Times New Roman" panose="02020603050405020304" pitchFamily="18" charset="0"/>
                <a:cs typeface="Times New Roman" panose="02020603050405020304" pitchFamily="18" charset="0"/>
              </a:rPr>
              <a:t> Gender </a:t>
            </a:r>
            <a:r>
              <a:rPr lang="en-US" sz="1500" dirty="0" err="1">
                <a:latin typeface="Times New Roman" panose="02020603050405020304" pitchFamily="18" charset="0"/>
                <a:cs typeface="Times New Roman" panose="02020603050405020304" pitchFamily="18" charset="0"/>
              </a:rPr>
              <a:t>dalam</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Paradigma</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Sosial</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Keagamaan</a:t>
            </a:r>
            <a:r>
              <a:rPr lang="en-US" sz="1500" dirty="0">
                <a:latin typeface="Times New Roman" panose="02020603050405020304" pitchFamily="18" charset="0"/>
                <a:cs typeface="Times New Roman" panose="02020603050405020304" pitchFamily="18" charset="0"/>
              </a:rPr>
              <a:t>, 9(1), 151-163.</a:t>
            </a:r>
          </a:p>
          <a:p>
            <a:pPr>
              <a:lnSpc>
                <a:spcPct val="150000"/>
              </a:lnSpc>
            </a:pPr>
            <a:r>
              <a:rPr lang="en-US" sz="1500" dirty="0" err="1">
                <a:latin typeface="Times New Roman" panose="02020603050405020304" pitchFamily="18" charset="0"/>
                <a:cs typeface="Times New Roman" panose="02020603050405020304" pitchFamily="18" charset="0"/>
              </a:rPr>
              <a:t>Widiowati</a:t>
            </a:r>
            <a:r>
              <a:rPr lang="en-US" sz="1500" dirty="0">
                <a:latin typeface="Times New Roman" panose="02020603050405020304" pitchFamily="18" charset="0"/>
                <a:cs typeface="Times New Roman" panose="02020603050405020304" pitchFamily="18" charset="0"/>
              </a:rPr>
              <a:t>. (2021).  TINDAKAN ABORSI DALAM SUDUT PANDANG HUKUM DAN KESEHATAN DI INDONESIA. </a:t>
            </a:r>
            <a:r>
              <a:rPr lang="en-US" sz="1500" dirty="0" err="1">
                <a:latin typeface="Times New Roman" panose="02020603050405020304" pitchFamily="18" charset="0"/>
                <a:cs typeface="Times New Roman" panose="02020603050405020304" pitchFamily="18" charset="0"/>
              </a:rPr>
              <a:t>Jurnal</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Fakultas</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Hukum</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Universitas</a:t>
            </a:r>
            <a:r>
              <a:rPr lang="en-US" sz="1500" dirty="0">
                <a:latin typeface="Times New Roman" panose="02020603050405020304" pitchFamily="18" charset="0"/>
                <a:cs typeface="Times New Roman" panose="02020603050405020304" pitchFamily="18" charset="0"/>
              </a:rPr>
              <a:t> Tulungagung,19-22</a:t>
            </a:r>
          </a:p>
          <a:p>
            <a:pPr>
              <a:lnSpc>
                <a:spcPct val="150000"/>
              </a:lnSpc>
            </a:pPr>
            <a:r>
              <a:rPr lang="en-US" sz="1500" dirty="0" err="1">
                <a:latin typeface="Times New Roman" panose="02020603050405020304" pitchFamily="18" charset="0"/>
                <a:cs typeface="Times New Roman" panose="02020603050405020304" pitchFamily="18" charset="0"/>
              </a:rPr>
              <a:t>Belton.S</a:t>
            </a:r>
            <a:r>
              <a:rPr lang="en-US" sz="1500" dirty="0">
                <a:latin typeface="Times New Roman" panose="02020603050405020304" pitchFamily="18" charset="0"/>
                <a:cs typeface="Times New Roman" panose="02020603050405020304" pitchFamily="18" charset="0"/>
              </a:rPr>
              <a:t>.(2011).  UNSAFE ABORTION: A PUBLIC HEALTH APPROACH. </a:t>
            </a:r>
            <a:r>
              <a:rPr lang="en-US" sz="1500" dirty="0" err="1">
                <a:latin typeface="Times New Roman" panose="02020603050405020304" pitchFamily="18" charset="0"/>
                <a:cs typeface="Times New Roman" panose="02020603050405020304" pitchFamily="18" charset="0"/>
              </a:rPr>
              <a:t>Jurnal</a:t>
            </a:r>
            <a:r>
              <a:rPr lang="en-US" sz="1500" dirty="0">
                <a:latin typeface="Times New Roman" panose="02020603050405020304" pitchFamily="18" charset="0"/>
                <a:cs typeface="Times New Roman" panose="02020603050405020304" pitchFamily="18" charset="0"/>
              </a:rPr>
              <a:t> MKMI 7(2),150-157</a:t>
            </a:r>
          </a:p>
          <a:p>
            <a:pPr>
              <a:lnSpc>
                <a:spcPct val="150000"/>
              </a:lnSpc>
            </a:pPr>
            <a:r>
              <a:rPr lang="en-US" sz="1500" dirty="0" err="1">
                <a:latin typeface="Times New Roman" panose="02020603050405020304" pitchFamily="18" charset="0"/>
                <a:cs typeface="Times New Roman" panose="02020603050405020304" pitchFamily="18" charset="0"/>
              </a:rPr>
              <a:t>Wijayati</a:t>
            </a:r>
            <a:r>
              <a:rPr lang="en-US" sz="1500" dirty="0">
                <a:latin typeface="Times New Roman" panose="02020603050405020304" pitchFamily="18" charset="0"/>
                <a:cs typeface="Times New Roman" panose="02020603050405020304" pitchFamily="18" charset="0"/>
              </a:rPr>
              <a:t>, M.(2015). ABORSI AKIBAT KEHAMILAN YANG TAK DIINGINKAN. </a:t>
            </a:r>
            <a:r>
              <a:rPr lang="en-US" sz="1500" dirty="0" err="1">
                <a:latin typeface="Times New Roman" panose="02020603050405020304" pitchFamily="18" charset="0"/>
                <a:cs typeface="Times New Roman" panose="02020603050405020304" pitchFamily="18" charset="0"/>
              </a:rPr>
              <a:t>Jurnal</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Studi</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Keislaman</a:t>
            </a:r>
            <a:r>
              <a:rPr lang="en-US" sz="1500" dirty="0">
                <a:latin typeface="Times New Roman" panose="02020603050405020304" pitchFamily="18" charset="0"/>
                <a:cs typeface="Times New Roman" panose="02020603050405020304" pitchFamily="18" charset="0"/>
              </a:rPr>
              <a:t>, 15(1),47-48</a:t>
            </a:r>
          </a:p>
          <a:p>
            <a:pPr>
              <a:lnSpc>
                <a:spcPct val="150000"/>
              </a:lnSpc>
            </a:pPr>
            <a:r>
              <a:rPr lang="en-US" sz="1500" dirty="0" err="1">
                <a:latin typeface="Times New Roman" panose="02020603050405020304" pitchFamily="18" charset="0"/>
                <a:cs typeface="Times New Roman" panose="02020603050405020304" pitchFamily="18" charset="0"/>
              </a:rPr>
              <a:t>Saifullah</a:t>
            </a:r>
            <a:r>
              <a:rPr lang="en-US" sz="1500" dirty="0">
                <a:latin typeface="Times New Roman" panose="02020603050405020304" pitchFamily="18" charset="0"/>
                <a:cs typeface="Times New Roman" panose="02020603050405020304" pitchFamily="18" charset="0"/>
              </a:rPr>
              <a:t>, M. (2011) ABORSI DAN RESIKONYA BAGI PEREMPUAN(DALAM PANDANGAN HUKUM ISLAM),</a:t>
            </a:r>
            <a:r>
              <a:rPr lang="en-US" sz="1500" dirty="0" err="1">
                <a:latin typeface="Times New Roman" panose="02020603050405020304" pitchFamily="18" charset="0"/>
                <a:cs typeface="Times New Roman" panose="02020603050405020304" pitchFamily="18" charset="0"/>
              </a:rPr>
              <a:t>Jurnal</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Sosial</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Humoniora</a:t>
            </a:r>
            <a:r>
              <a:rPr lang="en-US" sz="1500" dirty="0">
                <a:latin typeface="Times New Roman" panose="02020603050405020304" pitchFamily="18" charset="0"/>
                <a:cs typeface="Times New Roman" panose="02020603050405020304" pitchFamily="18" charset="0"/>
              </a:rPr>
              <a:t>, 4(1),17-21</a:t>
            </a:r>
          </a:p>
          <a:p>
            <a:pPr>
              <a:lnSpc>
                <a:spcPct val="150000"/>
              </a:lnSpc>
            </a:pPr>
            <a:r>
              <a:rPr lang="en-US" sz="1500" dirty="0" err="1">
                <a:latin typeface="Times New Roman" panose="02020603050405020304" pitchFamily="18" charset="0"/>
                <a:cs typeface="Times New Roman" panose="02020603050405020304" pitchFamily="18" charset="0"/>
              </a:rPr>
              <a:t>Kirana</a:t>
            </a:r>
            <a:r>
              <a:rPr lang="en-US" sz="1500" dirty="0">
                <a:latin typeface="Times New Roman" panose="02020603050405020304" pitchFamily="18" charset="0"/>
                <a:cs typeface="Times New Roman" panose="02020603050405020304" pitchFamily="18" charset="0"/>
              </a:rPr>
              <a:t>, U., </a:t>
            </a:r>
            <a:r>
              <a:rPr lang="en-US" sz="1500" dirty="0" err="1">
                <a:latin typeface="Times New Roman" panose="02020603050405020304" pitchFamily="18" charset="0"/>
                <a:cs typeface="Times New Roman" panose="02020603050405020304" pitchFamily="18" charset="0"/>
              </a:rPr>
              <a:t>Mulyana</a:t>
            </a:r>
            <a:r>
              <a:rPr lang="en-US" sz="1500" dirty="0">
                <a:latin typeface="Times New Roman" panose="02020603050405020304" pitchFamily="18" charset="0"/>
                <a:cs typeface="Times New Roman" panose="02020603050405020304" pitchFamily="18" charset="0"/>
              </a:rPr>
              <a:t>, A. </a:t>
            </a:r>
            <a:r>
              <a:rPr lang="en-US" sz="1500" dirty="0" err="1">
                <a:latin typeface="Times New Roman" panose="02020603050405020304" pitchFamily="18" charset="0"/>
                <a:cs typeface="Times New Roman" panose="02020603050405020304" pitchFamily="18" charset="0"/>
              </a:rPr>
              <a:t>Tanggung</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Jawab</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Dokter</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Dalam</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Melakukan</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Aborsi</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Tanpa</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Seijin</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Ibu</a:t>
            </a:r>
            <a:r>
              <a:rPr lang="en-US" sz="1500" dirty="0">
                <a:latin typeface="Times New Roman" panose="02020603050405020304" pitchFamily="18" charset="0"/>
                <a:cs typeface="Times New Roman" panose="02020603050405020304" pitchFamily="18" charset="0"/>
              </a:rPr>
              <a:t> Yang </a:t>
            </a:r>
            <a:r>
              <a:rPr lang="en-US" sz="1500" dirty="0" err="1">
                <a:latin typeface="Times New Roman" panose="02020603050405020304" pitchFamily="18" charset="0"/>
                <a:cs typeface="Times New Roman" panose="02020603050405020304" pitchFamily="18" charset="0"/>
              </a:rPr>
              <a:t>Mengandung</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Atau</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Keluarga</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Dalam</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Perspektif</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Hukum</a:t>
            </a:r>
            <a:r>
              <a:rPr lang="en-US" sz="1500" dirty="0">
                <a:latin typeface="Times New Roman" panose="02020603050405020304" pitchFamily="18" charset="0"/>
                <a:cs typeface="Times New Roman" panose="02020603050405020304" pitchFamily="18" charset="0"/>
              </a:rPr>
              <a:t> Di </a:t>
            </a:r>
            <a:r>
              <a:rPr lang="en-US" sz="1500" dirty="0" err="1">
                <a:latin typeface="Times New Roman" panose="02020603050405020304" pitchFamily="18" charset="0"/>
                <a:cs typeface="Times New Roman" panose="02020603050405020304" pitchFamily="18" charset="0"/>
              </a:rPr>
              <a:t>Indonesia,Jurnal</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Mimbar</a:t>
            </a:r>
            <a:r>
              <a:rPr lang="en-US" sz="1500" dirty="0">
                <a:latin typeface="Times New Roman" panose="02020603050405020304" pitchFamily="18" charset="0"/>
                <a:cs typeface="Times New Roman" panose="02020603050405020304" pitchFamily="18" charset="0"/>
              </a:rPr>
              <a:t> </a:t>
            </a:r>
            <a:r>
              <a:rPr lang="en-US" sz="1500" dirty="0" err="1">
                <a:latin typeface="Times New Roman" panose="02020603050405020304" pitchFamily="18" charset="0"/>
                <a:cs typeface="Times New Roman" panose="02020603050405020304" pitchFamily="18" charset="0"/>
              </a:rPr>
              <a:t>Justitia</a:t>
            </a:r>
            <a:r>
              <a:rPr lang="en-US" sz="1500" dirty="0">
                <a:latin typeface="Times New Roman" panose="02020603050405020304" pitchFamily="18" charset="0"/>
                <a:cs typeface="Times New Roman" panose="02020603050405020304" pitchFamily="18" charset="0"/>
              </a:rPr>
              <a:t> ,1(2),504-505</a:t>
            </a:r>
          </a:p>
          <a:p>
            <a:pPr>
              <a:lnSpc>
                <a:spcPct val="150000"/>
              </a:lnSpc>
            </a:pPr>
            <a:endParaRPr lang="en-US" sz="1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9435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anose="02020603050405020304" pitchFamily="18" charset="0"/>
                <a:cs typeface="Times New Roman" panose="02020603050405020304" pitchFamily="18" charset="0"/>
              </a:rPr>
              <a:t>Kelompok</a:t>
            </a:r>
            <a:r>
              <a:rPr lang="en-US" dirty="0" smtClean="0">
                <a:latin typeface="Times New Roman" panose="02020603050405020304" pitchFamily="18" charset="0"/>
                <a:cs typeface="Times New Roman" panose="02020603050405020304" pitchFamily="18" charset="0"/>
              </a:rPr>
              <a:t> 4</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46761" y="1554479"/>
            <a:ext cx="8168639" cy="4497185"/>
          </a:xfrm>
        </p:spPr>
        <p:txBody>
          <a:bodyPr>
            <a:noAutofit/>
          </a:bodyPr>
          <a:lstStyle/>
          <a:p>
            <a:pPr>
              <a:lnSpc>
                <a:spcPct val="150000"/>
              </a:lnSpc>
            </a:pPr>
            <a:r>
              <a:rPr lang="en-US" sz="1600" dirty="0" smtClean="0">
                <a:latin typeface="Times New Roman" panose="02020603050405020304" pitchFamily="18" charset="0"/>
                <a:cs typeface="Times New Roman" panose="02020603050405020304" pitchFamily="18" charset="0"/>
              </a:rPr>
              <a:t>1.Anggi </a:t>
            </a:r>
            <a:r>
              <a:rPr lang="en-US" sz="1600" dirty="0" err="1" smtClean="0">
                <a:latin typeface="Times New Roman" panose="02020603050405020304" pitchFamily="18" charset="0"/>
                <a:cs typeface="Times New Roman" panose="02020603050405020304" pitchFamily="18" charset="0"/>
              </a:rPr>
              <a:t>Nofrida</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	</a:t>
            </a:r>
            <a:r>
              <a:rPr lang="id-ID" sz="1600" dirty="0" smtClean="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2110105031</a:t>
            </a:r>
          </a:p>
          <a:p>
            <a:pPr>
              <a:lnSpc>
                <a:spcPct val="150000"/>
              </a:lnSpc>
            </a:pPr>
            <a:r>
              <a:rPr lang="en-US" sz="1600" dirty="0" smtClean="0">
                <a:latin typeface="Times New Roman" panose="02020603050405020304" pitchFamily="18" charset="0"/>
                <a:cs typeface="Times New Roman" panose="02020603050405020304" pitchFamily="18" charset="0"/>
              </a:rPr>
              <a:t>2.Apriliani Noor </a:t>
            </a:r>
            <a:r>
              <a:rPr lang="en-US" sz="1600" dirty="0" err="1" smtClean="0">
                <a:latin typeface="Times New Roman" panose="02020603050405020304" pitchFamily="18" charset="0"/>
                <a:cs typeface="Times New Roman" panose="02020603050405020304" pitchFamily="18" charset="0"/>
              </a:rPr>
              <a:t>Aisyah</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	2110105006</a:t>
            </a:r>
          </a:p>
          <a:p>
            <a:pPr>
              <a:lnSpc>
                <a:spcPct val="150000"/>
              </a:lnSpc>
            </a:pPr>
            <a:r>
              <a:rPr lang="en-US" sz="1600" dirty="0" smtClean="0">
                <a:latin typeface="Times New Roman" panose="02020603050405020304" pitchFamily="18" charset="0"/>
                <a:cs typeface="Times New Roman" panose="02020603050405020304" pitchFamily="18" charset="0"/>
              </a:rPr>
              <a:t>3.Azmar </a:t>
            </a:r>
            <a:r>
              <a:rPr lang="en-US" sz="1600" dirty="0" err="1" smtClean="0">
                <a:latin typeface="Times New Roman" panose="02020603050405020304" pitchFamily="18" charset="0"/>
                <a:cs typeface="Times New Roman" panose="02020603050405020304" pitchFamily="18" charset="0"/>
              </a:rPr>
              <a:t>Amalia</a:t>
            </a:r>
            <a:r>
              <a:rPr lang="en-US" sz="1600" dirty="0" smtClean="0">
                <a:latin typeface="Times New Roman" panose="02020603050405020304" pitchFamily="18" charset="0"/>
                <a:cs typeface="Times New Roman" panose="02020603050405020304" pitchFamily="18" charset="0"/>
              </a:rPr>
              <a:t> T.		</a:t>
            </a:r>
            <a:r>
              <a:rPr lang="id-ID" sz="1600" dirty="0" smtClean="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2110105027</a:t>
            </a:r>
            <a:endParaRPr lang="id-ID" sz="1600" dirty="0" smtClean="0">
              <a:latin typeface="Times New Roman" panose="02020603050405020304" pitchFamily="18" charset="0"/>
              <a:cs typeface="Times New Roman" panose="02020603050405020304" pitchFamily="18" charset="0"/>
            </a:endParaRPr>
          </a:p>
          <a:p>
            <a:pPr>
              <a:lnSpc>
                <a:spcPct val="150000"/>
              </a:lnSpc>
            </a:pPr>
            <a:r>
              <a:rPr lang="id-ID" sz="1600" dirty="0" smtClean="0">
                <a:latin typeface="Times New Roman" panose="02020603050405020304" pitchFamily="18" charset="0"/>
                <a:cs typeface="Times New Roman" panose="02020603050405020304" pitchFamily="18" charset="0"/>
              </a:rPr>
              <a:t>4.</a:t>
            </a:r>
            <a:r>
              <a:rPr lang="en-US" sz="1600" dirty="0" smtClean="0">
                <a:latin typeface="Times New Roman" panose="02020603050405020304" pitchFamily="18" charset="0"/>
                <a:cs typeface="Times New Roman" panose="02020603050405020304" pitchFamily="18" charset="0"/>
              </a:rPr>
              <a:t>.</a:t>
            </a:r>
            <a:r>
              <a:rPr lang="en-US" sz="1600" dirty="0" err="1" smtClean="0">
                <a:latin typeface="Times New Roman" panose="02020603050405020304" pitchFamily="18" charset="0"/>
                <a:cs typeface="Times New Roman" panose="02020603050405020304" pitchFamily="18" charset="0"/>
              </a:rPr>
              <a:t>Anisah</a:t>
            </a:r>
            <a:r>
              <a:rPr lang="en-US" sz="1600" dirty="0" smtClean="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Nurazizah</a:t>
            </a:r>
            <a:r>
              <a:rPr lang="en-US" sz="1600" dirty="0">
                <a:latin typeface="Times New Roman" panose="02020603050405020304" pitchFamily="18" charset="0"/>
                <a:cs typeface="Times New Roman" panose="02020603050405020304" pitchFamily="18" charset="0"/>
              </a:rPr>
              <a:t>		</a:t>
            </a:r>
            <a:r>
              <a:rPr lang="id-ID" sz="1600" dirty="0" smtClean="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2110105025</a:t>
            </a:r>
            <a:endParaRPr lang="en-US" sz="1600" dirty="0">
              <a:latin typeface="Times New Roman" panose="02020603050405020304" pitchFamily="18" charset="0"/>
              <a:cs typeface="Times New Roman" panose="02020603050405020304" pitchFamily="18" charset="0"/>
            </a:endParaRPr>
          </a:p>
          <a:p>
            <a:pPr>
              <a:lnSpc>
                <a:spcPct val="150000"/>
              </a:lnSpc>
            </a:pPr>
            <a:r>
              <a:rPr lang="id-ID" sz="1600" dirty="0" smtClean="0">
                <a:latin typeface="Times New Roman" panose="02020603050405020304" pitchFamily="18" charset="0"/>
                <a:cs typeface="Times New Roman" panose="02020603050405020304" pitchFamily="18" charset="0"/>
              </a:rPr>
              <a:t>5.</a:t>
            </a:r>
            <a:r>
              <a:rPr lang="en-US" sz="1600" dirty="0" err="1" smtClean="0">
                <a:latin typeface="Times New Roman" panose="02020603050405020304" pitchFamily="18" charset="0"/>
                <a:cs typeface="Times New Roman" panose="02020603050405020304" pitchFamily="18" charset="0"/>
              </a:rPr>
              <a:t>Sitti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Fatimatus</a:t>
            </a:r>
            <a:r>
              <a:rPr lang="en-US" sz="1600" dirty="0" smtClean="0">
                <a:latin typeface="Times New Roman" panose="02020603050405020304" pitchFamily="18" charset="0"/>
                <a:cs typeface="Times New Roman" panose="02020603050405020304" pitchFamily="18" charset="0"/>
              </a:rPr>
              <a:t> Z.		</a:t>
            </a:r>
            <a:r>
              <a:rPr lang="id-ID" sz="1600" dirty="0" smtClean="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2110105033</a:t>
            </a:r>
          </a:p>
          <a:p>
            <a:pPr>
              <a:lnSpc>
                <a:spcPct val="150000"/>
              </a:lnSpc>
            </a:pPr>
            <a:r>
              <a:rPr lang="id-ID" sz="1600" dirty="0">
                <a:latin typeface="Times New Roman" panose="02020603050405020304" pitchFamily="18" charset="0"/>
                <a:cs typeface="Times New Roman" panose="02020603050405020304" pitchFamily="18" charset="0"/>
              </a:rPr>
              <a:t>6</a:t>
            </a:r>
            <a:r>
              <a:rPr lang="en-US" sz="1600" dirty="0" smtClean="0">
                <a:latin typeface="Times New Roman" panose="02020603050405020304" pitchFamily="18" charset="0"/>
                <a:cs typeface="Times New Roman" panose="02020603050405020304" pitchFamily="18" charset="0"/>
              </a:rPr>
              <a:t>.</a:t>
            </a:r>
            <a:r>
              <a:rPr lang="en-US" sz="1600" dirty="0" err="1" smtClean="0">
                <a:latin typeface="Times New Roman" panose="02020603050405020304" pitchFamily="18" charset="0"/>
                <a:cs typeface="Times New Roman" panose="02020603050405020304" pitchFamily="18" charset="0"/>
              </a:rPr>
              <a:t>Rosmawati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Kasim</a:t>
            </a:r>
            <a:r>
              <a:rPr lang="en-US" sz="1600" dirty="0" smtClean="0">
                <a:latin typeface="Times New Roman" panose="02020603050405020304" pitchFamily="18" charset="0"/>
                <a:cs typeface="Times New Roman" panose="02020603050405020304" pitchFamily="18" charset="0"/>
              </a:rPr>
              <a:t>		</a:t>
            </a:r>
            <a:r>
              <a:rPr lang="id-ID" sz="1600" dirty="0" smtClean="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2110105021</a:t>
            </a:r>
          </a:p>
          <a:p>
            <a:pPr>
              <a:lnSpc>
                <a:spcPct val="150000"/>
              </a:lnSpc>
            </a:pPr>
            <a:r>
              <a:rPr lang="id-ID" sz="1600" dirty="0">
                <a:latin typeface="Times New Roman" panose="02020603050405020304" pitchFamily="18" charset="0"/>
                <a:cs typeface="Times New Roman" panose="02020603050405020304" pitchFamily="18" charset="0"/>
              </a:rPr>
              <a:t>7</a:t>
            </a:r>
            <a:r>
              <a:rPr lang="en-US" sz="1600" dirty="0" smtClean="0">
                <a:latin typeface="Times New Roman" panose="02020603050405020304" pitchFamily="18" charset="0"/>
                <a:cs typeface="Times New Roman" panose="02020603050405020304" pitchFamily="18" charset="0"/>
              </a:rPr>
              <a:t>.</a:t>
            </a:r>
            <a:r>
              <a:rPr lang="en-US" sz="1600" dirty="0" err="1" smtClean="0">
                <a:latin typeface="Times New Roman" panose="02020603050405020304" pitchFamily="18" charset="0"/>
                <a:cs typeface="Times New Roman" panose="02020603050405020304" pitchFamily="18" charset="0"/>
              </a:rPr>
              <a:t>Desit</a:t>
            </a:r>
            <a:r>
              <a:rPr lang="id-ID" sz="1600" dirty="0" smtClean="0">
                <a:latin typeface="Times New Roman" panose="02020603050405020304" pitchFamily="18" charset="0"/>
                <a:cs typeface="Times New Roman" panose="02020603050405020304" pitchFamily="18" charset="0"/>
              </a:rPr>
              <a:t>a Alfa Ramadani		2110105015</a:t>
            </a:r>
            <a:endParaRPr lang="en-US" sz="1600" dirty="0" smtClean="0">
              <a:latin typeface="Times New Roman" panose="02020603050405020304" pitchFamily="18" charset="0"/>
              <a:cs typeface="Times New Roman" panose="02020603050405020304" pitchFamily="18" charset="0"/>
            </a:endParaRPr>
          </a:p>
          <a:p>
            <a:pPr>
              <a:lnSpc>
                <a:spcPct val="150000"/>
              </a:lnSpc>
            </a:pPr>
            <a:r>
              <a:rPr lang="id-ID" sz="1600" dirty="0">
                <a:latin typeface="Times New Roman" panose="02020603050405020304" pitchFamily="18" charset="0"/>
                <a:cs typeface="Times New Roman" panose="02020603050405020304" pitchFamily="18" charset="0"/>
              </a:rPr>
              <a:t>8</a:t>
            </a:r>
            <a:r>
              <a:rPr lang="en-US" sz="1600" dirty="0" smtClean="0">
                <a:latin typeface="Times New Roman" panose="02020603050405020304" pitchFamily="18" charset="0"/>
                <a:cs typeface="Times New Roman" panose="02020603050405020304" pitchFamily="18" charset="0"/>
              </a:rPr>
              <a:t>.</a:t>
            </a:r>
            <a:r>
              <a:rPr lang="en-US" sz="1600" dirty="0" err="1" smtClean="0">
                <a:latin typeface="Times New Roman" panose="02020603050405020304" pitchFamily="18" charset="0"/>
                <a:cs typeface="Times New Roman" panose="02020603050405020304" pitchFamily="18" charset="0"/>
              </a:rPr>
              <a:t>Azzu</a:t>
            </a:r>
            <a:r>
              <a:rPr lang="id-ID" sz="1600" dirty="0" smtClean="0">
                <a:latin typeface="Times New Roman" panose="02020603050405020304" pitchFamily="18" charset="0"/>
                <a:cs typeface="Times New Roman" panose="02020603050405020304" pitchFamily="18" charset="0"/>
              </a:rPr>
              <a:t>hra Putri Salaman		2110105037</a:t>
            </a:r>
            <a:endParaRPr lang="en-US" sz="1600" dirty="0" smtClean="0">
              <a:latin typeface="Times New Roman" panose="02020603050405020304" pitchFamily="18" charset="0"/>
              <a:cs typeface="Times New Roman" panose="02020603050405020304" pitchFamily="18" charset="0"/>
            </a:endParaRPr>
          </a:p>
          <a:p>
            <a:pPr>
              <a:lnSpc>
                <a:spcPct val="150000"/>
              </a:lnSpc>
            </a:pPr>
            <a:r>
              <a:rPr lang="id-ID" sz="1600" dirty="0">
                <a:latin typeface="Times New Roman" panose="02020603050405020304" pitchFamily="18" charset="0"/>
                <a:cs typeface="Times New Roman" panose="02020603050405020304" pitchFamily="18" charset="0"/>
              </a:rPr>
              <a:t>9</a:t>
            </a:r>
            <a:r>
              <a:rPr lang="en-US" sz="1600" dirty="0" smtClean="0">
                <a:latin typeface="Times New Roman" panose="02020603050405020304" pitchFamily="18" charset="0"/>
                <a:cs typeface="Times New Roman" panose="02020603050405020304" pitchFamily="18" charset="0"/>
              </a:rPr>
              <a:t>.</a:t>
            </a:r>
            <a:r>
              <a:rPr lang="en-US" sz="1600" dirty="0" err="1" smtClean="0">
                <a:latin typeface="Times New Roman" panose="02020603050405020304" pitchFamily="18" charset="0"/>
                <a:cs typeface="Times New Roman" panose="02020603050405020304" pitchFamily="18" charset="0"/>
              </a:rPr>
              <a:t>Lia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Puspasari</a:t>
            </a:r>
            <a:r>
              <a:rPr lang="id-ID" sz="1600" dirty="0" smtClean="0">
                <a:latin typeface="Times New Roman" panose="02020603050405020304" pitchFamily="18" charset="0"/>
                <a:cs typeface="Times New Roman" panose="02020603050405020304" pitchFamily="18" charset="0"/>
              </a:rPr>
              <a:t>			</a:t>
            </a:r>
            <a:r>
              <a:rPr lang="id-ID" sz="1600" dirty="0" smtClean="0">
                <a:latin typeface="Times New Roman" panose="02020603050405020304" pitchFamily="18" charset="0"/>
                <a:cs typeface="Times New Roman" panose="02020603050405020304" pitchFamily="18" charset="0"/>
              </a:rPr>
              <a:t>2110105038</a:t>
            </a:r>
            <a:endParaRPr lang="en-US" sz="1600" dirty="0" smtClean="0">
              <a:latin typeface="Times New Roman" panose="02020603050405020304" pitchFamily="18" charset="0"/>
              <a:cs typeface="Times New Roman" panose="02020603050405020304" pitchFamily="18" charset="0"/>
            </a:endParaRPr>
          </a:p>
          <a:p>
            <a:pPr>
              <a:lnSpc>
                <a:spcPct val="150000"/>
              </a:lnSpc>
            </a:pPr>
            <a:r>
              <a:rPr lang="en-US" sz="1600" dirty="0" smtClean="0">
                <a:latin typeface="Times New Roman" panose="02020603050405020304" pitchFamily="18" charset="0"/>
                <a:cs typeface="Times New Roman" panose="02020603050405020304" pitchFamily="18" charset="0"/>
              </a:rPr>
              <a:t>10.Rio </a:t>
            </a:r>
            <a:r>
              <a:rPr lang="en-US" sz="1600" dirty="0" err="1" smtClean="0">
                <a:latin typeface="Times New Roman" panose="02020603050405020304" pitchFamily="18" charset="0"/>
                <a:cs typeface="Times New Roman" panose="02020603050405020304" pitchFamily="18" charset="0"/>
              </a:rPr>
              <a:t>Dwi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Rahayu</a:t>
            </a:r>
            <a:r>
              <a:rPr lang="en-US" sz="1600" smtClean="0">
                <a:latin typeface="Times New Roman" panose="02020603050405020304" pitchFamily="18" charset="0"/>
                <a:cs typeface="Times New Roman" panose="02020603050405020304" pitchFamily="18" charset="0"/>
              </a:rPr>
              <a:t>			2110105036</a:t>
            </a:r>
            <a:endParaRPr lang="en-US" sz="1600" dirty="0" smtClean="0">
              <a:latin typeface="Times New Roman" panose="02020603050405020304" pitchFamily="18" charset="0"/>
              <a:cs typeface="Times New Roman" panose="02020603050405020304" pitchFamily="18" charset="0"/>
            </a:endParaRPr>
          </a:p>
          <a:p>
            <a:pPr>
              <a:lnSpc>
                <a:spcPct val="150000"/>
              </a:lnSpc>
            </a:pP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9211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44265" y="396240"/>
            <a:ext cx="7800975" cy="1485900"/>
          </a:xfrm>
        </p:spPr>
        <p:txBody>
          <a:bodyPr/>
          <a:lstStyle/>
          <a:p>
            <a:r>
              <a:rPr lang="en-US" dirty="0" smtClean="0">
                <a:latin typeface="Times New Roman" panose="02020603050405020304" pitchFamily="18" charset="0"/>
                <a:cs typeface="Times New Roman" panose="02020603050405020304" pitchFamily="18" charset="0"/>
              </a:rPr>
              <a:t>BAB I</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46760" y="1428750"/>
            <a:ext cx="9026843" cy="4652963"/>
          </a:xfrm>
        </p:spPr>
        <p:txBody>
          <a:bodyPr>
            <a:normAutofit lnSpcReduction="10000"/>
          </a:bodyPr>
          <a:lstStyle/>
          <a:p>
            <a:pPr marL="0" indent="0">
              <a:lnSpc>
                <a:spcPct val="150000"/>
              </a:lnSpc>
              <a:buNone/>
            </a:pPr>
            <a:r>
              <a:rPr lang="en-US" sz="1800" b="1" dirty="0" smtClean="0">
                <a:latin typeface="Times New Roman" panose="02020603050405020304" pitchFamily="18" charset="0"/>
                <a:cs typeface="Times New Roman" panose="02020603050405020304" pitchFamily="18" charset="0"/>
              </a:rPr>
              <a:t>KASUS</a:t>
            </a:r>
          </a:p>
          <a:p>
            <a:pPr marL="0" indent="0">
              <a:lnSpc>
                <a:spcPct val="150000"/>
              </a:lnSpc>
              <a:buNone/>
            </a:pPr>
            <a:r>
              <a:rPr lang="en-US" sz="1400" dirty="0" err="1" smtClean="0">
                <a:latin typeface="Times New Roman" panose="02020603050405020304" pitchFamily="18" charset="0"/>
                <a:cs typeface="Times New Roman" panose="02020603050405020304" pitchFamily="18" charset="0"/>
              </a:rPr>
              <a:t>Dua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keluarga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serta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seorang</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bidan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menjadi</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tersangka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dugaan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aborsi</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atau</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pengguguran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bayi</a:t>
            </a:r>
            <a:r>
              <a:rPr lang="en-US" sz="1400" dirty="0" smtClean="0">
                <a:latin typeface="Times New Roman" panose="02020603050405020304" pitchFamily="18" charset="0"/>
                <a:cs typeface="Times New Roman" panose="02020603050405020304" pitchFamily="18" charset="0"/>
              </a:rPr>
              <a:t> yang </a:t>
            </a:r>
            <a:r>
              <a:rPr lang="en-US" sz="1400" dirty="0" err="1" smtClean="0">
                <a:latin typeface="Times New Roman" panose="02020603050405020304" pitchFamily="18" charset="0"/>
                <a:cs typeface="Times New Roman" panose="02020603050405020304" pitchFamily="18" charset="0"/>
              </a:rPr>
              <a:t>dikandung</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seorang</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remaja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putri</a:t>
            </a:r>
            <a:r>
              <a:rPr lang="en-US" sz="1400" dirty="0" smtClean="0">
                <a:latin typeface="Times New Roman" panose="02020603050405020304" pitchFamily="18" charset="0"/>
                <a:cs typeface="Times New Roman" panose="02020603050405020304" pitchFamily="18" charset="0"/>
              </a:rPr>
              <a:t> di </a:t>
            </a:r>
            <a:r>
              <a:rPr lang="en-US" sz="1400" dirty="0" err="1" smtClean="0">
                <a:latin typeface="Times New Roman" panose="02020603050405020304" pitchFamily="18" charset="0"/>
                <a:cs typeface="Times New Roman" panose="02020603050405020304" pitchFamily="18" charset="0"/>
              </a:rPr>
              <a:t>bawah</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umur</a:t>
            </a:r>
            <a:r>
              <a:rPr lang="en-US" sz="1400" dirty="0" smtClean="0">
                <a:latin typeface="Times New Roman" panose="02020603050405020304" pitchFamily="18" charset="0"/>
                <a:cs typeface="Times New Roman" panose="02020603050405020304" pitchFamily="18" charset="0"/>
              </a:rPr>
              <a:t> di Kota </a:t>
            </a:r>
            <a:r>
              <a:rPr lang="en-US" sz="1400" dirty="0" err="1" smtClean="0">
                <a:latin typeface="Times New Roman" panose="02020603050405020304" pitchFamily="18" charset="0"/>
                <a:cs typeface="Times New Roman" panose="02020603050405020304" pitchFamily="18" charset="0"/>
              </a:rPr>
              <a:t>Sabang</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Aceh.KBO</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Satuan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Reserse</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Kriminal</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Polres</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Sabang</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Aiptu</a:t>
            </a:r>
            <a:r>
              <a:rPr lang="en-US" sz="1400" dirty="0" smtClean="0">
                <a:latin typeface="Times New Roman" panose="02020603050405020304" pitchFamily="18" charset="0"/>
                <a:cs typeface="Times New Roman" panose="02020603050405020304" pitchFamily="18" charset="0"/>
              </a:rPr>
              <a:t> Rizal </a:t>
            </a:r>
            <a:r>
              <a:rPr lang="en-US" sz="1400" dirty="0" err="1" smtClean="0">
                <a:latin typeface="Times New Roman" panose="02020603050405020304" pitchFamily="18" charset="0"/>
                <a:cs typeface="Times New Roman" panose="02020603050405020304" pitchFamily="18" charset="0"/>
              </a:rPr>
              <a:t>Bahnur</a:t>
            </a:r>
            <a:r>
              <a:rPr lang="en-US" sz="1400" dirty="0" smtClean="0">
                <a:latin typeface="Times New Roman" panose="02020603050405020304" pitchFamily="18" charset="0"/>
                <a:cs typeface="Times New Roman" panose="02020603050405020304" pitchFamily="18" charset="0"/>
              </a:rPr>
              <a:t> di </a:t>
            </a:r>
            <a:r>
              <a:rPr lang="en-US" sz="1400" dirty="0" err="1" smtClean="0">
                <a:latin typeface="Times New Roman" panose="02020603050405020304" pitchFamily="18" charset="0"/>
                <a:cs typeface="Times New Roman" panose="02020603050405020304" pitchFamily="18" charset="0"/>
              </a:rPr>
              <a:t>Sabang</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Rabu</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mengatakan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dalam</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kasus</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dugaan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aborsi</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tersebut</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ada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tujuh</a:t>
            </a:r>
            <a:r>
              <a:rPr lang="en-US" sz="1400" dirty="0" smtClean="0">
                <a:latin typeface="Times New Roman" panose="02020603050405020304" pitchFamily="18" charset="0"/>
                <a:cs typeface="Times New Roman" panose="02020603050405020304" pitchFamily="18" charset="0"/>
              </a:rPr>
              <a:t> orang yang </a:t>
            </a:r>
            <a:r>
              <a:rPr lang="en-US" sz="1400" dirty="0" err="1" smtClean="0">
                <a:latin typeface="Times New Roman" panose="02020603050405020304" pitchFamily="18" charset="0"/>
                <a:cs typeface="Times New Roman" panose="02020603050405020304" pitchFamily="18" charset="0"/>
              </a:rPr>
              <a:t>ditetapkan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sebagai</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tersangka</a:t>
            </a:r>
            <a:r>
              <a:rPr lang="en-US" sz="1400" dirty="0" smtClean="0">
                <a:latin typeface="Times New Roman" panose="02020603050405020304" pitchFamily="18" charset="0"/>
                <a:cs typeface="Times New Roman" panose="02020603050405020304" pitchFamily="18" charset="0"/>
              </a:rPr>
              <a:t>.</a:t>
            </a:r>
          </a:p>
          <a:p>
            <a:pPr marL="0" indent="0">
              <a:lnSpc>
                <a:spcPct val="150000"/>
              </a:lnSpc>
              <a:buNone/>
            </a:pPr>
            <a:r>
              <a:rPr lang="en-US" sz="1400" dirty="0" smtClean="0">
                <a:latin typeface="Times New Roman" panose="02020603050405020304" pitchFamily="18" charset="0"/>
                <a:cs typeface="Times New Roman" panose="02020603050405020304" pitchFamily="18" charset="0"/>
              </a:rPr>
              <a:t>"</a:t>
            </a:r>
            <a:r>
              <a:rPr lang="en-US" sz="1400" dirty="0" err="1" smtClean="0">
                <a:latin typeface="Times New Roman" panose="02020603050405020304" pitchFamily="18" charset="0"/>
                <a:cs typeface="Times New Roman" panose="02020603050405020304" pitchFamily="18" charset="0"/>
              </a:rPr>
              <a:t>Berkas</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perkara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beserta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tersangka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dan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barang</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bukti</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sudah</a:t>
            </a:r>
            <a:r>
              <a:rPr lang="en-US" sz="1400" dirty="0" smtClean="0">
                <a:latin typeface="Times New Roman" panose="02020603050405020304" pitchFamily="18" charset="0"/>
                <a:cs typeface="Times New Roman" panose="02020603050405020304" pitchFamily="18" charset="0"/>
              </a:rPr>
              <a:t> kami </a:t>
            </a:r>
            <a:r>
              <a:rPr lang="en-US" sz="1400" dirty="0" err="1" smtClean="0">
                <a:latin typeface="Times New Roman" panose="02020603050405020304" pitchFamily="18" charset="0"/>
                <a:cs typeface="Times New Roman" panose="02020603050405020304" pitchFamily="18" charset="0"/>
              </a:rPr>
              <a:t>limpahkan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ke</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Kejaksaan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Negeri</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Sabang</a:t>
            </a:r>
            <a:r>
              <a:rPr lang="en-US" sz="1400" dirty="0" smtClean="0">
                <a:latin typeface="Times New Roman" panose="02020603050405020304" pitchFamily="18" charset="0"/>
                <a:cs typeface="Times New Roman" panose="02020603050405020304" pitchFamily="18" charset="0"/>
              </a:rPr>
              <a:t>," kata </a:t>
            </a:r>
            <a:r>
              <a:rPr lang="en-US" sz="1400" dirty="0" err="1" smtClean="0">
                <a:latin typeface="Times New Roman" panose="02020603050405020304" pitchFamily="18" charset="0"/>
                <a:cs typeface="Times New Roman" panose="02020603050405020304" pitchFamily="18" charset="0"/>
              </a:rPr>
              <a:t>Aiptu</a:t>
            </a:r>
            <a:r>
              <a:rPr lang="en-US" sz="1400" dirty="0" smtClean="0">
                <a:latin typeface="Times New Roman" panose="02020603050405020304" pitchFamily="18" charset="0"/>
                <a:cs typeface="Times New Roman" panose="02020603050405020304" pitchFamily="18" charset="0"/>
              </a:rPr>
              <a:t> Rizal </a:t>
            </a:r>
            <a:r>
              <a:rPr lang="en-US" sz="1400" dirty="0" err="1" smtClean="0">
                <a:latin typeface="Times New Roman" panose="02020603050405020304" pitchFamily="18" charset="0"/>
                <a:cs typeface="Times New Roman" panose="02020603050405020304" pitchFamily="18" charset="0"/>
              </a:rPr>
              <a:t>Bahnur</a:t>
            </a:r>
            <a:r>
              <a:rPr lang="en-US" sz="1400" dirty="0" smtClean="0">
                <a:latin typeface="Times New Roman" panose="02020603050405020304" pitchFamily="18" charset="0"/>
                <a:cs typeface="Times New Roman" panose="02020603050405020304" pitchFamily="18" charset="0"/>
              </a:rPr>
              <a:t>.</a:t>
            </a:r>
          </a:p>
          <a:p>
            <a:pPr marL="0" indent="0">
              <a:lnSpc>
                <a:spcPct val="150000"/>
              </a:lnSpc>
              <a:buNone/>
            </a:pPr>
            <a:r>
              <a:rPr lang="en-US" sz="1400" dirty="0" err="1" smtClean="0">
                <a:latin typeface="Times New Roman" panose="02020603050405020304" pitchFamily="18" charset="0"/>
                <a:cs typeface="Times New Roman" panose="02020603050405020304" pitchFamily="18" charset="0"/>
              </a:rPr>
              <a:t>Ketujuh</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tersangka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tersebut</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berinisial</a:t>
            </a:r>
            <a:r>
              <a:rPr lang="en-US" sz="1400" dirty="0" smtClean="0">
                <a:latin typeface="Times New Roman" panose="02020603050405020304" pitchFamily="18" charset="0"/>
                <a:cs typeface="Times New Roman" panose="02020603050405020304" pitchFamily="18" charset="0"/>
              </a:rPr>
              <a:t> MR (</a:t>
            </a:r>
            <a:r>
              <a:rPr lang="en-US" sz="1400" dirty="0" err="1" smtClean="0">
                <a:latin typeface="Times New Roman" panose="02020603050405020304" pitchFamily="18" charset="0"/>
                <a:cs typeface="Times New Roman" panose="02020603050405020304" pitchFamily="18" charset="0"/>
              </a:rPr>
              <a:t>diduga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pelaku</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menghamili</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korban</a:t>
            </a:r>
            <a:r>
              <a:rPr lang="en-US" sz="1400" dirty="0" smtClean="0">
                <a:latin typeface="Times New Roman" panose="02020603050405020304" pitchFamily="18" charset="0"/>
                <a:cs typeface="Times New Roman" panose="02020603050405020304" pitchFamily="18" charset="0"/>
              </a:rPr>
              <a:t>), HYT (</a:t>
            </a:r>
            <a:r>
              <a:rPr lang="en-US" sz="1400" dirty="0" err="1" smtClean="0">
                <a:latin typeface="Times New Roman" panose="02020603050405020304" pitchFamily="18" charset="0"/>
                <a:cs typeface="Times New Roman" panose="02020603050405020304" pitchFamily="18" charset="0"/>
              </a:rPr>
              <a:t>bidan</a:t>
            </a:r>
            <a:r>
              <a:rPr lang="en-US" sz="1400" dirty="0" smtClean="0">
                <a:latin typeface="Times New Roman" panose="02020603050405020304" pitchFamily="18" charset="0"/>
                <a:cs typeface="Times New Roman" panose="02020603050405020304" pitchFamily="18" charset="0"/>
              </a:rPr>
              <a:t>), SUT </a:t>
            </a:r>
            <a:r>
              <a:rPr lang="en-US" sz="1400" dirty="0" err="1" smtClean="0">
                <a:latin typeface="Times New Roman" panose="02020603050405020304" pitchFamily="18" charset="0"/>
                <a:cs typeface="Times New Roman" panose="02020603050405020304" pitchFamily="18" charset="0"/>
              </a:rPr>
              <a:t>dan</a:t>
            </a:r>
            <a:r>
              <a:rPr lang="en-US" sz="1400" dirty="0" smtClean="0">
                <a:latin typeface="Times New Roman" panose="02020603050405020304" pitchFamily="18" charset="0"/>
                <a:cs typeface="Times New Roman" panose="02020603050405020304" pitchFamily="18" charset="0"/>
              </a:rPr>
              <a:t> SAF (ayah </a:t>
            </a:r>
            <a:r>
              <a:rPr lang="en-US" sz="1400" dirty="0" err="1" smtClean="0">
                <a:latin typeface="Times New Roman" panose="02020603050405020304" pitchFamily="18" charset="0"/>
                <a:cs typeface="Times New Roman" panose="02020603050405020304" pitchFamily="18" charset="0"/>
              </a:rPr>
              <a:t>dan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ibu</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tersangka</a:t>
            </a:r>
            <a:r>
              <a:rPr lang="en-US" sz="1400" dirty="0" smtClean="0">
                <a:latin typeface="Times New Roman" panose="02020603050405020304" pitchFamily="18" charset="0"/>
                <a:cs typeface="Times New Roman" panose="02020603050405020304" pitchFamily="18" charset="0"/>
              </a:rPr>
              <a:t> MR), KAS </a:t>
            </a:r>
            <a:r>
              <a:rPr lang="en-US" sz="1400" dirty="0" err="1" smtClean="0">
                <a:latin typeface="Times New Roman" panose="02020603050405020304" pitchFamily="18" charset="0"/>
                <a:cs typeface="Times New Roman" panose="02020603050405020304" pitchFamily="18" charset="0"/>
              </a:rPr>
              <a:t>dan</a:t>
            </a:r>
            <a:r>
              <a:rPr lang="en-US" sz="1400" dirty="0" smtClean="0">
                <a:latin typeface="Times New Roman" panose="02020603050405020304" pitchFamily="18" charset="0"/>
                <a:cs typeface="Times New Roman" panose="02020603050405020304" pitchFamily="18" charset="0"/>
              </a:rPr>
              <a:t> MUR (ayah </a:t>
            </a:r>
            <a:r>
              <a:rPr lang="en-US" sz="1400" dirty="0" err="1" smtClean="0">
                <a:latin typeface="Times New Roman" panose="02020603050405020304" pitchFamily="18" charset="0"/>
                <a:cs typeface="Times New Roman" panose="02020603050405020304" pitchFamily="18" charset="0"/>
              </a:rPr>
              <a:t>dan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ibu</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korban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serta</a:t>
            </a:r>
            <a:r>
              <a:rPr lang="en-US" sz="1400" dirty="0" smtClean="0">
                <a:latin typeface="Times New Roman" panose="02020603050405020304" pitchFamily="18" charset="0"/>
                <a:cs typeface="Times New Roman" panose="02020603050405020304" pitchFamily="18" charset="0"/>
              </a:rPr>
              <a:t> NHB, </a:t>
            </a:r>
            <a:r>
              <a:rPr lang="en-US" sz="1400" dirty="0" err="1" smtClean="0">
                <a:latin typeface="Times New Roman" panose="02020603050405020304" pitchFamily="18" charset="0"/>
                <a:cs typeface="Times New Roman" panose="02020603050405020304" pitchFamily="18" charset="0"/>
              </a:rPr>
              <a:t>berusia</a:t>
            </a:r>
            <a:r>
              <a:rPr lang="en-US" sz="1400" dirty="0" smtClean="0">
                <a:latin typeface="Times New Roman" panose="02020603050405020304" pitchFamily="18" charset="0"/>
                <a:cs typeface="Times New Roman" panose="02020603050405020304" pitchFamily="18" charset="0"/>
              </a:rPr>
              <a:t> 70 </a:t>
            </a:r>
            <a:r>
              <a:rPr lang="en-US" sz="1400" dirty="0" err="1" smtClean="0">
                <a:latin typeface="Times New Roman" panose="02020603050405020304" pitchFamily="18" charset="0"/>
                <a:cs typeface="Times New Roman" panose="02020603050405020304" pitchFamily="18" charset="0"/>
              </a:rPr>
              <a:t>tahun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nenek</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korban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Aiptu</a:t>
            </a:r>
            <a:r>
              <a:rPr lang="en-US" sz="1400" dirty="0" smtClean="0">
                <a:latin typeface="Times New Roman" panose="02020603050405020304" pitchFamily="18" charset="0"/>
                <a:cs typeface="Times New Roman" panose="02020603050405020304" pitchFamily="18" charset="0"/>
              </a:rPr>
              <a:t> Rizal </a:t>
            </a:r>
            <a:r>
              <a:rPr lang="en-US" sz="1400" dirty="0" err="1" smtClean="0">
                <a:latin typeface="Times New Roman" panose="02020603050405020304" pitchFamily="18" charset="0"/>
                <a:cs typeface="Times New Roman" panose="02020603050405020304" pitchFamily="18" charset="0"/>
              </a:rPr>
              <a:t>Bahnur</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mengatakan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kasus</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tersebut</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bermula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persetubuhan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korban</a:t>
            </a:r>
            <a:r>
              <a:rPr lang="en-US" sz="1400" dirty="0" smtClean="0">
                <a:latin typeface="Times New Roman" panose="02020603050405020304" pitchFamily="18" charset="0"/>
                <a:cs typeface="Times New Roman" panose="02020603050405020304" pitchFamily="18" charset="0"/>
              </a:rPr>
              <a:t> yang </a:t>
            </a:r>
            <a:r>
              <a:rPr lang="en-US" sz="1400" dirty="0" err="1" smtClean="0">
                <a:latin typeface="Times New Roman" panose="02020603050405020304" pitchFamily="18" charset="0"/>
                <a:cs typeface="Times New Roman" panose="02020603050405020304" pitchFamily="18" charset="0"/>
              </a:rPr>
              <a:t>masih</a:t>
            </a:r>
            <a:r>
              <a:rPr lang="en-US" sz="1400" dirty="0" smtClean="0">
                <a:latin typeface="Times New Roman" panose="02020603050405020304" pitchFamily="18" charset="0"/>
                <a:cs typeface="Times New Roman" panose="02020603050405020304" pitchFamily="18" charset="0"/>
              </a:rPr>
              <a:t> di </a:t>
            </a:r>
            <a:r>
              <a:rPr lang="en-US" sz="1400" dirty="0" err="1" smtClean="0">
                <a:latin typeface="Times New Roman" panose="02020603050405020304" pitchFamily="18" charset="0"/>
                <a:cs typeface="Times New Roman" panose="02020603050405020304" pitchFamily="18" charset="0"/>
              </a:rPr>
              <a:t>bawah</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umur</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diduga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dilakukan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tersangka</a:t>
            </a:r>
            <a:r>
              <a:rPr lang="en-US" sz="1400" dirty="0" smtClean="0">
                <a:latin typeface="Times New Roman" panose="02020603050405020304" pitchFamily="18" charset="0"/>
                <a:cs typeface="Times New Roman" panose="02020603050405020304" pitchFamily="18" charset="0"/>
              </a:rPr>
              <a:t> MR. </a:t>
            </a:r>
            <a:r>
              <a:rPr lang="en-US" sz="1400" dirty="0" err="1" smtClean="0">
                <a:latin typeface="Times New Roman" panose="02020603050405020304" pitchFamily="18" charset="0"/>
                <a:cs typeface="Times New Roman" panose="02020603050405020304" pitchFamily="18" charset="0"/>
              </a:rPr>
              <a:t>Tersangka</a:t>
            </a:r>
            <a:r>
              <a:rPr lang="en-US" sz="1400" dirty="0" smtClean="0">
                <a:latin typeface="Times New Roman" panose="02020603050405020304" pitchFamily="18" charset="0"/>
                <a:cs typeface="Times New Roman" panose="02020603050405020304" pitchFamily="18" charset="0"/>
              </a:rPr>
              <a:t> MR </a:t>
            </a:r>
            <a:r>
              <a:rPr lang="en-US" sz="1400" dirty="0" err="1" smtClean="0">
                <a:latin typeface="Times New Roman" panose="02020603050405020304" pitchFamily="18" charset="0"/>
                <a:cs typeface="Times New Roman" panose="02020603050405020304" pitchFamily="18" charset="0"/>
              </a:rPr>
              <a:t>merayu</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korban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berhubungan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badan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layaknya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suami</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istri</a:t>
            </a:r>
            <a:r>
              <a:rPr lang="en-US" sz="1400" dirty="0" smtClean="0">
                <a:latin typeface="Times New Roman" panose="02020603050405020304" pitchFamily="18" charset="0"/>
                <a:cs typeface="Times New Roman" panose="02020603050405020304" pitchFamily="18" charset="0"/>
              </a:rPr>
              <a:t>.</a:t>
            </a:r>
          </a:p>
          <a:p>
            <a:pPr marL="0" indent="0">
              <a:lnSpc>
                <a:spcPct val="150000"/>
              </a:lnSpc>
              <a:buNone/>
            </a:pPr>
            <a:r>
              <a:rPr lang="en-US" sz="1400" dirty="0" smtClean="0">
                <a:latin typeface="Times New Roman" panose="02020603050405020304" pitchFamily="18" charset="0"/>
                <a:cs typeface="Times New Roman" panose="02020603050405020304" pitchFamily="18" charset="0"/>
              </a:rPr>
              <a:t>"</a:t>
            </a:r>
            <a:r>
              <a:rPr lang="en-US" sz="1400" dirty="0" err="1" smtClean="0">
                <a:latin typeface="Times New Roman" panose="02020603050405020304" pitchFamily="18" charset="0"/>
                <a:cs typeface="Times New Roman" panose="02020603050405020304" pitchFamily="18" charset="0"/>
              </a:rPr>
              <a:t>Tersangka</a:t>
            </a:r>
            <a:r>
              <a:rPr lang="en-US" sz="1400" dirty="0" smtClean="0">
                <a:latin typeface="Times New Roman" panose="02020603050405020304" pitchFamily="18" charset="0"/>
                <a:cs typeface="Times New Roman" panose="02020603050405020304" pitchFamily="18" charset="0"/>
              </a:rPr>
              <a:t> MR </a:t>
            </a:r>
            <a:r>
              <a:rPr lang="en-US" sz="1400" dirty="0" err="1" smtClean="0">
                <a:latin typeface="Times New Roman" panose="02020603050405020304" pitchFamily="18" charset="0"/>
                <a:cs typeface="Times New Roman" panose="02020603050405020304" pitchFamily="18" charset="0"/>
              </a:rPr>
              <a:t>berjanji</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bertanggung</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jawab</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apabila</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korban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hamil</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Hubungan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badan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dilakukan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tersangka</a:t>
            </a:r>
            <a:r>
              <a:rPr lang="en-US" sz="1400" dirty="0" smtClean="0">
                <a:latin typeface="Times New Roman" panose="02020603050405020304" pitchFamily="18" charset="0"/>
                <a:cs typeface="Times New Roman" panose="02020603050405020304" pitchFamily="18" charset="0"/>
              </a:rPr>
              <a:t> MR </a:t>
            </a:r>
            <a:r>
              <a:rPr lang="en-US" sz="1400" dirty="0" err="1" smtClean="0">
                <a:latin typeface="Times New Roman" panose="02020603050405020304" pitchFamily="18" charset="0"/>
                <a:cs typeface="Times New Roman" panose="02020603050405020304" pitchFamily="18" charset="0"/>
              </a:rPr>
              <a:t>tersebut</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menyebabkan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korban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hamil</a:t>
            </a:r>
            <a:r>
              <a:rPr lang="en-US" sz="1400" dirty="0" smtClean="0">
                <a:latin typeface="Times New Roman" panose="02020603050405020304" pitchFamily="18" charset="0"/>
                <a:cs typeface="Times New Roman" panose="02020603050405020304" pitchFamily="18" charset="0"/>
              </a:rPr>
              <a:t>," kata </a:t>
            </a:r>
            <a:r>
              <a:rPr lang="en-US" sz="1400" dirty="0" err="1" smtClean="0">
                <a:latin typeface="Times New Roman" panose="02020603050405020304" pitchFamily="18" charset="0"/>
                <a:cs typeface="Times New Roman" panose="02020603050405020304" pitchFamily="18" charset="0"/>
              </a:rPr>
              <a:t>Aiptu</a:t>
            </a:r>
            <a:r>
              <a:rPr lang="en-US" sz="1400" dirty="0" smtClean="0">
                <a:latin typeface="Times New Roman" panose="02020603050405020304" pitchFamily="18" charset="0"/>
                <a:cs typeface="Times New Roman" panose="02020603050405020304" pitchFamily="18" charset="0"/>
              </a:rPr>
              <a:t> Rizal </a:t>
            </a:r>
            <a:r>
              <a:rPr lang="en-US" sz="1400" dirty="0" err="1" smtClean="0">
                <a:latin typeface="Times New Roman" panose="02020603050405020304" pitchFamily="18" charset="0"/>
                <a:cs typeface="Times New Roman" panose="02020603050405020304" pitchFamily="18" charset="0"/>
              </a:rPr>
              <a:t>Bahnur</a:t>
            </a:r>
            <a:r>
              <a:rPr lang="en-US" sz="1400" dirty="0" smtClean="0">
                <a:latin typeface="Times New Roman" panose="02020603050405020304" pitchFamily="18" charset="0"/>
                <a:cs typeface="Times New Roman" panose="02020603050405020304" pitchFamily="18" charset="0"/>
              </a:rPr>
              <a:t>.</a:t>
            </a:r>
          </a:p>
          <a:p>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04432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98121"/>
            <a:ext cx="9372600" cy="5867400"/>
          </a:xfrm>
        </p:spPr>
        <p:txBody>
          <a:bodyPr>
            <a:normAutofit/>
          </a:bodyPr>
          <a:lstStyle/>
          <a:p>
            <a:pPr marL="0" indent="0">
              <a:lnSpc>
                <a:spcPct val="150000"/>
              </a:lnSpc>
              <a:buNone/>
            </a:pPr>
            <a:r>
              <a:rPr lang="en-US" sz="1600" dirty="0" err="1" smtClean="0">
                <a:latin typeface="Times New Roman" panose="02020603050405020304" pitchFamily="18" charset="0"/>
                <a:cs typeface="Times New Roman" panose="02020603050405020304" pitchFamily="18" charset="0"/>
              </a:rPr>
              <a:t>Setelah</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kandungan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korban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berusia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tujuh</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bulan</a:t>
            </a:r>
            <a:r>
              <a:rPr lang="en-US" sz="1600" dirty="0" smtClean="0">
                <a:latin typeface="Times New Roman" panose="02020603050405020304" pitchFamily="18" charset="0"/>
                <a:cs typeface="Times New Roman" panose="02020603050405020304" pitchFamily="18" charset="0"/>
              </a:rPr>
              <a:t>, kata </a:t>
            </a:r>
            <a:r>
              <a:rPr lang="en-US" sz="1600" dirty="0" err="1" smtClean="0">
                <a:latin typeface="Times New Roman" panose="02020603050405020304" pitchFamily="18" charset="0"/>
                <a:cs typeface="Times New Roman" panose="02020603050405020304" pitchFamily="18" charset="0"/>
              </a:rPr>
              <a:t>Aiptu</a:t>
            </a:r>
            <a:r>
              <a:rPr lang="en-US" sz="1600" dirty="0" smtClean="0">
                <a:latin typeface="Times New Roman" panose="02020603050405020304" pitchFamily="18" charset="0"/>
                <a:cs typeface="Times New Roman" panose="02020603050405020304" pitchFamily="18" charset="0"/>
              </a:rPr>
              <a:t> Rizal </a:t>
            </a:r>
            <a:r>
              <a:rPr lang="en-US" sz="1600" dirty="0" err="1" smtClean="0">
                <a:latin typeface="Times New Roman" panose="02020603050405020304" pitchFamily="18" charset="0"/>
                <a:cs typeface="Times New Roman" panose="02020603050405020304" pitchFamily="18" charset="0"/>
              </a:rPr>
              <a:t>Bahnur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korban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bersama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kedua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orangtuanya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dan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kedua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orangtua</a:t>
            </a:r>
            <a:r>
              <a:rPr lang="en-US" sz="1600" dirty="0" smtClean="0">
                <a:latin typeface="Times New Roman" panose="02020603050405020304" pitchFamily="18" charset="0"/>
                <a:cs typeface="Times New Roman" panose="02020603050405020304" pitchFamily="18" charset="0"/>
              </a:rPr>
              <a:t> MR </a:t>
            </a:r>
            <a:r>
              <a:rPr lang="en-US" sz="1600" dirty="0" err="1" smtClean="0">
                <a:latin typeface="Times New Roman" panose="02020603050405020304" pitchFamily="18" charset="0"/>
                <a:cs typeface="Times New Roman" panose="02020603050405020304" pitchFamily="18" charset="0"/>
              </a:rPr>
              <a:t>memeriksakan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kehamilan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kepada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bidan</a:t>
            </a:r>
            <a:r>
              <a:rPr lang="en-US" sz="1600" dirty="0" smtClean="0">
                <a:latin typeface="Times New Roman" panose="02020603050405020304" pitchFamily="18" charset="0"/>
                <a:cs typeface="Times New Roman" panose="02020603050405020304" pitchFamily="18" charset="0"/>
              </a:rPr>
              <a:t> HYT</a:t>
            </a:r>
          </a:p>
          <a:p>
            <a:pPr marL="0" indent="0">
              <a:lnSpc>
                <a:spcPct val="150000"/>
              </a:lnSpc>
              <a:buNone/>
            </a:pPr>
            <a:r>
              <a:rPr lang="en-US" sz="1600" dirty="0" smtClean="0">
                <a:latin typeface="Times New Roman" panose="02020603050405020304" pitchFamily="18" charset="0"/>
                <a:cs typeface="Times New Roman" panose="02020603050405020304" pitchFamily="18" charset="0"/>
              </a:rPr>
              <a:t>"Dari </a:t>
            </a:r>
            <a:r>
              <a:rPr lang="en-US" sz="1600" dirty="0" err="1" smtClean="0">
                <a:latin typeface="Times New Roman" panose="02020603050405020304" pitchFamily="18" charset="0"/>
                <a:cs typeface="Times New Roman" panose="02020603050405020304" pitchFamily="18" charset="0"/>
              </a:rPr>
              <a:t>hasil</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pemeriksaan</a:t>
            </a:r>
            <a:r>
              <a:rPr lang="en-US" sz="1600" dirty="0" smtClean="0">
                <a:latin typeface="Times New Roman" panose="02020603050405020304" pitchFamily="18" charset="0"/>
                <a:cs typeface="Times New Roman" panose="02020603050405020304" pitchFamily="18" charset="0"/>
              </a:rPr>
              <a:t>, HYT </a:t>
            </a:r>
            <a:r>
              <a:rPr lang="en-US" sz="1600" dirty="0" err="1" smtClean="0">
                <a:latin typeface="Times New Roman" panose="02020603050405020304" pitchFamily="18" charset="0"/>
                <a:cs typeface="Times New Roman" panose="02020603050405020304" pitchFamily="18" charset="0"/>
              </a:rPr>
              <a:t>menyatakan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bahwa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apabila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anak</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dikandung</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korban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lahir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maka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bayi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dalam</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keadaan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cacat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Korban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bersama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kedua</a:t>
            </a:r>
            <a:r>
              <a:rPr lang="en-US" sz="1600" dirty="0" smtClean="0">
                <a:latin typeface="Times New Roman" panose="02020603050405020304" pitchFamily="18" charset="0"/>
                <a:cs typeface="Times New Roman" panose="02020603050405020304" pitchFamily="18" charset="0"/>
              </a:rPr>
              <a:t> orang </a:t>
            </a:r>
            <a:r>
              <a:rPr lang="en-US" sz="1600" dirty="0" err="1" smtClean="0">
                <a:latin typeface="Times New Roman" panose="02020603050405020304" pitchFamily="18" charset="0"/>
                <a:cs typeface="Times New Roman" panose="02020603050405020304" pitchFamily="18" charset="0"/>
              </a:rPr>
              <a:t>tua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masing-masing</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sepakat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menggugurkan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kandungan</a:t>
            </a:r>
            <a:r>
              <a:rPr lang="en-US" sz="1600" dirty="0" smtClean="0">
                <a:latin typeface="Times New Roman" panose="02020603050405020304" pitchFamily="18" charset="0"/>
                <a:cs typeface="Times New Roman" panose="02020603050405020304" pitchFamily="18" charset="0"/>
              </a:rPr>
              <a:t>," kata </a:t>
            </a:r>
            <a:r>
              <a:rPr lang="en-US" sz="1600" dirty="0" err="1" smtClean="0">
                <a:latin typeface="Times New Roman" panose="02020603050405020304" pitchFamily="18" charset="0"/>
                <a:cs typeface="Times New Roman" panose="02020603050405020304" pitchFamily="18" charset="0"/>
              </a:rPr>
              <a:t>Aiptu</a:t>
            </a:r>
            <a:r>
              <a:rPr lang="en-US" sz="1600" dirty="0" smtClean="0">
                <a:latin typeface="Times New Roman" panose="02020603050405020304" pitchFamily="18" charset="0"/>
                <a:cs typeface="Times New Roman" panose="02020603050405020304" pitchFamily="18" charset="0"/>
              </a:rPr>
              <a:t> Rizal </a:t>
            </a:r>
            <a:r>
              <a:rPr lang="en-US" sz="1600" dirty="0" err="1" smtClean="0">
                <a:latin typeface="Times New Roman" panose="02020603050405020304" pitchFamily="18" charset="0"/>
                <a:cs typeface="Times New Roman" panose="02020603050405020304" pitchFamily="18" charset="0"/>
              </a:rPr>
              <a:t>Bahnur</a:t>
            </a:r>
            <a:r>
              <a:rPr lang="en-US" sz="1600" dirty="0" smtClean="0">
                <a:latin typeface="Times New Roman" panose="02020603050405020304" pitchFamily="18" charset="0"/>
                <a:cs typeface="Times New Roman" panose="02020603050405020304" pitchFamily="18" charset="0"/>
              </a:rPr>
              <a:t>.</a:t>
            </a:r>
          </a:p>
          <a:p>
            <a:pPr marL="0" indent="0">
              <a:lnSpc>
                <a:spcPct val="150000"/>
              </a:lnSpc>
              <a:buNone/>
            </a:pPr>
            <a:r>
              <a:rPr lang="en-US" sz="1600" dirty="0" err="1" smtClean="0">
                <a:latin typeface="Times New Roman" panose="02020603050405020304" pitchFamily="18" charset="0"/>
                <a:cs typeface="Times New Roman" panose="02020603050405020304" pitchFamily="18" charset="0"/>
              </a:rPr>
              <a:t>Kemudian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korban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bersama</a:t>
            </a:r>
            <a:r>
              <a:rPr lang="en-US" sz="1600" dirty="0" smtClean="0">
                <a:latin typeface="Times New Roman" panose="02020603050405020304" pitchFamily="18" charset="0"/>
                <a:cs typeface="Times New Roman" panose="02020603050405020304" pitchFamily="18" charset="0"/>
              </a:rPr>
              <a:t> MR </a:t>
            </a:r>
            <a:r>
              <a:rPr lang="en-US" sz="1600" dirty="0" err="1" smtClean="0">
                <a:latin typeface="Times New Roman" panose="02020603050405020304" pitchFamily="18" charset="0"/>
                <a:cs typeface="Times New Roman" panose="02020603050405020304" pitchFamily="18" charset="0"/>
              </a:rPr>
              <a:t>dan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bidan</a:t>
            </a:r>
            <a:r>
              <a:rPr lang="en-US" sz="1600" dirty="0" smtClean="0">
                <a:latin typeface="Times New Roman" panose="02020603050405020304" pitchFamily="18" charset="0"/>
                <a:cs typeface="Times New Roman" panose="02020603050405020304" pitchFamily="18" charset="0"/>
              </a:rPr>
              <a:t> HYT </a:t>
            </a:r>
            <a:r>
              <a:rPr lang="en-US" sz="1600" dirty="0" err="1" smtClean="0">
                <a:latin typeface="Times New Roman" panose="02020603050405020304" pitchFamily="18" charset="0"/>
                <a:cs typeface="Times New Roman" panose="02020603050405020304" pitchFamily="18" charset="0"/>
              </a:rPr>
              <a:t>menyepakati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aborsi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tersebut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Mereka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memberitahukan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rencana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pengguguran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kandungan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korban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Aborsi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tersebut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menyebabkan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bayi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dalam</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kandungan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korban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berusia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tujuh</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tahun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meninggal</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dunia.Akibat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perbuatan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tersebut</a:t>
            </a:r>
            <a:r>
              <a:rPr lang="en-US" sz="1600" dirty="0" smtClean="0">
                <a:latin typeface="Times New Roman" panose="02020603050405020304" pitchFamily="18" charset="0"/>
                <a:cs typeface="Times New Roman" panose="02020603050405020304" pitchFamily="18" charset="0"/>
              </a:rPr>
              <a:t>, para </a:t>
            </a:r>
            <a:r>
              <a:rPr lang="en-US" sz="1600" dirty="0" err="1" smtClean="0">
                <a:latin typeface="Times New Roman" panose="02020603050405020304" pitchFamily="18" charset="0"/>
                <a:cs typeface="Times New Roman" panose="02020603050405020304" pitchFamily="18" charset="0"/>
              </a:rPr>
              <a:t>tersangka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diduga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melanggar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Pasal</a:t>
            </a:r>
            <a:r>
              <a:rPr lang="en-US" sz="1600" dirty="0" smtClean="0">
                <a:latin typeface="Times New Roman" panose="02020603050405020304" pitchFamily="18" charset="0"/>
                <a:cs typeface="Times New Roman" panose="02020603050405020304" pitchFamily="18" charset="0"/>
              </a:rPr>
              <a:t> 80 </a:t>
            </a:r>
            <a:r>
              <a:rPr lang="en-US" sz="1600" dirty="0" err="1" smtClean="0">
                <a:latin typeface="Times New Roman" panose="02020603050405020304" pitchFamily="18" charset="0"/>
                <a:cs typeface="Times New Roman" panose="02020603050405020304" pitchFamily="18" charset="0"/>
              </a:rPr>
              <a:t>Ayat</a:t>
            </a:r>
            <a:r>
              <a:rPr lang="en-US" sz="1600" dirty="0" smtClean="0">
                <a:latin typeface="Times New Roman" panose="02020603050405020304" pitchFamily="18" charset="0"/>
                <a:cs typeface="Times New Roman" panose="02020603050405020304" pitchFamily="18" charset="0"/>
              </a:rPr>
              <a:t> (1) UURI </a:t>
            </a:r>
            <a:r>
              <a:rPr lang="en-US" sz="1600" dirty="0" err="1" smtClean="0">
                <a:latin typeface="Times New Roman" panose="02020603050405020304" pitchFamily="18" charset="0"/>
                <a:cs typeface="Times New Roman" panose="02020603050405020304" pitchFamily="18" charset="0"/>
              </a:rPr>
              <a:t>Nomor</a:t>
            </a:r>
            <a:r>
              <a:rPr lang="en-US" sz="1600" dirty="0" smtClean="0">
                <a:latin typeface="Times New Roman" panose="02020603050405020304" pitchFamily="18" charset="0"/>
                <a:cs typeface="Times New Roman" panose="02020603050405020304" pitchFamily="18" charset="0"/>
              </a:rPr>
              <a:t> 23 </a:t>
            </a:r>
            <a:r>
              <a:rPr lang="en-US" sz="1600" dirty="0" err="1" smtClean="0">
                <a:latin typeface="Times New Roman" panose="02020603050405020304" pitchFamily="18" charset="0"/>
                <a:cs typeface="Times New Roman" panose="02020603050405020304" pitchFamily="18" charset="0"/>
              </a:rPr>
              <a:t>Tahun</a:t>
            </a:r>
            <a:r>
              <a:rPr lang="en-US" sz="1600" dirty="0" smtClean="0">
                <a:latin typeface="Times New Roman" panose="02020603050405020304" pitchFamily="18" charset="0"/>
                <a:cs typeface="Times New Roman" panose="02020603050405020304" pitchFamily="18" charset="0"/>
              </a:rPr>
              <a:t> 2002 </a:t>
            </a:r>
            <a:r>
              <a:rPr lang="en-US" sz="1600" dirty="0" err="1" smtClean="0">
                <a:latin typeface="Times New Roman" panose="02020603050405020304" pitchFamily="18" charset="0"/>
                <a:cs typeface="Times New Roman" panose="02020603050405020304" pitchFamily="18" charset="0"/>
              </a:rPr>
              <a:t>tentang</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perlindungan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anak</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jo</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Pasal</a:t>
            </a:r>
            <a:r>
              <a:rPr lang="en-US" sz="1600" dirty="0" smtClean="0">
                <a:latin typeface="Times New Roman" panose="02020603050405020304" pitchFamily="18" charset="0"/>
                <a:cs typeface="Times New Roman" panose="02020603050405020304" pitchFamily="18" charset="0"/>
              </a:rPr>
              <a:t> 351 </a:t>
            </a:r>
            <a:r>
              <a:rPr lang="en-US" sz="1600" dirty="0" err="1" smtClean="0">
                <a:latin typeface="Times New Roman" panose="02020603050405020304" pitchFamily="18" charset="0"/>
                <a:cs typeface="Times New Roman" panose="02020603050405020304" pitchFamily="18" charset="0"/>
              </a:rPr>
              <a:t>Ayat</a:t>
            </a:r>
            <a:r>
              <a:rPr lang="en-US" sz="1600" dirty="0" smtClean="0">
                <a:latin typeface="Times New Roman" panose="02020603050405020304" pitchFamily="18" charset="0"/>
                <a:cs typeface="Times New Roman" panose="02020603050405020304" pitchFamily="18" charset="0"/>
              </a:rPr>
              <a:t> (1) KUHP </a:t>
            </a:r>
            <a:r>
              <a:rPr lang="en-US" sz="1600" dirty="0" err="1" smtClean="0">
                <a:latin typeface="Times New Roman" panose="02020603050405020304" pitchFamily="18" charset="0"/>
                <a:cs typeface="Times New Roman" panose="02020603050405020304" pitchFamily="18" charset="0"/>
              </a:rPr>
              <a:t>jo</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Pasal</a:t>
            </a:r>
            <a:r>
              <a:rPr lang="en-US" sz="1600" dirty="0" smtClean="0">
                <a:latin typeface="Times New Roman" panose="02020603050405020304" pitchFamily="18" charset="0"/>
                <a:cs typeface="Times New Roman" panose="02020603050405020304" pitchFamily="18" charset="0"/>
              </a:rPr>
              <a:t> 55 </a:t>
            </a:r>
            <a:r>
              <a:rPr lang="en-US" sz="1600" dirty="0" err="1" smtClean="0">
                <a:latin typeface="Times New Roman" panose="02020603050405020304" pitchFamily="18" charset="0"/>
                <a:cs typeface="Times New Roman" panose="02020603050405020304" pitchFamily="18" charset="0"/>
              </a:rPr>
              <a:t>Ayat</a:t>
            </a:r>
            <a:r>
              <a:rPr lang="en-US" sz="1600" dirty="0" smtClean="0">
                <a:latin typeface="Times New Roman" panose="02020603050405020304" pitchFamily="18" charset="0"/>
                <a:cs typeface="Times New Roman" panose="02020603050405020304" pitchFamily="18" charset="0"/>
              </a:rPr>
              <a:t> (1) ke-1 </a:t>
            </a:r>
            <a:r>
              <a:rPr lang="en-US" sz="1600" dirty="0" err="1" smtClean="0">
                <a:latin typeface="Times New Roman" panose="02020603050405020304" pitchFamily="18" charset="0"/>
                <a:cs typeface="Times New Roman" panose="02020603050405020304" pitchFamily="18" charset="0"/>
              </a:rPr>
              <a:t>huruf</a:t>
            </a:r>
            <a:r>
              <a:rPr lang="en-US" sz="1600" dirty="0" smtClean="0">
                <a:latin typeface="Times New Roman" panose="02020603050405020304" pitchFamily="18" charset="0"/>
                <a:cs typeface="Times New Roman" panose="02020603050405020304" pitchFamily="18" charset="0"/>
              </a:rPr>
              <a:t> e </a:t>
            </a:r>
            <a:r>
              <a:rPr lang="en-US" sz="1600" dirty="0" err="1" smtClean="0">
                <a:latin typeface="Times New Roman" panose="02020603050405020304" pitchFamily="18" charset="0"/>
                <a:cs typeface="Times New Roman" panose="02020603050405020304" pitchFamily="18" charset="0"/>
              </a:rPr>
              <a:t>jo</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Pasal</a:t>
            </a:r>
            <a:r>
              <a:rPr lang="en-US" sz="1600" dirty="0" smtClean="0">
                <a:latin typeface="Times New Roman" panose="02020603050405020304" pitchFamily="18" charset="0"/>
                <a:cs typeface="Times New Roman" panose="02020603050405020304" pitchFamily="18" charset="0"/>
              </a:rPr>
              <a:t> 56 </a:t>
            </a:r>
            <a:r>
              <a:rPr lang="en-US" sz="1600" dirty="0" err="1" smtClean="0">
                <a:latin typeface="Times New Roman" panose="02020603050405020304" pitchFamily="18" charset="0"/>
                <a:cs typeface="Times New Roman" panose="02020603050405020304" pitchFamily="18" charset="0"/>
              </a:rPr>
              <a:t>Ayat</a:t>
            </a:r>
            <a:r>
              <a:rPr lang="en-US" sz="1600" dirty="0" smtClean="0">
                <a:latin typeface="Times New Roman" panose="02020603050405020304" pitchFamily="18" charset="0"/>
                <a:cs typeface="Times New Roman" panose="02020603050405020304" pitchFamily="18" charset="0"/>
              </a:rPr>
              <a:t> (1) ke-1 </a:t>
            </a:r>
            <a:r>
              <a:rPr lang="en-US" sz="1600" dirty="0" err="1" smtClean="0">
                <a:latin typeface="Times New Roman" panose="02020603050405020304" pitchFamily="18" charset="0"/>
                <a:cs typeface="Times New Roman" panose="02020603050405020304" pitchFamily="18" charset="0"/>
              </a:rPr>
              <a:t>huruf</a:t>
            </a:r>
            <a:r>
              <a:rPr lang="en-US" sz="1600" dirty="0" smtClean="0">
                <a:latin typeface="Times New Roman" panose="02020603050405020304" pitchFamily="18" charset="0"/>
                <a:cs typeface="Times New Roman" panose="02020603050405020304" pitchFamily="18" charset="0"/>
              </a:rPr>
              <a:t> e KUHP."</a:t>
            </a:r>
            <a:r>
              <a:rPr lang="en-US" sz="1600" dirty="0" err="1" smtClean="0">
                <a:latin typeface="Times New Roman" panose="02020603050405020304" pitchFamily="18" charset="0"/>
                <a:cs typeface="Times New Roman" panose="02020603050405020304" pitchFamily="18" charset="0"/>
              </a:rPr>
              <a:t>Ancaman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hukumannya</a:t>
            </a:r>
            <a:r>
              <a:rPr lang="en-US" sz="1600" dirty="0" smtClean="0">
                <a:latin typeface="Times New Roman" panose="02020603050405020304" pitchFamily="18" charset="0"/>
                <a:cs typeface="Times New Roman" panose="02020603050405020304" pitchFamily="18" charset="0"/>
              </a:rPr>
              <a:t> lima </a:t>
            </a:r>
            <a:r>
              <a:rPr lang="en-US" sz="1600" dirty="0" err="1" smtClean="0">
                <a:latin typeface="Times New Roman" panose="02020603050405020304" pitchFamily="18" charset="0"/>
                <a:cs typeface="Times New Roman" panose="02020603050405020304" pitchFamily="18" charset="0"/>
              </a:rPr>
              <a:t>hingga</a:t>
            </a:r>
            <a:r>
              <a:rPr lang="en-US" sz="1600" dirty="0" smtClean="0">
                <a:latin typeface="Times New Roman" panose="02020603050405020304" pitchFamily="18" charset="0"/>
                <a:cs typeface="Times New Roman" panose="02020603050405020304" pitchFamily="18" charset="0"/>
              </a:rPr>
              <a:t> 15 </a:t>
            </a:r>
            <a:r>
              <a:rPr lang="en-US" sz="1600" dirty="0" err="1" smtClean="0">
                <a:latin typeface="Times New Roman" panose="02020603050405020304" pitchFamily="18" charset="0"/>
                <a:cs typeface="Times New Roman" panose="02020603050405020304" pitchFamily="18" charset="0"/>
              </a:rPr>
              <a:t>tahun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penjara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dan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denda</a:t>
            </a:r>
            <a:r>
              <a:rPr lang="en-US" sz="1600" dirty="0" smtClean="0">
                <a:latin typeface="Times New Roman" panose="02020603050405020304" pitchFamily="18" charset="0"/>
                <a:cs typeface="Times New Roman" panose="02020603050405020304" pitchFamily="18" charset="0"/>
              </a:rPr>
              <a:t> paling </a:t>
            </a:r>
            <a:r>
              <a:rPr lang="en-US" sz="1600" dirty="0" err="1" smtClean="0">
                <a:latin typeface="Times New Roman" panose="02020603050405020304" pitchFamily="18" charset="0"/>
                <a:cs typeface="Times New Roman" panose="02020603050405020304" pitchFamily="18" charset="0"/>
              </a:rPr>
              <a:t>banyak</a:t>
            </a:r>
            <a:r>
              <a:rPr lang="en-US" sz="1600" dirty="0" smtClean="0">
                <a:latin typeface="Times New Roman" panose="02020603050405020304" pitchFamily="18" charset="0"/>
                <a:cs typeface="Times New Roman" panose="02020603050405020304" pitchFamily="18" charset="0"/>
              </a:rPr>
              <a:t> Rp3 </a:t>
            </a:r>
            <a:r>
              <a:rPr lang="en-US" sz="1600" dirty="0" err="1" smtClean="0">
                <a:latin typeface="Times New Roman" panose="02020603050405020304" pitchFamily="18" charset="0"/>
                <a:cs typeface="Times New Roman" panose="02020603050405020304" pitchFamily="18" charset="0"/>
              </a:rPr>
              <a:t>miliar</a:t>
            </a:r>
            <a:r>
              <a:rPr lang="en-US" sz="1600" dirty="0" smtClean="0">
                <a:latin typeface="Times New Roman" panose="02020603050405020304" pitchFamily="18" charset="0"/>
                <a:cs typeface="Times New Roman" panose="02020603050405020304" pitchFamily="18" charset="0"/>
              </a:rPr>
              <a:t>," kata </a:t>
            </a:r>
            <a:r>
              <a:rPr lang="en-US" sz="1600" dirty="0" err="1" smtClean="0">
                <a:latin typeface="Times New Roman" panose="02020603050405020304" pitchFamily="18" charset="0"/>
                <a:cs typeface="Times New Roman" panose="02020603050405020304" pitchFamily="18" charset="0"/>
              </a:rPr>
              <a:t>Aiptu</a:t>
            </a:r>
            <a:r>
              <a:rPr lang="en-US" sz="1600" dirty="0" smtClean="0">
                <a:latin typeface="Times New Roman" panose="02020603050405020304" pitchFamily="18" charset="0"/>
                <a:cs typeface="Times New Roman" panose="02020603050405020304" pitchFamily="18" charset="0"/>
              </a:rPr>
              <a:t> Rizal </a:t>
            </a:r>
            <a:r>
              <a:rPr lang="en-US" sz="1600" dirty="0" err="1" smtClean="0">
                <a:latin typeface="Times New Roman" panose="02020603050405020304" pitchFamily="18" charset="0"/>
                <a:cs typeface="Times New Roman" panose="02020603050405020304" pitchFamily="18" charset="0"/>
              </a:rPr>
              <a:t>Bahnur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didampingi</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Kanit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Opsnal</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Bripka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Rahmat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Saputra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dan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Kanit</a:t>
            </a:r>
            <a:r>
              <a:rPr lang="en-US" sz="1600" dirty="0" smtClean="0">
                <a:latin typeface="Times New Roman" panose="02020603050405020304" pitchFamily="18" charset="0"/>
                <a:cs typeface="Times New Roman" panose="02020603050405020304" pitchFamily="18" charset="0"/>
              </a:rPr>
              <a:t> PPA </a:t>
            </a:r>
            <a:r>
              <a:rPr lang="en-US" sz="1600" dirty="0" err="1" smtClean="0">
                <a:latin typeface="Times New Roman" panose="02020603050405020304" pitchFamily="18" charset="0"/>
                <a:cs typeface="Times New Roman" panose="02020603050405020304" pitchFamily="18" charset="0"/>
              </a:rPr>
              <a:t>Polres</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Sabang</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Bripka</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Adetia</a:t>
            </a:r>
            <a:r>
              <a:rPr lang="en-US" sz="1600" dirty="0" smtClean="0">
                <a:latin typeface="Times New Roman" panose="02020603050405020304" pitchFamily="18" charset="0"/>
                <a:cs typeface="Times New Roman" panose="02020603050405020304" pitchFamily="18" charset="0"/>
              </a:rPr>
              <a:t>.</a:t>
            </a:r>
          </a:p>
          <a:p>
            <a:pPr>
              <a:lnSpc>
                <a:spcPct val="150000"/>
              </a:lnSpc>
            </a:pPr>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872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96101" y="0"/>
            <a:ext cx="8855995" cy="818147"/>
          </a:xfrm>
        </p:spPr>
        <p:txBody>
          <a:bodyPr/>
          <a:lstStyle/>
          <a:p>
            <a:r>
              <a:rPr lang="en-US" dirty="0" smtClean="0">
                <a:latin typeface="Times New Roman" panose="02020603050405020304" pitchFamily="18" charset="0"/>
                <a:cs typeface="Times New Roman" panose="02020603050405020304" pitchFamily="18" charset="0"/>
              </a:rPr>
              <a:t>BAB II</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975360" y="818147"/>
            <a:ext cx="8681986" cy="6039853"/>
          </a:xfrm>
        </p:spPr>
        <p:txBody>
          <a:bodyPr>
            <a:normAutofit fontScale="92500"/>
          </a:bodyPr>
          <a:lstStyle/>
          <a:p>
            <a:pPr marL="0" indent="0">
              <a:lnSpc>
                <a:spcPct val="150000"/>
              </a:lnSpc>
              <a:buNone/>
            </a:pPr>
            <a:r>
              <a:rPr lang="en-US" sz="1400" dirty="0" err="1" smtClean="0">
                <a:latin typeface="Times New Roman" panose="02020603050405020304" pitchFamily="18" charset="0"/>
                <a:cs typeface="Times New Roman" panose="02020603050405020304" pitchFamily="18" charset="0"/>
              </a:rPr>
              <a:t>Tinjauan</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Pustaka</a:t>
            </a:r>
            <a:endParaRPr lang="en-US" sz="1400" dirty="0" smtClean="0">
              <a:latin typeface="Times New Roman" panose="02020603050405020304" pitchFamily="18" charset="0"/>
              <a:cs typeface="Times New Roman" panose="02020603050405020304" pitchFamily="18" charset="0"/>
            </a:endParaRPr>
          </a:p>
          <a:p>
            <a:pPr marL="0" indent="0">
              <a:lnSpc>
                <a:spcPct val="150000"/>
              </a:lnSpc>
              <a:buNone/>
            </a:pPr>
            <a:r>
              <a:rPr lang="en-US" sz="1400" dirty="0" err="1">
                <a:latin typeface="Times New Roman" panose="02020603050405020304" pitchFamily="18" charset="0"/>
                <a:cs typeface="Times New Roman" panose="02020603050405020304" pitchFamily="18" charset="0"/>
              </a:rPr>
              <a:t>Tujuan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dari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penelitian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ini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adalah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untuk</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mencoba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memberikan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jawaban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atas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apa</a:t>
            </a: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yang </a:t>
            </a:r>
            <a:r>
              <a:rPr lang="en-US" sz="1400" dirty="0" err="1">
                <a:latin typeface="Times New Roman" panose="02020603050405020304" pitchFamily="18" charset="0"/>
                <a:cs typeface="Times New Roman" panose="02020603050405020304" pitchFamily="18" charset="0"/>
              </a:rPr>
              <a:t>diangkat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sebagai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permasalahan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yaitu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untuk</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memperoleh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pengetahuan</a:t>
            </a:r>
            <a:r>
              <a:rPr lang="en-US" sz="1400" dirty="0">
                <a:latin typeface="Times New Roman" panose="02020603050405020304" pitchFamily="18" charset="0"/>
                <a:cs typeface="Times New Roman" panose="02020603050405020304" pitchFamily="18" charset="0"/>
              </a:rPr>
              <a:t> yang </a:t>
            </a:r>
            <a:r>
              <a:rPr lang="en-US" sz="1400" dirty="0" err="1" smtClean="0">
                <a:latin typeface="Times New Roman" panose="02020603050405020304" pitchFamily="18" charset="0"/>
                <a:cs typeface="Times New Roman" panose="02020603050405020304" pitchFamily="18" charset="0"/>
              </a:rPr>
              <a:t>berhubungan</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dengan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masalah</a:t>
            </a:r>
            <a:r>
              <a:rPr lang="en-US" sz="1400" dirty="0">
                <a:latin typeface="Times New Roman" panose="02020603050405020304" pitchFamily="18" charset="0"/>
                <a:cs typeface="Times New Roman" panose="02020603050405020304" pitchFamily="18" charset="0"/>
              </a:rPr>
              <a:t> yang </a:t>
            </a:r>
            <a:r>
              <a:rPr lang="en-US" sz="1400" dirty="0" err="1">
                <a:latin typeface="Times New Roman" panose="02020603050405020304" pitchFamily="18" charset="0"/>
                <a:cs typeface="Times New Roman" panose="02020603050405020304" pitchFamily="18" charset="0"/>
              </a:rPr>
              <a:t>dibahas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Menentukan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alternatif</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pemecahan</a:t>
            </a:r>
            <a:r>
              <a:rPr lang="en-US" sz="1400" dirty="0">
                <a:latin typeface="Times New Roman" panose="02020603050405020304" pitchFamily="18" charset="0"/>
                <a:cs typeface="Times New Roman" panose="02020603050405020304" pitchFamily="18" charset="0"/>
              </a:rPr>
              <a:t> yang </a:t>
            </a:r>
            <a:r>
              <a:rPr lang="en-US" sz="1400" dirty="0" err="1" smtClean="0">
                <a:latin typeface="Times New Roman" panose="02020603050405020304" pitchFamily="18" charset="0"/>
                <a:cs typeface="Times New Roman" panose="02020603050405020304" pitchFamily="18" charset="0"/>
              </a:rPr>
              <a:t>dianggap</a:t>
            </a:r>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paling </a:t>
            </a:r>
            <a:r>
              <a:rPr lang="en-US" sz="1400" dirty="0" err="1">
                <a:latin typeface="Times New Roman" panose="02020603050405020304" pitchFamily="18" charset="0"/>
                <a:cs typeface="Times New Roman" panose="02020603050405020304" pitchFamily="18" charset="0"/>
              </a:rPr>
              <a:t>mudah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terjangkau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sehingga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permasalahan</a:t>
            </a:r>
            <a:r>
              <a:rPr lang="en-US" sz="1400" dirty="0">
                <a:latin typeface="Times New Roman" panose="02020603050405020304" pitchFamily="18" charset="0"/>
                <a:cs typeface="Times New Roman" panose="02020603050405020304" pitchFamily="18" charset="0"/>
              </a:rPr>
              <a:t> yang </a:t>
            </a:r>
            <a:r>
              <a:rPr lang="en-US" sz="1400" dirty="0" err="1">
                <a:latin typeface="Times New Roman" panose="02020603050405020304" pitchFamily="18" charset="0"/>
                <a:cs typeface="Times New Roman" panose="02020603050405020304" pitchFamily="18" charset="0"/>
              </a:rPr>
              <a:t>timbul</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segera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dapat</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diatasi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Memberikan</a:t>
            </a:r>
            <a:r>
              <a:rPr lang="en-US" sz="1400" dirty="0">
                <a:latin typeface="Times New Roman" panose="02020603050405020304" pitchFamily="18" charset="0"/>
                <a:cs typeface="Times New Roman" panose="02020603050405020304" pitchFamily="18" charset="0"/>
              </a:rPr>
              <a:t> saran-saran yang </a:t>
            </a:r>
            <a:r>
              <a:rPr lang="en-US" sz="1400" dirty="0" err="1">
                <a:latin typeface="Times New Roman" panose="02020603050405020304" pitchFamily="18" charset="0"/>
                <a:cs typeface="Times New Roman" panose="02020603050405020304" pitchFamily="18" charset="0"/>
              </a:rPr>
              <a:t>dapat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mendukung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langkah-langkah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pemecehan</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masalah</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menganalisa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secara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yuridis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tentang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tindak</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pidana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aborsi</a:t>
            </a:r>
            <a:r>
              <a:rPr lang="en-US" sz="1400" dirty="0">
                <a:latin typeface="Times New Roman" panose="02020603050405020304" pitchFamily="18" charset="0"/>
                <a:cs typeface="Times New Roman" panose="02020603050405020304" pitchFamily="18" charset="0"/>
              </a:rPr>
              <a:t> yang </a:t>
            </a:r>
            <a:r>
              <a:rPr lang="en-US" sz="1400" dirty="0" err="1">
                <a:latin typeface="Times New Roman" panose="02020603050405020304" pitchFamily="18" charset="0"/>
                <a:cs typeface="Times New Roman" panose="02020603050405020304" pitchFamily="18" charset="0"/>
              </a:rPr>
              <a:t>dilakukan</a:t>
            </a: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
            </a:r>
            <a:br>
              <a:rPr lang="en-US" sz="1400" dirty="0" smtClean="0">
                <a:latin typeface="Times New Roman" panose="02020603050405020304" pitchFamily="18" charset="0"/>
                <a:cs typeface="Times New Roman" panose="02020603050405020304" pitchFamily="18" charset="0"/>
              </a:rPr>
            </a:br>
            <a:r>
              <a:rPr lang="en-US" sz="1400" dirty="0" err="1">
                <a:latin typeface="Times New Roman" panose="02020603050405020304" pitchFamily="18" charset="0"/>
                <a:cs typeface="Times New Roman" panose="02020603050405020304" pitchFamily="18" charset="0"/>
              </a:rPr>
              <a:t>secara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sengaja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melawan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hukum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faktor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apa</a:t>
            </a:r>
            <a:r>
              <a:rPr lang="en-US" sz="1400" dirty="0">
                <a:latin typeface="Times New Roman" panose="02020603050405020304" pitchFamily="18" charset="0"/>
                <a:cs typeface="Times New Roman" panose="02020603050405020304" pitchFamily="18" charset="0"/>
              </a:rPr>
              <a:t> yang </a:t>
            </a:r>
            <a:r>
              <a:rPr lang="en-US" sz="1400" dirty="0" err="1">
                <a:latin typeface="Times New Roman" panose="02020603050405020304" pitchFamily="18" charset="0"/>
                <a:cs typeface="Times New Roman" panose="02020603050405020304" pitchFamily="18" charset="0"/>
              </a:rPr>
              <a:t>menyebabkan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seseorang</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melakukan</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aborsi</a:t>
            </a:r>
            <a:r>
              <a:rPr lang="en-US" sz="1400" dirty="0">
                <a:latin typeface="Times New Roman" panose="02020603050405020304" pitchFamily="18" charset="0"/>
                <a:cs typeface="Times New Roman" panose="02020603050405020304" pitchFamily="18" charset="0"/>
              </a:rPr>
              <a:t> yang </a:t>
            </a:r>
            <a:r>
              <a:rPr lang="en-US" sz="1400" dirty="0" err="1">
                <a:latin typeface="Times New Roman" panose="02020603050405020304" pitchFamily="18" charset="0"/>
                <a:cs typeface="Times New Roman" panose="02020603050405020304" pitchFamily="18" charset="0"/>
              </a:rPr>
              <a:t>melawan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hukum</a:t>
            </a:r>
            <a:r>
              <a:rPr lang="en-US" sz="1400" dirty="0">
                <a:latin typeface="Times New Roman" panose="02020603050405020304" pitchFamily="18" charset="0"/>
                <a:cs typeface="Times New Roman" panose="02020603050405020304" pitchFamily="18" charset="0"/>
              </a:rPr>
              <a:t>. </a:t>
            </a:r>
            <a:endParaRPr lang="id-ID" sz="1400" dirty="0" smtClean="0">
              <a:latin typeface="Times New Roman" panose="02020603050405020304" pitchFamily="18" charset="0"/>
              <a:cs typeface="Times New Roman" panose="02020603050405020304" pitchFamily="18" charset="0"/>
            </a:endParaRPr>
          </a:p>
          <a:p>
            <a:pPr marL="0" indent="0">
              <a:lnSpc>
                <a:spcPct val="150000"/>
              </a:lnSpc>
              <a:buNone/>
            </a:pPr>
            <a:r>
              <a:rPr lang="en-US" sz="1400" dirty="0">
                <a:latin typeface="Times New Roman" panose="02020603050405020304" pitchFamily="18" charset="0"/>
                <a:cs typeface="Times New Roman" panose="02020603050405020304" pitchFamily="18" charset="0"/>
              </a:rPr>
              <a:t>2.1  </a:t>
            </a:r>
            <a:r>
              <a:rPr lang="en-US" sz="1400" dirty="0" err="1">
                <a:latin typeface="Times New Roman" panose="02020603050405020304" pitchFamily="18" charset="0"/>
                <a:cs typeface="Times New Roman" panose="02020603050405020304" pitchFamily="18" charset="0"/>
              </a:rPr>
              <a:t>Peran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Bidan</a:t>
            </a:r>
            <a:endParaRPr lang="en-US" sz="1400" dirty="0">
              <a:latin typeface="Times New Roman" panose="02020603050405020304" pitchFamily="18" charset="0"/>
              <a:cs typeface="Times New Roman" panose="02020603050405020304" pitchFamily="18" charset="0"/>
            </a:endParaRPr>
          </a:p>
          <a:p>
            <a:pPr marL="0" indent="0">
              <a:lnSpc>
                <a:spcPct val="150000"/>
              </a:lnSpc>
              <a:buNone/>
            </a:pPr>
            <a:r>
              <a:rPr lang="en-US" sz="1400" dirty="0" err="1">
                <a:latin typeface="Times New Roman" panose="02020603050405020304" pitchFamily="18" charset="0"/>
                <a:cs typeface="Times New Roman" panose="02020603050405020304" pitchFamily="18" charset="0"/>
              </a:rPr>
              <a:t>Bidan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mempunyai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peran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fungsi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kompetensi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dalam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memberikan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asuhan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kebidanan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kepada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wanita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Peran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bidan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adalah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sebagai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pelaksana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pengelola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pendidik</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pelatih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Peran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bidan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sebagai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pendidik</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diantaranya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adalah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memberikan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pendidikan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penyuluhan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kesehatan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kepada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individu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keluarga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kelompok</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masyarakat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tentang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penanggulangan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masalah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kesehatan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khususnya</a:t>
            </a:r>
            <a:r>
              <a:rPr lang="en-US" sz="1400" dirty="0">
                <a:latin typeface="Times New Roman" panose="02020603050405020304" pitchFamily="18" charset="0"/>
                <a:cs typeface="Times New Roman" panose="02020603050405020304" pitchFamily="18" charset="0"/>
              </a:rPr>
              <a:t> yang </a:t>
            </a:r>
            <a:r>
              <a:rPr lang="en-US" sz="1400" dirty="0" err="1">
                <a:latin typeface="Times New Roman" panose="02020603050405020304" pitchFamily="18" charset="0"/>
                <a:cs typeface="Times New Roman" panose="02020603050405020304" pitchFamily="18" charset="0"/>
              </a:rPr>
              <a:t>berhubungan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dengan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kesehatan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ibu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termasuk</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wanita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usia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subur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anak</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keluarga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berencana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Dapkes</a:t>
            </a:r>
            <a:r>
              <a:rPr lang="en-US" sz="1400" dirty="0">
                <a:latin typeface="Times New Roman" panose="02020603050405020304" pitchFamily="18" charset="0"/>
                <a:cs typeface="Times New Roman" panose="02020603050405020304" pitchFamily="18" charset="0"/>
              </a:rPr>
              <a:t> RI, 2007).</a:t>
            </a:r>
          </a:p>
          <a:p>
            <a:pPr marL="0" indent="0">
              <a:lnSpc>
                <a:spcPct val="150000"/>
              </a:lnSpc>
              <a:buNone/>
            </a:pPr>
            <a:r>
              <a:rPr lang="en-US" sz="1400" dirty="0">
                <a:latin typeface="Times New Roman" panose="02020603050405020304" pitchFamily="18" charset="0"/>
                <a:cs typeface="Times New Roman" panose="02020603050405020304" pitchFamily="18" charset="0"/>
              </a:rPr>
              <a:t>2.2  </a:t>
            </a:r>
            <a:r>
              <a:rPr lang="en-US" sz="1400" dirty="0" err="1">
                <a:latin typeface="Times New Roman" panose="02020603050405020304" pitchFamily="18" charset="0"/>
                <a:cs typeface="Times New Roman" panose="02020603050405020304" pitchFamily="18" charset="0"/>
              </a:rPr>
              <a:t>Tafsir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Ilmu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Fakta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Ilmiah</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Bidang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Ilmu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Kebidanan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tentang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Melahirkan</a:t>
            </a:r>
            <a:endParaRPr lang="en-US" sz="1400" dirty="0">
              <a:latin typeface="Times New Roman" panose="02020603050405020304" pitchFamily="18" charset="0"/>
              <a:cs typeface="Times New Roman" panose="02020603050405020304" pitchFamily="18" charset="0"/>
            </a:endParaRPr>
          </a:p>
          <a:p>
            <a:pPr marL="0" indent="0">
              <a:lnSpc>
                <a:spcPct val="150000"/>
              </a:lnSpc>
              <a:buNone/>
            </a:pPr>
            <a:r>
              <a:rPr lang="en-US" sz="1400" dirty="0" err="1">
                <a:latin typeface="Times New Roman" panose="02020603050405020304" pitchFamily="18" charset="0"/>
                <a:cs typeface="Times New Roman" panose="02020603050405020304" pitchFamily="18" charset="0"/>
              </a:rPr>
              <a:t>Persalinan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adalah</a:t>
            </a:r>
            <a:r>
              <a:rPr lang="en-US" sz="1400" dirty="0">
                <a:latin typeface="Times New Roman" panose="02020603050405020304" pitchFamily="18" charset="0"/>
                <a:cs typeface="Times New Roman" panose="02020603050405020304" pitchFamily="18" charset="0"/>
              </a:rPr>
              <a:t> proses </a:t>
            </a:r>
            <a:r>
              <a:rPr lang="en-US" sz="1400" dirty="0" err="1">
                <a:latin typeface="Times New Roman" panose="02020603050405020304" pitchFamily="18" charset="0"/>
                <a:cs typeface="Times New Roman" panose="02020603050405020304" pitchFamily="18" charset="0"/>
              </a:rPr>
              <a:t>pergerakan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keluarnya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janin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plasenta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membran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dari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dalam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rahim</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melalui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jalan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lahir</a:t>
            </a:r>
            <a:r>
              <a:rPr lang="en-US" sz="1400" dirty="0">
                <a:latin typeface="Times New Roman" panose="02020603050405020304" pitchFamily="18" charset="0"/>
                <a:cs typeface="Times New Roman" panose="02020603050405020304" pitchFamily="18" charset="0"/>
              </a:rPr>
              <a:t>. Proses </a:t>
            </a:r>
            <a:r>
              <a:rPr lang="en-US" sz="1400" dirty="0" err="1">
                <a:latin typeface="Times New Roman" panose="02020603050405020304" pitchFamily="18" charset="0"/>
                <a:cs typeface="Times New Roman" panose="02020603050405020304" pitchFamily="18" charset="0"/>
              </a:rPr>
              <a:t>ini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berawal</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dari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pembekuan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dilatasi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serviks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akibat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kontraksi</a:t>
            </a:r>
            <a:r>
              <a:rPr lang="en-US" sz="1400" dirty="0">
                <a:latin typeface="Times New Roman" panose="02020603050405020304" pitchFamily="18" charset="0"/>
                <a:cs typeface="Times New Roman" panose="02020603050405020304" pitchFamily="18" charset="0"/>
              </a:rPr>
              <a:t> uterus </a:t>
            </a:r>
            <a:r>
              <a:rPr lang="en-US" sz="1400" dirty="0" err="1">
                <a:latin typeface="Times New Roman" panose="02020603050405020304" pitchFamily="18" charset="0"/>
                <a:cs typeface="Times New Roman" panose="02020603050405020304" pitchFamily="18" charset="0"/>
              </a:rPr>
              <a:t>dengan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frekuensi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durasi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kekuatan</a:t>
            </a:r>
            <a:r>
              <a:rPr lang="en-US" sz="1400" dirty="0">
                <a:latin typeface="Times New Roman" panose="02020603050405020304" pitchFamily="18" charset="0"/>
                <a:cs typeface="Times New Roman" panose="02020603050405020304" pitchFamily="18" charset="0"/>
              </a:rPr>
              <a:t> yang </a:t>
            </a:r>
            <a:r>
              <a:rPr lang="en-US" sz="1400" dirty="0" err="1">
                <a:latin typeface="Times New Roman" panose="02020603050405020304" pitchFamily="18" charset="0"/>
                <a:cs typeface="Times New Roman" panose="02020603050405020304" pitchFamily="18" charset="0"/>
              </a:rPr>
              <a:t>teratur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Rohani</a:t>
            </a:r>
            <a:r>
              <a:rPr lang="en-US" sz="1400" dirty="0">
                <a:latin typeface="Times New Roman" panose="02020603050405020304" pitchFamily="18" charset="0"/>
                <a:cs typeface="Times New Roman" panose="02020603050405020304" pitchFamily="18" charset="0"/>
              </a:rPr>
              <a:t>, 2011)  </a:t>
            </a:r>
            <a:r>
              <a:rPr lang="en-US" sz="1400" dirty="0" err="1">
                <a:latin typeface="Times New Roman" panose="02020603050405020304" pitchFamily="18" charset="0"/>
                <a:cs typeface="Times New Roman" panose="02020603050405020304" pitchFamily="18" charset="0"/>
              </a:rPr>
              <a:t>dalam</a:t>
            </a:r>
            <a:r>
              <a:rPr lang="en-US" sz="1400" dirty="0">
                <a:latin typeface="Times New Roman" panose="02020603050405020304" pitchFamily="18" charset="0"/>
                <a:cs typeface="Times New Roman" panose="02020603050405020304" pitchFamily="18" charset="0"/>
              </a:rPr>
              <a:t> ( </a:t>
            </a:r>
            <a:r>
              <a:rPr lang="en-US" sz="1400" dirty="0" err="1">
                <a:latin typeface="Times New Roman" panose="02020603050405020304" pitchFamily="18" charset="0"/>
                <a:cs typeface="Times New Roman" panose="02020603050405020304" pitchFamily="18" charset="0"/>
              </a:rPr>
              <a:t>Iwan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Setiawan</a:t>
            </a:r>
            <a:r>
              <a:rPr lang="en-US" sz="1400" dirty="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2017</a:t>
            </a:r>
            <a:r>
              <a:rPr lang="en-US" sz="1400" dirty="0">
                <a:latin typeface="Times New Roman" panose="02020603050405020304" pitchFamily="18" charset="0"/>
                <a:cs typeface="Times New Roman" panose="02020603050405020304" pitchFamily="18" charset="0"/>
              </a:rPr>
              <a:t>).</a:t>
            </a:r>
          </a:p>
          <a:p>
            <a:pPr marL="0" indent="0">
              <a:lnSpc>
                <a:spcPct val="150000"/>
              </a:lnSpc>
              <a:buNone/>
            </a:pPr>
            <a:endParaRPr lang="en-US"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3589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79705"/>
            <a:ext cx="9296400" cy="6678295"/>
          </a:xfrm>
        </p:spPr>
        <p:txBody>
          <a:bodyPr>
            <a:normAutofit fontScale="55000" lnSpcReduction="20000"/>
          </a:bodyPr>
          <a:lstStyle/>
          <a:p>
            <a:r>
              <a:rPr lang="id-ID" sz="2600" dirty="0">
                <a:latin typeface="Times New Roman" panose="02020603050405020304" pitchFamily="18" charset="0"/>
                <a:cs typeface="Times New Roman" panose="02020603050405020304" pitchFamily="18" charset="0"/>
              </a:rPr>
              <a:t>2.3  Gugatan Berdasarkan Perbuatan Melawan Hukum</a:t>
            </a:r>
          </a:p>
          <a:p>
            <a:pPr marL="0" indent="0">
              <a:buNone/>
            </a:pPr>
            <a:r>
              <a:rPr lang="id-ID" sz="2600" dirty="0">
                <a:latin typeface="Times New Roman" panose="02020603050405020304" pitchFamily="18" charset="0"/>
                <a:cs typeface="Times New Roman" panose="02020603050405020304" pitchFamily="18" charset="0"/>
              </a:rPr>
              <a:t>Gugatan berdasarkan perbuatan melawan hukum oleh pasien dapat dilakukan dengan mendasarkan ketentuan pada UU Kesehatan maupun ketentuan yang diatur dalam KUHPerdata. Bedanya dengan gugatan berdasar wanprestasi adalah didasarkan pada transaksi terapeutik ( hubungan kontraktual) </a:t>
            </a:r>
            <a:endParaRPr lang="id-ID" sz="2600" dirty="0" smtClean="0">
              <a:latin typeface="Times New Roman" panose="02020603050405020304" pitchFamily="18" charset="0"/>
              <a:cs typeface="Times New Roman" panose="02020603050405020304" pitchFamily="18" charset="0"/>
            </a:endParaRPr>
          </a:p>
          <a:p>
            <a:pPr marL="0" indent="0">
              <a:buNone/>
            </a:pPr>
            <a:r>
              <a:rPr lang="id-ID" sz="2600" dirty="0" smtClean="0">
                <a:latin typeface="Times New Roman" panose="02020603050405020304" pitchFamily="18" charset="0"/>
                <a:cs typeface="Times New Roman" panose="02020603050405020304" pitchFamily="18" charset="0"/>
              </a:rPr>
              <a:t>(</a:t>
            </a:r>
            <a:r>
              <a:rPr lang="id-ID" sz="2600" dirty="0">
                <a:latin typeface="Times New Roman" panose="02020603050405020304" pitchFamily="18" charset="0"/>
                <a:cs typeface="Times New Roman" panose="02020603050405020304" pitchFamily="18" charset="0"/>
              </a:rPr>
              <a:t>R. Setiawan, 1982).</a:t>
            </a:r>
          </a:p>
          <a:p>
            <a:r>
              <a:rPr lang="id-ID" sz="2600" dirty="0">
                <a:latin typeface="Times New Roman" panose="02020603050405020304" pitchFamily="18" charset="0"/>
                <a:cs typeface="Times New Roman" panose="02020603050405020304" pitchFamily="18" charset="0"/>
              </a:rPr>
              <a:t>2.4  Aborsi</a:t>
            </a:r>
          </a:p>
          <a:p>
            <a:pPr marL="0" indent="0">
              <a:buNone/>
            </a:pPr>
            <a:r>
              <a:rPr lang="id-ID" sz="2600" dirty="0">
                <a:latin typeface="Times New Roman" panose="02020603050405020304" pitchFamily="18" charset="0"/>
                <a:cs typeface="Times New Roman" panose="02020603050405020304" pitchFamily="18" charset="0"/>
              </a:rPr>
              <a:t>Aborsi adalah salah satu isu kesehatan reproduksi yang mendapat perhatian sangat serius, dan menguras energi juga emosi. Berbagai kalangan telah membincangnya dalam bingkai perdebatan dan beda pendapat yang tiada ujung. Apalagi saat aborsi dikaitkan dengan hukum, moralitas, kesehatan, atau hak asasi manusia untuk hidup, aborsi menjadi sangat problematis dan </a:t>
            </a:r>
            <a:r>
              <a:rPr lang="id-ID" sz="2600" dirty="0" smtClean="0">
                <a:latin typeface="Times New Roman" panose="02020603050405020304" pitchFamily="18" charset="0"/>
                <a:cs typeface="Times New Roman" panose="02020603050405020304" pitchFamily="18" charset="0"/>
              </a:rPr>
              <a:t>kontroversial</a:t>
            </a:r>
          </a:p>
          <a:p>
            <a:pPr marL="0" indent="0">
              <a:buNone/>
            </a:pPr>
            <a:r>
              <a:rPr lang="id-ID" sz="2600" dirty="0" smtClean="0">
                <a:latin typeface="Times New Roman" panose="02020603050405020304" pitchFamily="18" charset="0"/>
                <a:cs typeface="Times New Roman" panose="02020603050405020304" pitchFamily="18" charset="0"/>
              </a:rPr>
              <a:t> </a:t>
            </a:r>
            <a:r>
              <a:rPr lang="id-ID" sz="2600" dirty="0">
                <a:latin typeface="Times New Roman" panose="02020603050405020304" pitchFamily="18" charset="0"/>
                <a:cs typeface="Times New Roman" panose="02020603050405020304" pitchFamily="18" charset="0"/>
              </a:rPr>
              <a:t>( Mufliha Wijayati,2015).</a:t>
            </a:r>
          </a:p>
          <a:p>
            <a:r>
              <a:rPr lang="id-ID" sz="2600" dirty="0">
                <a:latin typeface="Times New Roman" panose="02020603050405020304" pitchFamily="18" charset="0"/>
                <a:cs typeface="Times New Roman" panose="02020603050405020304" pitchFamily="18" charset="0"/>
              </a:rPr>
              <a:t>2.5  Apapun bentuk penafsiran ulama tentang QS. An-Nahl/16 : 78 dan QS. 'Abasa/80 : </a:t>
            </a:r>
            <a:r>
              <a:rPr lang="id-ID" sz="2600" dirty="0" smtClean="0">
                <a:latin typeface="Times New Roman" panose="02020603050405020304" pitchFamily="18" charset="0"/>
                <a:cs typeface="Times New Roman" panose="02020603050405020304" pitchFamily="18" charset="0"/>
              </a:rPr>
              <a:t>20,</a:t>
            </a:r>
          </a:p>
          <a:p>
            <a:pPr marL="0" indent="0">
              <a:buNone/>
            </a:pPr>
            <a:r>
              <a:rPr lang="id-ID" sz="2600" dirty="0" smtClean="0">
                <a:latin typeface="Times New Roman" panose="02020603050405020304" pitchFamily="18" charset="0"/>
                <a:cs typeface="Times New Roman" panose="02020603050405020304" pitchFamily="18" charset="0"/>
              </a:rPr>
              <a:t>Semuanya </a:t>
            </a:r>
            <a:r>
              <a:rPr lang="id-ID" sz="2600" dirty="0">
                <a:latin typeface="Times New Roman" panose="02020603050405020304" pitchFamily="18" charset="0"/>
                <a:cs typeface="Times New Roman" panose="02020603050405020304" pitchFamily="18" charset="0"/>
              </a:rPr>
              <a:t>tetap bisa dipertemukan. Artinya, meskipun manusia yang membantu melahirkan, tetap saja peran Allah SWT lebih besar. Sebab, siapa yang membalik posisi sang bayi yang awalnya kaki di bawah dan kepala di atas, tetapi di bulan-bulan akhir menjelang kelahiran posisinya bisa berbalik, kalau bukan Allah SWT. Dia-lah yang memberi ilham kepada sang bayu agar bisa keluar dengan mudah </a:t>
            </a:r>
            <a:r>
              <a:rPr lang="id-ID" sz="2600" dirty="0" smtClean="0">
                <a:latin typeface="Times New Roman" panose="02020603050405020304" pitchFamily="18" charset="0"/>
                <a:cs typeface="Times New Roman" panose="02020603050405020304" pitchFamily="18" charset="0"/>
              </a:rPr>
              <a:t>.</a:t>
            </a:r>
          </a:p>
          <a:p>
            <a:pPr marL="0" indent="0">
              <a:buNone/>
            </a:pPr>
            <a:r>
              <a:rPr lang="id-ID" sz="2600" dirty="0" smtClean="0">
                <a:latin typeface="Times New Roman" panose="02020603050405020304" pitchFamily="18" charset="0"/>
                <a:cs typeface="Times New Roman" panose="02020603050405020304" pitchFamily="18" charset="0"/>
              </a:rPr>
              <a:t>(</a:t>
            </a:r>
            <a:r>
              <a:rPr lang="id-ID" sz="2600" dirty="0">
                <a:latin typeface="Times New Roman" panose="02020603050405020304" pitchFamily="18" charset="0"/>
                <a:cs typeface="Times New Roman" panose="02020603050405020304" pitchFamily="18" charset="0"/>
              </a:rPr>
              <a:t>Iwan Setiawan</a:t>
            </a:r>
            <a:r>
              <a:rPr lang="id-ID" sz="2600" dirty="0" smtClean="0">
                <a:latin typeface="Times New Roman" panose="02020603050405020304" pitchFamily="18" charset="0"/>
                <a:cs typeface="Times New Roman" panose="02020603050405020304" pitchFamily="18" charset="0"/>
              </a:rPr>
              <a:t>, </a:t>
            </a:r>
            <a:r>
              <a:rPr lang="id-ID" sz="2600" dirty="0">
                <a:latin typeface="Times New Roman" panose="02020603050405020304" pitchFamily="18" charset="0"/>
                <a:cs typeface="Times New Roman" panose="02020603050405020304" pitchFamily="18" charset="0"/>
              </a:rPr>
              <a:t>2017).</a:t>
            </a:r>
          </a:p>
          <a:p>
            <a:r>
              <a:rPr lang="id-ID" sz="2600" dirty="0">
                <a:latin typeface="Times New Roman" panose="02020603050405020304" pitchFamily="18" charset="0"/>
                <a:cs typeface="Times New Roman" panose="02020603050405020304" pitchFamily="18" charset="0"/>
              </a:rPr>
              <a:t>2.6  QS. Al-Hajj : 22/5</a:t>
            </a:r>
          </a:p>
          <a:p>
            <a:pPr marL="0" indent="0">
              <a:buNone/>
            </a:pPr>
            <a:r>
              <a:rPr lang="id-ID" sz="2600" dirty="0" smtClean="0">
                <a:latin typeface="Times New Roman" panose="02020603050405020304" pitchFamily="18" charset="0"/>
                <a:cs typeface="Times New Roman" panose="02020603050405020304" pitchFamily="18" charset="0"/>
              </a:rPr>
              <a:t>"</a:t>
            </a:r>
            <a:r>
              <a:rPr lang="id-ID" sz="2600" dirty="0">
                <a:latin typeface="Times New Roman" panose="02020603050405020304" pitchFamily="18" charset="0"/>
                <a:cs typeface="Times New Roman" panose="02020603050405020304" pitchFamily="18" charset="0"/>
              </a:rPr>
              <a:t>Hai manusia! Jika kamu meragukan (hari) kebangkitan, maka sesungguhnya Kami telah menjadikan kamu dari tanah, kemudian dari setetes mani, kemudian dari segumpal darah, kemudian dari segumpal daging yang sempurna kejadiannya dan yang tidak sempurna, agar Kami jelaskan kepada kamu, dan Kami tetapkan dalam rahimenurut kehendak Kami sampai waktu yang sudah ditentukan, kemudian Kami keluarkan kamu sebagai bayi, kemudian (dengan berangsur-angsur) kamu sampai kepada usia dewasa, dan diantara kamu ada yang diwafatkan dan (ada pula) di antara kamu yang dikembalikan sampai usia sangat tua (pikun), sehingga dia tidak mengetahui lagi sesuatu yang telah diketahuinya. Dan kamu lihat bumi ini kering, kemudian apabila telah Kami turunkan air (hujan) diatasnya, hiduplah bumi itu dan menjadi subur dan menumbuhkan berbagai jenis pasangan tetumbuhan yang indah". </a:t>
            </a:r>
            <a:endParaRPr lang="id-ID" sz="2600" dirty="0" smtClean="0">
              <a:latin typeface="Times New Roman" panose="02020603050405020304" pitchFamily="18" charset="0"/>
              <a:cs typeface="Times New Roman" panose="02020603050405020304" pitchFamily="18" charset="0"/>
            </a:endParaRPr>
          </a:p>
          <a:p>
            <a:pPr marL="0" indent="0">
              <a:buNone/>
            </a:pPr>
            <a:r>
              <a:rPr lang="id-ID" sz="2600" dirty="0" smtClean="0">
                <a:latin typeface="Times New Roman" panose="02020603050405020304" pitchFamily="18" charset="0"/>
                <a:cs typeface="Times New Roman" panose="02020603050405020304" pitchFamily="18" charset="0"/>
              </a:rPr>
              <a:t>( </a:t>
            </a:r>
            <a:r>
              <a:rPr lang="id-ID" sz="2600" dirty="0">
                <a:latin typeface="Times New Roman" panose="02020603050405020304" pitchFamily="18" charset="0"/>
                <a:cs typeface="Times New Roman" panose="02020603050405020304" pitchFamily="18" charset="0"/>
              </a:rPr>
              <a:t>Iwan Setiawan, </a:t>
            </a:r>
            <a:r>
              <a:rPr lang="id-ID" sz="2600" dirty="0" smtClean="0">
                <a:latin typeface="Times New Roman" panose="02020603050405020304" pitchFamily="18" charset="0"/>
                <a:cs typeface="Times New Roman" panose="02020603050405020304" pitchFamily="18" charset="0"/>
              </a:rPr>
              <a:t>2017</a:t>
            </a:r>
            <a:r>
              <a:rPr lang="id-ID" sz="2600" dirty="0">
                <a:latin typeface="Times New Roman" panose="02020603050405020304" pitchFamily="18" charset="0"/>
                <a:cs typeface="Times New Roman" panose="02020603050405020304" pitchFamily="18" charset="0"/>
              </a:rPr>
              <a:t>).</a:t>
            </a:r>
          </a:p>
          <a:p>
            <a:endParaRPr lang="id-ID" dirty="0"/>
          </a:p>
        </p:txBody>
      </p:sp>
    </p:spTree>
    <p:extLst>
      <p:ext uri="{BB962C8B-B14F-4D97-AF65-F5344CB8AC3E}">
        <p14:creationId xmlns:p14="http://schemas.microsoft.com/office/powerpoint/2010/main" val="19204084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777239" y="167640"/>
            <a:ext cx="9054619" cy="6690360"/>
          </a:xfrm>
        </p:spPr>
        <p:txBody>
          <a:bodyPr>
            <a:normAutofit/>
          </a:bodyPr>
          <a:lstStyle/>
          <a:p>
            <a:r>
              <a:rPr lang="id-ID" sz="2400" dirty="0" smtClean="0">
                <a:latin typeface="Times New Roman" panose="02020603050405020304" pitchFamily="18" charset="0"/>
                <a:cs typeface="Times New Roman" panose="02020603050405020304" pitchFamily="18" charset="0"/>
              </a:rPr>
              <a:t> </a:t>
            </a:r>
            <a:r>
              <a:rPr lang="id-ID" sz="2400" b="1" dirty="0" smtClean="0">
                <a:latin typeface="Times New Roman" panose="02020603050405020304" pitchFamily="18" charset="0"/>
                <a:cs typeface="Times New Roman" panose="02020603050405020304" pitchFamily="18" charset="0"/>
              </a:rPr>
              <a:t>Uraian Al-Quran tentang Aborsi</a:t>
            </a:r>
          </a:p>
          <a:p>
            <a:pPr marL="0" indent="0">
              <a:buNone/>
            </a:pPr>
            <a:r>
              <a:rPr lang="id-ID" sz="2000" dirty="0" smtClean="0">
                <a:latin typeface="Times New Roman" panose="02020603050405020304" pitchFamily="18" charset="0"/>
                <a:cs typeface="Times New Roman" panose="02020603050405020304" pitchFamily="18" charset="0"/>
              </a:rPr>
              <a:t>Uraian Al-quran tentang proses pembuahan tidak diungkapkan secara terinci, mulai dari awal samapai akhir, melainkan dikemukakan secara umum dan global. Ayat yang biasa dijadikan acuan ketika berbicara mengenai aborsi antara lain, sebagai berikut:</a:t>
            </a:r>
          </a:p>
          <a:p>
            <a:pPr marL="0" indent="0">
              <a:buNone/>
            </a:pPr>
            <a:endParaRPr lang="id-ID" sz="2400" dirty="0" smtClean="0">
              <a:latin typeface="Times New Roman" panose="02020603050405020304" pitchFamily="18" charset="0"/>
              <a:cs typeface="Times New Roman" panose="02020603050405020304" pitchFamily="18" charset="0"/>
            </a:endParaRPr>
          </a:p>
          <a:p>
            <a:pPr marL="457200" indent="-457200">
              <a:buAutoNum type="alphaLcPeriod"/>
            </a:pPr>
            <a:r>
              <a:rPr lang="id-ID" sz="2400" b="1" dirty="0" smtClean="0">
                <a:latin typeface="Times New Roman" panose="02020603050405020304" pitchFamily="18" charset="0"/>
                <a:cs typeface="Times New Roman" panose="02020603050405020304" pitchFamily="18" charset="0"/>
              </a:rPr>
              <a:t>Redaksi ayat dalam QS al-Isra (17): 31 dan 33 dikemukakan:</a:t>
            </a:r>
          </a:p>
          <a:p>
            <a:pPr marL="0" indent="0" algn="ctr">
              <a:buNone/>
            </a:pPr>
            <a:r>
              <a:rPr lang="ar-AE" sz="2400" b="1" dirty="0" smtClean="0">
                <a:latin typeface="Times New Roman" panose="02020603050405020304" pitchFamily="18" charset="0"/>
                <a:cs typeface="Times New Roman" panose="02020603050405020304" pitchFamily="18" charset="0"/>
              </a:rPr>
              <a:t>و</a:t>
            </a:r>
            <a:r>
              <a:rPr lang="ar-AE" b="1" dirty="0" smtClean="0">
                <a:latin typeface="Times New Roman" panose="02020603050405020304" pitchFamily="18" charset="0"/>
                <a:cs typeface="Times New Roman" panose="02020603050405020304" pitchFamily="18" charset="0"/>
              </a:rPr>
              <a:t>َلَا </a:t>
            </a:r>
            <a:r>
              <a:rPr lang="ar-AE" b="1" dirty="0">
                <a:latin typeface="Times New Roman" panose="02020603050405020304" pitchFamily="18" charset="0"/>
                <a:cs typeface="Times New Roman" panose="02020603050405020304" pitchFamily="18" charset="0"/>
              </a:rPr>
              <a:t>تَقْتُلُوا أَوْلَادَكُمْ خَشْيَةَ إِمْلَاقٍ ۖ نَحْنُ نَرْزُقُهُمْ وَإِيَّاكُمْ </a:t>
            </a:r>
            <a:r>
              <a:rPr lang="ar-AE" b="1" dirty="0" smtClean="0">
                <a:latin typeface="Times New Roman" panose="02020603050405020304" pitchFamily="18" charset="0"/>
                <a:cs typeface="Times New Roman" panose="02020603050405020304" pitchFamily="18" charset="0"/>
              </a:rPr>
              <a:t>ۚ إِنَّ قَتْلَهُمْ كَانَ خِطْئًا كَبِيرًا</a:t>
            </a:r>
            <a:endParaRPr lang="id-ID" b="1" dirty="0" smtClean="0">
              <a:latin typeface="Times New Roman" panose="02020603050405020304" pitchFamily="18" charset="0"/>
              <a:cs typeface="Times New Roman" panose="02020603050405020304" pitchFamily="18" charset="0"/>
            </a:endParaRPr>
          </a:p>
          <a:p>
            <a:pPr marL="0" indent="0">
              <a:buNone/>
            </a:pPr>
            <a:endParaRPr lang="id-ID" sz="2400" dirty="0" smtClean="0">
              <a:latin typeface="Times New Roman" panose="02020603050405020304" pitchFamily="18" charset="0"/>
              <a:cs typeface="Times New Roman" panose="02020603050405020304" pitchFamily="18" charset="0"/>
            </a:endParaRPr>
          </a:p>
          <a:p>
            <a:pPr marL="0" indent="0">
              <a:buNone/>
            </a:pPr>
            <a:r>
              <a:rPr lang="id-ID" sz="2400" dirty="0" smtClean="0">
                <a:latin typeface="Times New Roman" panose="02020603050405020304" pitchFamily="18" charset="0"/>
                <a:cs typeface="Times New Roman" panose="02020603050405020304" pitchFamily="18" charset="0"/>
              </a:rPr>
              <a:t>Terjemahannya: </a:t>
            </a:r>
          </a:p>
          <a:p>
            <a:pPr marL="0" indent="0">
              <a:buNone/>
            </a:pPr>
            <a:r>
              <a:rPr lang="id-ID" sz="2400" dirty="0" smtClean="0">
                <a:latin typeface="Times New Roman" panose="02020603050405020304" pitchFamily="18" charset="0"/>
                <a:cs typeface="Times New Roman" panose="02020603050405020304" pitchFamily="18" charset="0"/>
              </a:rPr>
              <a:t>Dan </a:t>
            </a:r>
            <a:r>
              <a:rPr lang="id-ID" sz="2400" dirty="0">
                <a:latin typeface="Times New Roman" panose="02020603050405020304" pitchFamily="18" charset="0"/>
                <a:cs typeface="Times New Roman" panose="02020603050405020304" pitchFamily="18" charset="0"/>
              </a:rPr>
              <a:t>janganlah kamu membunuh anak-anakmu karena takut kemiskinan. Kamilah yang akan memberi rezeki kepada mereka dan juga kepadamu. Sesungguhnya membunuh mereka adalah suatu dosa yang </a:t>
            </a:r>
            <a:r>
              <a:rPr lang="id-ID" sz="2400" dirty="0" smtClean="0">
                <a:latin typeface="Times New Roman" panose="02020603050405020304" pitchFamily="18" charset="0"/>
                <a:cs typeface="Times New Roman" panose="02020603050405020304" pitchFamily="18" charset="0"/>
              </a:rPr>
              <a:t>besar.</a:t>
            </a:r>
          </a:p>
        </p:txBody>
      </p:sp>
    </p:spTree>
    <p:extLst>
      <p:ext uri="{BB962C8B-B14F-4D97-AF65-F5344CB8AC3E}">
        <p14:creationId xmlns:p14="http://schemas.microsoft.com/office/powerpoint/2010/main" val="30986031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06680"/>
            <a:ext cx="9144000" cy="6751320"/>
          </a:xfrm>
        </p:spPr>
        <p:txBody>
          <a:bodyPr>
            <a:normAutofit/>
          </a:bodyPr>
          <a:lstStyle/>
          <a:p>
            <a:pPr marL="0" indent="0">
              <a:buNone/>
            </a:pPr>
            <a:endParaRPr lang="id-ID" sz="2000" dirty="0" smtClean="0">
              <a:latin typeface="Times New Roman" panose="02020603050405020304" pitchFamily="18" charset="0"/>
              <a:cs typeface="Times New Roman" panose="02020603050405020304" pitchFamily="18" charset="0"/>
            </a:endParaRPr>
          </a:p>
          <a:p>
            <a:pPr marL="0" indent="0" algn="ctr">
              <a:buNone/>
            </a:pPr>
            <a:r>
              <a:rPr lang="ar-AE" sz="2000" b="1" dirty="0" smtClean="0">
                <a:latin typeface="Times New Roman" panose="02020603050405020304" pitchFamily="18" charset="0"/>
                <a:cs typeface="Times New Roman" panose="02020603050405020304" pitchFamily="18" charset="0"/>
              </a:rPr>
              <a:t>وَلَا </a:t>
            </a:r>
            <a:r>
              <a:rPr lang="ar-AE" sz="2000" b="1" dirty="0">
                <a:latin typeface="Times New Roman" panose="02020603050405020304" pitchFamily="18" charset="0"/>
                <a:cs typeface="Times New Roman" panose="02020603050405020304" pitchFamily="18" charset="0"/>
              </a:rPr>
              <a:t>تَقْتُلُوا النَّفْسَ الَّتِي حَرَّمَ اللَّهُ إِلَّا بِالْحَقِّ ۗ وَمَنْ قُتِلَ مَظْلُومًا فَقَدْ جَعَلْنَا لِوَلِيِّهِ </a:t>
            </a:r>
            <a:r>
              <a:rPr lang="ar-AE" sz="2000" b="1" dirty="0" smtClean="0">
                <a:latin typeface="Times New Roman" panose="02020603050405020304" pitchFamily="18" charset="0"/>
                <a:cs typeface="Times New Roman" panose="02020603050405020304" pitchFamily="18" charset="0"/>
              </a:rPr>
              <a:t>سُلْطَانًا</a:t>
            </a:r>
            <a:endParaRPr lang="id-ID" sz="2000" b="1" dirty="0" smtClean="0">
              <a:latin typeface="Times New Roman" panose="02020603050405020304" pitchFamily="18" charset="0"/>
              <a:cs typeface="Times New Roman" panose="02020603050405020304" pitchFamily="18" charset="0"/>
            </a:endParaRPr>
          </a:p>
          <a:p>
            <a:pPr marL="0" indent="0">
              <a:buNone/>
            </a:pPr>
            <a:r>
              <a:rPr lang="id-ID" sz="2000" dirty="0" smtClean="0">
                <a:latin typeface="Times New Roman" panose="02020603050405020304" pitchFamily="18" charset="0"/>
                <a:cs typeface="Times New Roman" panose="02020603050405020304" pitchFamily="18" charset="0"/>
              </a:rPr>
              <a:t>Terjemahannya:</a:t>
            </a:r>
          </a:p>
          <a:p>
            <a:r>
              <a:rPr lang="id-ID" sz="2000" dirty="0" smtClean="0">
                <a:latin typeface="Times New Roman" panose="02020603050405020304" pitchFamily="18" charset="0"/>
                <a:cs typeface="Times New Roman" panose="02020603050405020304" pitchFamily="18" charset="0"/>
              </a:rPr>
              <a:t>Dan janganlah kamu membunuh jiwa yang diharamkan Allah (membunuhnya), melainkan dengan suatu (alasan) yang benar. Dan barangsiapa dibunuh secara zalim, maka sesungguhnya Kami telah memberi kekuasaan kepada ahli warisnya, tetapi janganlah ahli waris itu melampaui batas dalam membunuh. Sesungguhnya ia adalah orang yang mendapat pertolongan.</a:t>
            </a:r>
          </a:p>
          <a:p>
            <a:pPr marL="0" indent="0">
              <a:buNone/>
            </a:pPr>
            <a:r>
              <a:rPr lang="id-ID" sz="2000" b="1" dirty="0" smtClean="0">
                <a:latin typeface="Times New Roman" panose="02020603050405020304" pitchFamily="18" charset="0"/>
                <a:cs typeface="Times New Roman" panose="02020603050405020304" pitchFamily="18" charset="0"/>
              </a:rPr>
              <a:t>b. Redaksi hadis dalam Shahih Muslim, Kitab Al-Hudud 11, dikemukakan: </a:t>
            </a:r>
          </a:p>
          <a:p>
            <a:pPr marL="0" indent="0" algn="r">
              <a:buNone/>
            </a:pPr>
            <a:r>
              <a:rPr lang="ar-AE" sz="2000" b="1" dirty="0" smtClean="0">
                <a:latin typeface="Times New Roman" panose="02020603050405020304" pitchFamily="18" charset="0"/>
                <a:cs typeface="Times New Roman" panose="02020603050405020304" pitchFamily="18" charset="0"/>
              </a:rPr>
              <a:t>حَدَّثَنَا يَحْيَ بْنُ يَحْيَ التَّمِيْمِيُّ وَأَبُو بَكْر بْنُ أَبِي شَيْبَةَ وَعَمْرٌوَالنَّاقِدُوَاِسْحَقُ بْنُ إِبْرَاهِيْمُ وَابْنُ نُمَيْرُكُلُّهُمْ عَنِ ابْنِ عُيَيْنَةَ وَاللَّفْظُ لِعَمْرٍوَقَالَ حَدَّثَنَا سُفْيَانُ بْنُ عُيَيْنَةَ عَنِ الزُّهْرِيِّ عَنْ أَبِي إِدْرِيْسَ عَنْ عُبَا دَةَبْنِ الصَّامِتِ قَالَ كُنَّا مَعَ رَسُوْلِ اللّٰهِ صَلَّى اللّٰهُ عَلَيْهِ وَسَلَّمَ فِِى مَجْلِسٍ فَقَالَ تُبَايِعُوْنِيْ عَلَى أَنْ لاَ تُشْرِكُوْا بِاللّٰهِ شَيْئاً وَلاَ تَزْنُوْا وَلاَ تَسْرِقُوْا وَلاَتَقْتُلُو النَّفْسَ الَّتِي حَرَّمَ اللّٰهُ إِلاَّ باِلْحَقِّ</a:t>
            </a:r>
            <a:r>
              <a:rPr lang="ar-AE" sz="2000" dirty="0" smtClean="0">
                <a:latin typeface="Times New Roman" panose="02020603050405020304" pitchFamily="18" charset="0"/>
                <a:cs typeface="Times New Roman" panose="02020603050405020304" pitchFamily="18" charset="0"/>
              </a:rPr>
              <a:t>........</a:t>
            </a:r>
            <a:endParaRPr lang="id-ID" sz="2000" dirty="0" smtClean="0">
              <a:latin typeface="Times New Roman" panose="02020603050405020304" pitchFamily="18" charset="0"/>
              <a:cs typeface="Times New Roman" panose="02020603050405020304" pitchFamily="18" charset="0"/>
            </a:endParaRPr>
          </a:p>
          <a:p>
            <a:pPr marL="0" indent="0" algn="r">
              <a:buNone/>
            </a:pPr>
            <a:endParaRPr lang="id-ID" sz="2000" dirty="0">
              <a:latin typeface="Times New Roman" panose="02020603050405020304" pitchFamily="18" charset="0"/>
              <a:cs typeface="Times New Roman" panose="02020603050405020304" pitchFamily="18" charset="0"/>
            </a:endParaRPr>
          </a:p>
          <a:p>
            <a:pPr marL="0" indent="0">
              <a:buNone/>
            </a:pPr>
            <a:r>
              <a:rPr lang="id-ID" sz="2000" dirty="0">
                <a:latin typeface="Times New Roman" panose="02020603050405020304" pitchFamily="18" charset="0"/>
                <a:cs typeface="Times New Roman" panose="02020603050405020304" pitchFamily="18" charset="0"/>
              </a:rPr>
              <a:t>Artinya: .......... Dari 'ubadahbin shamit berkata:kami bersama dengan Rasulullah SAW. Di sebuah majelis, lalu ia beesabda: " Aku di bai'at untuk tidak mempersekutukan Allah dengan sesuatu, janganlah engkau berzina, mencuri, dan janganlah kamu membunuh jiwa yang Allah haramkan kecuali dengan haq.......</a:t>
            </a:r>
          </a:p>
        </p:txBody>
      </p:sp>
    </p:spTree>
    <p:extLst>
      <p:ext uri="{BB962C8B-B14F-4D97-AF65-F5344CB8AC3E}">
        <p14:creationId xmlns:p14="http://schemas.microsoft.com/office/powerpoint/2010/main" val="21239625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1273" y="631767"/>
            <a:ext cx="8695112" cy="5802284"/>
          </a:xfrm>
        </p:spPr>
        <p:txBody>
          <a:bodyPr/>
          <a:lstStyle/>
          <a:p>
            <a:r>
              <a:rPr lang="id-ID" dirty="0"/>
              <a:t>Redaksi hadis shahih muslim, kitab al-hudud di </a:t>
            </a:r>
            <a:r>
              <a:rPr lang="id-ID" dirty="0" smtClean="0"/>
              <a:t>kemukakan</a:t>
            </a:r>
          </a:p>
          <a:p>
            <a:pPr marL="0" indent="0" algn="r">
              <a:buNone/>
            </a:pPr>
            <a:endParaRPr lang="id-ID" dirty="0" smtClean="0"/>
          </a:p>
          <a:p>
            <a:pPr marL="0" indent="0" algn="r">
              <a:buNone/>
            </a:pPr>
            <a:r>
              <a:rPr lang="id-ID" dirty="0" smtClean="0"/>
              <a:t>: </a:t>
            </a:r>
            <a:r>
              <a:rPr lang="ar-AE" b="1" dirty="0" smtClean="0"/>
              <a:t>حَدَّثَنَا يَحْيَ بْنُ يَحْيَ التَّمِيْمِيُّ وَأَبُو بَكْر بْنُ أَبِي شَيْبَةَ وَعَمْرٌوَالنَّاقِدُوَاِسْحَقُ بْنُ إِبْرَاهِيْمُ وَابْنُ نُمَيْرُكُلُّهُمْ عَنِ ابْنِ عُيَيْنَةَ وَاللَّفْظُ لِعَمْرٍوَقَالَ حَدَّثَنَا سُفْيَانُ بْنُ عُيَيْنَةَ عَنِ الزُّهْرِيِّ عَنْ أَبِي إِدْرِيْسَ عَنْ عُبَا دَةَبْنِ الصَّامِتِ قَالَ كُنَّا مَعَ رَسُوْلِ اللّٰهِ صَلَّى اللّٰهُ عَلَيْهِ وَسَلَّمَ فِِى مَجْلِسٍ فَقَالَ تُبَايِعُوْنِيْ عَلَى أَنْ لاَ تُشْرِكُوْا بِاللّٰهِ شَيْئاً وَلاَ تَزْنُوْا وَلاَ تَسْرِقُوْا وَلاَتَقْتُلُو النَّفْسَ الَّتِي حَرَّمَ اللّٰهُ إِلاَّ باِلْحَقِّ........</a:t>
            </a:r>
            <a:endParaRPr lang="id-ID" b="1" dirty="0" smtClean="0"/>
          </a:p>
          <a:p>
            <a:pPr marL="0" indent="0">
              <a:buNone/>
            </a:pPr>
            <a:endParaRPr lang="id-ID" dirty="0" smtClean="0"/>
          </a:p>
          <a:p>
            <a:pPr marL="0" indent="0">
              <a:buNone/>
            </a:pPr>
            <a:r>
              <a:rPr lang="id-ID" dirty="0" smtClean="0"/>
              <a:t>Artinya: .......... Dari 'ubadahbin shamit berkata:kami bersama dengan Rasulullah SAW. Di sebuah majelis, lalu ia beesabda: " Aku di bai'at untuk tidak mempersekutukan Allah dengan sesuatu, janganlah engkau berzina, mencuri, dan janganlah kamu membunuh jiwa yang Allah haramkan kecuali dengan haq.......</a:t>
            </a:r>
            <a:endParaRPr lang="id-ID" dirty="0"/>
          </a:p>
        </p:txBody>
      </p:sp>
    </p:spTree>
    <p:extLst>
      <p:ext uri="{BB962C8B-B14F-4D97-AF65-F5344CB8AC3E}">
        <p14:creationId xmlns:p14="http://schemas.microsoft.com/office/powerpoint/2010/main" val="1790725767"/>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492</TotalTime>
  <Words>1857</Words>
  <Application>Microsoft Office PowerPoint</Application>
  <PresentationFormat>A4 Paper (210x297 mm)</PresentationFormat>
  <Paragraphs>84</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Franklin Gothic Book</vt:lpstr>
      <vt:lpstr>Tahoma</vt:lpstr>
      <vt:lpstr>Times New Roman</vt:lpstr>
      <vt:lpstr>Crop</vt:lpstr>
      <vt:lpstr>5 Agustus 2021,Mufakat Jahat 2 Keluarga Gugurkan Kandungan Gadis Belia Di Subang</vt:lpstr>
      <vt:lpstr>Kelompok 4</vt:lpstr>
      <vt:lpstr>BAB I</vt:lpstr>
      <vt:lpstr>PowerPoint Presentation</vt:lpstr>
      <vt:lpstr>BAB II</vt:lpstr>
      <vt:lpstr>PowerPoint Presentation</vt:lpstr>
      <vt:lpstr>PowerPoint Presentation</vt:lpstr>
      <vt:lpstr>PowerPoint Presentation</vt:lpstr>
      <vt:lpstr>PowerPoint Presentation</vt:lpstr>
      <vt:lpstr>BAB III</vt:lpstr>
      <vt:lpstr>PowerPoint Presentation</vt:lpstr>
      <vt:lpstr>PowerPoint Presentation</vt:lpstr>
      <vt:lpstr>PowerPoint Presentation</vt:lpstr>
      <vt:lpstr>DAFTAR PUSTAKA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Agustus 2021,Mufakat Jahat 2 Keluarga Gugurkan Kandungan Gadis Belia Di Subang</dc:title>
  <dc:creator>user</dc:creator>
  <cp:lastModifiedBy>user</cp:lastModifiedBy>
  <cp:revision>31</cp:revision>
  <dcterms:created xsi:type="dcterms:W3CDTF">2021-10-06T00:44:57Z</dcterms:created>
  <dcterms:modified xsi:type="dcterms:W3CDTF">2021-10-16T08:04:39Z</dcterms:modified>
</cp:coreProperties>
</file>