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72" r:id="rId2"/>
    <p:sldId id="256" r:id="rId3"/>
    <p:sldId id="257" r:id="rId4"/>
    <p:sldId id="258" r:id="rId5"/>
    <p:sldId id="259" r:id="rId6"/>
    <p:sldId id="260" r:id="rId7"/>
    <p:sldId id="261" r:id="rId8"/>
    <p:sldId id="262" r:id="rId9"/>
    <p:sldId id="266" r:id="rId10"/>
    <p:sldId id="273" r:id="rId11"/>
    <p:sldId id="267" r:id="rId12"/>
    <p:sldId id="269" r:id="rId13"/>
    <p:sldId id="271" r:id="rId14"/>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0" d="100"/>
          <a:sy n="70" d="100"/>
        </p:scale>
        <p:origin x="-1386" y="-5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2C728A-7067-41D2-B48C-3AED47B57130}" type="datetimeFigureOut">
              <a:rPr lang="en-US" smtClean="0"/>
              <a:t>11/5/2021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78A69A-A4EF-4EAA-9A03-74F1FC5BDC5A}"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678A69A-A4EF-4EAA-9A03-74F1FC5BDC5A}" type="slidenum">
              <a:rPr lang="en-US" smtClean="0"/>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DC3147E5-5CB9-475F-A940-DF7C76351752}" type="datetimeFigureOut">
              <a:rPr lang="id-ID" smtClean="0"/>
              <a:pPr/>
              <a:t>05/11/2021</a:t>
            </a:fld>
            <a:endParaRPr lang="id-ID"/>
          </a:p>
        </p:txBody>
      </p:sp>
      <p:sp>
        <p:nvSpPr>
          <p:cNvPr id="17" name="Footer Placeholder 16"/>
          <p:cNvSpPr>
            <a:spLocks noGrp="1"/>
          </p:cNvSpPr>
          <p:nvPr>
            <p:ph type="ftr" sz="quarter" idx="11"/>
          </p:nvPr>
        </p:nvSpPr>
        <p:spPr/>
        <p:txBody>
          <a:bodyPr/>
          <a:lstStyle>
            <a:extLst/>
          </a:lstStyle>
          <a:p>
            <a:endParaRPr lang="id-ID"/>
          </a:p>
        </p:txBody>
      </p:sp>
      <p:sp>
        <p:nvSpPr>
          <p:cNvPr id="29" name="Slide Number Placeholder 28"/>
          <p:cNvSpPr>
            <a:spLocks noGrp="1"/>
          </p:cNvSpPr>
          <p:nvPr>
            <p:ph type="sldNum" sz="quarter" idx="12"/>
          </p:nvPr>
        </p:nvSpPr>
        <p:spPr/>
        <p:txBody>
          <a:bodyPr/>
          <a:lstStyle>
            <a:extLst/>
          </a:lstStyle>
          <a:p>
            <a:fld id="{3952BFB0-9849-47BF-9DF8-5077585F75CF}" type="slidenum">
              <a:rPr lang="id-ID" smtClean="0"/>
              <a:pPr/>
              <a:t>‹#›</a:t>
            </a:fld>
            <a:endParaRPr lang="id-ID"/>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C3147E5-5CB9-475F-A940-DF7C76351752}" type="datetimeFigureOut">
              <a:rPr lang="id-ID" smtClean="0"/>
              <a:pPr/>
              <a:t>05/11/2021</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3952BFB0-9849-47BF-9DF8-5077585F75CF}"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C3147E5-5CB9-475F-A940-DF7C76351752}" type="datetimeFigureOut">
              <a:rPr lang="id-ID" smtClean="0"/>
              <a:pPr/>
              <a:t>05/11/2021</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3952BFB0-9849-47BF-9DF8-5077585F75CF}"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C3147E5-5CB9-475F-A940-DF7C76351752}" type="datetimeFigureOut">
              <a:rPr lang="id-ID" smtClean="0"/>
              <a:pPr/>
              <a:t>05/11/2021</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3952BFB0-9849-47BF-9DF8-5077585F75CF}"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C3147E5-5CB9-475F-A940-DF7C76351752}" type="datetimeFigureOut">
              <a:rPr lang="id-ID" smtClean="0"/>
              <a:pPr/>
              <a:t>05/11/2021</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3952BFB0-9849-47BF-9DF8-5077585F75CF}" type="slidenum">
              <a:rPr lang="id-ID" smtClean="0"/>
              <a:pPr/>
              <a:t>‹#›</a:t>
            </a:fld>
            <a:endParaRPr lang="id-ID"/>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C3147E5-5CB9-475F-A940-DF7C76351752}" type="datetimeFigureOut">
              <a:rPr lang="id-ID" smtClean="0"/>
              <a:pPr/>
              <a:t>05/11/2021</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3952BFB0-9849-47BF-9DF8-5077585F75CF}"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C3147E5-5CB9-475F-A940-DF7C76351752}" type="datetimeFigureOut">
              <a:rPr lang="id-ID" smtClean="0"/>
              <a:pPr/>
              <a:t>05/11/2021</a:t>
            </a:fld>
            <a:endParaRPr lang="id-ID"/>
          </a:p>
        </p:txBody>
      </p:sp>
      <p:sp>
        <p:nvSpPr>
          <p:cNvPr id="8" name="Footer Placeholder 7"/>
          <p:cNvSpPr>
            <a:spLocks noGrp="1"/>
          </p:cNvSpPr>
          <p:nvPr>
            <p:ph type="ftr" sz="quarter" idx="11"/>
          </p:nvPr>
        </p:nvSpPr>
        <p:spPr/>
        <p:txBody>
          <a:bodyPr/>
          <a:lstStyle>
            <a:extLst/>
          </a:lstStyle>
          <a:p>
            <a:endParaRPr lang="id-ID"/>
          </a:p>
        </p:txBody>
      </p:sp>
      <p:sp>
        <p:nvSpPr>
          <p:cNvPr id="9" name="Slide Number Placeholder 8"/>
          <p:cNvSpPr>
            <a:spLocks noGrp="1"/>
          </p:cNvSpPr>
          <p:nvPr>
            <p:ph type="sldNum" sz="quarter" idx="12"/>
          </p:nvPr>
        </p:nvSpPr>
        <p:spPr/>
        <p:txBody>
          <a:bodyPr/>
          <a:lstStyle>
            <a:extLst/>
          </a:lstStyle>
          <a:p>
            <a:fld id="{3952BFB0-9849-47BF-9DF8-5077585F75CF}" type="slidenum">
              <a:rPr lang="id-ID" smtClean="0"/>
              <a:pPr/>
              <a:t>‹#›</a:t>
            </a:fld>
            <a:endParaRPr lang="id-ID"/>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C3147E5-5CB9-475F-A940-DF7C76351752}" type="datetimeFigureOut">
              <a:rPr lang="id-ID" smtClean="0"/>
              <a:pPr/>
              <a:t>05/11/2021</a:t>
            </a:fld>
            <a:endParaRPr lang="id-ID"/>
          </a:p>
        </p:txBody>
      </p:sp>
      <p:sp>
        <p:nvSpPr>
          <p:cNvPr id="4" name="Footer Placeholder 3"/>
          <p:cNvSpPr>
            <a:spLocks noGrp="1"/>
          </p:cNvSpPr>
          <p:nvPr>
            <p:ph type="ftr" sz="quarter" idx="11"/>
          </p:nvPr>
        </p:nvSpPr>
        <p:spPr/>
        <p:txBody>
          <a:bodyPr/>
          <a:lstStyle>
            <a:extLst/>
          </a:lstStyle>
          <a:p>
            <a:endParaRPr lang="id-ID"/>
          </a:p>
        </p:txBody>
      </p:sp>
      <p:sp>
        <p:nvSpPr>
          <p:cNvPr id="5" name="Slide Number Placeholder 4"/>
          <p:cNvSpPr>
            <a:spLocks noGrp="1"/>
          </p:cNvSpPr>
          <p:nvPr>
            <p:ph type="sldNum" sz="quarter" idx="12"/>
          </p:nvPr>
        </p:nvSpPr>
        <p:spPr/>
        <p:txBody>
          <a:bodyPr/>
          <a:lstStyle>
            <a:extLst/>
          </a:lstStyle>
          <a:p>
            <a:fld id="{3952BFB0-9849-47BF-9DF8-5077585F75CF}"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C3147E5-5CB9-475F-A940-DF7C76351752}" type="datetimeFigureOut">
              <a:rPr lang="id-ID" smtClean="0"/>
              <a:pPr/>
              <a:t>05/11/2021</a:t>
            </a:fld>
            <a:endParaRPr lang="id-ID"/>
          </a:p>
        </p:txBody>
      </p:sp>
      <p:sp>
        <p:nvSpPr>
          <p:cNvPr id="3" name="Footer Placeholder 2"/>
          <p:cNvSpPr>
            <a:spLocks noGrp="1"/>
          </p:cNvSpPr>
          <p:nvPr>
            <p:ph type="ftr" sz="quarter" idx="11"/>
          </p:nvPr>
        </p:nvSpPr>
        <p:spPr/>
        <p:txBody>
          <a:bodyPr/>
          <a:lstStyle>
            <a:extLst/>
          </a:lstStyle>
          <a:p>
            <a:endParaRPr lang="id-ID"/>
          </a:p>
        </p:txBody>
      </p:sp>
      <p:sp>
        <p:nvSpPr>
          <p:cNvPr id="4" name="Slide Number Placeholder 3"/>
          <p:cNvSpPr>
            <a:spLocks noGrp="1"/>
          </p:cNvSpPr>
          <p:nvPr>
            <p:ph type="sldNum" sz="quarter" idx="12"/>
          </p:nvPr>
        </p:nvSpPr>
        <p:spPr/>
        <p:txBody>
          <a:bodyPr/>
          <a:lstStyle>
            <a:extLst/>
          </a:lstStyle>
          <a:p>
            <a:fld id="{3952BFB0-9849-47BF-9DF8-5077585F75CF}"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C3147E5-5CB9-475F-A940-DF7C76351752}" type="datetimeFigureOut">
              <a:rPr lang="id-ID" smtClean="0"/>
              <a:pPr/>
              <a:t>05/11/2021</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3952BFB0-9849-47BF-9DF8-5077585F75CF}"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DC3147E5-5CB9-475F-A940-DF7C76351752}" type="datetimeFigureOut">
              <a:rPr lang="id-ID" smtClean="0"/>
              <a:pPr/>
              <a:t>05/11/2021</a:t>
            </a:fld>
            <a:endParaRPr lang="id-ID"/>
          </a:p>
        </p:txBody>
      </p:sp>
      <p:sp>
        <p:nvSpPr>
          <p:cNvPr id="6" name="Footer Placeholder 5"/>
          <p:cNvSpPr>
            <a:spLocks noGrp="1"/>
          </p:cNvSpPr>
          <p:nvPr>
            <p:ph type="ftr" sz="quarter" idx="11"/>
          </p:nvPr>
        </p:nvSpPr>
        <p:spPr>
          <a:xfrm>
            <a:off x="914400" y="55499"/>
            <a:ext cx="5562600" cy="365125"/>
          </a:xfrm>
        </p:spPr>
        <p:txBody>
          <a:bodyPr/>
          <a:lstStyle>
            <a:extLst/>
          </a:lstStyle>
          <a:p>
            <a:endParaRPr lang="id-ID"/>
          </a:p>
        </p:txBody>
      </p:sp>
      <p:sp>
        <p:nvSpPr>
          <p:cNvPr id="7" name="Slide Number Placeholder 6"/>
          <p:cNvSpPr>
            <a:spLocks noGrp="1"/>
          </p:cNvSpPr>
          <p:nvPr>
            <p:ph type="sldNum" sz="quarter" idx="12"/>
          </p:nvPr>
        </p:nvSpPr>
        <p:spPr>
          <a:xfrm>
            <a:off x="8610600" y="55499"/>
            <a:ext cx="457200" cy="365125"/>
          </a:xfrm>
        </p:spPr>
        <p:txBody>
          <a:bodyPr/>
          <a:lstStyle>
            <a:extLst/>
          </a:lstStyle>
          <a:p>
            <a:fld id="{3952BFB0-9849-47BF-9DF8-5077585F75CF}"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DC3147E5-5CB9-475F-A940-DF7C76351752}" type="datetimeFigureOut">
              <a:rPr lang="id-ID" smtClean="0"/>
              <a:pPr/>
              <a:t>05/11/2021</a:t>
            </a:fld>
            <a:endParaRPr lang="id-ID"/>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id-ID"/>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3952BFB0-9849-47BF-9DF8-5077585F75CF}" type="slidenum">
              <a:rPr lang="id-ID" smtClean="0"/>
              <a:pPr/>
              <a:t>‹#›</a:t>
            </a:fld>
            <a:endParaRPr lang="id-ID"/>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py-of-PANGGUL-SEMPIT-2.jpg"/>
          <p:cNvPicPr>
            <a:picLocks noChangeAspect="1"/>
          </p:cNvPicPr>
          <p:nvPr/>
        </p:nvPicPr>
        <p:blipFill>
          <a:blip r:embed="rId2"/>
          <a:stretch>
            <a:fillRect/>
          </a:stretch>
        </p:blipFill>
        <p:spPr>
          <a:xfrm>
            <a:off x="357158" y="0"/>
            <a:ext cx="8786842" cy="685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28662" y="1785926"/>
            <a:ext cx="7772400" cy="4572000"/>
          </a:xfrm>
        </p:spPr>
        <p:txBody>
          <a:bodyPr>
            <a:normAutofit fontScale="70000" lnSpcReduction="20000"/>
          </a:bodyPr>
          <a:lstStyle/>
          <a:p>
            <a:pPr marL="0" indent="0" algn="ctr">
              <a:buNone/>
            </a:pPr>
            <a:r>
              <a:rPr lang="id-ID" sz="3200" b="1" dirty="0" smtClean="0">
                <a:solidFill>
                  <a:schemeClr val="accent3">
                    <a:lumMod val="40000"/>
                    <a:lumOff val="60000"/>
                  </a:schemeClr>
                </a:solidFill>
              </a:rPr>
              <a:t>Bahaya pada janin </a:t>
            </a:r>
            <a:r>
              <a:rPr lang="id-ID" sz="3200" b="1" dirty="0" smtClean="0">
                <a:solidFill>
                  <a:schemeClr val="accent3">
                    <a:lumMod val="40000"/>
                    <a:lumOff val="60000"/>
                  </a:schemeClr>
                </a:solidFill>
              </a:rPr>
              <a:t>:</a:t>
            </a:r>
            <a:endParaRPr lang="en-US" sz="3200" b="1" dirty="0" smtClean="0">
              <a:solidFill>
                <a:schemeClr val="accent3">
                  <a:lumMod val="40000"/>
                  <a:lumOff val="60000"/>
                </a:schemeClr>
              </a:solidFill>
            </a:endParaRPr>
          </a:p>
          <a:p>
            <a:pPr marL="0" indent="0" algn="ctr">
              <a:buNone/>
            </a:pPr>
            <a:endParaRPr lang="id-ID" sz="3200" b="1" dirty="0" smtClean="0">
              <a:solidFill>
                <a:schemeClr val="accent3">
                  <a:lumMod val="40000"/>
                  <a:lumOff val="60000"/>
                </a:schemeClr>
              </a:solidFill>
            </a:endParaRPr>
          </a:p>
          <a:p>
            <a:pPr marL="228600" indent="-228600">
              <a:buFont typeface="+mj-lt"/>
              <a:buAutoNum type="arabicPeriod"/>
            </a:pPr>
            <a:r>
              <a:rPr lang="id-ID" sz="3200" dirty="0" smtClean="0"/>
              <a:t>Partus lama dapat meningkatkan kematian perinatal, ditambah dengan infeksi intrapartum.</a:t>
            </a:r>
          </a:p>
          <a:p>
            <a:pPr marL="228600" indent="-228600">
              <a:buFont typeface="+mj-lt"/>
              <a:buAutoNum type="arabicPeriod"/>
            </a:pPr>
            <a:r>
              <a:rPr lang="id-ID" sz="3200" dirty="0" smtClean="0"/>
              <a:t>Persalinan panggul sempit menyebabkan kaput suksedaneum.</a:t>
            </a:r>
          </a:p>
          <a:p>
            <a:pPr marL="228600" indent="-228600">
              <a:buFont typeface="+mj-lt"/>
              <a:buAutoNum type="arabicPeriod"/>
            </a:pPr>
            <a:r>
              <a:rPr lang="id-ID" sz="3200" dirty="0" smtClean="0"/>
              <a:t>Molase (molding) atau lempeng tulang tengkorak yang bertumpang tindih tidak menimbukan kerugian yang nyata, tetapi apabila terdapat distorsi yang mencolok, molase dapat</a:t>
            </a:r>
          </a:p>
          <a:p>
            <a:pPr marL="228600" indent="-228600">
              <a:buFont typeface="+mj-lt"/>
              <a:buAutoNum type="arabicPeriod"/>
            </a:pPr>
            <a:r>
              <a:rPr lang="id-ID" sz="3200" dirty="0" smtClean="0"/>
              <a:t> menyebabkan robekan tentorium, laserasi pembuluh darah janin, dan perdarahan intrakranial janin.</a:t>
            </a:r>
          </a:p>
          <a:p>
            <a:pPr marL="228600" indent="-228600">
              <a:buFont typeface="+mj-lt"/>
              <a:buAutoNum type="arabicPeriod"/>
            </a:pPr>
            <a:r>
              <a:rPr lang="id-ID" sz="3200" dirty="0" smtClean="0"/>
              <a:t>Penekanan tulang-tulang panggul pada jaringan di atas tulang kepala janin, dapat menyebabkan fraktur pada os parietalis.</a:t>
            </a:r>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normAutofit/>
          </a:bodyPr>
          <a:lstStyle/>
          <a:p>
            <a:pPr algn="ctr"/>
            <a:r>
              <a:rPr lang="id-ID" dirty="0" smtClean="0"/>
              <a:t>Tinggi </a:t>
            </a:r>
            <a:r>
              <a:rPr lang="id-ID" dirty="0" smtClean="0"/>
              <a:t>badan</a:t>
            </a:r>
            <a:endParaRPr lang="id-ID" dirty="0"/>
          </a:p>
        </p:txBody>
      </p:sp>
      <p:pic>
        <p:nvPicPr>
          <p:cNvPr id="4" name="Picture 3" descr="ghhghjkhgfgghjk.png"/>
          <p:cNvPicPr>
            <a:picLocks noChangeAspect="1"/>
          </p:cNvPicPr>
          <p:nvPr/>
        </p:nvPicPr>
        <p:blipFill>
          <a:blip r:embed="rId2"/>
          <a:stretch>
            <a:fillRect/>
          </a:stretch>
        </p:blipFill>
        <p:spPr>
          <a:xfrm>
            <a:off x="785786" y="1785925"/>
            <a:ext cx="8153447" cy="4857785"/>
          </a:xfrm>
          <a:prstGeom prst="rect">
            <a:avLst/>
          </a:prstGeom>
        </p:spPr>
      </p:pic>
      <p:sp>
        <p:nvSpPr>
          <p:cNvPr id="6" name="Content Placeholder 2"/>
          <p:cNvSpPr>
            <a:spLocks noGrp="1"/>
          </p:cNvSpPr>
          <p:nvPr>
            <p:ph idx="1"/>
          </p:nvPr>
        </p:nvSpPr>
        <p:spPr>
          <a:xfrm>
            <a:off x="785786" y="1500174"/>
            <a:ext cx="3357586" cy="4572032"/>
          </a:xfrm>
        </p:spPr>
        <p:txBody>
          <a:bodyPr>
            <a:noAutofit/>
          </a:bodyPr>
          <a:lstStyle/>
          <a:p>
            <a:pPr>
              <a:buNone/>
            </a:pPr>
            <a:r>
              <a:rPr lang="id-ID" sz="2000" dirty="0" smtClean="0">
                <a:solidFill>
                  <a:schemeClr val="bg1"/>
                </a:solidFill>
              </a:rPr>
              <a:t/>
            </a:r>
            <a:br>
              <a:rPr lang="id-ID" sz="2000" dirty="0" smtClean="0">
                <a:solidFill>
                  <a:schemeClr val="bg1"/>
                </a:solidFill>
              </a:rPr>
            </a:br>
            <a:r>
              <a:rPr lang="id-ID" sz="2000" dirty="0" smtClean="0">
                <a:solidFill>
                  <a:schemeClr val="bg1"/>
                </a:solidFill>
              </a:rPr>
              <a:t/>
            </a:r>
            <a:br>
              <a:rPr lang="id-ID" sz="2000" dirty="0" smtClean="0">
                <a:solidFill>
                  <a:schemeClr val="bg1"/>
                </a:solidFill>
              </a:rPr>
            </a:br>
            <a:r>
              <a:rPr lang="id-ID" sz="2000" dirty="0" smtClean="0">
                <a:solidFill>
                  <a:schemeClr val="bg1"/>
                </a:solidFill>
              </a:rPr>
              <a:t>Selain berat badan, erupsi gigi, dan pertumbuhan tulang, tinggi badan merupakan indikator pertubuhan. Struktur tubuh manusia disusun atas berbagai macam organ yang tersusun sedemikian rupa sehingga membentuk tubuh manusia seutuhnya, dan kerangka adalah struktur keras pembentuk tinggi badan.</a:t>
            </a:r>
            <a:endParaRPr lang="id-ID" sz="2000" dirty="0">
              <a:solidFill>
                <a:schemeClr val="bg1"/>
              </a:solidFill>
            </a:endParaRPr>
          </a:p>
        </p:txBody>
      </p:sp>
    </p:spTree>
    <p:extLst>
      <p:ext uri="{BB962C8B-B14F-4D97-AF65-F5344CB8AC3E}">
        <p14:creationId xmlns:p14="http://schemas.microsoft.com/office/powerpoint/2010/main" xmlns="" val="36266573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pPr algn="ctr"/>
            <a:r>
              <a:rPr lang="id-ID" dirty="0" smtClean="0"/>
              <a:t>Pengukuran</a:t>
            </a:r>
            <a:endParaRPr lang="id-ID" dirty="0"/>
          </a:p>
        </p:txBody>
      </p:sp>
      <p:sp>
        <p:nvSpPr>
          <p:cNvPr id="3" name="Content Placeholder 2"/>
          <p:cNvSpPr>
            <a:spLocks noGrp="1"/>
          </p:cNvSpPr>
          <p:nvPr>
            <p:ph idx="1"/>
          </p:nvPr>
        </p:nvSpPr>
        <p:spPr>
          <a:xfrm>
            <a:off x="914400" y="1783560"/>
            <a:ext cx="7772400" cy="4217208"/>
          </a:xfrm>
        </p:spPr>
        <p:txBody>
          <a:bodyPr>
            <a:normAutofit fontScale="92500" lnSpcReduction="10000"/>
          </a:bodyPr>
          <a:lstStyle/>
          <a:p>
            <a:pPr marL="0" indent="0">
              <a:buNone/>
            </a:pPr>
            <a:endParaRPr lang="id-ID" dirty="0" smtClean="0"/>
          </a:p>
          <a:p>
            <a:pPr marL="0" indent="0">
              <a:buNone/>
            </a:pPr>
            <a:r>
              <a:rPr lang="id-ID" dirty="0" smtClean="0"/>
              <a:t>Antropometri adalah metode pengukuran tubuh manusia. </a:t>
            </a:r>
            <a:r>
              <a:rPr lang="id-ID" dirty="0" smtClean="0"/>
              <a:t>Pengukuran </a:t>
            </a:r>
            <a:r>
              <a:rPr lang="id-ID" dirty="0" smtClean="0"/>
              <a:t>yang penting dalam antropometri yaitu pengukuran dimensi tubuh. Umumnya diukur dalam satuan sentimeter (cm) atau meter (m). Tinggi badan diukur dari titik tertinggi kepala atau disebut vertex, ke titik terendah dari tulang kalkaneus. Alat yang digunakan dapat berupa pita pengukur ataupun mistar.</a:t>
            </a:r>
            <a:endParaRPr lang="id-ID" dirty="0"/>
          </a:p>
        </p:txBody>
      </p:sp>
    </p:spTree>
    <p:extLst>
      <p:ext uri="{BB962C8B-B14F-4D97-AF65-F5344CB8AC3E}">
        <p14:creationId xmlns:p14="http://schemas.microsoft.com/office/powerpoint/2010/main" xmlns="" val="18226609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pPr algn="ctr"/>
            <a:r>
              <a:rPr lang="id-ID" dirty="0" smtClean="0"/>
              <a:t>Hipotesis</a:t>
            </a:r>
            <a:endParaRPr lang="id-ID" dirty="0"/>
          </a:p>
        </p:txBody>
      </p:sp>
      <p:sp>
        <p:nvSpPr>
          <p:cNvPr id="3" name="Content Placeholder 2"/>
          <p:cNvSpPr>
            <a:spLocks noGrp="1"/>
          </p:cNvSpPr>
          <p:nvPr>
            <p:ph idx="1"/>
          </p:nvPr>
        </p:nvSpPr>
        <p:spPr/>
        <p:txBody>
          <a:bodyPr>
            <a:normAutofit/>
          </a:bodyPr>
          <a:lstStyle/>
          <a:p>
            <a:pPr marL="0" indent="0">
              <a:buNone/>
            </a:pPr>
            <a:endParaRPr lang="id-ID" sz="2400" dirty="0" smtClean="0"/>
          </a:p>
          <a:p>
            <a:pPr marL="0" indent="0">
              <a:buNone/>
            </a:pPr>
            <a:r>
              <a:rPr lang="id-ID" sz="2400" dirty="0" smtClean="0"/>
              <a:t>H0 = Tidak terdapat hubungan antara tinggi badan ibu bersalin terhadap kejadian disproporsi kepala panggul.</a:t>
            </a:r>
          </a:p>
          <a:p>
            <a:pPr marL="0" indent="0">
              <a:buNone/>
            </a:pPr>
            <a:endParaRPr lang="en-US" sz="2400" dirty="0" smtClean="0"/>
          </a:p>
          <a:p>
            <a:pPr marL="0" indent="0">
              <a:buNone/>
            </a:pPr>
            <a:endParaRPr lang="en-US" sz="2400" dirty="0" smtClean="0"/>
          </a:p>
          <a:p>
            <a:pPr marL="0" indent="0">
              <a:buNone/>
            </a:pPr>
            <a:r>
              <a:rPr lang="id-ID" sz="2400" dirty="0" smtClean="0"/>
              <a:t>H1 </a:t>
            </a:r>
            <a:r>
              <a:rPr lang="id-ID" sz="2400" dirty="0" smtClean="0"/>
              <a:t>= Terdapat hubungan antara tinggi badan ibu bersalin terhadap kejadian disproporsi kepala panggul.</a:t>
            </a:r>
            <a:endParaRPr lang="id-ID" sz="2400" dirty="0"/>
          </a:p>
        </p:txBody>
      </p:sp>
    </p:spTree>
    <p:extLst>
      <p:ext uri="{BB962C8B-B14F-4D97-AF65-F5344CB8AC3E}">
        <p14:creationId xmlns:p14="http://schemas.microsoft.com/office/powerpoint/2010/main" xmlns="" val="1625774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550826b26ee3e.jpg"/>
          <p:cNvPicPr>
            <a:picLocks noChangeAspect="1"/>
          </p:cNvPicPr>
          <p:nvPr/>
        </p:nvPicPr>
        <p:blipFill>
          <a:blip r:embed="rId2"/>
          <a:stretch>
            <a:fillRect/>
          </a:stretch>
        </p:blipFill>
        <p:spPr>
          <a:xfrm>
            <a:off x="357158" y="0"/>
            <a:ext cx="8786842" cy="6858000"/>
          </a:xfrm>
          <a:prstGeom prst="rect">
            <a:avLst/>
          </a:prstGeom>
        </p:spPr>
      </p:pic>
      <p:sp>
        <p:nvSpPr>
          <p:cNvPr id="7" name="Subtitle 2"/>
          <p:cNvSpPr>
            <a:spLocks noGrp="1"/>
          </p:cNvSpPr>
          <p:nvPr>
            <p:ph type="subTitle" idx="1"/>
          </p:nvPr>
        </p:nvSpPr>
        <p:spPr>
          <a:xfrm>
            <a:off x="928662" y="500042"/>
            <a:ext cx="4229104" cy="2928958"/>
          </a:xfrm>
        </p:spPr>
        <p:style>
          <a:lnRef idx="2">
            <a:schemeClr val="accent1"/>
          </a:lnRef>
          <a:fillRef idx="1">
            <a:schemeClr val="lt1"/>
          </a:fillRef>
          <a:effectRef idx="0">
            <a:schemeClr val="accent1"/>
          </a:effectRef>
          <a:fontRef idx="minor">
            <a:schemeClr val="dk1"/>
          </a:fontRef>
        </p:style>
        <p:txBody>
          <a:bodyPr>
            <a:noAutofit/>
          </a:bodyPr>
          <a:lstStyle/>
          <a:p>
            <a:r>
              <a:rPr lang="en-US" sz="1800" b="1" dirty="0" smtClean="0">
                <a:solidFill>
                  <a:schemeClr val="bg1"/>
                </a:solidFill>
                <a:latin typeface="Times New Roman" pitchFamily="18" charset="0"/>
                <a:cs typeface="Times New Roman" pitchFamily="18" charset="0"/>
              </a:rPr>
              <a:t>Fuji </a:t>
            </a:r>
            <a:r>
              <a:rPr lang="en-US" sz="1800" b="1" dirty="0" err="1" smtClean="0">
                <a:solidFill>
                  <a:schemeClr val="bg1"/>
                </a:solidFill>
                <a:latin typeface="Times New Roman" pitchFamily="18" charset="0"/>
                <a:cs typeface="Times New Roman" pitchFamily="18" charset="0"/>
              </a:rPr>
              <a:t>PadiaRamdani</a:t>
            </a:r>
            <a:r>
              <a:rPr lang="en-US" sz="1800" b="1" dirty="0" smtClean="0">
                <a:solidFill>
                  <a:schemeClr val="bg1"/>
                </a:solidFill>
                <a:latin typeface="Times New Roman" pitchFamily="18" charset="0"/>
                <a:cs typeface="Times New Roman" pitchFamily="18" charset="0"/>
              </a:rPr>
              <a:t> 2010101017</a:t>
            </a:r>
            <a:endParaRPr lang="en-US" sz="1800" dirty="0" smtClean="0">
              <a:solidFill>
                <a:schemeClr val="bg1"/>
              </a:solidFill>
              <a:latin typeface="Times New Roman" pitchFamily="18" charset="0"/>
              <a:cs typeface="Times New Roman" pitchFamily="18" charset="0"/>
            </a:endParaRPr>
          </a:p>
          <a:p>
            <a:r>
              <a:rPr lang="en-US" sz="1800" b="1" dirty="0" err="1" smtClean="0">
                <a:solidFill>
                  <a:schemeClr val="bg1"/>
                </a:solidFill>
                <a:latin typeface="Times New Roman" pitchFamily="18" charset="0"/>
                <a:cs typeface="Times New Roman" pitchFamily="18" charset="0"/>
              </a:rPr>
              <a:t>PenyAlvionita</a:t>
            </a:r>
            <a:r>
              <a:rPr lang="en-US" sz="1800" b="1" dirty="0" smtClean="0">
                <a:solidFill>
                  <a:schemeClr val="bg1"/>
                </a:solidFill>
                <a:latin typeface="Times New Roman" pitchFamily="18" charset="0"/>
                <a:cs typeface="Times New Roman" pitchFamily="18" charset="0"/>
              </a:rPr>
              <a:t> </a:t>
            </a:r>
            <a:r>
              <a:rPr lang="en-US" sz="1800" b="1" dirty="0" smtClean="0">
                <a:solidFill>
                  <a:schemeClr val="bg1"/>
                </a:solidFill>
                <a:latin typeface="Times New Roman" pitchFamily="18" charset="0"/>
                <a:cs typeface="Times New Roman" pitchFamily="18" charset="0"/>
              </a:rPr>
              <a:t>2010101018</a:t>
            </a:r>
            <a:endParaRPr lang="en-US" sz="1800" dirty="0" smtClean="0">
              <a:solidFill>
                <a:schemeClr val="bg1"/>
              </a:solidFill>
              <a:latin typeface="Times New Roman" pitchFamily="18" charset="0"/>
              <a:cs typeface="Times New Roman" pitchFamily="18" charset="0"/>
            </a:endParaRPr>
          </a:p>
          <a:p>
            <a:r>
              <a:rPr lang="en-US" sz="1800" b="1" dirty="0" err="1" smtClean="0">
                <a:solidFill>
                  <a:schemeClr val="bg1"/>
                </a:solidFill>
                <a:latin typeface="Times New Roman" pitchFamily="18" charset="0"/>
                <a:cs typeface="Times New Roman" pitchFamily="18" charset="0"/>
              </a:rPr>
              <a:t>Hanisa</a:t>
            </a:r>
            <a:r>
              <a:rPr lang="en-US" sz="1800" b="1" dirty="0" smtClean="0">
                <a:solidFill>
                  <a:schemeClr val="bg1"/>
                </a:solidFill>
                <a:latin typeface="Times New Roman" pitchFamily="18" charset="0"/>
                <a:cs typeface="Times New Roman" pitchFamily="18" charset="0"/>
              </a:rPr>
              <a:t> 2010101019</a:t>
            </a:r>
            <a:endParaRPr lang="en-US" sz="1800" dirty="0" smtClean="0">
              <a:solidFill>
                <a:schemeClr val="bg1"/>
              </a:solidFill>
              <a:latin typeface="Times New Roman" pitchFamily="18" charset="0"/>
              <a:cs typeface="Times New Roman" pitchFamily="18" charset="0"/>
            </a:endParaRPr>
          </a:p>
          <a:p>
            <a:r>
              <a:rPr lang="en-US" sz="1800" b="1" dirty="0" err="1" smtClean="0">
                <a:solidFill>
                  <a:schemeClr val="bg1"/>
                </a:solidFill>
                <a:latin typeface="Times New Roman" pitchFamily="18" charset="0"/>
                <a:cs typeface="Times New Roman" pitchFamily="18" charset="0"/>
              </a:rPr>
              <a:t>IntanChoirilMeita</a:t>
            </a:r>
            <a:r>
              <a:rPr lang="en-US" sz="1800" b="1" dirty="0" smtClean="0">
                <a:solidFill>
                  <a:schemeClr val="bg1"/>
                </a:solidFill>
                <a:latin typeface="Times New Roman" pitchFamily="18" charset="0"/>
                <a:cs typeface="Times New Roman" pitchFamily="18" charset="0"/>
              </a:rPr>
              <a:t> Amanda 2010101020</a:t>
            </a:r>
            <a:endParaRPr lang="en-US" sz="1800" dirty="0" smtClean="0">
              <a:solidFill>
                <a:schemeClr val="bg1"/>
              </a:solidFill>
              <a:latin typeface="Times New Roman" pitchFamily="18" charset="0"/>
              <a:cs typeface="Times New Roman" pitchFamily="18" charset="0"/>
            </a:endParaRPr>
          </a:p>
          <a:p>
            <a:r>
              <a:rPr lang="en-US" sz="1800" b="1" dirty="0" smtClean="0">
                <a:solidFill>
                  <a:schemeClr val="bg1"/>
                </a:solidFill>
                <a:latin typeface="Times New Roman" pitchFamily="18" charset="0"/>
                <a:cs typeface="Times New Roman" pitchFamily="18" charset="0"/>
              </a:rPr>
              <a:t>TinikHartini2010101021</a:t>
            </a:r>
            <a:endParaRPr lang="en-US" sz="1800" dirty="0" smtClean="0">
              <a:solidFill>
                <a:schemeClr val="bg1"/>
              </a:solidFill>
              <a:latin typeface="Times New Roman" pitchFamily="18" charset="0"/>
              <a:cs typeface="Times New Roman" pitchFamily="18" charset="0"/>
            </a:endParaRPr>
          </a:p>
          <a:p>
            <a:r>
              <a:rPr lang="en-US" sz="1800" b="1" dirty="0" err="1" smtClean="0">
                <a:solidFill>
                  <a:schemeClr val="bg1"/>
                </a:solidFill>
                <a:latin typeface="Times New Roman" pitchFamily="18" charset="0"/>
                <a:cs typeface="Times New Roman" pitchFamily="18" charset="0"/>
              </a:rPr>
              <a:t>Surti</a:t>
            </a:r>
            <a:r>
              <a:rPr lang="en-US" sz="1800" b="1" dirty="0" smtClean="0">
                <a:solidFill>
                  <a:schemeClr val="bg1"/>
                </a:solidFill>
                <a:latin typeface="Times New Roman" pitchFamily="18" charset="0"/>
                <a:cs typeface="Times New Roman" pitchFamily="18" charset="0"/>
              </a:rPr>
              <a:t> Partiningsih2010101022</a:t>
            </a:r>
          </a:p>
          <a:p>
            <a:r>
              <a:rPr lang="en-US" sz="1800" b="1" dirty="0" smtClean="0">
                <a:solidFill>
                  <a:schemeClr val="bg1"/>
                </a:solidFill>
                <a:latin typeface="Times New Roman" pitchFamily="18" charset="0"/>
                <a:cs typeface="Times New Roman" pitchFamily="18" charset="0"/>
              </a:rPr>
              <a:t>Hanna SaktiSetyaningsih2010101023</a:t>
            </a:r>
            <a:endParaRPr lang="en-US" sz="1800" dirty="0" smtClean="0">
              <a:solidFill>
                <a:schemeClr val="bg1"/>
              </a:solidFill>
              <a:latin typeface="Times New Roman" pitchFamily="18" charset="0"/>
              <a:cs typeface="Times New Roman" pitchFamily="18" charset="0"/>
            </a:endParaRPr>
          </a:p>
          <a:p>
            <a:r>
              <a:rPr lang="en-US" sz="1800" b="1" dirty="0" err="1" smtClean="0">
                <a:solidFill>
                  <a:schemeClr val="bg1"/>
                </a:solidFill>
                <a:latin typeface="Times New Roman" pitchFamily="18" charset="0"/>
                <a:cs typeface="Times New Roman" pitchFamily="18" charset="0"/>
              </a:rPr>
              <a:t>Diyas</a:t>
            </a:r>
            <a:r>
              <a:rPr lang="en-US" sz="1800" b="1" dirty="0" smtClean="0">
                <a:solidFill>
                  <a:schemeClr val="bg1"/>
                </a:solidFill>
                <a:latin typeface="Times New Roman" pitchFamily="18" charset="0"/>
                <a:cs typeface="Times New Roman" pitchFamily="18" charset="0"/>
              </a:rPr>
              <a:t> Indah </a:t>
            </a:r>
            <a:r>
              <a:rPr lang="en-US" sz="1800" b="1" dirty="0" smtClean="0">
                <a:solidFill>
                  <a:schemeClr val="bg1"/>
                </a:solidFill>
                <a:latin typeface="Times New Roman" pitchFamily="18" charset="0"/>
                <a:cs typeface="Times New Roman" pitchFamily="18" charset="0"/>
              </a:rPr>
              <a:t>Pakerti2010101024</a:t>
            </a:r>
            <a:endParaRPr lang="en-US" sz="1800" dirty="0" smtClean="0">
              <a:solidFill>
                <a:schemeClr val="bg1"/>
              </a:solidFill>
              <a:latin typeface="Times New Roman" pitchFamily="18" charset="0"/>
              <a:cs typeface="Times New Roman" pitchFamily="18" charset="0"/>
            </a:endParaRPr>
          </a:p>
          <a:p>
            <a:endParaRPr lang="en-US" sz="1800" dirty="0" smtClean="0">
              <a:solidFill>
                <a:schemeClr val="bg1"/>
              </a:solidFill>
              <a:latin typeface="Times New Roman" pitchFamily="18" charset="0"/>
              <a:cs typeface="Times New Roman" pitchFamily="18" charset="0"/>
            </a:endParaRPr>
          </a:p>
          <a:p>
            <a:endParaRPr lang="id-ID" sz="1800" dirty="0">
              <a:solidFill>
                <a:schemeClr val="bg1"/>
              </a:solidFill>
              <a:latin typeface="Times New Roman" pitchFamily="18" charset="0"/>
              <a:cs typeface="Times New Roman" pitchFamily="18" charset="0"/>
            </a:endParaRPr>
          </a:p>
        </p:txBody>
      </p:sp>
      <p:sp>
        <p:nvSpPr>
          <p:cNvPr id="8" name="Rectangle 7"/>
          <p:cNvSpPr/>
          <p:nvPr/>
        </p:nvSpPr>
        <p:spPr>
          <a:xfrm>
            <a:off x="5286380" y="785794"/>
            <a:ext cx="3643338" cy="285752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lang="en-US" sz="1600" b="1" dirty="0" smtClean="0">
                <a:solidFill>
                  <a:schemeClr val="bg1"/>
                </a:solidFill>
                <a:latin typeface="Times New Roman" pitchFamily="18" charset="0"/>
                <a:cs typeface="Times New Roman" pitchFamily="18" charset="0"/>
              </a:rPr>
              <a:t>GaluhCandraDewi2010101025</a:t>
            </a:r>
            <a:endParaRPr lang="en-US" sz="1600" dirty="0" smtClean="0">
              <a:solidFill>
                <a:schemeClr val="bg1"/>
              </a:solidFill>
              <a:latin typeface="Times New Roman" pitchFamily="18" charset="0"/>
              <a:cs typeface="Times New Roman" pitchFamily="18" charset="0"/>
            </a:endParaRPr>
          </a:p>
          <a:p>
            <a:r>
              <a:rPr lang="en-US" sz="1600" b="1" dirty="0" err="1" smtClean="0">
                <a:solidFill>
                  <a:schemeClr val="bg1"/>
                </a:solidFill>
                <a:latin typeface="Times New Roman" pitchFamily="18" charset="0"/>
                <a:cs typeface="Times New Roman" pitchFamily="18" charset="0"/>
              </a:rPr>
              <a:t>AnggySelviana</a:t>
            </a:r>
            <a:r>
              <a:rPr lang="en-US" sz="1600" b="1" dirty="0" smtClean="0">
                <a:solidFill>
                  <a:schemeClr val="bg1"/>
                </a:solidFill>
                <a:latin typeface="Times New Roman" pitchFamily="18" charset="0"/>
                <a:cs typeface="Times New Roman" pitchFamily="18" charset="0"/>
              </a:rPr>
              <a:t> Devi 2010101026</a:t>
            </a:r>
            <a:endParaRPr lang="en-US" sz="1600" dirty="0" smtClean="0">
              <a:solidFill>
                <a:schemeClr val="bg1"/>
              </a:solidFill>
              <a:latin typeface="Times New Roman" pitchFamily="18" charset="0"/>
              <a:cs typeface="Times New Roman" pitchFamily="18" charset="0"/>
            </a:endParaRPr>
          </a:p>
          <a:p>
            <a:r>
              <a:rPr lang="en-US" sz="1600" b="1" dirty="0" smtClean="0">
                <a:solidFill>
                  <a:schemeClr val="bg1"/>
                </a:solidFill>
                <a:latin typeface="Times New Roman" pitchFamily="18" charset="0"/>
                <a:cs typeface="Times New Roman" pitchFamily="18" charset="0"/>
              </a:rPr>
              <a:t>TemaWidiawati2010101027</a:t>
            </a:r>
            <a:endParaRPr lang="en-US" sz="1600" dirty="0" smtClean="0">
              <a:solidFill>
                <a:schemeClr val="bg1"/>
              </a:solidFill>
              <a:latin typeface="Times New Roman" pitchFamily="18" charset="0"/>
              <a:cs typeface="Times New Roman" pitchFamily="18" charset="0"/>
            </a:endParaRPr>
          </a:p>
          <a:p>
            <a:r>
              <a:rPr lang="en-US" sz="1600" b="1" dirty="0" smtClean="0">
                <a:solidFill>
                  <a:schemeClr val="bg1"/>
                </a:solidFill>
                <a:latin typeface="Times New Roman" pitchFamily="18" charset="0"/>
                <a:cs typeface="Times New Roman" pitchFamily="18" charset="0"/>
              </a:rPr>
              <a:t>Mila Aryani2010101028</a:t>
            </a:r>
            <a:endParaRPr lang="en-US" sz="1600" dirty="0" smtClean="0">
              <a:solidFill>
                <a:schemeClr val="bg1"/>
              </a:solidFill>
              <a:latin typeface="Times New Roman" pitchFamily="18" charset="0"/>
              <a:cs typeface="Times New Roman" pitchFamily="18" charset="0"/>
            </a:endParaRPr>
          </a:p>
          <a:p>
            <a:r>
              <a:rPr lang="en-US" sz="1600" b="1" dirty="0" err="1" smtClean="0">
                <a:solidFill>
                  <a:schemeClr val="bg1"/>
                </a:solidFill>
                <a:latin typeface="Times New Roman" pitchFamily="18" charset="0"/>
                <a:cs typeface="Times New Roman" pitchFamily="18" charset="0"/>
              </a:rPr>
              <a:t>DelvianitaAnggraeni</a:t>
            </a:r>
            <a:r>
              <a:rPr lang="en-US" sz="1600" b="1" dirty="0" smtClean="0">
                <a:solidFill>
                  <a:schemeClr val="bg1"/>
                </a:solidFill>
                <a:latin typeface="Times New Roman" pitchFamily="18" charset="0"/>
                <a:cs typeface="Times New Roman" pitchFamily="18" charset="0"/>
              </a:rPr>
              <a:t> B           2010101029</a:t>
            </a:r>
            <a:endParaRPr lang="en-US" sz="1600" dirty="0" smtClean="0">
              <a:solidFill>
                <a:schemeClr val="bg1"/>
              </a:solidFill>
              <a:latin typeface="Times New Roman" pitchFamily="18" charset="0"/>
              <a:cs typeface="Times New Roman" pitchFamily="18" charset="0"/>
            </a:endParaRPr>
          </a:p>
          <a:p>
            <a:r>
              <a:rPr lang="en-US" sz="1600" b="1" dirty="0" err="1" smtClean="0">
                <a:solidFill>
                  <a:schemeClr val="bg1"/>
                </a:solidFill>
                <a:latin typeface="Times New Roman" pitchFamily="18" charset="0"/>
                <a:cs typeface="Times New Roman" pitchFamily="18" charset="0"/>
              </a:rPr>
              <a:t>DyahLatri</a:t>
            </a:r>
            <a:r>
              <a:rPr lang="en-US" sz="1600" b="1" dirty="0" smtClean="0">
                <a:solidFill>
                  <a:schemeClr val="bg1"/>
                </a:solidFill>
                <a:latin typeface="Times New Roman" pitchFamily="18" charset="0"/>
                <a:cs typeface="Times New Roman" pitchFamily="18" charset="0"/>
              </a:rPr>
              <a:t> K 2010101030</a:t>
            </a:r>
            <a:endParaRPr lang="en-US" sz="1600" dirty="0" smtClean="0">
              <a:solidFill>
                <a:schemeClr val="bg1"/>
              </a:solidFill>
              <a:latin typeface="Times New Roman" pitchFamily="18" charset="0"/>
              <a:cs typeface="Times New Roman" pitchFamily="18" charset="0"/>
            </a:endParaRPr>
          </a:p>
          <a:p>
            <a:r>
              <a:rPr lang="en-US" sz="1600" b="1" dirty="0" smtClean="0">
                <a:solidFill>
                  <a:schemeClr val="bg1"/>
                </a:solidFill>
                <a:latin typeface="Times New Roman" pitchFamily="18" charset="0"/>
                <a:cs typeface="Times New Roman" pitchFamily="18" charset="0"/>
              </a:rPr>
              <a:t>Irma Rahmawati2010101031</a:t>
            </a:r>
            <a:endParaRPr lang="en-US" sz="1600" dirty="0"/>
          </a:p>
        </p:txBody>
      </p:sp>
      <p:sp>
        <p:nvSpPr>
          <p:cNvPr id="9" name="Rectangle 8"/>
          <p:cNvSpPr/>
          <p:nvPr/>
        </p:nvSpPr>
        <p:spPr>
          <a:xfrm>
            <a:off x="5429256" y="214290"/>
            <a:ext cx="3429024"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ANGGOTA </a:t>
            </a:r>
            <a:endParaRPr lang="en-US" dirty="0"/>
          </a:p>
        </p:txBody>
      </p:sp>
    </p:spTree>
    <p:extLst>
      <p:ext uri="{BB962C8B-B14F-4D97-AF65-F5344CB8AC3E}">
        <p14:creationId xmlns:p14="http://schemas.microsoft.com/office/powerpoint/2010/main" xmlns="" val="696610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016310700_1568798654-Waspadai-Bahaya-Polusi-Kabut-Asap-bagi-Ibu-Hamil-dan-Janin-By-Magic-Mine-Shutterstock.jpg"/>
          <p:cNvPicPr>
            <a:picLocks noChangeAspect="1"/>
          </p:cNvPicPr>
          <p:nvPr/>
        </p:nvPicPr>
        <p:blipFill>
          <a:blip r:embed="rId2"/>
          <a:stretch>
            <a:fillRect/>
          </a:stretch>
        </p:blipFill>
        <p:spPr>
          <a:xfrm>
            <a:off x="357158" y="0"/>
            <a:ext cx="4071966" cy="6858000"/>
          </a:xfrm>
          <a:prstGeom prst="rect">
            <a:avLst/>
          </a:prstGeom>
        </p:spPr>
      </p:pic>
      <p:sp>
        <p:nvSpPr>
          <p:cNvPr id="6" name="Content Placeholder 2"/>
          <p:cNvSpPr>
            <a:spLocks noGrp="1"/>
          </p:cNvSpPr>
          <p:nvPr>
            <p:ph idx="1"/>
          </p:nvPr>
        </p:nvSpPr>
        <p:spPr>
          <a:xfrm>
            <a:off x="4286248" y="1857364"/>
            <a:ext cx="4400552" cy="4498196"/>
          </a:xfrm>
        </p:spPr>
        <p:txBody>
          <a:bodyPr>
            <a:normAutofit/>
          </a:bodyPr>
          <a:lstStyle/>
          <a:p>
            <a:pPr marL="0" indent="0" algn="ctr">
              <a:buNone/>
            </a:pPr>
            <a:r>
              <a:rPr lang="id-ID" sz="2400" dirty="0" smtClean="0"/>
              <a:t>Disproporsi </a:t>
            </a:r>
            <a:r>
              <a:rPr lang="id-ID" sz="2400" dirty="0" smtClean="0"/>
              <a:t>kepala panggul yaitu suatu keadaan yang timbul karena tidak adanya keseimbangan antara panggul ibu dengan kepala janin disebabkan oleh panggul sempit, janin yang besar sehingga tidak dapat melewati panggul ataupun kombinasi keduanya</a:t>
            </a:r>
            <a:endParaRPr lang="id-ID" sz="2400" dirty="0"/>
          </a:p>
        </p:txBody>
      </p:sp>
    </p:spTree>
    <p:extLst>
      <p:ext uri="{BB962C8B-B14F-4D97-AF65-F5344CB8AC3E}">
        <p14:creationId xmlns:p14="http://schemas.microsoft.com/office/powerpoint/2010/main" xmlns="" val="2032686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r>
              <a:rPr lang="id-ID" sz="2400" dirty="0" smtClean="0"/>
              <a:t>Tipe/Karakteristik Panggul Tipe panggul menurut Caldwell-Moloy (Rachimhadhi, 2009)</a:t>
            </a:r>
            <a:endParaRPr lang="id-ID" sz="2400" dirty="0"/>
          </a:p>
        </p:txBody>
      </p:sp>
      <p:sp>
        <p:nvSpPr>
          <p:cNvPr id="3" name="Content Placeholder 2"/>
          <p:cNvSpPr>
            <a:spLocks noGrp="1"/>
          </p:cNvSpPr>
          <p:nvPr>
            <p:ph idx="1"/>
          </p:nvPr>
        </p:nvSpPr>
        <p:spPr>
          <a:xfrm>
            <a:off x="3714744" y="1783560"/>
            <a:ext cx="4972056" cy="4572000"/>
          </a:xfrm>
        </p:spPr>
        <p:txBody>
          <a:bodyPr>
            <a:normAutofit/>
          </a:bodyPr>
          <a:lstStyle/>
          <a:p>
            <a:pPr marL="0" indent="0">
              <a:buNone/>
            </a:pPr>
            <a:endParaRPr lang="id-ID" sz="2000" dirty="0" smtClean="0"/>
          </a:p>
          <a:p>
            <a:pPr marL="514350" indent="-514350">
              <a:buAutoNum type="arabicParenR"/>
            </a:pPr>
            <a:r>
              <a:rPr lang="id-ID" sz="2000" dirty="0" smtClean="0"/>
              <a:t>Tipe gynaecoid : bentuk pintu atas panggul seperti elips melintang kiri-kanan, hampir mirip lingkaran.</a:t>
            </a:r>
          </a:p>
          <a:p>
            <a:pPr marL="514350" indent="-514350">
              <a:buAutoNum type="arabicParenR"/>
            </a:pPr>
            <a:r>
              <a:rPr lang="id-ID" sz="2000" dirty="0" smtClean="0"/>
              <a:t>Tipe anthropoid : bentuk pintu atas panggul seperti elips membujur anteroposterior.</a:t>
            </a:r>
          </a:p>
          <a:p>
            <a:pPr marL="514350" indent="-514350">
              <a:buAutoNum type="arabicParenR"/>
            </a:pPr>
            <a:r>
              <a:rPr lang="id-ID" sz="2000" dirty="0" smtClean="0"/>
              <a:t>Tipe android : bentuk pintu atas panggul seperti segitiga. Diameter transversal terbesar terletak di posterior dekat sakrum.4) Tipe platypelloid : bentuk pintu atas panggul seperti "kacang" atau "ginjal".</a:t>
            </a:r>
            <a:endParaRPr lang="id-ID" sz="2000" dirty="0"/>
          </a:p>
        </p:txBody>
      </p:sp>
      <p:pic>
        <p:nvPicPr>
          <p:cNvPr id="5" name="Picture 4" descr="bentuk-panggul.jpg"/>
          <p:cNvPicPr>
            <a:picLocks noChangeAspect="1"/>
          </p:cNvPicPr>
          <p:nvPr/>
        </p:nvPicPr>
        <p:blipFill>
          <a:blip r:embed="rId2"/>
          <a:stretch>
            <a:fillRect/>
          </a:stretch>
        </p:blipFill>
        <p:spPr>
          <a:xfrm>
            <a:off x="642910" y="1714488"/>
            <a:ext cx="3009900" cy="4929222"/>
          </a:xfrm>
          <a:prstGeom prst="rect">
            <a:avLst/>
          </a:prstGeom>
        </p:spPr>
      </p:pic>
    </p:spTree>
    <p:extLst>
      <p:ext uri="{BB962C8B-B14F-4D97-AF65-F5344CB8AC3E}">
        <p14:creationId xmlns:p14="http://schemas.microsoft.com/office/powerpoint/2010/main" xmlns="" val="631496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Fyi</a:t>
            </a:r>
            <a:r>
              <a:rPr lang="en-US" dirty="0" smtClean="0"/>
              <a:t>…</a:t>
            </a:r>
            <a:endParaRPr lang="id-ID" dirty="0"/>
          </a:p>
        </p:txBody>
      </p:sp>
      <p:sp>
        <p:nvSpPr>
          <p:cNvPr id="3" name="Content Placeholder 2"/>
          <p:cNvSpPr>
            <a:spLocks noGrp="1"/>
          </p:cNvSpPr>
          <p:nvPr>
            <p:ph idx="1"/>
          </p:nvPr>
        </p:nvSpPr>
        <p:spPr>
          <a:xfrm>
            <a:off x="928662" y="2643182"/>
            <a:ext cx="7772400" cy="3502828"/>
          </a:xfrm>
        </p:spPr>
        <p:style>
          <a:lnRef idx="3">
            <a:schemeClr val="lt1"/>
          </a:lnRef>
          <a:fillRef idx="1">
            <a:schemeClr val="dk1"/>
          </a:fillRef>
          <a:effectRef idx="1">
            <a:schemeClr val="dk1"/>
          </a:effectRef>
          <a:fontRef idx="minor">
            <a:schemeClr val="lt1"/>
          </a:fontRef>
        </p:style>
        <p:txBody>
          <a:bodyPr>
            <a:normAutofit/>
          </a:bodyPr>
          <a:lstStyle/>
          <a:p>
            <a:pPr marL="0" indent="0" algn="ctr">
              <a:buNone/>
            </a:pPr>
            <a:r>
              <a:rPr lang="id-ID" sz="2400" dirty="0" smtClean="0"/>
              <a:t>Epidemiologi </a:t>
            </a:r>
            <a:r>
              <a:rPr lang="id-ID" sz="2400" dirty="0" smtClean="0"/>
              <a:t>Disproporsi kepala panggul umumnya terjadi di negara berkembang dan akibatnya berupa partus macet dan komplikasi persalinannya menjadi salah satu penyebab penting kematian ibu (Wongcharoenkiat, et al., 2006). Kejadian ini lebih sering terjadi di Asia, karena orang-orang Asia cenderung memiliki tinggi badan yang lebih rendah dari orang barat. Hal ini akan meningkatkan risiko untuk terjadinya DKP.</a:t>
            </a:r>
            <a:endParaRPr lang="id-ID" sz="2400" dirty="0"/>
          </a:p>
        </p:txBody>
      </p:sp>
      <p:pic>
        <p:nvPicPr>
          <p:cNvPr id="4" name="Picture 3" descr="imagesGHJHGFHJK.jpg"/>
          <p:cNvPicPr>
            <a:picLocks noChangeAspect="1"/>
          </p:cNvPicPr>
          <p:nvPr/>
        </p:nvPicPr>
        <p:blipFill>
          <a:blip r:embed="rId2"/>
          <a:stretch>
            <a:fillRect/>
          </a:stretch>
        </p:blipFill>
        <p:spPr>
          <a:xfrm>
            <a:off x="5572132" y="428604"/>
            <a:ext cx="3071834" cy="1857388"/>
          </a:xfrm>
          <a:prstGeom prst="rect">
            <a:avLst/>
          </a:prstGeom>
        </p:spPr>
      </p:pic>
      <p:pic>
        <p:nvPicPr>
          <p:cNvPr id="5" name="Picture 4" descr="indexfghjkl.jpg"/>
          <p:cNvPicPr>
            <a:picLocks noChangeAspect="1"/>
          </p:cNvPicPr>
          <p:nvPr/>
        </p:nvPicPr>
        <p:blipFill>
          <a:blip r:embed="rId3"/>
          <a:stretch>
            <a:fillRect/>
          </a:stretch>
        </p:blipFill>
        <p:spPr>
          <a:xfrm>
            <a:off x="3643306" y="428604"/>
            <a:ext cx="1628773" cy="1928826"/>
          </a:xfrm>
          <a:prstGeom prst="rect">
            <a:avLst/>
          </a:prstGeom>
        </p:spPr>
      </p:pic>
      <p:cxnSp>
        <p:nvCxnSpPr>
          <p:cNvPr id="7" name="Straight Arrow Connector 6"/>
          <p:cNvCxnSpPr/>
          <p:nvPr/>
        </p:nvCxnSpPr>
        <p:spPr>
          <a:xfrm rot="5400000">
            <a:off x="2178827" y="964389"/>
            <a:ext cx="1500198" cy="14287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a:off x="2178827" y="1107265"/>
            <a:ext cx="1500198" cy="14287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225754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2800" dirty="0" smtClean="0"/>
              <a:t>Faktor Risiko Faktor risiko yang menyebabkan disproporsi kepala panggul</a:t>
            </a:r>
            <a:endParaRPr lang="id-ID" sz="2800" dirty="0"/>
          </a:p>
        </p:txBody>
      </p:sp>
      <p:sp>
        <p:nvSpPr>
          <p:cNvPr id="3" name="Content Placeholder 2"/>
          <p:cNvSpPr>
            <a:spLocks noGrp="1"/>
          </p:cNvSpPr>
          <p:nvPr>
            <p:ph idx="1"/>
          </p:nvPr>
        </p:nvSpPr>
        <p:spPr>
          <a:xfrm>
            <a:off x="928662" y="2285992"/>
            <a:ext cx="7229500" cy="1854990"/>
          </a:xfrm>
        </p:spPr>
        <p:txBody>
          <a:bodyPr>
            <a:noAutofit/>
          </a:bodyPr>
          <a:lstStyle/>
          <a:p>
            <a:pPr marL="457200" indent="-457200">
              <a:buAutoNum type="arabicParenR"/>
            </a:pPr>
            <a:r>
              <a:rPr lang="id-ID" sz="2000" dirty="0" smtClean="0"/>
              <a:t>Taksiran </a:t>
            </a:r>
            <a:r>
              <a:rPr lang="id-ID" sz="2000" dirty="0" smtClean="0"/>
              <a:t>berat janin yang besar </a:t>
            </a:r>
            <a:endParaRPr lang="en-US" sz="2000" dirty="0" smtClean="0"/>
          </a:p>
          <a:p>
            <a:pPr marL="457200" indent="-457200">
              <a:buAutoNum type="arabicParenR"/>
            </a:pPr>
            <a:r>
              <a:rPr lang="id-ID" sz="2000" dirty="0" smtClean="0"/>
              <a:t>Tinggi </a:t>
            </a:r>
            <a:r>
              <a:rPr lang="id-ID" sz="2000" dirty="0" smtClean="0"/>
              <a:t>badan ibu </a:t>
            </a:r>
            <a:endParaRPr lang="en-US" sz="2000" dirty="0" smtClean="0"/>
          </a:p>
          <a:p>
            <a:pPr marL="457200" indent="-457200">
              <a:buAutoNum type="arabicParenR"/>
            </a:pPr>
            <a:r>
              <a:rPr lang="id-ID" sz="2000" dirty="0" smtClean="0"/>
              <a:t>BMI </a:t>
            </a:r>
            <a:r>
              <a:rPr lang="id-ID" sz="2000" dirty="0" smtClean="0"/>
              <a:t>sebelum kehamilan dan sebelum kelahiran ≥ 25 kg/m2 </a:t>
            </a:r>
            <a:endParaRPr lang="en-US" sz="2000" dirty="0" smtClean="0"/>
          </a:p>
          <a:p>
            <a:pPr marL="457200" indent="-457200">
              <a:buAutoNum type="arabicParenR"/>
            </a:pPr>
            <a:r>
              <a:rPr lang="id-ID" sz="2000" dirty="0" smtClean="0"/>
              <a:t>Kenaikan </a:t>
            </a:r>
            <a:r>
              <a:rPr lang="id-ID" sz="2000" dirty="0" smtClean="0"/>
              <a:t>berat badan selama kehamilan ≥ 16 kg </a:t>
            </a:r>
            <a:endParaRPr lang="en-US" sz="2000" dirty="0" smtClean="0"/>
          </a:p>
          <a:p>
            <a:pPr marL="457200" indent="-457200">
              <a:buAutoNum type="arabicParenR"/>
            </a:pPr>
            <a:r>
              <a:rPr lang="id-ID" sz="2000" dirty="0" smtClean="0"/>
              <a:t>Nullipara </a:t>
            </a:r>
            <a:endParaRPr lang="en-US" sz="2000" dirty="0" smtClean="0"/>
          </a:p>
          <a:p>
            <a:pPr marL="457200" indent="-457200">
              <a:buAutoNum type="arabicParenR"/>
            </a:pPr>
            <a:r>
              <a:rPr lang="id-ID" sz="2000" dirty="0" smtClean="0"/>
              <a:t>Tidak </a:t>
            </a:r>
            <a:r>
              <a:rPr lang="id-ID" sz="2000" dirty="0" smtClean="0"/>
              <a:t>ada pelvimetri yang </a:t>
            </a:r>
            <a:r>
              <a:rPr lang="id-ID" sz="2000" dirty="0" smtClean="0"/>
              <a:t>memadai</a:t>
            </a:r>
            <a:endParaRPr lang="id-ID" sz="2000" dirty="0"/>
          </a:p>
        </p:txBody>
      </p:sp>
      <p:sp>
        <p:nvSpPr>
          <p:cNvPr id="4" name="Content Placeholder 2"/>
          <p:cNvSpPr txBox="1">
            <a:spLocks/>
          </p:cNvSpPr>
          <p:nvPr/>
        </p:nvSpPr>
        <p:spPr>
          <a:xfrm>
            <a:off x="1071538" y="1571612"/>
            <a:ext cx="7229500" cy="714380"/>
          </a:xfrm>
          <a:prstGeom prst="rect">
            <a:avLst/>
          </a:prstGeom>
        </p:spPr>
        <p:txBody>
          <a:bodyPr vert="horz">
            <a:normAutofit/>
          </a:bodyPr>
          <a:lstStyle/>
          <a:p>
            <a:pPr marL="0" marR="0" lvl="0" indent="0" algn="ctr" defTabSz="914400" rtl="0" eaLnBrk="1" fontAlgn="auto" latinLnBrk="0" hangingPunct="1">
              <a:lnSpc>
                <a:spcPct val="100000"/>
              </a:lnSpc>
              <a:spcBef>
                <a:spcPts val="700"/>
              </a:spcBef>
              <a:spcAft>
                <a:spcPts val="0"/>
              </a:spcAft>
              <a:buClr>
                <a:schemeClr val="tx2"/>
              </a:buClr>
              <a:buSzPct val="95000"/>
              <a:buFont typeface="Wingdings"/>
              <a:buNone/>
              <a:tabLst/>
              <a:defRPr/>
            </a:pPr>
            <a:r>
              <a:rPr kumimoji="0" lang="id-ID" sz="2400" b="0" i="0" u="none" strike="noStrike" kern="1200" cap="none" spc="0" normalizeH="0" baseline="0" noProof="0" dirty="0" smtClean="0">
                <a:ln>
                  <a:noFill/>
                </a:ln>
                <a:solidFill>
                  <a:schemeClr val="accent3"/>
                </a:solidFill>
                <a:effectLst/>
                <a:uLnTx/>
                <a:uFillTx/>
                <a:latin typeface="+mn-lt"/>
                <a:ea typeface="+mn-ea"/>
                <a:cs typeface="+mn-cs"/>
              </a:rPr>
              <a:t>Surapanthapisit, et al., 2006; Wianwiset, 2011</a:t>
            </a:r>
            <a:endParaRPr kumimoji="0" lang="en-US" sz="2400" b="0" i="0" u="none" strike="noStrike" kern="1200" cap="none" spc="0" normalizeH="0" baseline="0" noProof="0" dirty="0" smtClean="0">
              <a:ln>
                <a:noFill/>
              </a:ln>
              <a:solidFill>
                <a:schemeClr val="accent3"/>
              </a:solidFill>
              <a:effectLst/>
              <a:uLnTx/>
              <a:uFillTx/>
              <a:latin typeface="+mn-lt"/>
              <a:ea typeface="+mn-ea"/>
              <a:cs typeface="+mn-cs"/>
            </a:endParaRPr>
          </a:p>
        </p:txBody>
      </p:sp>
      <p:pic>
        <p:nvPicPr>
          <p:cNvPr id="5" name="Picture 4" descr="cvbjnkml,khjh.jpg"/>
          <p:cNvPicPr>
            <a:picLocks noChangeAspect="1"/>
          </p:cNvPicPr>
          <p:nvPr/>
        </p:nvPicPr>
        <p:blipFill>
          <a:blip r:embed="rId2"/>
          <a:stretch>
            <a:fillRect/>
          </a:stretch>
        </p:blipFill>
        <p:spPr>
          <a:xfrm>
            <a:off x="5786446" y="4143379"/>
            <a:ext cx="3190880" cy="2380887"/>
          </a:xfrm>
          <a:prstGeom prst="rect">
            <a:avLst/>
          </a:prstGeom>
          <a:ln>
            <a:noFill/>
          </a:ln>
          <a:effectLst>
            <a:softEdge rad="112500"/>
          </a:effectLst>
        </p:spPr>
      </p:pic>
    </p:spTree>
    <p:extLst>
      <p:ext uri="{BB962C8B-B14F-4D97-AF65-F5344CB8AC3E}">
        <p14:creationId xmlns:p14="http://schemas.microsoft.com/office/powerpoint/2010/main" xmlns="" val="1439624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6" y="214290"/>
            <a:ext cx="7772400" cy="914400"/>
          </a:xfrm>
        </p:spPr>
        <p:txBody>
          <a:bodyPr>
            <a:normAutofit/>
          </a:bodyPr>
          <a:lstStyle/>
          <a:p>
            <a:r>
              <a:rPr lang="id-ID" dirty="0" smtClean="0"/>
              <a:t>Penyebab</a:t>
            </a:r>
            <a:endParaRPr lang="id-ID" dirty="0"/>
          </a:p>
        </p:txBody>
      </p:sp>
      <p:sp>
        <p:nvSpPr>
          <p:cNvPr id="3" name="Content Placeholder 2"/>
          <p:cNvSpPr>
            <a:spLocks noGrp="1"/>
          </p:cNvSpPr>
          <p:nvPr>
            <p:ph idx="1"/>
          </p:nvPr>
        </p:nvSpPr>
        <p:spPr>
          <a:xfrm>
            <a:off x="500034" y="785794"/>
            <a:ext cx="8229600" cy="4517694"/>
          </a:xfrm>
        </p:spPr>
        <p:txBody>
          <a:bodyPr>
            <a:noAutofit/>
          </a:bodyPr>
          <a:lstStyle/>
          <a:p>
            <a:pPr marL="0" indent="0">
              <a:buNone/>
            </a:pPr>
            <a:endParaRPr lang="id-ID" sz="1600" dirty="0" smtClean="0"/>
          </a:p>
          <a:p>
            <a:pPr marL="514350" indent="-514350" algn="ctr">
              <a:buNone/>
            </a:pPr>
            <a:r>
              <a:rPr lang="id-ID" sz="1600" b="1" dirty="0" smtClean="0"/>
              <a:t>Faktor Panggul </a:t>
            </a:r>
            <a:r>
              <a:rPr lang="id-ID" sz="1600" b="1" dirty="0" smtClean="0"/>
              <a:t>Ibu</a:t>
            </a:r>
            <a:endParaRPr lang="en-US" sz="1600" b="1" dirty="0" smtClean="0"/>
          </a:p>
          <a:p>
            <a:pPr marL="514350" indent="-514350">
              <a:buNone/>
            </a:pPr>
            <a:endParaRPr lang="id-ID" sz="1600" b="1" dirty="0" smtClean="0"/>
          </a:p>
          <a:p>
            <a:pPr marL="0" indent="0">
              <a:buNone/>
            </a:pPr>
            <a:r>
              <a:rPr lang="id-ID" sz="1600" b="1" dirty="0" smtClean="0">
                <a:solidFill>
                  <a:schemeClr val="accent3">
                    <a:lumMod val="40000"/>
                    <a:lumOff val="60000"/>
                  </a:schemeClr>
                </a:solidFill>
              </a:rPr>
              <a:t>a)Terdapat </a:t>
            </a:r>
            <a:r>
              <a:rPr lang="id-ID" sz="1600" b="1" dirty="0" smtClean="0">
                <a:solidFill>
                  <a:schemeClr val="accent3">
                    <a:lumMod val="40000"/>
                    <a:lumOff val="60000"/>
                  </a:schemeClr>
                </a:solidFill>
              </a:rPr>
              <a:t>panggul-panggul sempit yang umumnya disertai peubahan dalam bentuknya.</a:t>
            </a:r>
          </a:p>
          <a:p>
            <a:pPr marL="0" indent="360363">
              <a:buNone/>
            </a:pPr>
            <a:endParaRPr lang="en-US" sz="1600" b="1" dirty="0" smtClean="0">
              <a:solidFill>
                <a:schemeClr val="accent3"/>
              </a:solidFill>
            </a:endParaRPr>
          </a:p>
          <a:p>
            <a:pPr marL="0" indent="360363">
              <a:buNone/>
            </a:pPr>
            <a:r>
              <a:rPr lang="en-US" sz="1600" b="1" dirty="0" smtClean="0">
                <a:solidFill>
                  <a:schemeClr val="accent3"/>
                </a:solidFill>
              </a:rPr>
              <a:t>   </a:t>
            </a:r>
            <a:r>
              <a:rPr lang="id-ID" sz="1600" b="1" dirty="0" smtClean="0">
                <a:solidFill>
                  <a:schemeClr val="accent3"/>
                </a:solidFill>
              </a:rPr>
              <a:t>(1)Defek </a:t>
            </a:r>
            <a:r>
              <a:rPr lang="id-ID" sz="1600" b="1" dirty="0" smtClean="0">
                <a:solidFill>
                  <a:schemeClr val="accent3"/>
                </a:solidFill>
              </a:rPr>
              <a:t>nutrisi dan lingkungan</a:t>
            </a:r>
          </a:p>
          <a:p>
            <a:pPr marL="719138" indent="-266700">
              <a:buNone/>
            </a:pPr>
            <a:r>
              <a:rPr lang="en-US" sz="1600" dirty="0" smtClean="0"/>
              <a:t>	</a:t>
            </a:r>
            <a:r>
              <a:rPr lang="id-ID" sz="1600" dirty="0" smtClean="0"/>
              <a:t>(a)</a:t>
            </a:r>
            <a:r>
              <a:rPr lang="en-US" sz="1600" dirty="0" smtClean="0"/>
              <a:t>    </a:t>
            </a:r>
            <a:r>
              <a:rPr lang="id-ID" sz="1600" dirty="0" smtClean="0"/>
              <a:t>Defek</a:t>
            </a:r>
            <a:r>
              <a:rPr lang="en-US" sz="1600" dirty="0" smtClean="0"/>
              <a:t> </a:t>
            </a:r>
            <a:r>
              <a:rPr lang="id-ID" sz="1600" dirty="0" smtClean="0"/>
              <a:t>minor:</a:t>
            </a:r>
            <a:r>
              <a:rPr lang="en-US" sz="1600" dirty="0" smtClean="0"/>
              <a:t>  </a:t>
            </a:r>
            <a:r>
              <a:rPr lang="id-ID" sz="1600" dirty="0" smtClean="0"/>
              <a:t>tepi</a:t>
            </a:r>
            <a:r>
              <a:rPr lang="en-US" sz="1600" dirty="0" smtClean="0"/>
              <a:t> </a:t>
            </a:r>
            <a:r>
              <a:rPr lang="id-ID" sz="1600" dirty="0" smtClean="0"/>
              <a:t>pa</a:t>
            </a:r>
            <a:r>
              <a:rPr lang="en-US" sz="1600" dirty="0" smtClean="0"/>
              <a:t>n</a:t>
            </a:r>
            <a:r>
              <a:rPr lang="id-ID" sz="1600" dirty="0" smtClean="0"/>
              <a:t>ggul</a:t>
            </a:r>
            <a:r>
              <a:rPr lang="en-US" sz="1600" dirty="0" smtClean="0"/>
              <a:t> </a:t>
            </a:r>
            <a:r>
              <a:rPr lang="id-ID" sz="1600" dirty="0" smtClean="0"/>
              <a:t>berbentuk</a:t>
            </a:r>
            <a:r>
              <a:rPr lang="en-US" sz="1600" dirty="0" smtClean="0"/>
              <a:t>  </a:t>
            </a:r>
            <a:r>
              <a:rPr lang="id-ID" sz="1600" dirty="0" smtClean="0"/>
              <a:t>segitiga </a:t>
            </a:r>
            <a:r>
              <a:rPr lang="id-ID" sz="1600" dirty="0" smtClean="0"/>
              <a:t>(android), tepi panggul datar (platipeloid).</a:t>
            </a:r>
          </a:p>
          <a:p>
            <a:pPr marL="719138" indent="-266700">
              <a:buNone/>
            </a:pPr>
            <a:r>
              <a:rPr lang="en-US" sz="1600" dirty="0" smtClean="0"/>
              <a:t>	</a:t>
            </a:r>
            <a:r>
              <a:rPr lang="id-ID" sz="1600" dirty="0" smtClean="0"/>
              <a:t>(b)</a:t>
            </a:r>
            <a:r>
              <a:rPr lang="en-US" sz="1600" dirty="0" smtClean="0"/>
              <a:t>    </a:t>
            </a:r>
            <a:r>
              <a:rPr lang="id-ID" sz="1600" dirty="0" smtClean="0"/>
              <a:t>Defek </a:t>
            </a:r>
            <a:r>
              <a:rPr lang="id-ID" sz="1600" dirty="0" smtClean="0"/>
              <a:t>mayor : rakitis, osteomalasia</a:t>
            </a:r>
            <a:r>
              <a:rPr lang="id-ID" sz="1600" dirty="0" smtClean="0"/>
              <a:t>.</a:t>
            </a:r>
            <a:endParaRPr lang="en-US" sz="1600" dirty="0" smtClean="0"/>
          </a:p>
          <a:p>
            <a:pPr marL="719138" indent="-266700">
              <a:buNone/>
            </a:pPr>
            <a:r>
              <a:rPr lang="id-ID" sz="1600" b="1" dirty="0" smtClean="0">
                <a:solidFill>
                  <a:schemeClr val="accent3"/>
                </a:solidFill>
              </a:rPr>
              <a:t>(</a:t>
            </a:r>
            <a:r>
              <a:rPr lang="id-ID" sz="1600" b="1" dirty="0" smtClean="0">
                <a:solidFill>
                  <a:schemeClr val="accent3"/>
                </a:solidFill>
              </a:rPr>
              <a:t>2)	Penyakit atau cidera</a:t>
            </a:r>
          </a:p>
          <a:p>
            <a:pPr marL="0" indent="452438">
              <a:buNone/>
            </a:pPr>
            <a:r>
              <a:rPr lang="id-ID" sz="1600" dirty="0" smtClean="0"/>
              <a:t> (a)	Spinal (kifosis, skoliosis, spondilolistesis</a:t>
            </a:r>
            <a:r>
              <a:rPr lang="id-ID" sz="1600" dirty="0" smtClean="0"/>
              <a:t>).</a:t>
            </a:r>
            <a:endParaRPr lang="id-ID" sz="1600" dirty="0" smtClean="0"/>
          </a:p>
          <a:p>
            <a:pPr marL="0" indent="452438">
              <a:buNone/>
            </a:pPr>
            <a:r>
              <a:rPr lang="id-ID" sz="1600" dirty="0" smtClean="0"/>
              <a:t>(b)	Pelvik (tumor, fraktur, karies).</a:t>
            </a:r>
          </a:p>
          <a:p>
            <a:pPr marL="966788" indent="-514350">
              <a:buAutoNum type="alphaLcParenBoth" startAt="3"/>
            </a:pPr>
            <a:r>
              <a:rPr lang="id-ID" sz="1600" dirty="0" smtClean="0"/>
              <a:t>Anggota</a:t>
            </a:r>
            <a:r>
              <a:rPr lang="en-US" sz="1600" dirty="0" smtClean="0"/>
              <a:t> </a:t>
            </a:r>
            <a:r>
              <a:rPr lang="id-ID" sz="1600" dirty="0" smtClean="0"/>
              <a:t>gerak</a:t>
            </a:r>
            <a:r>
              <a:rPr lang="en-US" sz="1600" dirty="0" smtClean="0"/>
              <a:t> </a:t>
            </a:r>
            <a:r>
              <a:rPr lang="id-ID" sz="1600" dirty="0" smtClean="0"/>
              <a:t>(atrofi,</a:t>
            </a:r>
            <a:r>
              <a:rPr lang="en-US" sz="1600" dirty="0" smtClean="0"/>
              <a:t> </a:t>
            </a:r>
            <a:r>
              <a:rPr lang="id-ID" sz="1600" dirty="0" smtClean="0"/>
              <a:t>poliomyelitis</a:t>
            </a:r>
            <a:r>
              <a:rPr lang="en-US" sz="1600" dirty="0" smtClean="0"/>
              <a:t> </a:t>
            </a:r>
            <a:r>
              <a:rPr lang="id-ID" sz="1600" dirty="0" smtClean="0"/>
              <a:t>pada</a:t>
            </a:r>
            <a:r>
              <a:rPr lang="en-US" sz="1600" dirty="0" smtClean="0"/>
              <a:t> </a:t>
            </a:r>
            <a:r>
              <a:rPr lang="id-ID" sz="1600" dirty="0" smtClean="0"/>
              <a:t>masa </a:t>
            </a:r>
            <a:r>
              <a:rPr lang="id-ID" sz="1600" dirty="0" smtClean="0"/>
              <a:t>kanak-kanak, dislokasi panggul kongenital</a:t>
            </a:r>
            <a:r>
              <a:rPr lang="id-ID" sz="1600" dirty="0" smtClean="0"/>
              <a:t>).</a:t>
            </a:r>
            <a:endParaRPr lang="id-ID" sz="1600" dirty="0" smtClean="0"/>
          </a:p>
          <a:p>
            <a:pPr marL="0" indent="360363">
              <a:buNone/>
            </a:pPr>
            <a:r>
              <a:rPr lang="en-US" sz="1600" b="1" dirty="0" smtClean="0">
                <a:solidFill>
                  <a:schemeClr val="accent3"/>
                </a:solidFill>
              </a:rPr>
              <a:t>   </a:t>
            </a:r>
            <a:r>
              <a:rPr lang="id-ID" sz="1600" b="1" dirty="0" smtClean="0">
                <a:solidFill>
                  <a:schemeClr val="accent3"/>
                </a:solidFill>
              </a:rPr>
              <a:t>(</a:t>
            </a:r>
            <a:r>
              <a:rPr lang="id-ID" sz="1600" b="1" dirty="0" smtClean="0">
                <a:solidFill>
                  <a:schemeClr val="accent3"/>
                </a:solidFill>
              </a:rPr>
              <a:t>3)	Malformasi kongenital</a:t>
            </a:r>
          </a:p>
          <a:p>
            <a:pPr marL="0" indent="452438">
              <a:buNone/>
            </a:pPr>
            <a:r>
              <a:rPr lang="id-ID" sz="1600" dirty="0" smtClean="0"/>
              <a:t>(a)	Pelvis naegel dan pelvis robert.</a:t>
            </a:r>
          </a:p>
          <a:p>
            <a:pPr marL="0" indent="452438">
              <a:buNone/>
            </a:pPr>
            <a:r>
              <a:rPr lang="id-ID" sz="1600" dirty="0" smtClean="0"/>
              <a:t>(b)	Pelvis asimilasi.</a:t>
            </a:r>
          </a:p>
        </p:txBody>
      </p:sp>
    </p:spTree>
    <p:extLst>
      <p:ext uri="{BB962C8B-B14F-4D97-AF65-F5344CB8AC3E}">
        <p14:creationId xmlns:p14="http://schemas.microsoft.com/office/powerpoint/2010/main" xmlns="" val="2283158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214290"/>
            <a:ext cx="8229600" cy="4786346"/>
          </a:xfrm>
        </p:spPr>
        <p:txBody>
          <a:bodyPr>
            <a:noAutofit/>
          </a:bodyPr>
          <a:lstStyle/>
          <a:p>
            <a:pPr marL="0" indent="0">
              <a:buNone/>
            </a:pPr>
            <a:r>
              <a:rPr lang="id-ID" sz="1800" b="1" dirty="0" smtClean="0">
                <a:solidFill>
                  <a:schemeClr val="accent3">
                    <a:lumMod val="40000"/>
                    <a:lumOff val="60000"/>
                  </a:schemeClr>
                </a:solidFill>
              </a:rPr>
              <a:t>b)</a:t>
            </a:r>
            <a:r>
              <a:rPr lang="en-US" sz="1800" b="1" dirty="0" smtClean="0">
                <a:solidFill>
                  <a:schemeClr val="accent3">
                    <a:lumMod val="40000"/>
                    <a:lumOff val="60000"/>
                  </a:schemeClr>
                </a:solidFill>
              </a:rPr>
              <a:t> </a:t>
            </a:r>
            <a:r>
              <a:rPr lang="id-ID" sz="1800" b="1" dirty="0" smtClean="0">
                <a:solidFill>
                  <a:schemeClr val="accent3">
                    <a:lumMod val="40000"/>
                    <a:lumOff val="60000"/>
                  </a:schemeClr>
                </a:solidFill>
              </a:rPr>
              <a:t>Kesempitan </a:t>
            </a:r>
            <a:r>
              <a:rPr lang="id-ID" sz="1800" b="1" dirty="0" smtClean="0">
                <a:solidFill>
                  <a:schemeClr val="accent3">
                    <a:lumMod val="40000"/>
                    <a:lumOff val="60000"/>
                  </a:schemeClr>
                </a:solidFill>
              </a:rPr>
              <a:t>pintu masuk panggul</a:t>
            </a:r>
          </a:p>
          <a:p>
            <a:pPr marL="0" indent="534988">
              <a:buNone/>
            </a:pPr>
            <a:r>
              <a:rPr lang="id-ID" sz="1800" dirty="0" smtClean="0"/>
              <a:t>(1)	Kesempitan pintu atas panggul</a:t>
            </a:r>
          </a:p>
          <a:p>
            <a:pPr marL="0" indent="534988">
              <a:buNone/>
            </a:pPr>
            <a:r>
              <a:rPr lang="id-ID" sz="1800" dirty="0" smtClean="0"/>
              <a:t>(2)	Kesempitan pintu tengah panggul</a:t>
            </a:r>
          </a:p>
          <a:p>
            <a:pPr marL="0" indent="534988">
              <a:buNone/>
            </a:pPr>
            <a:r>
              <a:rPr lang="id-ID" sz="1800" dirty="0" smtClean="0"/>
              <a:t>(3)	Kesempitan pintu bawah panggul</a:t>
            </a:r>
          </a:p>
          <a:p>
            <a:pPr marL="0" indent="0">
              <a:buNone/>
            </a:pPr>
            <a:r>
              <a:rPr lang="id-ID" sz="1800" b="1" dirty="0" smtClean="0">
                <a:solidFill>
                  <a:schemeClr val="accent3">
                    <a:lumMod val="40000"/>
                    <a:lumOff val="60000"/>
                  </a:schemeClr>
                </a:solidFill>
              </a:rPr>
              <a:t>c)</a:t>
            </a:r>
            <a:r>
              <a:rPr lang="en-US" sz="1800" b="1" dirty="0" smtClean="0">
                <a:solidFill>
                  <a:schemeClr val="accent3">
                    <a:lumMod val="40000"/>
                    <a:lumOff val="60000"/>
                  </a:schemeClr>
                </a:solidFill>
              </a:rPr>
              <a:t> </a:t>
            </a:r>
            <a:r>
              <a:rPr lang="id-ID" sz="1800" b="1" dirty="0" smtClean="0">
                <a:solidFill>
                  <a:schemeClr val="accent3">
                    <a:lumMod val="40000"/>
                    <a:lumOff val="60000"/>
                  </a:schemeClr>
                </a:solidFill>
              </a:rPr>
              <a:t>Pembagian </a:t>
            </a:r>
            <a:r>
              <a:rPr lang="id-ID" sz="1800" b="1" dirty="0" smtClean="0">
                <a:solidFill>
                  <a:schemeClr val="accent3">
                    <a:lumMod val="40000"/>
                    <a:lumOff val="60000"/>
                  </a:schemeClr>
                </a:solidFill>
              </a:rPr>
              <a:t>tingkatan panggul sempit (Mochtar, 2005</a:t>
            </a:r>
            <a:r>
              <a:rPr lang="id-ID" sz="1800" b="1" dirty="0" smtClean="0">
                <a:solidFill>
                  <a:schemeClr val="accent3">
                    <a:lumMod val="40000"/>
                    <a:lumOff val="60000"/>
                  </a:schemeClr>
                </a:solidFill>
              </a:rPr>
              <a:t>)</a:t>
            </a:r>
            <a:endParaRPr lang="id-ID" sz="1800" dirty="0" smtClean="0"/>
          </a:p>
          <a:p>
            <a:pPr marL="0" indent="534988">
              <a:buNone/>
            </a:pPr>
            <a:r>
              <a:rPr lang="id-ID" sz="1800" dirty="0" smtClean="0"/>
              <a:t>(1)	tingkat I : CV = 9 – 10 cm = </a:t>
            </a:r>
            <a:r>
              <a:rPr lang="id-ID" sz="1800" dirty="0" smtClean="0"/>
              <a:t>borderline</a:t>
            </a:r>
            <a:endParaRPr lang="id-ID" sz="1800" dirty="0" smtClean="0"/>
          </a:p>
          <a:p>
            <a:pPr marL="0" indent="534988">
              <a:buNone/>
            </a:pPr>
            <a:r>
              <a:rPr lang="id-ID" sz="1800" dirty="0" smtClean="0"/>
              <a:t>(2)	tingkat II : CV = 8 – 9 cm = </a:t>
            </a:r>
            <a:r>
              <a:rPr lang="id-ID" sz="1800" dirty="0" smtClean="0"/>
              <a:t>relatif</a:t>
            </a:r>
            <a:endParaRPr lang="id-ID" sz="1800" dirty="0" smtClean="0"/>
          </a:p>
          <a:p>
            <a:pPr marL="0" indent="534988">
              <a:buNone/>
            </a:pPr>
            <a:r>
              <a:rPr lang="id-ID" sz="1800" dirty="0" smtClean="0"/>
              <a:t>(3)	tingkat III : CV = 6 – 8 cm = </a:t>
            </a:r>
            <a:r>
              <a:rPr lang="id-ID" sz="1800" dirty="0" smtClean="0"/>
              <a:t>ekstrim</a:t>
            </a:r>
            <a:endParaRPr lang="id-ID" sz="1800" dirty="0" smtClean="0"/>
          </a:p>
          <a:p>
            <a:pPr marL="0" indent="534988">
              <a:buNone/>
            </a:pPr>
            <a:r>
              <a:rPr lang="id-ID" sz="1800" dirty="0" smtClean="0"/>
              <a:t>(4)	tingkat IV : CV = 6 cm = mutlak (absolut</a:t>
            </a:r>
            <a:r>
              <a:rPr lang="id-ID" sz="1800" dirty="0" smtClean="0"/>
              <a:t>)</a:t>
            </a:r>
            <a:endParaRPr lang="id-ID" sz="1800" dirty="0" smtClean="0"/>
          </a:p>
          <a:p>
            <a:pPr marL="0" indent="0">
              <a:buNone/>
            </a:pPr>
            <a:r>
              <a:rPr lang="id-ID" sz="1800" b="1" dirty="0" smtClean="0">
                <a:solidFill>
                  <a:schemeClr val="accent3">
                    <a:lumMod val="40000"/>
                    <a:lumOff val="60000"/>
                  </a:schemeClr>
                </a:solidFill>
              </a:rPr>
              <a:t>d)</a:t>
            </a:r>
            <a:r>
              <a:rPr lang="en-US" sz="1800" b="1" dirty="0" smtClean="0">
                <a:solidFill>
                  <a:schemeClr val="accent3">
                    <a:lumMod val="40000"/>
                    <a:lumOff val="60000"/>
                  </a:schemeClr>
                </a:solidFill>
              </a:rPr>
              <a:t> </a:t>
            </a:r>
            <a:r>
              <a:rPr lang="id-ID" sz="1800" b="1" dirty="0" smtClean="0">
                <a:solidFill>
                  <a:schemeClr val="accent3">
                    <a:lumMod val="40000"/>
                    <a:lumOff val="60000"/>
                  </a:schemeClr>
                </a:solidFill>
              </a:rPr>
              <a:t>Pembagian </a:t>
            </a:r>
            <a:r>
              <a:rPr lang="id-ID" sz="1800" b="1" dirty="0" smtClean="0">
                <a:solidFill>
                  <a:schemeClr val="accent3">
                    <a:lumMod val="40000"/>
                    <a:lumOff val="60000"/>
                  </a:schemeClr>
                </a:solidFill>
              </a:rPr>
              <a:t>tingkatan kesempitan panggul menurut tindakan (</a:t>
            </a:r>
            <a:r>
              <a:rPr lang="id-ID" sz="1800" b="1" dirty="0" smtClean="0">
                <a:solidFill>
                  <a:schemeClr val="accent3">
                    <a:lumMod val="40000"/>
                    <a:lumOff val="60000"/>
                  </a:schemeClr>
                </a:solidFill>
              </a:rPr>
              <a:t>Mochtar,</a:t>
            </a:r>
            <a:r>
              <a:rPr lang="en-US" sz="1800" b="1" dirty="0" smtClean="0">
                <a:solidFill>
                  <a:schemeClr val="accent3">
                    <a:lumMod val="40000"/>
                    <a:lumOff val="60000"/>
                  </a:schemeClr>
                </a:solidFill>
              </a:rPr>
              <a:t> </a:t>
            </a:r>
            <a:r>
              <a:rPr lang="id-ID" sz="1800" b="1" dirty="0" smtClean="0">
                <a:solidFill>
                  <a:schemeClr val="accent3">
                    <a:lumMod val="40000"/>
                    <a:lumOff val="60000"/>
                  </a:schemeClr>
                </a:solidFill>
              </a:rPr>
              <a:t>2005</a:t>
            </a:r>
            <a:r>
              <a:rPr lang="id-ID" sz="1800" b="1" dirty="0" smtClean="0">
                <a:solidFill>
                  <a:schemeClr val="accent3">
                    <a:lumMod val="40000"/>
                    <a:lumOff val="60000"/>
                  </a:schemeClr>
                </a:solidFill>
              </a:rPr>
              <a:t>)</a:t>
            </a:r>
          </a:p>
          <a:p>
            <a:pPr marL="0" indent="534988">
              <a:buNone/>
            </a:pPr>
            <a:r>
              <a:rPr lang="id-ID" sz="1800" dirty="0" smtClean="0"/>
              <a:t>(1)	CV = 8 – 10 cm = partus </a:t>
            </a:r>
            <a:r>
              <a:rPr lang="id-ID" sz="1800" dirty="0" smtClean="0"/>
              <a:t>percobaan</a:t>
            </a:r>
            <a:endParaRPr lang="id-ID" sz="1800" dirty="0" smtClean="0"/>
          </a:p>
          <a:p>
            <a:pPr marL="0" indent="534988">
              <a:buNone/>
            </a:pPr>
            <a:r>
              <a:rPr lang="id-ID" sz="1800" dirty="0" smtClean="0"/>
              <a:t>(2)	CV = 6 – 8 cm = SC </a:t>
            </a:r>
            <a:r>
              <a:rPr lang="id-ID" sz="1800" dirty="0" smtClean="0"/>
              <a:t>primer</a:t>
            </a:r>
            <a:endParaRPr lang="id-ID" sz="1800" dirty="0" smtClean="0"/>
          </a:p>
          <a:p>
            <a:pPr marL="0" indent="534988">
              <a:buNone/>
            </a:pPr>
            <a:r>
              <a:rPr lang="id-ID" sz="1800" dirty="0" smtClean="0"/>
              <a:t>(3)	CV = 6 cm = SC mutlak (absolut</a:t>
            </a:r>
            <a:r>
              <a:rPr lang="id-ID" sz="1800" dirty="0" smtClean="0"/>
              <a:t>)</a:t>
            </a:r>
            <a:endParaRPr lang="id-ID" sz="1800" dirty="0"/>
          </a:p>
          <a:p>
            <a:pPr marL="0" indent="0" algn="ctr">
              <a:buNone/>
            </a:pPr>
            <a:endParaRPr lang="sv-SE" sz="2000" b="1" dirty="0" smtClean="0"/>
          </a:p>
          <a:p>
            <a:pPr marL="0" indent="0" algn="ctr">
              <a:buNone/>
            </a:pPr>
            <a:r>
              <a:rPr lang="sv-SE" sz="2000" b="1" dirty="0" smtClean="0"/>
              <a:t>Faktor </a:t>
            </a:r>
            <a:r>
              <a:rPr lang="sv-SE" sz="2000" b="1" dirty="0" smtClean="0"/>
              <a:t>Janin</a:t>
            </a:r>
            <a:endParaRPr lang="sv-SE" sz="1800" b="1" dirty="0" smtClean="0"/>
          </a:p>
          <a:p>
            <a:pPr marL="514350" indent="-514350">
              <a:buFont typeface="+mj-lt"/>
              <a:buAutoNum type="arabicPeriod"/>
            </a:pPr>
            <a:r>
              <a:rPr lang="id-ID" sz="1800" dirty="0"/>
              <a:t>J</a:t>
            </a:r>
            <a:r>
              <a:rPr lang="sv-SE" sz="1800" dirty="0" smtClean="0"/>
              <a:t>anin Besar</a:t>
            </a:r>
          </a:p>
          <a:p>
            <a:pPr marL="514350" indent="-514350">
              <a:buFont typeface="+mj-lt"/>
              <a:buAutoNum type="arabicPeriod"/>
            </a:pPr>
            <a:r>
              <a:rPr lang="sv-SE" sz="1800" dirty="0" smtClean="0"/>
              <a:t>Malpresentasi Kepala</a:t>
            </a:r>
            <a:endParaRPr lang="id-ID" sz="1800" dirty="0" smtClean="0"/>
          </a:p>
          <a:p>
            <a:pPr marL="0" indent="0">
              <a:buNone/>
            </a:pPr>
            <a:endParaRPr lang="id-ID" sz="1800" dirty="0" smtClean="0"/>
          </a:p>
          <a:p>
            <a:pPr marL="0" indent="0">
              <a:buNone/>
            </a:pPr>
            <a:endParaRPr lang="id-ID" sz="1800" dirty="0"/>
          </a:p>
        </p:txBody>
      </p:sp>
    </p:spTree>
    <p:extLst>
      <p:ext uri="{BB962C8B-B14F-4D97-AF65-F5344CB8AC3E}">
        <p14:creationId xmlns:p14="http://schemas.microsoft.com/office/powerpoint/2010/main" xmlns="" val="2090023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214422"/>
            <a:ext cx="8786842" cy="3929090"/>
          </a:xfrm>
        </p:spPr>
        <p:txBody>
          <a:bodyPr>
            <a:noAutofit/>
          </a:bodyPr>
          <a:lstStyle/>
          <a:p>
            <a:pPr marL="0" indent="0">
              <a:buNone/>
            </a:pPr>
            <a:r>
              <a:rPr lang="id-ID" sz="2000" dirty="0" smtClean="0"/>
              <a:t>Apabila </a:t>
            </a:r>
            <a:r>
              <a:rPr lang="id-ID" sz="2000" dirty="0" smtClean="0"/>
              <a:t>persalinan dengan disproporsi kepala panggul tanpa tindakan yang tepat, maka (Mose, et al</a:t>
            </a:r>
            <a:r>
              <a:rPr lang="id-ID" sz="2000" dirty="0" smtClean="0"/>
              <a:t>.,2009</a:t>
            </a:r>
            <a:r>
              <a:rPr lang="id-ID" sz="2000" dirty="0" smtClean="0"/>
              <a:t>) </a:t>
            </a:r>
          </a:p>
          <a:p>
            <a:pPr marL="0" indent="0" algn="ctr">
              <a:buNone/>
            </a:pPr>
            <a:r>
              <a:rPr lang="id-ID" sz="2000" b="1" dirty="0" smtClean="0">
                <a:solidFill>
                  <a:schemeClr val="accent3">
                    <a:lumMod val="40000"/>
                    <a:lumOff val="60000"/>
                  </a:schemeClr>
                </a:solidFill>
              </a:rPr>
              <a:t>Bahaya pada ibu </a:t>
            </a:r>
            <a:r>
              <a:rPr lang="id-ID" sz="2000" b="1" dirty="0" smtClean="0">
                <a:solidFill>
                  <a:schemeClr val="accent3">
                    <a:lumMod val="40000"/>
                    <a:lumOff val="60000"/>
                  </a:schemeClr>
                </a:solidFill>
              </a:rPr>
              <a:t>:</a:t>
            </a:r>
            <a:endParaRPr lang="id-ID" sz="2000" dirty="0" smtClean="0"/>
          </a:p>
          <a:p>
            <a:pPr marL="228600" indent="-228600">
              <a:buFont typeface="+mj-lt"/>
              <a:buAutoNum type="arabicPeriod"/>
            </a:pPr>
            <a:r>
              <a:rPr lang="id-ID" sz="2000" dirty="0" smtClean="0"/>
              <a:t>Partus lama yang sering disertai dengan pecahnya ketuban, bakteri menyebabkan bakteremia, infeksi intrapartum, dehidrasi, dan asidosis.</a:t>
            </a:r>
          </a:p>
          <a:p>
            <a:pPr marL="228600" indent="-228600">
              <a:buFont typeface="+mj-lt"/>
              <a:buAutoNum type="arabicPeriod"/>
            </a:pPr>
            <a:r>
              <a:rPr lang="id-ID" sz="2000" dirty="0" smtClean="0"/>
              <a:t>Apabila kemajuan janin dalam jalan lahir tertahan, menyebabkan peregangan dan penipisan berlebihan segmen bawah uterus sering menimbulkan cincin retraksi patologis bandl. Jika tidak segera diambil tindakan akan menyebabkan ruptur uteri.</a:t>
            </a:r>
          </a:p>
          <a:p>
            <a:pPr marL="228600" indent="-228600">
              <a:buFont typeface="+mj-lt"/>
              <a:buAutoNum type="arabicPeriod"/>
            </a:pPr>
            <a:r>
              <a:rPr lang="id-ID" sz="2000" dirty="0" smtClean="0"/>
              <a:t>Dalam disproporsi kepala panggul, bagian terbawah janin akan menekan tulang dan pintu panggul dengan kuat dan lama yang akan menimbulkan gangguan sirkulasi dengan akibat terjadinya iskemia dan kemudian nekrosis pada tempat tersebut. </a:t>
            </a:r>
          </a:p>
          <a:p>
            <a:pPr marL="228600" indent="-228600">
              <a:buFont typeface="+mj-lt"/>
              <a:buAutoNum type="arabicPeriod"/>
            </a:pPr>
            <a:r>
              <a:rPr lang="id-ID" sz="2000" dirty="0" smtClean="0"/>
              <a:t>Peregangan dan pelebaran dasar panggul menyebabkan terjadinya perubahan fungsional dan anatomik otot, saraf, dan jaringan ikat. </a:t>
            </a:r>
          </a:p>
          <a:p>
            <a:pPr marL="0" indent="0">
              <a:buNone/>
            </a:pPr>
            <a:endParaRPr lang="id-ID" sz="2000" dirty="0" smtClean="0"/>
          </a:p>
        </p:txBody>
      </p:sp>
      <p:sp>
        <p:nvSpPr>
          <p:cNvPr id="4" name="Title 1"/>
          <p:cNvSpPr>
            <a:spLocks noGrp="1"/>
          </p:cNvSpPr>
          <p:nvPr>
            <p:ph type="title"/>
          </p:nvPr>
        </p:nvSpPr>
        <p:spPr>
          <a:xfrm>
            <a:off x="857224" y="214290"/>
            <a:ext cx="7772400" cy="785818"/>
          </a:xfrm>
        </p:spPr>
        <p:style>
          <a:lnRef idx="3">
            <a:schemeClr val="lt1"/>
          </a:lnRef>
          <a:fillRef idx="1">
            <a:schemeClr val="accent2"/>
          </a:fillRef>
          <a:effectRef idx="1">
            <a:schemeClr val="accent2"/>
          </a:effectRef>
          <a:fontRef idx="minor">
            <a:schemeClr val="lt1"/>
          </a:fontRef>
        </p:style>
        <p:txBody>
          <a:bodyPr>
            <a:normAutofit/>
          </a:bodyPr>
          <a:lstStyle/>
          <a:p>
            <a:pPr algn="ctr"/>
            <a:r>
              <a:rPr lang="id-ID" sz="3600" dirty="0" smtClean="0"/>
              <a:t> </a:t>
            </a:r>
            <a:r>
              <a:rPr lang="id-ID" sz="3600" dirty="0" smtClean="0"/>
              <a:t>Prognosis</a:t>
            </a:r>
            <a:endParaRPr lang="id-ID" sz="3600" dirty="0"/>
          </a:p>
        </p:txBody>
      </p:sp>
    </p:spTree>
    <p:extLst>
      <p:ext uri="{BB962C8B-B14F-4D97-AF65-F5344CB8AC3E}">
        <p14:creationId xmlns:p14="http://schemas.microsoft.com/office/powerpoint/2010/main" xmlns="" val="33048701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86</TotalTime>
  <Words>594</Words>
  <Application>Microsoft Office PowerPoint</Application>
  <PresentationFormat>On-screen Show (4:3)</PresentationFormat>
  <Paragraphs>91</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Metro</vt:lpstr>
      <vt:lpstr>Slide 1</vt:lpstr>
      <vt:lpstr>Slide 2</vt:lpstr>
      <vt:lpstr>Slide 3</vt:lpstr>
      <vt:lpstr>Tipe/Karakteristik Panggul Tipe panggul menurut Caldwell-Moloy (Rachimhadhi, 2009)</vt:lpstr>
      <vt:lpstr>Fyi…</vt:lpstr>
      <vt:lpstr>Faktor Risiko Faktor risiko yang menyebabkan disproporsi kepala panggul</vt:lpstr>
      <vt:lpstr>Penyebab</vt:lpstr>
      <vt:lpstr>Slide 8</vt:lpstr>
      <vt:lpstr> Prognosis</vt:lpstr>
      <vt:lpstr>Slide 10</vt:lpstr>
      <vt:lpstr>Tinggi badan</vt:lpstr>
      <vt:lpstr>Pengukuran</vt:lpstr>
      <vt:lpstr>Hipotesis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acer</dc:creator>
  <cp:lastModifiedBy>ACER</cp:lastModifiedBy>
  <cp:revision>11</cp:revision>
  <dcterms:created xsi:type="dcterms:W3CDTF">2021-11-05T11:46:46Z</dcterms:created>
  <dcterms:modified xsi:type="dcterms:W3CDTF">2021-11-05T13:18:57Z</dcterms:modified>
</cp:coreProperties>
</file>