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  <p:sldMasterId id="2147483654" r:id="rId3"/>
  </p:sldMasterIdLst>
  <p:notesMasterIdLst>
    <p:notesMasterId r:id="rId38"/>
  </p:notesMasterIdLst>
  <p:sldIdLst>
    <p:sldId id="256" r:id="rId4"/>
    <p:sldId id="263" r:id="rId5"/>
    <p:sldId id="264" r:id="rId6"/>
    <p:sldId id="265" r:id="rId7"/>
    <p:sldId id="325" r:id="rId8"/>
    <p:sldId id="268" r:id="rId9"/>
    <p:sldId id="270" r:id="rId10"/>
    <p:sldId id="271" r:id="rId11"/>
    <p:sldId id="272" r:id="rId12"/>
    <p:sldId id="273" r:id="rId13"/>
    <p:sldId id="274" r:id="rId14"/>
    <p:sldId id="326" r:id="rId15"/>
    <p:sldId id="275" r:id="rId16"/>
    <p:sldId id="276" r:id="rId17"/>
    <p:sldId id="313" r:id="rId18"/>
    <p:sldId id="314" r:id="rId19"/>
    <p:sldId id="279" r:id="rId20"/>
    <p:sldId id="280" r:id="rId21"/>
    <p:sldId id="315" r:id="rId22"/>
    <p:sldId id="316" r:id="rId23"/>
    <p:sldId id="317" r:id="rId24"/>
    <p:sldId id="327" r:id="rId25"/>
    <p:sldId id="318" r:id="rId26"/>
    <p:sldId id="283" r:id="rId27"/>
    <p:sldId id="284" r:id="rId28"/>
    <p:sldId id="285" r:id="rId29"/>
    <p:sldId id="319" r:id="rId30"/>
    <p:sldId id="320" r:id="rId31"/>
    <p:sldId id="286" r:id="rId32"/>
    <p:sldId id="328" r:id="rId33"/>
    <p:sldId id="321" r:id="rId34"/>
    <p:sldId id="322" r:id="rId35"/>
    <p:sldId id="323" r:id="rId36"/>
    <p:sldId id="258" r:id="rId3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0" d="100"/>
          <a:sy n="70" d="100"/>
        </p:scale>
        <p:origin x="14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6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4473D-F1A2-429C-85BB-574AC39DBABF}" type="datetimeFigureOut">
              <a:rPr lang="id-ID" smtClean="0"/>
              <a:t>08/11/2020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927C4-1947-46B6-8A94-1FF8CDD634C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51990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927C4-1947-46B6-8A94-1FF8CDD634C1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11074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927C4-1947-46B6-8A94-1FF8CDD634C1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3044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927C4-1947-46B6-8A94-1FF8CDD634C1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228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927C4-1947-46B6-8A94-1FF8CDD634C1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4740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927C4-1947-46B6-8A94-1FF8CDD634C1}" type="slidenum">
              <a:rPr lang="id-ID" smtClean="0"/>
              <a:t>34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2628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A0DC243-4F5E-430C-921D-6FD55A6FB977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438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6" y="920"/>
            <a:ext cx="9141547" cy="68561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1" y="0"/>
            <a:ext cx="9148809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ver.png"/>
          <p:cNvPicPr>
            <a:picLocks noChangeAspect="1"/>
          </p:cNvPicPr>
          <p:nvPr/>
        </p:nvPicPr>
        <p:blipFill>
          <a:blip r:embed="rId3" cstate="print"/>
          <a:srcRect t="63542"/>
          <a:stretch>
            <a:fillRect/>
          </a:stretch>
        </p:blipFill>
        <p:spPr>
          <a:xfrm>
            <a:off x="1226" y="4357694"/>
            <a:ext cx="9141547" cy="2500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0034" y="5214950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326041"/>
                </a:solidFill>
              </a:rPr>
              <a:t>Tindakan</a:t>
            </a:r>
            <a:r>
              <a:rPr lang="en-US" sz="2800" b="1" dirty="0" smtClean="0">
                <a:solidFill>
                  <a:srgbClr val="326041"/>
                </a:solidFill>
              </a:rPr>
              <a:t> </a:t>
            </a:r>
            <a:r>
              <a:rPr lang="en-US" sz="2800" b="1" dirty="0" err="1" smtClean="0">
                <a:solidFill>
                  <a:srgbClr val="326041"/>
                </a:solidFill>
              </a:rPr>
              <a:t>Operatif</a:t>
            </a:r>
            <a:r>
              <a:rPr lang="en-US" sz="2800" b="1" dirty="0" smtClean="0">
                <a:solidFill>
                  <a:srgbClr val="326041"/>
                </a:solidFill>
              </a:rPr>
              <a:t> </a:t>
            </a:r>
            <a:r>
              <a:rPr lang="en-US" sz="2800" b="1" dirty="0" err="1" smtClean="0">
                <a:solidFill>
                  <a:srgbClr val="326041"/>
                </a:solidFill>
              </a:rPr>
              <a:t>dalam</a:t>
            </a:r>
            <a:r>
              <a:rPr lang="en-US" sz="2800" b="1" dirty="0" smtClean="0">
                <a:solidFill>
                  <a:srgbClr val="326041"/>
                </a:solidFill>
              </a:rPr>
              <a:t> </a:t>
            </a:r>
            <a:r>
              <a:rPr lang="en-US" sz="2800" b="1" dirty="0" err="1" smtClean="0">
                <a:solidFill>
                  <a:srgbClr val="326041"/>
                </a:solidFill>
              </a:rPr>
              <a:t>Kebidanan</a:t>
            </a:r>
            <a:endParaRPr lang="id-ID" sz="2800" b="1" dirty="0">
              <a:solidFill>
                <a:srgbClr val="32604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5672096"/>
            <a:ext cx="500807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By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Sholaikhah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Sulistyoningtyas</a:t>
            </a:r>
            <a:endParaRPr lang="id-ID" sz="2000" dirty="0"/>
          </a:p>
        </p:txBody>
      </p:sp>
      <p:pic>
        <p:nvPicPr>
          <p:cNvPr id="8" name="Picture 7" descr="Cover.png"/>
          <p:cNvPicPr>
            <a:picLocks noChangeAspect="1"/>
          </p:cNvPicPr>
          <p:nvPr/>
        </p:nvPicPr>
        <p:blipFill>
          <a:blip r:embed="rId3" cstate="print"/>
          <a:srcRect b="76042"/>
          <a:stretch>
            <a:fillRect/>
          </a:stretch>
        </p:blipFill>
        <p:spPr>
          <a:xfrm>
            <a:off x="1226" y="0"/>
            <a:ext cx="9141547" cy="1643050"/>
          </a:xfrm>
          <a:prstGeom prst="rect">
            <a:avLst/>
          </a:prstGeom>
        </p:spPr>
      </p:pic>
      <p:pic>
        <p:nvPicPr>
          <p:cNvPr id="14" name="Picture 13" descr="Cov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3" y="1306"/>
            <a:ext cx="9141546" cy="1617934"/>
          </a:xfrm>
          <a:prstGeom prst="rect">
            <a:avLst/>
          </a:prstGeom>
        </p:spPr>
      </p:pic>
      <p:pic>
        <p:nvPicPr>
          <p:cNvPr id="16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214290"/>
            <a:ext cx="1643074" cy="592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 smtClean="0"/>
              <a:t>Vacum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Ekstraksi</a:t>
            </a:r>
            <a:endParaRPr lang="en-GB" altLang="en-US" b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GB" altLang="en-US" sz="2100" dirty="0" err="1" smtClean="0"/>
              <a:t>Suatu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persalinan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buatan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dimana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janin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dilahirkan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dengan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ekstraksi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tenaga</a:t>
            </a:r>
            <a:r>
              <a:rPr lang="en-GB" altLang="en-US" sz="2100" dirty="0" smtClean="0"/>
              <a:t> negative (vakum0 </a:t>
            </a:r>
            <a:r>
              <a:rPr lang="en-GB" altLang="en-US" sz="2100" dirty="0" err="1" smtClean="0"/>
              <a:t>pada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kepalanya</a:t>
            </a:r>
            <a:endParaRPr lang="en-GB" altLang="en-US" sz="2100" dirty="0" smtClean="0"/>
          </a:p>
          <a:p>
            <a:pPr algn="just">
              <a:lnSpc>
                <a:spcPct val="90000"/>
              </a:lnSpc>
            </a:pPr>
            <a:r>
              <a:rPr lang="en-GB" altLang="en-US" sz="2100" dirty="0" err="1" smtClean="0"/>
              <a:t>Bagian-bagian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dari</a:t>
            </a:r>
            <a:r>
              <a:rPr lang="en-GB" altLang="en-US" sz="2100" dirty="0" smtClean="0"/>
              <a:t> vacuum set :</a:t>
            </a:r>
          </a:p>
          <a:p>
            <a:pPr algn="just">
              <a:lnSpc>
                <a:spcPct val="90000"/>
              </a:lnSpc>
            </a:pPr>
            <a:r>
              <a:rPr lang="en-GB" altLang="en-US" sz="2100" dirty="0" smtClean="0"/>
              <a:t>1. </a:t>
            </a:r>
            <a:r>
              <a:rPr lang="en-GB" altLang="en-US" sz="2100" dirty="0" err="1" smtClean="0"/>
              <a:t>mangkok</a:t>
            </a:r>
            <a:r>
              <a:rPr lang="en-GB" altLang="en-US" sz="2100" dirty="0" smtClean="0"/>
              <a:t> (cup)</a:t>
            </a:r>
          </a:p>
          <a:p>
            <a:pPr algn="just">
              <a:lnSpc>
                <a:spcPct val="90000"/>
              </a:lnSpc>
            </a:pPr>
            <a:r>
              <a:rPr lang="en-GB" altLang="en-US" sz="2100" dirty="0" smtClean="0"/>
              <a:t>1. </a:t>
            </a:r>
            <a:r>
              <a:rPr lang="en-GB" altLang="en-US" sz="2100" dirty="0" err="1" smtClean="0"/>
              <a:t>botol</a:t>
            </a:r>
            <a:endParaRPr lang="en-GB" altLang="en-US" sz="2100" dirty="0" smtClean="0"/>
          </a:p>
          <a:p>
            <a:pPr algn="just">
              <a:lnSpc>
                <a:spcPct val="90000"/>
              </a:lnSpc>
            </a:pPr>
            <a:r>
              <a:rPr lang="en-GB" altLang="en-US" sz="2100" dirty="0" smtClean="0"/>
              <a:t>3. </a:t>
            </a:r>
            <a:r>
              <a:rPr lang="en-GB" altLang="en-US" sz="2100" dirty="0" err="1" smtClean="0"/>
              <a:t>karet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Penghubung</a:t>
            </a:r>
            <a:endParaRPr lang="en-GB" altLang="en-US" sz="2100" dirty="0" smtClean="0"/>
          </a:p>
          <a:p>
            <a:pPr algn="just">
              <a:lnSpc>
                <a:spcPct val="90000"/>
              </a:lnSpc>
            </a:pPr>
            <a:r>
              <a:rPr lang="en-GB" altLang="en-US" sz="2100" dirty="0" smtClean="0"/>
              <a:t>4. </a:t>
            </a:r>
            <a:r>
              <a:rPr lang="en-GB" altLang="en-US" sz="2100" dirty="0" err="1" smtClean="0"/>
              <a:t>rantai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Penghubung</a:t>
            </a:r>
            <a:endParaRPr lang="en-GB" altLang="en-US" sz="2100" dirty="0" smtClean="0"/>
          </a:p>
          <a:p>
            <a:pPr algn="just">
              <a:lnSpc>
                <a:spcPct val="90000"/>
              </a:lnSpc>
            </a:pPr>
            <a:r>
              <a:rPr lang="en-GB" altLang="en-US" sz="2100" dirty="0" smtClean="0"/>
              <a:t>%, </a:t>
            </a:r>
            <a:r>
              <a:rPr lang="en-GB" altLang="en-US" sz="2100" dirty="0" err="1" smtClean="0"/>
              <a:t>pemegang</a:t>
            </a:r>
            <a:r>
              <a:rPr lang="en-GB" altLang="en-US" sz="2100" dirty="0" smtClean="0"/>
              <a:t> 9 hndle0</a:t>
            </a:r>
          </a:p>
          <a:p>
            <a:pPr algn="just">
              <a:lnSpc>
                <a:spcPct val="90000"/>
              </a:lnSpc>
            </a:pPr>
            <a:r>
              <a:rPr lang="en-GB" altLang="en-US" sz="2100" dirty="0" smtClean="0"/>
              <a:t>6. </a:t>
            </a:r>
            <a:r>
              <a:rPr lang="en-GB" altLang="en-US" sz="2100" dirty="0" err="1" smtClean="0"/>
              <a:t>pompa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Penghisap</a:t>
            </a:r>
            <a:r>
              <a:rPr lang="en-GB" altLang="en-US" sz="2100" dirty="0" smtClean="0"/>
              <a:t> ( vacuum Pump )</a:t>
            </a:r>
            <a:endParaRPr lang="en-GB" altLang="en-US" sz="2100" dirty="0"/>
          </a:p>
        </p:txBody>
      </p:sp>
    </p:spTree>
    <p:extLst>
      <p:ext uri="{BB962C8B-B14F-4D97-AF65-F5344CB8AC3E}">
        <p14:creationId xmlns:p14="http://schemas.microsoft.com/office/powerpoint/2010/main" val="202265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980728"/>
            <a:ext cx="8144073" cy="424849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 err="1" smtClean="0"/>
              <a:t>Indikasi</a:t>
            </a:r>
            <a:endParaRPr lang="en-US" altLang="en-US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Ibu</a:t>
            </a:r>
            <a:endParaRPr lang="en-US" altLang="en-US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sz="2400" dirty="0" err="1" smtClean="0"/>
              <a:t>memperpendek</a:t>
            </a:r>
            <a:r>
              <a:rPr lang="en-US" altLang="en-US" sz="2400" dirty="0" smtClean="0"/>
              <a:t> Kala II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Kala II </a:t>
            </a:r>
            <a:r>
              <a:rPr lang="en-US" altLang="en-US" sz="2400" dirty="0" err="1" smtClean="0"/>
              <a:t>memanjang</a:t>
            </a:r>
            <a:endParaRPr lang="en-US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Kelelahan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ibu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Partus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maju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Toksemia</a:t>
            </a:r>
            <a:r>
              <a:rPr lang="en-US" altLang="en-US" sz="2400" dirty="0" smtClean="0"/>
              <a:t> </a:t>
            </a:r>
            <a:r>
              <a:rPr lang="en-US" altLang="en-US" sz="2400" dirty="0" err="1"/>
              <a:t>gravidarum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Ruptura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uteri </a:t>
            </a:r>
            <a:r>
              <a:rPr lang="en-US" altLang="en-US" sz="2400" dirty="0" err="1"/>
              <a:t>imminens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	</a:t>
            </a:r>
            <a:r>
              <a:rPr lang="en-US" altLang="en-US" sz="2400" dirty="0" err="1" smtClean="0"/>
              <a:t>Ibu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yang </a:t>
            </a:r>
            <a:r>
              <a:rPr lang="en-US" altLang="en-US" sz="2400" dirty="0" err="1"/>
              <a:t>tidak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boleh</a:t>
            </a:r>
            <a:r>
              <a:rPr lang="en-US" altLang="en-US" sz="2400" dirty="0"/>
              <a:t> lama </a:t>
            </a:r>
            <a:r>
              <a:rPr lang="en-US" altLang="en-US" sz="2400" dirty="0" err="1"/>
              <a:t>mengedan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; </a:t>
            </a:r>
            <a:r>
              <a:rPr lang="en-US" altLang="en-US" sz="2400" dirty="0" err="1"/>
              <a:t>ibu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menderita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vatium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kordis</a:t>
            </a:r>
            <a:r>
              <a:rPr lang="en-US" altLang="en-US" sz="2400" dirty="0"/>
              <a:t>, anemia, TBC, </a:t>
            </a:r>
            <a:r>
              <a:rPr lang="en-US" altLang="en-US" sz="2400" dirty="0" err="1"/>
              <a:t>asma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bronkhial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dll</a:t>
            </a:r>
            <a:r>
              <a:rPr lang="en-US" altLang="en-US" sz="2400" dirty="0"/>
              <a:t>. </a:t>
            </a: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2537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ID" dirty="0"/>
          </a:p>
          <a:p>
            <a:pPr marL="0" indent="0">
              <a:buNone/>
            </a:pPr>
            <a:r>
              <a:rPr lang="en-ID" dirty="0" err="1" smtClean="0"/>
              <a:t>Gawat</a:t>
            </a:r>
            <a:r>
              <a:rPr lang="en-ID" dirty="0" smtClean="0"/>
              <a:t> </a:t>
            </a:r>
            <a:r>
              <a:rPr lang="en-ID" dirty="0" err="1" smtClean="0"/>
              <a:t>janin</a:t>
            </a:r>
            <a:r>
              <a:rPr lang="en-ID" dirty="0" smtClean="0"/>
              <a:t> </a:t>
            </a:r>
          </a:p>
          <a:p>
            <a:pPr marL="0" indent="0">
              <a:buNone/>
            </a:pPr>
            <a:r>
              <a:rPr lang="en-ID" dirty="0" err="1" smtClean="0"/>
              <a:t>Djj</a:t>
            </a:r>
            <a:r>
              <a:rPr lang="en-ID" dirty="0" smtClean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(</a:t>
            </a:r>
            <a:r>
              <a:rPr lang="en-ID" dirty="0" err="1"/>
              <a:t>takikardi</a:t>
            </a:r>
            <a:r>
              <a:rPr lang="en-ID" dirty="0"/>
              <a:t>), </a:t>
            </a:r>
            <a:endParaRPr lang="en-ID" dirty="0" smtClean="0"/>
          </a:p>
          <a:p>
            <a:pPr marL="0" indent="0">
              <a:buNone/>
            </a:pPr>
            <a:r>
              <a:rPr lang="en-ID" dirty="0" err="1" smtClean="0"/>
              <a:t>Djj</a:t>
            </a:r>
            <a:r>
              <a:rPr lang="en-ID" dirty="0" smtClean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lambat</a:t>
            </a:r>
            <a:r>
              <a:rPr lang="en-ID" dirty="0"/>
              <a:t> (</a:t>
            </a:r>
            <a:r>
              <a:rPr lang="en-ID" dirty="0" err="1"/>
              <a:t>bradikardi</a:t>
            </a:r>
            <a:r>
              <a:rPr lang="en-ID" dirty="0"/>
              <a:t>), </a:t>
            </a:r>
            <a:endParaRPr lang="en-ID" dirty="0" smtClean="0"/>
          </a:p>
          <a:p>
            <a:pPr marL="0" indent="0">
              <a:buNone/>
            </a:pPr>
            <a:r>
              <a:rPr lang="en-ID" dirty="0" err="1" smtClean="0"/>
              <a:t>adanya</a:t>
            </a:r>
            <a:r>
              <a:rPr lang="en-ID" dirty="0" smtClean="0"/>
              <a:t> </a:t>
            </a:r>
            <a:r>
              <a:rPr lang="en-ID" dirty="0" err="1"/>
              <a:t>mekonium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1472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 altLang="en-US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just"/>
            <a:r>
              <a:rPr lang="en-US" altLang="en-US" dirty="0" err="1" smtClean="0">
                <a:sym typeface="Wingdings" panose="05000000000000000000" pitchFamily="2" charset="2"/>
              </a:rPr>
              <a:t>Kontraindikasi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algn="just"/>
            <a:r>
              <a:rPr lang="en-US" altLang="en-US" dirty="0" err="1" smtClean="0">
                <a:sym typeface="Wingdings" panose="05000000000000000000" pitchFamily="2" charset="2"/>
              </a:rPr>
              <a:t>Pada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ibu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altLang="en-US" dirty="0"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Rupture uteri </a:t>
            </a:r>
            <a:r>
              <a:rPr lang="en-US" altLang="en-US" dirty="0" err="1" smtClean="0">
                <a:sym typeface="Wingdings" panose="05000000000000000000" pitchFamily="2" charset="2"/>
              </a:rPr>
              <a:t>Membakast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altLang="en-US" dirty="0">
                <a:sym typeface="Wingdings" panose="05000000000000000000" pitchFamily="2" charset="2"/>
              </a:rPr>
              <a:t>	</a:t>
            </a:r>
            <a:r>
              <a:rPr lang="en-US" altLang="en-US" dirty="0" err="1" smtClean="0">
                <a:sym typeface="Wingdings" panose="05000000000000000000" pitchFamily="2" charset="2"/>
              </a:rPr>
              <a:t>Penyakit-penyakit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tidak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boleh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mengejan</a:t>
            </a:r>
            <a:r>
              <a:rPr lang="en-US" altLang="en-US" dirty="0" smtClean="0">
                <a:sym typeface="Wingdings" panose="05000000000000000000" pitchFamily="2" charset="2"/>
              </a:rPr>
              <a:t> 	:</a:t>
            </a:r>
            <a:r>
              <a:rPr lang="en-US" altLang="en-US" dirty="0" err="1" smtClean="0">
                <a:sym typeface="Wingdings" panose="05000000000000000000" pitchFamily="2" charset="2"/>
              </a:rPr>
              <a:t>Payah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jantung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dan</a:t>
            </a:r>
            <a:r>
              <a:rPr lang="en-US" altLang="en-US" dirty="0" smtClean="0">
                <a:sym typeface="Wingdings" panose="05000000000000000000" pitchFamily="2" charset="2"/>
              </a:rPr>
              <a:t> pre </a:t>
            </a:r>
            <a:r>
              <a:rPr lang="en-US" altLang="en-US" dirty="0" err="1" smtClean="0">
                <a:sym typeface="Wingdings" panose="05000000000000000000" pitchFamily="2" charset="2"/>
              </a:rPr>
              <a:t>eklamsia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Berat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altLang="en-US" dirty="0" err="1" smtClean="0">
                <a:sym typeface="Wingdings" panose="05000000000000000000" pitchFamily="2" charset="2"/>
              </a:rPr>
              <a:t>Pada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janin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altLang="en-US" dirty="0">
                <a:sym typeface="Wingdings" panose="05000000000000000000" pitchFamily="2" charset="2"/>
              </a:rPr>
              <a:t>	</a:t>
            </a:r>
            <a:r>
              <a:rPr lang="en-US" altLang="en-US" dirty="0" err="1" smtClean="0">
                <a:sym typeface="Wingdings" panose="05000000000000000000" pitchFamily="2" charset="2"/>
              </a:rPr>
              <a:t>letak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err="1" smtClean="0">
                <a:sym typeface="Wingdings" panose="05000000000000000000" pitchFamily="2" charset="2"/>
              </a:rPr>
              <a:t>Muka</a:t>
            </a:r>
            <a:endParaRPr lang="en-US" altLang="en-US" dirty="0" smtClean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r>
              <a:rPr lang="en-US" altLang="en-US" dirty="0"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after coming Head</a:t>
            </a:r>
          </a:p>
          <a:p>
            <a:pPr marL="0" indent="0" algn="just">
              <a:buNone/>
            </a:pPr>
            <a:r>
              <a:rPr lang="en-US" altLang="en-US" dirty="0">
                <a:sym typeface="Wingdings" panose="05000000000000000000" pitchFamily="2" charset="2"/>
              </a:rPr>
              <a:t>	</a:t>
            </a:r>
            <a:r>
              <a:rPr lang="en-US" altLang="en-US" dirty="0" err="1" smtClean="0">
                <a:sym typeface="Wingdings" panose="05000000000000000000" pitchFamily="2" charset="2"/>
              </a:rPr>
              <a:t>janin</a:t>
            </a:r>
            <a:r>
              <a:rPr lang="en-US" altLang="en-US" dirty="0" smtClean="0">
                <a:sym typeface="Wingdings" panose="05000000000000000000" pitchFamily="2" charset="2"/>
              </a:rPr>
              <a:t> Pre term</a:t>
            </a:r>
            <a:endParaRPr lang="id-ID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895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en-US" b="1" dirty="0" smtClean="0"/>
              <a:t>S</a:t>
            </a:r>
            <a:r>
              <a:rPr lang="en-US" altLang="en-US" b="1" dirty="0" err="1" smtClean="0"/>
              <a:t>yarat</a:t>
            </a:r>
            <a:r>
              <a:rPr lang="en-US" altLang="en-US" b="1" dirty="0" smtClean="0"/>
              <a:t> –</a:t>
            </a:r>
            <a:r>
              <a:rPr lang="en-US" altLang="en-US" b="1" dirty="0" err="1" smtClean="0"/>
              <a:t>syarat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dilakukan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vacum</a:t>
            </a:r>
            <a:endParaRPr lang="en-GB" altLang="en-US" b="1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988840"/>
            <a:ext cx="6775450" cy="252028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1. </a:t>
            </a:r>
            <a:r>
              <a:rPr lang="en-US" altLang="en-US" dirty="0" err="1" smtClean="0"/>
              <a:t>Harus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ada</a:t>
            </a:r>
            <a:r>
              <a:rPr lang="en-US" altLang="en-US" dirty="0" smtClean="0"/>
              <a:t> His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tenaga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untuk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mengejan</a:t>
            </a:r>
            <a:endParaRPr lang="en-US" alt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2. </a:t>
            </a:r>
            <a:r>
              <a:rPr lang="en-US" altLang="en-US" dirty="0" err="1" smtClean="0"/>
              <a:t>Pembukaan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Lebih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dari</a:t>
            </a:r>
            <a:r>
              <a:rPr lang="en-US" altLang="en-US" dirty="0" smtClean="0"/>
              <a:t> 7 cm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3. </a:t>
            </a:r>
            <a:r>
              <a:rPr lang="en-US" altLang="en-US" dirty="0" err="1" smtClean="0"/>
              <a:t>Penurunan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kepala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janin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boleh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pada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hodge</a:t>
            </a:r>
            <a:r>
              <a:rPr lang="en-US" altLang="en-US" dirty="0" smtClean="0"/>
              <a:t> II</a:t>
            </a:r>
            <a:endParaRPr lang="id-ID" alt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id-ID" altLang="en-US" dirty="0"/>
              <a:t>	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09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Komplikasi</a:t>
            </a:r>
            <a:r>
              <a:rPr lang="en-US" dirty="0" smtClean="0"/>
              <a:t> yang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perdarahan</a:t>
            </a:r>
            <a:r>
              <a:rPr lang="en-US" dirty="0" smtClean="0"/>
              <a:t>., trauma </a:t>
            </a:r>
            <a:r>
              <a:rPr lang="en-US" dirty="0" err="1" smtClean="0"/>
              <a:t>jalan</a:t>
            </a:r>
            <a:r>
              <a:rPr lang="en-US" dirty="0" smtClean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Ekskoreasi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Sefalhematoma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Nekrosis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08533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Sectio</a:t>
            </a:r>
            <a:r>
              <a:rPr lang="en-US" dirty="0" smtClean="0"/>
              <a:t> </a:t>
            </a:r>
            <a:r>
              <a:rPr lang="en-US" dirty="0" err="1" smtClean="0"/>
              <a:t>Cesarea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r>
              <a:rPr lang="en-US" dirty="0" smtClean="0"/>
              <a:t> </a:t>
            </a:r>
            <a:r>
              <a:rPr lang="en-US" dirty="0" err="1" smtClean="0"/>
              <a:t>buatan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dilahirkan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insisi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perut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Rahim.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syarat</a:t>
            </a:r>
            <a:r>
              <a:rPr lang="en-US" dirty="0" smtClean="0"/>
              <a:t>  </a:t>
            </a:r>
            <a:r>
              <a:rPr lang="en-US" dirty="0" err="1" smtClean="0"/>
              <a:t>rahimdalam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utuh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 500gr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76826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8" name="Rectangle 26"/>
          <p:cNvSpPr>
            <a:spLocks noGrp="1" noChangeArrowheads="1"/>
          </p:cNvSpPr>
          <p:nvPr>
            <p:ph idx="1"/>
          </p:nvPr>
        </p:nvSpPr>
        <p:spPr>
          <a:xfrm>
            <a:off x="971550" y="1700212"/>
            <a:ext cx="7712075" cy="4681115"/>
          </a:xfrm>
          <a:noFill/>
          <a:ln/>
        </p:spPr>
        <p:txBody>
          <a:bodyPr/>
          <a:lstStyle/>
          <a:p>
            <a:r>
              <a:rPr lang="en-US" altLang="en-US" sz="2500" dirty="0" err="1" smtClean="0"/>
              <a:t>Indikasi</a:t>
            </a:r>
            <a:endParaRPr lang="en-US" altLang="en-US" sz="2500" dirty="0" smtClean="0"/>
          </a:p>
          <a:p>
            <a:r>
              <a:rPr lang="en-US" altLang="en-US" sz="2500" dirty="0" err="1" smtClean="0"/>
              <a:t>Pada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Ibu</a:t>
            </a:r>
            <a:endParaRPr lang="en-US" altLang="en-US" sz="2500" dirty="0" smtClean="0"/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err="1" smtClean="0"/>
              <a:t>Panggul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sempit</a:t>
            </a:r>
            <a:r>
              <a:rPr lang="en-US" altLang="en-US" sz="2500" dirty="0" smtClean="0"/>
              <a:t> absolute</a:t>
            </a:r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smtClean="0"/>
              <a:t>tumor </a:t>
            </a:r>
            <a:r>
              <a:rPr lang="en-US" altLang="en-US" sz="2500" dirty="0" err="1" smtClean="0"/>
              <a:t>jalan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lahir</a:t>
            </a:r>
            <a:r>
              <a:rPr lang="en-US" altLang="en-US" sz="2500" dirty="0" smtClean="0"/>
              <a:t> yang </a:t>
            </a:r>
            <a:r>
              <a:rPr lang="en-US" altLang="en-US" sz="2500" dirty="0" err="1" smtClean="0"/>
              <a:t>menimbulkan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obstruksi</a:t>
            </a:r>
            <a:endParaRPr lang="en-US" altLang="en-US" sz="2500" dirty="0" smtClean="0"/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err="1" smtClean="0"/>
              <a:t>Plasenta</a:t>
            </a:r>
            <a:r>
              <a:rPr lang="en-US" altLang="en-US" sz="2500" dirty="0" smtClean="0"/>
              <a:t> Previa</a:t>
            </a:r>
          </a:p>
          <a:p>
            <a:pPr marL="0" indent="0">
              <a:buNone/>
            </a:pPr>
            <a:r>
              <a:rPr lang="en-US" altLang="en-US" sz="2500" dirty="0" smtClean="0"/>
              <a:t>	</a:t>
            </a:r>
            <a:r>
              <a:rPr lang="en-US" altLang="en-US" sz="2500" dirty="0" err="1" smtClean="0"/>
              <a:t>Disporposi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Sefalopelviik</a:t>
            </a:r>
            <a:endParaRPr lang="en-US" altLang="en-US" sz="2500" dirty="0" smtClean="0"/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smtClean="0"/>
              <a:t>Rupture Uteri </a:t>
            </a:r>
            <a:r>
              <a:rPr lang="en-US" altLang="en-US" sz="2500" dirty="0" err="1" smtClean="0"/>
              <a:t>membakat</a:t>
            </a:r>
            <a:endParaRPr lang="en-US" altLang="en-US" sz="2500" dirty="0" smtClean="0"/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err="1" smtClean="0"/>
              <a:t>Partus</a:t>
            </a:r>
            <a:r>
              <a:rPr lang="en-US" altLang="en-US" sz="2500" dirty="0" smtClean="0"/>
              <a:t> Lama</a:t>
            </a:r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err="1" smtClean="0"/>
              <a:t>Partus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tak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Maju</a:t>
            </a:r>
            <a:endParaRPr lang="en-US" altLang="en-US" sz="2500" dirty="0" smtClean="0"/>
          </a:p>
          <a:p>
            <a:pPr marL="0" indent="0">
              <a:buNone/>
            </a:pPr>
            <a:r>
              <a:rPr lang="en-US" altLang="en-US" sz="2500" dirty="0"/>
              <a:t>	</a:t>
            </a:r>
            <a:r>
              <a:rPr lang="en-US" altLang="en-US" sz="2500" dirty="0" smtClean="0"/>
              <a:t>Pre </a:t>
            </a:r>
            <a:r>
              <a:rPr lang="en-US" altLang="en-US" sz="2500" dirty="0" err="1" smtClean="0"/>
              <a:t>Eklamsia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dan</a:t>
            </a:r>
            <a:r>
              <a:rPr lang="en-US" altLang="en-US" sz="2500" dirty="0" smtClean="0"/>
              <a:t> </a:t>
            </a:r>
            <a:r>
              <a:rPr lang="en-US" altLang="en-US" sz="2500" dirty="0" err="1" smtClean="0"/>
              <a:t>Hipertensi</a:t>
            </a:r>
            <a:endParaRPr lang="en-US" altLang="en-US" sz="2500" dirty="0" smtClean="0"/>
          </a:p>
          <a:p>
            <a:pPr marL="0" indent="0">
              <a:buNone/>
            </a:pPr>
            <a:endParaRPr lang="en-US" altLang="en-US" sz="2500" dirty="0"/>
          </a:p>
        </p:txBody>
      </p: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1042988" y="4149727"/>
            <a:ext cx="7848600" cy="1233488"/>
            <a:chOff x="703" y="2886"/>
            <a:chExt cx="4944" cy="777"/>
          </a:xfrm>
        </p:grpSpPr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703" y="3113"/>
              <a:ext cx="167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28702" name="Text Box 30"/>
            <p:cNvSpPr txBox="1">
              <a:spLocks noChangeArrowheads="1"/>
            </p:cNvSpPr>
            <p:nvPr/>
          </p:nvSpPr>
          <p:spPr bwMode="auto">
            <a:xfrm>
              <a:off x="2971" y="3203"/>
              <a:ext cx="90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28703" name="Text Box 31"/>
            <p:cNvSpPr txBox="1">
              <a:spLocks noChangeArrowheads="1"/>
            </p:cNvSpPr>
            <p:nvPr/>
          </p:nvSpPr>
          <p:spPr bwMode="auto">
            <a:xfrm>
              <a:off x="4286" y="2886"/>
              <a:ext cx="1179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28704" name="Text Box 32"/>
            <p:cNvSpPr txBox="1">
              <a:spLocks noChangeArrowheads="1"/>
            </p:cNvSpPr>
            <p:nvPr/>
          </p:nvSpPr>
          <p:spPr bwMode="auto">
            <a:xfrm>
              <a:off x="4286" y="3430"/>
              <a:ext cx="136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0347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517525"/>
            <a:ext cx="7313612" cy="895350"/>
          </a:xfrm>
        </p:spPr>
        <p:txBody>
          <a:bodyPr/>
          <a:lstStyle/>
          <a:p>
            <a:endParaRPr lang="en-GB" altLang="en-US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764704"/>
            <a:ext cx="8288089" cy="51773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100" dirty="0" err="1" smtClean="0"/>
              <a:t>Pada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Janin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 smtClean="0"/>
              <a:t>	</a:t>
            </a:r>
            <a:r>
              <a:rPr lang="en-GB" altLang="en-US" sz="2100" dirty="0" err="1" smtClean="0"/>
              <a:t>Kelainan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Letak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 smtClean="0"/>
              <a:t>	</a:t>
            </a:r>
            <a:r>
              <a:rPr lang="en-GB" altLang="en-US" sz="2100" dirty="0" err="1" smtClean="0"/>
              <a:t>Gawat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Janin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/>
              <a:t>	</a:t>
            </a:r>
            <a:r>
              <a:rPr lang="en-GB" altLang="en-US" sz="2100" dirty="0" err="1" smtClean="0"/>
              <a:t>Gemelli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/>
              <a:t> </a:t>
            </a:r>
            <a:r>
              <a:rPr lang="en-GB" altLang="en-US" sz="2100" dirty="0" err="1" smtClean="0"/>
              <a:t>Umumnya</a:t>
            </a:r>
            <a:r>
              <a:rPr lang="en-GB" altLang="en-US" sz="2100" dirty="0" smtClean="0"/>
              <a:t> SC </a:t>
            </a:r>
            <a:r>
              <a:rPr lang="en-GB" altLang="en-US" sz="2100" dirty="0" err="1" smtClean="0"/>
              <a:t>tdak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dilakuakn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Pada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/>
              <a:t>	</a:t>
            </a:r>
            <a:r>
              <a:rPr lang="en-GB" altLang="en-US" sz="2100" dirty="0" err="1" smtClean="0"/>
              <a:t>janin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mati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/>
              <a:t>	</a:t>
            </a:r>
            <a:r>
              <a:rPr lang="en-GB" altLang="en-US" sz="2100" dirty="0" err="1" smtClean="0"/>
              <a:t>Syok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/>
              <a:t>	</a:t>
            </a:r>
            <a:r>
              <a:rPr lang="en-GB" altLang="en-US" sz="2100" dirty="0" err="1" smtClean="0"/>
              <a:t>Anmeia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berat</a:t>
            </a:r>
            <a:endParaRPr lang="en-GB" altLang="en-US" sz="21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2100" dirty="0" smtClean="0"/>
              <a:t>	</a:t>
            </a:r>
            <a:r>
              <a:rPr lang="en-GB" altLang="en-US" sz="2100" dirty="0" err="1" smtClean="0"/>
              <a:t>Kelainan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Konginetal</a:t>
            </a:r>
            <a:r>
              <a:rPr lang="en-GB" altLang="en-US" sz="2100" dirty="0" smtClean="0"/>
              <a:t> </a:t>
            </a:r>
            <a:r>
              <a:rPr lang="en-GB" altLang="en-US" sz="2100" dirty="0" err="1" smtClean="0"/>
              <a:t>berat</a:t>
            </a:r>
            <a:endParaRPr lang="en-GB" altLang="en-US" sz="2100" dirty="0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779838" y="1773238"/>
            <a:ext cx="316865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2100" dirty="0"/>
          </a:p>
        </p:txBody>
      </p:sp>
    </p:spTree>
    <p:extLst>
      <p:ext uri="{BB962C8B-B14F-4D97-AF65-F5344CB8AC3E}">
        <p14:creationId xmlns:p14="http://schemas.microsoft.com/office/powerpoint/2010/main" val="145188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2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Induksi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yang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inpartu,baik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operatif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medicinaluntuk</a:t>
            </a:r>
            <a:r>
              <a:rPr lang="en-US" dirty="0" smtClean="0"/>
              <a:t> </a:t>
            </a:r>
            <a:r>
              <a:rPr lang="en-US" dirty="0" err="1" smtClean="0"/>
              <a:t>merangsang</a:t>
            </a:r>
            <a:r>
              <a:rPr lang="en-US" dirty="0" smtClean="0"/>
              <a:t> </a:t>
            </a:r>
            <a:r>
              <a:rPr lang="en-US" dirty="0" err="1" smtClean="0"/>
              <a:t>timbulnya</a:t>
            </a:r>
            <a:r>
              <a:rPr lang="en-US" dirty="0" smtClean="0"/>
              <a:t> </a:t>
            </a:r>
            <a:r>
              <a:rPr lang="en-US" dirty="0" err="1" smtClean="0"/>
              <a:t>kontraksi</a:t>
            </a:r>
            <a:r>
              <a:rPr lang="en-US" dirty="0" smtClean="0"/>
              <a:t> Rahim </a:t>
            </a:r>
            <a:r>
              <a:rPr lang="en-US" dirty="0" err="1" smtClean="0"/>
              <a:t>sehinga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persalinan</a:t>
            </a:r>
            <a:endParaRPr lang="en-US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Infus</a:t>
            </a:r>
            <a:r>
              <a:rPr lang="en-US" dirty="0" smtClean="0"/>
              <a:t> </a:t>
            </a:r>
            <a:r>
              <a:rPr lang="en-US" dirty="0" err="1" smtClean="0"/>
              <a:t>oksitosin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Prostglandin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hipertonik</a:t>
            </a:r>
            <a:r>
              <a:rPr lang="en-US" dirty="0" smtClean="0"/>
              <a:t> </a:t>
            </a:r>
            <a:r>
              <a:rPr lang="en-US" dirty="0" err="1" smtClean="0"/>
              <a:t>intrauterin</a:t>
            </a:r>
            <a:r>
              <a:rPr lang="en-US" dirty="0" smtClean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3130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57224" y="2500306"/>
            <a:ext cx="685804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id-ID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0" descr="Cov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" y="1306"/>
            <a:ext cx="9141546" cy="1617934"/>
          </a:xfrm>
          <a:prstGeom prst="rect">
            <a:avLst/>
          </a:prstGeom>
        </p:spPr>
      </p:pic>
      <p:pic>
        <p:nvPicPr>
          <p:cNvPr id="12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290"/>
            <a:ext cx="1643074" cy="592720"/>
          </a:xfrm>
          <a:prstGeom prst="rect">
            <a:avLst/>
          </a:prstGeom>
          <a:noFill/>
        </p:spPr>
      </p:pic>
      <p:pic>
        <p:nvPicPr>
          <p:cNvPr id="2052" name="Picture 5" descr="C:\Users\Suryani\Pictures\doa-belaja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6858" y="1409700"/>
            <a:ext cx="5715000" cy="1857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ctangle 4"/>
          <p:cNvSpPr/>
          <p:nvPr/>
        </p:nvSpPr>
        <p:spPr>
          <a:xfrm>
            <a:off x="857250" y="3500438"/>
            <a:ext cx="7858125" cy="2214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Kami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ridho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Allah SWT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Tuhanku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Islam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agamaku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Nabi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Muhammad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Nabi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Rasul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Allah,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tambahkanlah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kepadaku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ilmu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berikanlah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kefahaman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Operatif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amniotomi</a:t>
            </a:r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melepaskan</a:t>
            </a:r>
            <a:r>
              <a:rPr lang="en-US" dirty="0" smtClean="0"/>
              <a:t> </a:t>
            </a:r>
            <a:r>
              <a:rPr lang="en-US" dirty="0" err="1" smtClean="0"/>
              <a:t>selaput</a:t>
            </a:r>
            <a:r>
              <a:rPr lang="en-US" dirty="0" smtClean="0"/>
              <a:t> </a:t>
            </a:r>
            <a:r>
              <a:rPr lang="en-US" dirty="0" err="1" smtClean="0"/>
              <a:t>ketuban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Rahim</a:t>
            </a:r>
          </a:p>
          <a:p>
            <a:r>
              <a:rPr lang="en-US" dirty="0" smtClean="0"/>
              <a:t>c.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 smtClean="0"/>
              <a:t>rangkain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endParaRPr lang="en-US" dirty="0" smtClean="0"/>
          </a:p>
          <a:p>
            <a:r>
              <a:rPr lang="en-US" dirty="0" smtClean="0"/>
              <a:t>d. RPM ( </a:t>
            </a:r>
            <a:r>
              <a:rPr lang="en-US" dirty="0" err="1" smtClean="0"/>
              <a:t>Rangsang</a:t>
            </a:r>
            <a:r>
              <a:rPr lang="en-US" dirty="0" smtClean="0"/>
              <a:t> Putting </a:t>
            </a:r>
            <a:r>
              <a:rPr lang="en-US" dirty="0" err="1" smtClean="0"/>
              <a:t>Mammae</a:t>
            </a:r>
            <a:r>
              <a:rPr lang="en-US" dirty="0" smtClean="0"/>
              <a:t>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58476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NDIKASI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Kehamilan</a:t>
            </a:r>
            <a:r>
              <a:rPr lang="en-US" sz="2800" dirty="0" smtClean="0"/>
              <a:t> </a:t>
            </a:r>
            <a:r>
              <a:rPr lang="en-US" sz="2800" dirty="0" err="1" smtClean="0"/>
              <a:t>denagn</a:t>
            </a:r>
            <a:r>
              <a:rPr lang="en-US" sz="2800" dirty="0" smtClean="0"/>
              <a:t> </a:t>
            </a:r>
            <a:r>
              <a:rPr lang="en-US" sz="2800" dirty="0" err="1" smtClean="0"/>
              <a:t>hipertensi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Kehamilan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diabetes mellitus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KPD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Perdarahan</a:t>
            </a:r>
            <a:r>
              <a:rPr lang="en-US" sz="2800" dirty="0" smtClean="0"/>
              <a:t> Antepartum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DM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</a:t>
            </a:r>
            <a:r>
              <a:rPr lang="en-US" sz="2800" dirty="0" err="1" smtClean="0"/>
              <a:t>kehamilan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37 </a:t>
            </a:r>
            <a:r>
              <a:rPr lang="en-US" sz="2800" dirty="0" err="1" smtClean="0"/>
              <a:t>minggu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45146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IUFD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Postmaturitas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Hidroamnion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Gawat</a:t>
            </a:r>
            <a:r>
              <a:rPr lang="en-US" dirty="0" smtClean="0"/>
              <a:t> </a:t>
            </a:r>
            <a:r>
              <a:rPr lang="en-US" dirty="0" err="1"/>
              <a:t>janin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41611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Kontraindikasi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Malnutrisi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malpresentasi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US" dirty="0" smtClean="0"/>
          </a:p>
          <a:p>
            <a:r>
              <a:rPr lang="en-US" dirty="0" err="1" smtClean="0"/>
              <a:t>Insufisiensi</a:t>
            </a:r>
            <a:r>
              <a:rPr lang="en-US" dirty="0" smtClean="0"/>
              <a:t> </a:t>
            </a:r>
            <a:r>
              <a:rPr lang="en-US" dirty="0" err="1" smtClean="0"/>
              <a:t>plasenta</a:t>
            </a:r>
            <a:endParaRPr lang="en-US" dirty="0" smtClean="0"/>
          </a:p>
          <a:p>
            <a:r>
              <a:rPr lang="en-US" dirty="0" err="1" smtClean="0"/>
              <a:t>Disproporsi</a:t>
            </a:r>
            <a:r>
              <a:rPr lang="en-US" dirty="0" smtClean="0"/>
              <a:t> </a:t>
            </a:r>
            <a:r>
              <a:rPr lang="en-US" dirty="0" err="1" smtClean="0"/>
              <a:t>sefalopelviks</a:t>
            </a:r>
            <a:endParaRPr lang="en-US" dirty="0" smtClean="0"/>
          </a:p>
          <a:p>
            <a:r>
              <a:rPr lang="en-US" dirty="0" err="1" smtClean="0"/>
              <a:t>Cacat</a:t>
            </a:r>
            <a:r>
              <a:rPr lang="en-US" dirty="0" smtClean="0"/>
              <a:t> Rahim, </a:t>
            </a:r>
            <a:r>
              <a:rPr lang="en-US" dirty="0" err="1" smtClean="0"/>
              <a:t>Seperti</a:t>
            </a:r>
            <a:r>
              <a:rPr lang="en-US" dirty="0" smtClean="0"/>
              <a:t> :</a:t>
            </a:r>
            <a:r>
              <a:rPr lang="en-US" dirty="0" err="1" smtClean="0"/>
              <a:t>Bekas</a:t>
            </a:r>
            <a:r>
              <a:rPr lang="en-US" dirty="0" smtClean="0"/>
              <a:t> SC</a:t>
            </a:r>
          </a:p>
          <a:p>
            <a:r>
              <a:rPr lang="en-US" dirty="0" smtClean="0"/>
              <a:t>Grande Multipara</a:t>
            </a:r>
          </a:p>
          <a:p>
            <a:r>
              <a:rPr lang="en-US" dirty="0" err="1" smtClean="0"/>
              <a:t>Gemeli</a:t>
            </a:r>
            <a:endParaRPr lang="en-US" dirty="0" smtClean="0"/>
          </a:p>
          <a:p>
            <a:r>
              <a:rPr lang="en-US" dirty="0" err="1" smtClean="0"/>
              <a:t>Distensi</a:t>
            </a:r>
            <a:r>
              <a:rPr lang="en-US" dirty="0" smtClean="0"/>
              <a:t> Rahim </a:t>
            </a:r>
            <a:r>
              <a:rPr lang="en-US" dirty="0" err="1" smtClean="0"/>
              <a:t>berlebih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: </a:t>
            </a:r>
            <a:r>
              <a:rPr lang="en-US" dirty="0" err="1" smtClean="0"/>
              <a:t>hidramnion</a:t>
            </a:r>
            <a:endParaRPr lang="en-US" dirty="0" smtClean="0"/>
          </a:p>
          <a:p>
            <a:r>
              <a:rPr lang="en-US" dirty="0" err="1" smtClean="0"/>
              <a:t>Plasenta</a:t>
            </a:r>
            <a:r>
              <a:rPr lang="en-US" dirty="0" smtClean="0"/>
              <a:t> Previa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790179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noProof="1" smtClean="0"/>
              <a:t>Syarat-syarat pemberian infus oksitosin</a:t>
            </a:r>
            <a:endParaRPr lang="en-GB" altLang="en-US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435975" cy="4751809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Kehamilan Aterm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Ukuran panggul Normal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Tidak ada CPD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Janin Presentasi Kepala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Srviks sudah matang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b="1" i="1" noProof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Komplikasi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Tetani uteri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Rupture uteri membakat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i="1" noProof="1" smtClean="0">
                <a:solidFill>
                  <a:schemeClr val="tx2"/>
                </a:solidFill>
              </a:rPr>
              <a:t>Gawat janin</a:t>
            </a:r>
            <a:endParaRPr lang="en-US" altLang="en-US" sz="2000" b="1" noProof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76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noProof="1" smtClean="0"/>
              <a:t>Persalinan sungsang</a:t>
            </a:r>
            <a:endParaRPr lang="en-GB" altLang="en-US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6425" cy="4524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1" i="1" dirty="0" err="1" smtClean="0">
                <a:solidFill>
                  <a:schemeClr val="hlink"/>
                </a:solidFill>
              </a:rPr>
              <a:t>Merupakan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keadaan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janinterletak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memanjang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dengan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kepala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di fundus uteri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dan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bokong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berada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dibagian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bawah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cavum uteri</a:t>
            </a:r>
          </a:p>
          <a:p>
            <a:pPr>
              <a:lnSpc>
                <a:spcPct val="90000"/>
              </a:lnSpc>
            </a:pPr>
            <a:endParaRPr lang="en-US" altLang="en-US" sz="2000" b="1" i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b="1" i="1" dirty="0" err="1" smtClean="0">
                <a:solidFill>
                  <a:schemeClr val="hlink"/>
                </a:solidFill>
              </a:rPr>
              <a:t>Jenis-Jenis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b="1" i="1" dirty="0" smtClean="0">
                <a:solidFill>
                  <a:schemeClr val="hlink"/>
                </a:solidFill>
              </a:rPr>
              <a:t>1.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Persalinan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pervaginam</a:t>
            </a:r>
            <a:endParaRPr lang="en-US" altLang="en-US" sz="2000" b="1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b="1" i="1" dirty="0" err="1" smtClean="0">
                <a:solidFill>
                  <a:schemeClr val="hlink"/>
                </a:solidFill>
              </a:rPr>
              <a:t>Spontan</a:t>
            </a:r>
            <a:endParaRPr lang="en-US" altLang="en-US" sz="2000" b="1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b="1" i="1" dirty="0" smtClean="0">
                <a:solidFill>
                  <a:schemeClr val="hlink"/>
                </a:solidFill>
              </a:rPr>
              <a:t>Manual Aid</a:t>
            </a:r>
          </a:p>
          <a:p>
            <a:pPr>
              <a:lnSpc>
                <a:spcPct val="90000"/>
              </a:lnSpc>
            </a:pPr>
            <a:r>
              <a:rPr lang="en-US" altLang="en-US" sz="2000" b="1" i="1" dirty="0" err="1" smtClean="0">
                <a:solidFill>
                  <a:schemeClr val="hlink"/>
                </a:solidFill>
              </a:rPr>
              <a:t>Ekstraksi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Sungsang</a:t>
            </a:r>
            <a:endParaRPr lang="en-US" altLang="en-US" sz="2000" b="1" i="1" dirty="0" smtClean="0">
              <a:solidFill>
                <a:schemeClr val="hlink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b="1" i="1" dirty="0" smtClean="0">
                <a:solidFill>
                  <a:schemeClr val="hlink"/>
                </a:solidFill>
              </a:rPr>
              <a:t>2.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Persaliann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 </a:t>
            </a:r>
            <a:r>
              <a:rPr lang="en-US" altLang="en-US" sz="2000" b="1" i="1" dirty="0" err="1" smtClean="0">
                <a:solidFill>
                  <a:schemeClr val="hlink"/>
                </a:solidFill>
              </a:rPr>
              <a:t>Perabdominal</a:t>
            </a:r>
            <a:endParaRPr lang="en-US" altLang="en-US" sz="2000" b="1" i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i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7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en-US" altLang="en-US" sz="3300" b="1" i="1" noProof="1" smtClean="0"/>
              <a:t>Embriotomi</a:t>
            </a:r>
          </a:p>
          <a:p>
            <a:pPr marL="0" indent="0">
              <a:buNone/>
            </a:pPr>
            <a:r>
              <a:rPr lang="en-US" altLang="en-US" sz="2000" b="1" i="1" noProof="1" smtClean="0"/>
              <a:t>Suatu persaliann buatan denagn cara merusak atau memotong bagian-bagian janin agar dapat lahir pervaginantapi melukai ibu</a:t>
            </a:r>
            <a:r>
              <a:rPr lang="en-US" altLang="en-US" sz="3300" b="1" i="1" noProof="1" smtClean="0"/>
              <a:t>.</a:t>
            </a:r>
          </a:p>
          <a:p>
            <a:pPr marL="0" indent="0">
              <a:buNone/>
            </a:pPr>
            <a:r>
              <a:rPr lang="en-US" altLang="en-US" sz="3300" b="1" i="1" noProof="1" smtClean="0"/>
              <a:t>Jenis-Jenis</a:t>
            </a:r>
          </a:p>
          <a:p>
            <a:pPr marL="514350" indent="-514350">
              <a:buAutoNum type="arabicPeriod"/>
            </a:pPr>
            <a:r>
              <a:rPr lang="en-US" altLang="en-US" sz="3300" b="1" i="1" noProof="1" smtClean="0"/>
              <a:t>Kraniotomi</a:t>
            </a:r>
          </a:p>
          <a:p>
            <a:pPr marL="0" indent="0">
              <a:buNone/>
            </a:pPr>
            <a:r>
              <a:rPr lang="en-US" altLang="en-US" sz="2400" b="1" i="1" noProof="1" smtClean="0"/>
              <a:t>Merupakan tindakan yanga memeprkecil ukuran kepala janin dengan cara melubangi tengkoerak janin dan mengeluarkan isi tengkorak sehingga janin dapat dengan mudah lahir dengan pervaginam</a:t>
            </a:r>
            <a:endParaRPr lang="en-US" altLang="en-US" sz="2400" dirty="0" smtClean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en-US" altLang="en-US" sz="2400" dirty="0" smtClean="0"/>
              <a:t> 2. </a:t>
            </a:r>
            <a:r>
              <a:rPr lang="en-US" altLang="en-US" sz="2400" dirty="0" err="1" smtClean="0"/>
              <a:t>Dekapitasi</a:t>
            </a:r>
            <a:endParaRPr lang="en-US" altLang="en-US" sz="2400" dirty="0" smtClean="0"/>
          </a:p>
          <a:p>
            <a:pPr marL="0" indent="0" algn="just">
              <a:buFont typeface="Wingdings" panose="05000000000000000000" pitchFamily="2" charset="2"/>
              <a:buNone/>
            </a:pP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tindakan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memisahkan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kepala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cara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memotong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leher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janin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531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Kleodotomi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memotong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mematahkan</a:t>
            </a:r>
            <a:r>
              <a:rPr lang="en-US" dirty="0" smtClean="0"/>
              <a:t> 1 / 2 </a:t>
            </a:r>
            <a:r>
              <a:rPr lang="en-US" dirty="0" err="1" smtClean="0"/>
              <a:t>klavikula</a:t>
            </a:r>
            <a:r>
              <a:rPr lang="en-US" dirty="0" smtClean="0"/>
              <a:t>, </a:t>
            </a:r>
            <a:r>
              <a:rPr lang="en-US" dirty="0" err="1" smtClean="0"/>
              <a:t>guna</a:t>
            </a:r>
            <a:r>
              <a:rPr lang="en-US" dirty="0" smtClean="0"/>
              <a:t> </a:t>
            </a:r>
            <a:r>
              <a:rPr lang="en-US" dirty="0" err="1" smtClean="0"/>
              <a:t>mengecilkan</a:t>
            </a:r>
            <a:r>
              <a:rPr lang="en-US" dirty="0" smtClean="0"/>
              <a:t> </a:t>
            </a:r>
            <a:r>
              <a:rPr lang="en-US" dirty="0" err="1" smtClean="0"/>
              <a:t>lingkaran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Eviserasi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Eksenterasi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merusak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abdomen / </a:t>
            </a:r>
            <a:r>
              <a:rPr lang="en-US" dirty="0" err="1" smtClean="0"/>
              <a:t>toraks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mengeluarkna</a:t>
            </a:r>
            <a:r>
              <a:rPr lang="en-US" dirty="0" smtClean="0"/>
              <a:t> organ-organ </a:t>
            </a:r>
            <a:r>
              <a:rPr lang="en-US" dirty="0" err="1" smtClean="0"/>
              <a:t>visera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27063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 err="1" smtClean="0"/>
              <a:t>Spondilotomi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memotong</a:t>
            </a:r>
            <a:r>
              <a:rPr lang="en-US" dirty="0" smtClean="0"/>
              <a:t> </a:t>
            </a:r>
            <a:r>
              <a:rPr lang="en-US" dirty="0" err="1" smtClean="0"/>
              <a:t>ruas</a:t>
            </a:r>
            <a:r>
              <a:rPr lang="en-US" dirty="0" smtClean="0"/>
              <a:t>-=</a:t>
            </a:r>
            <a:r>
              <a:rPr lang="en-US" dirty="0" err="1" smtClean="0"/>
              <a:t>ruas</a:t>
            </a:r>
            <a:r>
              <a:rPr lang="en-US" dirty="0" smtClean="0"/>
              <a:t> </a:t>
            </a:r>
            <a:r>
              <a:rPr lang="en-US" dirty="0" err="1" smtClean="0"/>
              <a:t>tulang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 err="1" smtClean="0"/>
              <a:t>Pungsi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791046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err="1" smtClean="0"/>
              <a:t>Indikasi</a:t>
            </a:r>
            <a:endParaRPr lang="en-GB" altLang="en-US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3842692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 altLang="en-US" sz="2800" dirty="0" err="1" smtClean="0"/>
              <a:t>Janin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mati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Ibu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dalam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keadaan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bahaya</a:t>
            </a:r>
            <a:endParaRPr lang="en-US" altLang="en-US" sz="2800" dirty="0" smtClean="0"/>
          </a:p>
          <a:p>
            <a:pPr marL="514350" indent="-514350" algn="just">
              <a:buAutoNum type="arabicPeriod"/>
            </a:pPr>
            <a:r>
              <a:rPr lang="en-US" altLang="en-US" sz="2800" dirty="0" err="1" smtClean="0"/>
              <a:t>Janin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mati</a:t>
            </a:r>
            <a:r>
              <a:rPr lang="en-US" altLang="en-US" sz="2800" dirty="0" smtClean="0"/>
              <a:t> yang </a:t>
            </a:r>
            <a:r>
              <a:rPr lang="en-US" altLang="en-US" sz="2800" dirty="0" err="1" smtClean="0"/>
              <a:t>tak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mungkin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lahir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spontan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pervaginam</a:t>
            </a:r>
            <a:endParaRPr lang="en-US" altLang="en-US" sz="2800" dirty="0" smtClean="0"/>
          </a:p>
          <a:p>
            <a:pPr marL="0" indent="0" algn="just">
              <a:buNone/>
            </a:pPr>
            <a:endParaRPr lang="en-US" altLang="en-US" sz="2800" dirty="0"/>
          </a:p>
          <a:p>
            <a:pPr marL="0" indent="0" algn="just">
              <a:buNone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4934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1844824"/>
            <a:ext cx="68580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endParaRPr lang="zh-CN" altLang="x-none" dirty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zh-CN" altLang="x-none" b="1" dirty="0" smtClean="0">
                <a:ea typeface="Arial Unicode MS" pitchFamily="34" charset="-128"/>
                <a:sym typeface="+mn-ea"/>
              </a:rPr>
              <a:t>Materi</a:t>
            </a:r>
            <a:r>
              <a:rPr lang="en-US" altLang="zh-CN" b="1" dirty="0" smtClean="0">
                <a:ea typeface="Arial Unicode MS" pitchFamily="34" charset="-128"/>
                <a:sym typeface="+mn-ea"/>
              </a:rPr>
              <a:t> </a:t>
            </a:r>
            <a:r>
              <a:rPr lang="zh-CN" altLang="x-none" b="1" dirty="0" smtClean="0">
                <a:ea typeface="Arial Unicode MS" pitchFamily="34" charset="-128"/>
                <a:sym typeface="+mn-ea"/>
              </a:rPr>
              <a:t>Ke-</a:t>
            </a:r>
            <a:r>
              <a:rPr lang="en-US" altLang="zh-CN" b="1" dirty="0" smtClean="0">
                <a:ea typeface="Arial Unicode MS" pitchFamily="34" charset="-128"/>
                <a:sym typeface="+mn-ea"/>
              </a:rPr>
              <a:t>12</a:t>
            </a:r>
            <a:endParaRPr lang="zh-CN" altLang="x-none" b="1" dirty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zh-CN" altLang="x-none" b="1" dirty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CN" b="1" dirty="0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“</a:t>
            </a:r>
            <a:r>
              <a:rPr lang="en-US" altLang="zh-CN" b="1" dirty="0" err="1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Tindakan</a:t>
            </a:r>
            <a:r>
              <a:rPr lang="en-US" altLang="zh-CN" b="1" dirty="0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 </a:t>
            </a:r>
            <a:r>
              <a:rPr lang="en-US" altLang="zh-CN" b="1" dirty="0" err="1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Operatif</a:t>
            </a:r>
            <a:r>
              <a:rPr lang="en-US" altLang="zh-CN" b="1" dirty="0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 </a:t>
            </a:r>
            <a:r>
              <a:rPr lang="en-US" altLang="zh-CN" b="1" dirty="0" err="1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Dalam</a:t>
            </a:r>
            <a:r>
              <a:rPr lang="en-US" altLang="zh-CN" b="1" dirty="0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 </a:t>
            </a:r>
            <a:r>
              <a:rPr lang="en-US" altLang="zh-CN" b="1" dirty="0" err="1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Kebidanan</a:t>
            </a:r>
            <a:r>
              <a:rPr lang="en-US" altLang="zh-CN" b="1" dirty="0" smtClean="0">
                <a:latin typeface="Bahnschrift" panose="020B0502040204020203" pitchFamily="34" charset="0"/>
                <a:ea typeface="Arial Unicode MS" pitchFamily="34" charset="-128"/>
                <a:sym typeface="+mn-ea"/>
              </a:rPr>
              <a:t>”</a:t>
            </a:r>
            <a:endParaRPr lang="zh-CN" altLang="x-none" b="1" dirty="0">
              <a:latin typeface="Bahnschrift" panose="020B0502040204020203" pitchFamily="34" charset="0"/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zh-CN" altLang="x-none" b="1" dirty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CN" b="1" dirty="0" err="1" smtClean="0">
                <a:ea typeface="Arial Unicode MS" pitchFamily="34" charset="-128"/>
                <a:sym typeface="+mn-ea"/>
              </a:rPr>
              <a:t>Sholaihah</a:t>
            </a:r>
            <a:r>
              <a:rPr lang="en-US" altLang="zh-CN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altLang="zh-CN" b="1" dirty="0" err="1" smtClean="0">
                <a:ea typeface="Arial Unicode MS" pitchFamily="34" charset="-128"/>
                <a:sym typeface="+mn-ea"/>
              </a:rPr>
              <a:t>Sulityoningtyas</a:t>
            </a:r>
            <a:r>
              <a:rPr lang="en-US" altLang="zh-CN" b="1" dirty="0" smtClean="0">
                <a:ea typeface="Arial Unicode MS" pitchFamily="34" charset="-128"/>
                <a:sym typeface="+mn-ea"/>
              </a:rPr>
              <a:t>.,S.ST.,</a:t>
            </a:r>
            <a:r>
              <a:rPr lang="en-US" altLang="zh-CN" b="1" dirty="0" err="1" smtClean="0">
                <a:ea typeface="Arial Unicode MS" pitchFamily="34" charset="-128"/>
                <a:sym typeface="+mn-ea"/>
              </a:rPr>
              <a:t>M.Kes</a:t>
            </a:r>
            <a:endParaRPr lang="en-US" altLang="zh-CN" b="1" dirty="0" smtClean="0">
              <a:ea typeface="Arial Unicode MS" pitchFamily="34" charset="-128"/>
              <a:sym typeface="+mn-ea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CN" b="1" dirty="0" smtClean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zh-CN" altLang="x-none" b="1" dirty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CN" b="1" dirty="0" smtClean="0">
                <a:ea typeface="Arial Unicode MS" pitchFamily="34" charset="-128"/>
                <a:sym typeface="+mn-ea"/>
              </a:rPr>
              <a:t>ILMU KEBIDANAN </a:t>
            </a:r>
            <a:endParaRPr lang="zh-CN" altLang="x-none" b="1" dirty="0">
              <a:ea typeface="Arial Unicode MS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CN" b="1" dirty="0" smtClean="0">
                <a:ea typeface="Arial Unicode MS" pitchFamily="34" charset="-128"/>
                <a:sym typeface="+mn-ea"/>
              </a:rPr>
              <a:t>2020</a:t>
            </a:r>
            <a:endParaRPr lang="id-ID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1" name="Picture 10" descr="Cov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" y="1306"/>
            <a:ext cx="9141546" cy="1617934"/>
          </a:xfrm>
          <a:prstGeom prst="rect">
            <a:avLst/>
          </a:prstGeom>
        </p:spPr>
      </p:pic>
      <p:pic>
        <p:nvPicPr>
          <p:cNvPr id="12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290"/>
            <a:ext cx="1643074" cy="592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Kuretase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Cara </a:t>
            </a:r>
            <a:r>
              <a:rPr lang="en-US" dirty="0" err="1" smtClean="0"/>
              <a:t>membersihkan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kosepsi</a:t>
            </a:r>
            <a:r>
              <a:rPr lang="en-US" dirty="0" smtClean="0"/>
              <a:t> </a:t>
            </a:r>
            <a:r>
              <a:rPr lang="en-US" dirty="0" err="1" smtClean="0"/>
              <a:t>memakai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kuretase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kerokan</a:t>
            </a:r>
            <a:r>
              <a:rPr lang="en-US" dirty="0" smtClean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68631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US" dirty="0" err="1" smtClean="0"/>
              <a:t>Kuretase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Dilaatsi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kerokan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Penderita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litotomi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Periksa</a:t>
            </a:r>
            <a:r>
              <a:rPr lang="en-US" sz="2400" dirty="0" smtClean="0"/>
              <a:t> bimanual</a:t>
            </a:r>
          </a:p>
          <a:p>
            <a:pPr marL="514350" indent="-514350">
              <a:buAutoNum type="arabicPeriod"/>
            </a:pPr>
            <a:r>
              <a:rPr lang="en-US" sz="2400" dirty="0" err="1" smtClean="0"/>
              <a:t>Premedikasi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Infus</a:t>
            </a:r>
            <a:r>
              <a:rPr lang="en-US" sz="2400" dirty="0" smtClean="0"/>
              <a:t> </a:t>
            </a:r>
            <a:r>
              <a:rPr lang="en-US" sz="2400" dirty="0" err="1" smtClean="0"/>
              <a:t>glukosa</a:t>
            </a:r>
            <a:r>
              <a:rPr lang="en-US" sz="2400" dirty="0" smtClean="0"/>
              <a:t> 5%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10Iu </a:t>
            </a:r>
            <a:r>
              <a:rPr lang="en-US" sz="2400" dirty="0" err="1" smtClean="0"/>
              <a:t>oksitosin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Anestesi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Pasang</a:t>
            </a:r>
            <a:r>
              <a:rPr lang="en-US" sz="2400" dirty="0" smtClean="0"/>
              <a:t> speculum </a:t>
            </a:r>
            <a:r>
              <a:rPr lang="en-US" sz="2400" dirty="0" err="1" smtClean="0"/>
              <a:t>vaginam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smtClean="0"/>
              <a:t>1 </a:t>
            </a:r>
            <a:r>
              <a:rPr lang="en-US" sz="2400" dirty="0" err="1" smtClean="0"/>
              <a:t>atau</a:t>
            </a:r>
            <a:r>
              <a:rPr lang="en-US" sz="2400" dirty="0" smtClean="0"/>
              <a:t> 2 </a:t>
            </a:r>
            <a:r>
              <a:rPr lang="en-US" sz="2400" dirty="0" err="1" smtClean="0"/>
              <a:t>cunam</a:t>
            </a:r>
            <a:r>
              <a:rPr lang="en-US" sz="2400" dirty="0" smtClean="0"/>
              <a:t>  </a:t>
            </a:r>
            <a:r>
              <a:rPr lang="en-US" sz="2400" dirty="0" err="1" smtClean="0"/>
              <a:t>serviks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Menjepit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 </a:t>
            </a:r>
            <a:r>
              <a:rPr lang="en-US" sz="2400" dirty="0" err="1" smtClean="0"/>
              <a:t>dinding</a:t>
            </a:r>
            <a:r>
              <a:rPr lang="en-US" sz="2400" dirty="0" smtClean="0"/>
              <a:t> </a:t>
            </a:r>
            <a:r>
              <a:rPr lang="en-US" sz="2400" dirty="0" err="1" smtClean="0"/>
              <a:t>porsio</a:t>
            </a:r>
            <a:endParaRPr lang="en-US" sz="2400" dirty="0" smtClean="0"/>
          </a:p>
          <a:p>
            <a:pPr marL="514350" indent="-514350">
              <a:buAutoNum type="arabicPeriod"/>
            </a:pPr>
            <a:r>
              <a:rPr lang="en-US" sz="2400" dirty="0" err="1" smtClean="0"/>
              <a:t>Spekulum</a:t>
            </a:r>
            <a:r>
              <a:rPr lang="en-US" sz="2400" dirty="0" smtClean="0"/>
              <a:t> </a:t>
            </a:r>
            <a:r>
              <a:rPr lang="en-US" sz="2400" dirty="0" err="1" smtClean="0"/>
              <a:t>depan</a:t>
            </a:r>
            <a:r>
              <a:rPr lang="en-US" sz="2400" dirty="0" smtClean="0"/>
              <a:t> </a:t>
            </a:r>
            <a:r>
              <a:rPr lang="en-US" sz="2400" dirty="0" err="1" smtClean="0"/>
              <a:t>diangkat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speculum </a:t>
            </a:r>
            <a:r>
              <a:rPr lang="en-US" sz="2400" dirty="0" err="1" smtClean="0"/>
              <a:t>belakang</a:t>
            </a:r>
            <a:r>
              <a:rPr lang="en-US" sz="2400" dirty="0" smtClean="0"/>
              <a:t> </a:t>
            </a:r>
            <a:r>
              <a:rPr lang="en-US" sz="2400" dirty="0" err="1" smtClean="0"/>
              <a:t>dipegang</a:t>
            </a:r>
            <a:r>
              <a:rPr lang="en-US" sz="2400" dirty="0" smtClean="0"/>
              <a:t> </a:t>
            </a:r>
            <a:r>
              <a:rPr lang="en-US" sz="2400" dirty="0" err="1" smtClean="0"/>
              <a:t>asisten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9915980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Cunam</a:t>
            </a:r>
            <a:r>
              <a:rPr lang="en-US" dirty="0" smtClean="0"/>
              <a:t> </a:t>
            </a:r>
            <a:r>
              <a:rPr lang="en-US" dirty="0" err="1" smtClean="0"/>
              <a:t>dipegang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operator</a:t>
            </a:r>
          </a:p>
          <a:p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busi</a:t>
            </a:r>
            <a:r>
              <a:rPr lang="en-US" dirty="0" smtClean="0"/>
              <a:t> </a:t>
            </a:r>
            <a:r>
              <a:rPr lang="en-US" dirty="0" err="1" smtClean="0"/>
              <a:t>hegar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ostium uteri </a:t>
            </a:r>
            <a:r>
              <a:rPr lang="en-US" dirty="0" err="1" smtClean="0"/>
              <a:t>intenum</a:t>
            </a:r>
            <a:endParaRPr lang="en-US" dirty="0" smtClean="0"/>
          </a:p>
          <a:p>
            <a:r>
              <a:rPr lang="en-US" dirty="0" err="1" smtClean="0"/>
              <a:t>Pasang</a:t>
            </a:r>
            <a:r>
              <a:rPr lang="en-US" dirty="0" smtClean="0"/>
              <a:t> </a:t>
            </a:r>
            <a:r>
              <a:rPr lang="en-US" dirty="0" err="1" smtClean="0"/>
              <a:t>sonde</a:t>
            </a:r>
            <a:r>
              <a:rPr lang="en-US" dirty="0" smtClean="0"/>
              <a:t> </a:t>
            </a:r>
            <a:r>
              <a:rPr lang="en-US" dirty="0" err="1" smtClean="0"/>
              <a:t>hati-hati</a:t>
            </a:r>
            <a:endParaRPr lang="en-US" dirty="0" smtClean="0"/>
          </a:p>
          <a:p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dilatasi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dilatasi</a:t>
            </a:r>
            <a:r>
              <a:rPr lang="en-US" dirty="0" smtClean="0"/>
              <a:t> </a:t>
            </a:r>
            <a:r>
              <a:rPr lang="en-US" dirty="0" err="1" smtClean="0"/>
              <a:t>hegar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nomor</a:t>
            </a:r>
            <a:r>
              <a:rPr lang="en-US" dirty="0" smtClean="0"/>
              <a:t> 12 </a:t>
            </a:r>
            <a:r>
              <a:rPr lang="en-US" dirty="0" err="1" smtClean="0"/>
              <a:t>pada</a:t>
            </a:r>
            <a:r>
              <a:rPr lang="en-US" dirty="0" smtClean="0"/>
              <a:t> multipara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37241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Komplikasi</a:t>
            </a:r>
            <a:r>
              <a:rPr lang="en-US" dirty="0" smtClean="0"/>
              <a:t> </a:t>
            </a:r>
            <a:r>
              <a:rPr lang="en-US" dirty="0" err="1" smtClean="0"/>
              <a:t>Kuretase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Perforasi</a:t>
            </a:r>
            <a:endParaRPr lang="en-US" dirty="0" smtClean="0"/>
          </a:p>
          <a:p>
            <a:r>
              <a:rPr lang="en-US" dirty="0" smtClean="0"/>
              <a:t>Luka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serviks</a:t>
            </a:r>
            <a:r>
              <a:rPr lang="en-US" dirty="0" smtClean="0"/>
              <a:t> uteri</a:t>
            </a:r>
          </a:p>
          <a:p>
            <a:r>
              <a:rPr lang="en-US" dirty="0" err="1" smtClean="0"/>
              <a:t>Perlekatan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cavum uteri</a:t>
            </a:r>
          </a:p>
          <a:p>
            <a:r>
              <a:rPr lang="en-US" dirty="0" err="1" smtClean="0"/>
              <a:t>Perdarahan</a:t>
            </a:r>
            <a:endParaRPr lang="en-US" dirty="0" smtClean="0"/>
          </a:p>
          <a:p>
            <a:r>
              <a:rPr lang="en-US" dirty="0" err="1" smtClean="0"/>
              <a:t>Infeksi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562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214554"/>
            <a:ext cx="2071702" cy="2363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v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3" y="1306"/>
            <a:ext cx="9141546" cy="1617934"/>
          </a:xfrm>
          <a:prstGeom prst="rect">
            <a:avLst/>
          </a:prstGeom>
        </p:spPr>
      </p:pic>
      <p:pic>
        <p:nvPicPr>
          <p:cNvPr id="12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14290"/>
            <a:ext cx="1643074" cy="592720"/>
          </a:xfrm>
          <a:prstGeom prst="rect">
            <a:avLst/>
          </a:prstGeom>
          <a:noFill/>
        </p:spPr>
      </p:pic>
      <p:sp>
        <p:nvSpPr>
          <p:cNvPr id="2" name="Text Box 1"/>
          <p:cNvSpPr txBox="1"/>
          <p:nvPr/>
        </p:nvSpPr>
        <p:spPr>
          <a:xfrm>
            <a:off x="1518754" y="1657055"/>
            <a:ext cx="5585503" cy="230832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 algn="just" eaLnBrk="1" hangingPunct="1">
              <a:buNone/>
            </a:pPr>
            <a:r>
              <a:rPr b="1" dirty="0">
                <a:ea typeface="Arial Unicode MS" pitchFamily="34" charset="-128"/>
                <a:sym typeface="+mn-ea"/>
              </a:rPr>
              <a:t>TUJUAN PEMBELAJARAN/ LO/ CAPAIAN </a:t>
            </a:r>
            <a:r>
              <a:rPr b="1" dirty="0" smtClean="0">
                <a:ea typeface="Arial Unicode MS" pitchFamily="34" charset="-128"/>
                <a:sym typeface="+mn-ea"/>
              </a:rPr>
              <a:t>PEMBELAJARAN</a:t>
            </a:r>
            <a:endParaRPr lang="en-US" b="1" dirty="0" smtClean="0">
              <a:ea typeface="Arial Unicode MS" pitchFamily="34" charset="-128"/>
              <a:sym typeface="+mn-ea"/>
            </a:endParaRPr>
          </a:p>
          <a:p>
            <a:pPr marL="0" indent="0" algn="just" eaLnBrk="1" hangingPunct="1">
              <a:buNone/>
            </a:pPr>
            <a:endParaRPr lang="en-US" b="1" dirty="0">
              <a:ea typeface="Arial Unicode MS" pitchFamily="34" charset="-128"/>
              <a:sym typeface="+mn-ea"/>
            </a:endParaRP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b="1" dirty="0" err="1" smtClean="0">
                <a:ea typeface="Arial Unicode MS" pitchFamily="34" charset="-128"/>
                <a:sym typeface="+mn-ea"/>
              </a:rPr>
              <a:t>Mengetahui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Forcep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Ekstraksi</a:t>
            </a:r>
            <a:endParaRPr lang="en-US" b="1" dirty="0" smtClean="0">
              <a:ea typeface="Arial Unicode MS" pitchFamily="34" charset="-128"/>
              <a:sym typeface="+mn-ea"/>
            </a:endParaRPr>
          </a:p>
          <a:p>
            <a:pPr marL="342900" indent="-342900" algn="just" eaLnBrk="1" hangingPunct="1">
              <a:buFont typeface="+mj-lt"/>
              <a:buAutoNum type="arabicPeriod"/>
            </a:pPr>
            <a:r>
              <a:rPr lang="en-US" b="1" dirty="0" err="1" smtClean="0">
                <a:ea typeface="Arial Unicode MS" pitchFamily="34" charset="-128"/>
                <a:sym typeface="+mn-ea"/>
              </a:rPr>
              <a:t>Mengetahui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Vacum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Ekstraksi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endParaRPr lang="en-US" b="1" dirty="0">
              <a:ea typeface="Arial Unicode MS" pitchFamily="34" charset="-128"/>
              <a:sym typeface="+mn-ea"/>
            </a:endParaRPr>
          </a:p>
          <a:p>
            <a:pPr marL="342900" indent="-342900" algn="just" eaLnBrk="1" hangingPunct="1">
              <a:buAutoNum type="arabicPeriod" startAt="3"/>
            </a:pPr>
            <a:r>
              <a:rPr lang="en-US" b="1" dirty="0" err="1" smtClean="0">
                <a:ea typeface="Arial Unicode MS" pitchFamily="34" charset="-128"/>
                <a:sym typeface="+mn-ea"/>
              </a:rPr>
              <a:t>Mengetahui</a:t>
            </a:r>
            <a:r>
              <a:rPr lang="en-US" b="1" dirty="0" smtClean="0">
                <a:ea typeface="Arial Unicode MS" pitchFamily="34" charset="-128"/>
                <a:sym typeface="+mn-ea"/>
              </a:rPr>
              <a:t> Section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Casarea</a:t>
            </a:r>
            <a:endParaRPr lang="en-US" b="1" dirty="0" smtClean="0">
              <a:ea typeface="Arial Unicode MS" pitchFamily="34" charset="-128"/>
              <a:sym typeface="+mn-ea"/>
            </a:endParaRPr>
          </a:p>
          <a:p>
            <a:pPr marL="342900" indent="-342900" algn="just" eaLnBrk="1" hangingPunct="1">
              <a:buAutoNum type="arabicPeriod" startAt="3"/>
            </a:pPr>
            <a:r>
              <a:rPr lang="en-US" b="1" dirty="0" err="1" smtClean="0">
                <a:ea typeface="Arial Unicode MS" pitchFamily="34" charset="-128"/>
                <a:sym typeface="+mn-ea"/>
              </a:rPr>
              <a:t>Mengetahui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Induksi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persalinan</a:t>
            </a:r>
            <a:endParaRPr lang="en-US" b="1" dirty="0" smtClean="0">
              <a:ea typeface="Arial Unicode MS" pitchFamily="34" charset="-128"/>
              <a:sym typeface="+mn-ea"/>
            </a:endParaRPr>
          </a:p>
          <a:p>
            <a:pPr marL="342900" indent="-342900" algn="just" eaLnBrk="1" hangingPunct="1">
              <a:buAutoNum type="arabicPeriod" startAt="3"/>
            </a:pPr>
            <a:r>
              <a:rPr lang="en-US" b="1" dirty="0" err="1" smtClean="0">
                <a:ea typeface="Arial Unicode MS" pitchFamily="34" charset="-128"/>
                <a:sym typeface="+mn-ea"/>
              </a:rPr>
              <a:t>Mengetahui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Kuretase</a:t>
            </a:r>
            <a:endParaRPr lang="en-US" b="1" dirty="0" smtClean="0">
              <a:ea typeface="Arial Unicode MS" pitchFamily="34" charset="-128"/>
              <a:sym typeface="+mn-ea"/>
            </a:endParaRPr>
          </a:p>
          <a:p>
            <a:pPr marL="342900" indent="-342900" algn="just" eaLnBrk="1" hangingPunct="1">
              <a:buAutoNum type="arabicPeriod" startAt="3"/>
            </a:pPr>
            <a:r>
              <a:rPr lang="en-US" b="1" dirty="0" err="1" smtClean="0">
                <a:ea typeface="Arial Unicode MS" pitchFamily="34" charset="-128"/>
                <a:sym typeface="+mn-ea"/>
              </a:rPr>
              <a:t>Mengetahui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Persalinan</a:t>
            </a:r>
            <a:r>
              <a:rPr lang="en-US" b="1" dirty="0" smtClean="0">
                <a:ea typeface="Arial Unicode MS" pitchFamily="34" charset="-128"/>
                <a:sym typeface="+mn-ea"/>
              </a:rPr>
              <a:t> </a:t>
            </a:r>
            <a:r>
              <a:rPr lang="en-US" b="1" dirty="0" err="1" smtClean="0">
                <a:ea typeface="Arial Unicode MS" pitchFamily="34" charset="-128"/>
                <a:sym typeface="+mn-ea"/>
              </a:rPr>
              <a:t>Sungsang</a:t>
            </a:r>
            <a:endParaRPr lang="en-US" b="1" dirty="0" smtClean="0">
              <a:ea typeface="Arial Unicode MS" pitchFamily="34" charset="-128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Sutu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menyelamatkan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melakuakn</a:t>
            </a:r>
            <a:r>
              <a:rPr lang="en-US" dirty="0" smtClean="0"/>
              <a:t>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operatif</a:t>
            </a:r>
            <a:r>
              <a:rPr lang="en-US" dirty="0" smtClean="0"/>
              <a:t> </a:t>
            </a:r>
            <a:r>
              <a:rPr lang="en-US" dirty="0" err="1" smtClean="0"/>
              <a:t>kebidanan</a:t>
            </a:r>
            <a:endParaRPr lang="en-US" dirty="0" smtClean="0"/>
          </a:p>
          <a:p>
            <a:r>
              <a:rPr lang="en-US" dirty="0" err="1" smtClean="0"/>
              <a:t>Tujuan</a:t>
            </a:r>
            <a:r>
              <a:rPr lang="en-US" dirty="0" smtClean="0"/>
              <a:t> :</a:t>
            </a:r>
          </a:p>
          <a:p>
            <a:pPr marL="0" indent="0">
              <a:buNone/>
            </a:pPr>
            <a:r>
              <a:rPr lang="en-US" sz="2800" dirty="0" err="1" smtClean="0"/>
              <a:t>Mengenal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/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merencanakan</a:t>
            </a:r>
            <a:r>
              <a:rPr lang="en-US" sz="2800" dirty="0" smtClean="0"/>
              <a:t> </a:t>
            </a: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selanjutnya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infom</a:t>
            </a:r>
            <a:r>
              <a:rPr lang="en-US" sz="2800" dirty="0" smtClean="0"/>
              <a:t> consent,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bekerja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tim</a:t>
            </a:r>
            <a:r>
              <a:rPr lang="en-US" sz="2800" dirty="0" smtClean="0"/>
              <a:t> </a:t>
            </a:r>
            <a:r>
              <a:rPr lang="en-US" sz="2800" dirty="0" err="1" smtClean="0"/>
              <a:t>secarra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prinsipn</a:t>
            </a:r>
            <a:r>
              <a:rPr lang="en-US" sz="2800" dirty="0" smtClean="0"/>
              <a:t> </a:t>
            </a:r>
            <a:r>
              <a:rPr lang="en-US" sz="2800" dirty="0" err="1" smtClean="0"/>
              <a:t>tindakan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memenuhi</a:t>
            </a:r>
            <a:r>
              <a:rPr lang="en-US" sz="2800" dirty="0" smtClean="0"/>
              <a:t> </a:t>
            </a:r>
            <a:r>
              <a:rPr lang="en-US" sz="2800" dirty="0" err="1" smtClean="0"/>
              <a:t>persyaratan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717864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en-US" altLang="en-US" b="1" dirty="0" err="1" smtClean="0"/>
              <a:t>Forcep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Ekstraksi</a:t>
            </a:r>
            <a:endParaRPr lang="en-GB" altLang="en-US" b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Persalinan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dimana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dilahirkan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suatu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tarikan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cunam</a:t>
            </a:r>
            <a:r>
              <a:rPr lang="en-US" altLang="en-US" sz="2400" dirty="0" smtClean="0"/>
              <a:t> yang </a:t>
            </a:r>
            <a:r>
              <a:rPr lang="en-US" altLang="en-US" sz="2400" dirty="0" err="1" smtClean="0"/>
              <a:t>dipasang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kepalanya</a:t>
            </a:r>
            <a:r>
              <a:rPr lang="en-US" altLang="en-US" sz="2400" dirty="0" smtClean="0"/>
              <a:t>.</a:t>
            </a:r>
            <a:endParaRPr lang="en-US" altLang="en-US" sz="2400" dirty="0" smtClean="0"/>
          </a:p>
          <a:p>
            <a:pPr algn="just"/>
            <a:r>
              <a:rPr lang="en-US" altLang="en-US" sz="2400" dirty="0" err="1" smtClean="0"/>
              <a:t>Bentuk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Bagian-Bagian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Cunam</a:t>
            </a:r>
            <a:endParaRPr lang="en-US" altLang="en-US" sz="2400" dirty="0" smtClean="0"/>
          </a:p>
          <a:p>
            <a:pPr algn="just"/>
            <a:r>
              <a:rPr lang="en-US" altLang="en-US" sz="2400" dirty="0" err="1" smtClean="0"/>
              <a:t>Berupa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sepasang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sendok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Ciunam</a:t>
            </a:r>
            <a:r>
              <a:rPr lang="en-US" altLang="en-US" sz="2400" dirty="0" smtClean="0"/>
              <a:t> Kiri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kanan</a:t>
            </a:r>
            <a:r>
              <a:rPr lang="en-US" altLang="en-US" sz="2400" dirty="0" smtClean="0"/>
              <a:t>, yang </a:t>
            </a:r>
            <a:r>
              <a:rPr lang="en-US" altLang="en-US" sz="2400" dirty="0" err="1" smtClean="0"/>
              <a:t>satu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buah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sendok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terdiri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dari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bagian-bagian</a:t>
            </a:r>
            <a:r>
              <a:rPr lang="en-US" altLang="en-US" sz="2400" dirty="0" smtClean="0"/>
              <a:t> :</a:t>
            </a:r>
          </a:p>
          <a:p>
            <a:pPr marL="0" indent="0" algn="just">
              <a:buNone/>
            </a:pPr>
            <a:r>
              <a:rPr lang="en-US" altLang="en-US" sz="2400" dirty="0" smtClean="0"/>
              <a:t># </a:t>
            </a:r>
            <a:r>
              <a:rPr lang="en-US" altLang="en-US" sz="2400" dirty="0" err="1" smtClean="0"/>
              <a:t>daun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cunam</a:t>
            </a:r>
            <a:endParaRPr lang="en-US" altLang="en-US" sz="2400" dirty="0" smtClean="0"/>
          </a:p>
          <a:p>
            <a:pPr marL="0" indent="0" algn="just">
              <a:buNone/>
            </a:pPr>
            <a:r>
              <a:rPr lang="en-US" altLang="en-US" sz="2400" dirty="0" smtClean="0"/>
              <a:t>#</a:t>
            </a:r>
            <a:r>
              <a:rPr lang="en-US" altLang="en-US" sz="2400" dirty="0" err="1" smtClean="0"/>
              <a:t>Tagkai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Cunam</a:t>
            </a:r>
            <a:endParaRPr lang="en-US" altLang="en-US" sz="2400" dirty="0" smtClean="0"/>
          </a:p>
          <a:p>
            <a:pPr marL="0" indent="0" algn="just">
              <a:buNone/>
            </a:pPr>
            <a:r>
              <a:rPr lang="en-US" altLang="en-US" sz="2400" dirty="0" smtClean="0"/>
              <a:t># </a:t>
            </a:r>
            <a:r>
              <a:rPr lang="en-US" altLang="en-US" sz="2400" dirty="0" err="1" smtClean="0"/>
              <a:t>Kunci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Cunam</a:t>
            </a:r>
            <a:endParaRPr lang="en-US" altLang="en-US" sz="2400" dirty="0" smtClean="0"/>
          </a:p>
          <a:p>
            <a:pPr marL="0" indent="0" algn="just">
              <a:buNone/>
            </a:pPr>
            <a:r>
              <a:rPr lang="en-US" altLang="en-US" sz="2400" dirty="0" smtClean="0"/>
              <a:t># </a:t>
            </a:r>
            <a:r>
              <a:rPr lang="en-US" altLang="en-US" sz="2400" dirty="0" err="1" smtClean="0"/>
              <a:t>Pemegang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Cunam</a:t>
            </a:r>
            <a:endParaRPr lang="en-US" altLang="en-US" sz="2400" dirty="0"/>
          </a:p>
          <a:p>
            <a:pPr algn="just">
              <a:buFont typeface="Wingdings" panose="05000000000000000000" pitchFamily="2" charset="2"/>
              <a:buNone/>
            </a:pPr>
            <a:endParaRPr lang="en-GB" alt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0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437" y="764704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err="1" smtClean="0"/>
              <a:t>Indikasi</a:t>
            </a:r>
            <a:endParaRPr lang="en-US" altLang="en-US" sz="32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8511480" cy="4446240"/>
          </a:xfrm>
        </p:spPr>
        <p:txBody>
          <a:bodyPr/>
          <a:lstStyle/>
          <a:p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Ibu</a:t>
            </a:r>
            <a:r>
              <a:rPr lang="en-US" altLang="en-US" sz="2400" dirty="0" smtClean="0"/>
              <a:t> :</a:t>
            </a:r>
          </a:p>
          <a:p>
            <a:pPr marL="0" indent="0">
              <a:buNone/>
            </a:pPr>
            <a:r>
              <a:rPr lang="en-US" altLang="en-US" sz="2400" dirty="0"/>
              <a:t>	</a:t>
            </a:r>
            <a:r>
              <a:rPr lang="en-US" altLang="en-US" sz="2400" dirty="0" err="1" smtClean="0"/>
              <a:t>Eklamsia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Preeklamsia</a:t>
            </a:r>
            <a:r>
              <a:rPr lang="en-US" altLang="en-US" sz="2400" dirty="0" smtClean="0"/>
              <a:t>,  Rupture uteri </a:t>
            </a:r>
            <a:r>
              <a:rPr lang="en-US" altLang="en-US" sz="2400" dirty="0" err="1" smtClean="0"/>
              <a:t>membakat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ibu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dengan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penyait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jantung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paru-paru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Dll</a:t>
            </a:r>
            <a:endParaRPr lang="en-US" altLang="en-US" sz="2400" dirty="0" smtClean="0"/>
          </a:p>
          <a:p>
            <a:pPr eaLnBrk="1" hangingPunct="1"/>
            <a:r>
              <a:rPr lang="en-US" altLang="en-US" sz="2400" dirty="0" err="1" smtClean="0"/>
              <a:t>Pada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Janin</a:t>
            </a:r>
            <a:endParaRPr lang="en-US" altLang="en-US" sz="2400" dirty="0" smtClean="0"/>
          </a:p>
          <a:p>
            <a:pPr marL="0" indent="0" eaLnBrk="1" hangingPunct="1">
              <a:buNone/>
            </a:pPr>
            <a:r>
              <a:rPr lang="en-US" altLang="en-US" sz="2400" dirty="0"/>
              <a:t>	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Terda</a:t>
            </a:r>
            <a:r>
              <a:rPr lang="en-US" altLang="en-US" sz="2400" dirty="0" smtClean="0"/>
              <a:t>[at </a:t>
            </a:r>
            <a:r>
              <a:rPr lang="en-US" altLang="en-US" sz="2400" dirty="0" err="1" smtClean="0"/>
              <a:t>Gawat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janin</a:t>
            </a:r>
            <a:endParaRPr lang="en-US" altLang="en-US" sz="2400" dirty="0" smtClean="0"/>
          </a:p>
          <a:p>
            <a:pPr marL="0" indent="0" eaLnBrk="1" hangingPunct="1">
              <a:buNone/>
            </a:pPr>
            <a:r>
              <a:rPr lang="en-US" altLang="en-US" sz="2400" dirty="0" smtClean="0"/>
              <a:t>Kala II </a:t>
            </a:r>
            <a:r>
              <a:rPr lang="en-US" altLang="en-US" sz="2400" dirty="0" err="1" smtClean="0"/>
              <a:t>Memanjang</a:t>
            </a:r>
            <a:endParaRPr lang="en-US" altLang="en-US" sz="2400" dirty="0" smtClean="0"/>
          </a:p>
          <a:p>
            <a:pPr marL="0" indent="0" eaLnBrk="1" hangingPunct="1">
              <a:buNone/>
            </a:pPr>
            <a:r>
              <a:rPr lang="en-US" altLang="en-US" sz="2400" dirty="0" smtClean="0"/>
              <a:t>         </a:t>
            </a:r>
            <a:endParaRPr lang="id-ID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8684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206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err="1" smtClean="0"/>
              <a:t>Syarat</a:t>
            </a:r>
            <a:r>
              <a:rPr lang="en-US" altLang="en-US" sz="3200" b="1" dirty="0" smtClean="0"/>
              <a:t> </a:t>
            </a:r>
            <a:r>
              <a:rPr lang="en-US" altLang="en-US" sz="3200" b="1" dirty="0" err="1" smtClean="0"/>
              <a:t>dilakukan</a:t>
            </a:r>
            <a:r>
              <a:rPr lang="en-US" altLang="en-US" sz="3200" b="1" dirty="0" smtClean="0"/>
              <a:t> </a:t>
            </a:r>
            <a:r>
              <a:rPr lang="en-US" altLang="en-US" sz="3200" b="1" dirty="0" err="1" smtClean="0"/>
              <a:t>Forcep</a:t>
            </a:r>
            <a:endParaRPr lang="en-US" altLang="en-US" sz="32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err="1" smtClean="0"/>
              <a:t>Janin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harus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dilahirkan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pervaginam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Pembukaan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serviks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lengkap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Kepala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janin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sudah</a:t>
            </a:r>
            <a:r>
              <a:rPr lang="en-US" altLang="en-US" sz="2800" dirty="0" smtClean="0"/>
              <a:t> engagement</a:t>
            </a:r>
          </a:p>
          <a:p>
            <a:pPr eaLnBrk="1" hangingPunct="1"/>
            <a:r>
              <a:rPr lang="en-US" altLang="en-US" sz="2800" dirty="0" err="1" smtClean="0"/>
              <a:t>Kepala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janin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harus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dapat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dipegang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oleh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cunam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Janin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hidup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err="1" smtClean="0"/>
              <a:t>Ketupan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sudah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pecah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1170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 err="1" smtClean="0"/>
              <a:t>Komplikasi</a:t>
            </a:r>
            <a:endParaRPr lang="en-US" altLang="en-US" sz="32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1. </a:t>
            </a:r>
            <a:r>
              <a:rPr lang="en-US" altLang="en-US" sz="2800" dirty="0" err="1" smtClean="0"/>
              <a:t>Pada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Ibu</a:t>
            </a:r>
            <a:r>
              <a:rPr lang="en-US" altLang="en-US" sz="2800" dirty="0" smtClean="0"/>
              <a:t> 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err="1" smtClean="0"/>
              <a:t>Perdarahan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Trauma </a:t>
            </a:r>
            <a:r>
              <a:rPr lang="en-US" altLang="en-US" sz="2800" dirty="0" err="1" smtClean="0"/>
              <a:t>jalan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lahir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err="1" smtClean="0"/>
              <a:t>Infeksi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pasca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perdalinan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2. </a:t>
            </a:r>
            <a:r>
              <a:rPr lang="en-US" altLang="en-US" sz="2800" dirty="0" err="1" smtClean="0"/>
              <a:t>Pada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Janin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Luka </a:t>
            </a:r>
            <a:r>
              <a:rPr lang="en-US" altLang="en-US" sz="2800" dirty="0" err="1" smtClean="0"/>
              <a:t>Kulit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Kepala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err="1" smtClean="0"/>
              <a:t>Paralisis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nervus</a:t>
            </a:r>
            <a:r>
              <a:rPr lang="en-US" altLang="en-US" sz="2800" dirty="0" smtClean="0"/>
              <a:t> VII,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err="1" smtClean="0"/>
              <a:t>Sefalhematoma</a:t>
            </a:r>
            <a:r>
              <a:rPr lang="en-US" altLang="en-US" sz="2800" dirty="0" smtClean="0"/>
              <a:t>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err="1" smtClean="0"/>
              <a:t>Subgalealhematomasfrakture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tulang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tengkorak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	</a:t>
            </a:r>
            <a:r>
              <a:rPr lang="en-US" altLang="en-US" sz="2800" dirty="0" err="1" smtClean="0"/>
              <a:t>Perdarahan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Intrakranial</a:t>
            </a:r>
            <a:endParaRPr lang="en-US" alt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     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941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UNISA_01</Template>
  <TotalTime>760</TotalTime>
  <Words>766</Words>
  <Application>Microsoft Office PowerPoint</Application>
  <PresentationFormat>On-screen Show (4:3)</PresentationFormat>
  <Paragraphs>224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Arial Narrow</vt:lpstr>
      <vt:lpstr>Arial Unicode MS</vt:lpstr>
      <vt:lpstr>Bahnschrift</vt:lpstr>
      <vt:lpstr>Calibri</vt:lpstr>
      <vt:lpstr>Verdana</vt:lpstr>
      <vt:lpstr>Wingdings</vt:lpstr>
      <vt:lpstr>Presentation UNISA_01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Pengertian</vt:lpstr>
      <vt:lpstr>Forcep Ekstraksi</vt:lpstr>
      <vt:lpstr>Indikasi</vt:lpstr>
      <vt:lpstr>Syarat dilakukan Forcep</vt:lpstr>
      <vt:lpstr>Komplikasi</vt:lpstr>
      <vt:lpstr>Vacum Ekstraksi</vt:lpstr>
      <vt:lpstr>PowerPoint Presentation</vt:lpstr>
      <vt:lpstr>PowerPoint Presentation</vt:lpstr>
      <vt:lpstr>PowerPoint Presentation</vt:lpstr>
      <vt:lpstr>Syarat –syarat dilakukan vacum</vt:lpstr>
      <vt:lpstr>Komplikasi yang Mungkin timbul</vt:lpstr>
      <vt:lpstr>Sectio Cesarea</vt:lpstr>
      <vt:lpstr>PowerPoint Presentation</vt:lpstr>
      <vt:lpstr>PowerPoint Presentation</vt:lpstr>
      <vt:lpstr>Induksi Persalinan</vt:lpstr>
      <vt:lpstr>PowerPoint Presentation</vt:lpstr>
      <vt:lpstr>INDIKASI</vt:lpstr>
      <vt:lpstr>PowerPoint Presentation</vt:lpstr>
      <vt:lpstr>Kontraindikasi</vt:lpstr>
      <vt:lpstr>Syarat-syarat pemberian infus oksitosin</vt:lpstr>
      <vt:lpstr>Persalinan sungsang</vt:lpstr>
      <vt:lpstr>PowerPoint Presentation</vt:lpstr>
      <vt:lpstr>PowerPoint Presentation</vt:lpstr>
      <vt:lpstr>PowerPoint Presentation</vt:lpstr>
      <vt:lpstr>Indikasi</vt:lpstr>
      <vt:lpstr>Kuretase</vt:lpstr>
      <vt:lpstr>Kuretase</vt:lpstr>
      <vt:lpstr>PowerPoint Presentation</vt:lpstr>
      <vt:lpstr>Komplikasi Kuretase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92</cp:revision>
  <dcterms:created xsi:type="dcterms:W3CDTF">2018-06-25T02:53:00Z</dcterms:created>
  <dcterms:modified xsi:type="dcterms:W3CDTF">2020-11-08T12:14:52Z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