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 id="265" r:id="rId9"/>
    <p:sldId id="266"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A83096D-4C2F-4EE7-81E0-4DE884B5CEC8}" type="datetimeFigureOut">
              <a:rPr lang="id-ID" smtClean="0"/>
              <a:t>29/10/2021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407656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83096D-4C2F-4EE7-81E0-4DE884B5CEC8}" type="datetimeFigureOut">
              <a:rPr lang="id-ID" smtClean="0"/>
              <a:t>29/10/2021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327904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83096D-4C2F-4EE7-81E0-4DE884B5CEC8}" type="datetimeFigureOut">
              <a:rPr lang="id-ID" smtClean="0"/>
              <a:t>29/10/2021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233756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83096D-4C2F-4EE7-81E0-4DE884B5CEC8}" type="datetimeFigureOut">
              <a:rPr lang="id-ID" smtClean="0"/>
              <a:t>29/10/2021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1892892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3096D-4C2F-4EE7-81E0-4DE884B5CEC8}" type="datetimeFigureOut">
              <a:rPr lang="id-ID" smtClean="0"/>
              <a:t>29/10/2021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1966579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A83096D-4C2F-4EE7-81E0-4DE884B5CEC8}" type="datetimeFigureOut">
              <a:rPr lang="id-ID" smtClean="0"/>
              <a:t>29/10/2021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152381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A83096D-4C2F-4EE7-81E0-4DE884B5CEC8}" type="datetimeFigureOut">
              <a:rPr lang="id-ID" smtClean="0"/>
              <a:t>29/10/2021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326723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A83096D-4C2F-4EE7-81E0-4DE884B5CEC8}" type="datetimeFigureOut">
              <a:rPr lang="id-ID" smtClean="0"/>
              <a:t>29/10/2021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73482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3096D-4C2F-4EE7-81E0-4DE884B5CEC8}" type="datetimeFigureOut">
              <a:rPr lang="id-ID" smtClean="0"/>
              <a:t>29/10/2021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93610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3096D-4C2F-4EE7-81E0-4DE884B5CEC8}" type="datetimeFigureOut">
              <a:rPr lang="id-ID" smtClean="0"/>
              <a:t>29/10/2021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205787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3096D-4C2F-4EE7-81E0-4DE884B5CEC8}" type="datetimeFigureOut">
              <a:rPr lang="id-ID" smtClean="0"/>
              <a:t>29/10/2021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7C7B68-C2DE-4827-9C53-02BCC600DE2D}" type="slidenum">
              <a:rPr lang="id-ID" smtClean="0"/>
              <a:t>‹#›</a:t>
            </a:fld>
            <a:endParaRPr lang="id-ID"/>
          </a:p>
        </p:txBody>
      </p:sp>
    </p:spTree>
    <p:extLst>
      <p:ext uri="{BB962C8B-B14F-4D97-AF65-F5344CB8AC3E}">
        <p14:creationId xmlns:p14="http://schemas.microsoft.com/office/powerpoint/2010/main" val="199674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3096D-4C2F-4EE7-81E0-4DE884B5CEC8}" type="datetimeFigureOut">
              <a:rPr lang="id-ID" smtClean="0"/>
              <a:t>29/10/2021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C7B68-C2DE-4827-9C53-02BCC600DE2D}" type="slidenum">
              <a:rPr lang="id-ID" smtClean="0"/>
              <a:t>‹#›</a:t>
            </a:fld>
            <a:endParaRPr lang="id-ID"/>
          </a:p>
        </p:txBody>
      </p:sp>
    </p:spTree>
    <p:extLst>
      <p:ext uri="{BB962C8B-B14F-4D97-AF65-F5344CB8AC3E}">
        <p14:creationId xmlns:p14="http://schemas.microsoft.com/office/powerpoint/2010/main" val="4224972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1683871"/>
            <a:ext cx="6768752" cy="4536504"/>
          </a:xfrm>
        </p:spPr>
        <p:style>
          <a:lnRef idx="2">
            <a:schemeClr val="accent1"/>
          </a:lnRef>
          <a:fillRef idx="1">
            <a:schemeClr val="lt1"/>
          </a:fillRef>
          <a:effectRef idx="0">
            <a:schemeClr val="accent1"/>
          </a:effectRef>
          <a:fontRef idx="minor">
            <a:schemeClr val="dk1"/>
          </a:fontRef>
        </p:style>
        <p:txBody>
          <a:bodyPr>
            <a:normAutofit/>
          </a:bodyPr>
          <a:lstStyle/>
          <a:p>
            <a:pPr algn="l"/>
            <a:r>
              <a:rPr lang="id-ID" sz="1600" dirty="0" smtClean="0">
                <a:solidFill>
                  <a:schemeClr val="tx1"/>
                </a:solidFill>
              </a:rPr>
              <a:t>Ella Apriyana (2010101001)                      Mifta Arsya Harsendi (2010101009)          </a:t>
            </a:r>
          </a:p>
          <a:p>
            <a:pPr algn="l"/>
            <a:r>
              <a:rPr lang="id-ID" sz="1600" dirty="0" smtClean="0">
                <a:solidFill>
                  <a:schemeClr val="tx1"/>
                </a:solidFill>
              </a:rPr>
              <a:t>Aprilliana Andin (2010101002)                 Nelva Regita Putri .P (2010101010)               </a:t>
            </a:r>
          </a:p>
          <a:p>
            <a:pPr algn="l"/>
            <a:r>
              <a:rPr lang="id-ID" sz="1600" dirty="0" smtClean="0">
                <a:solidFill>
                  <a:schemeClr val="tx1"/>
                </a:solidFill>
              </a:rPr>
              <a:t>Fauziyah Syah Putri (2010101003)           Intan Nur Aulia .D (2010101011)</a:t>
            </a:r>
          </a:p>
          <a:p>
            <a:pPr algn="l"/>
            <a:r>
              <a:rPr lang="id-ID" sz="1600" dirty="0" smtClean="0">
                <a:solidFill>
                  <a:schemeClr val="tx1"/>
                </a:solidFill>
              </a:rPr>
              <a:t>Resa Nur Azizah (2010101004)                 Rahma Putri Afisah (2010101012) </a:t>
            </a:r>
          </a:p>
          <a:p>
            <a:pPr algn="l"/>
            <a:r>
              <a:rPr lang="id-ID" sz="1600" dirty="0" smtClean="0">
                <a:solidFill>
                  <a:schemeClr val="tx1"/>
                </a:solidFill>
              </a:rPr>
              <a:t>Mila Dewi Susanti (2010101005)              Syelina Dwi Aryanti (2010101013)</a:t>
            </a:r>
          </a:p>
          <a:p>
            <a:pPr algn="l"/>
            <a:r>
              <a:rPr lang="id-ID" sz="1600" dirty="0" smtClean="0">
                <a:solidFill>
                  <a:schemeClr val="tx1"/>
                </a:solidFill>
              </a:rPr>
              <a:t>Selvia Indri Fatika (2010101006)               Dewi Yanti (2010101014)</a:t>
            </a:r>
          </a:p>
          <a:p>
            <a:pPr algn="l"/>
            <a:r>
              <a:rPr lang="id-ID" sz="1600" dirty="0" smtClean="0">
                <a:solidFill>
                  <a:schemeClr val="tx1"/>
                </a:solidFill>
              </a:rPr>
              <a:t>Tri Revita (2010101007)                             Tika Eliyanti (2010101015)</a:t>
            </a:r>
          </a:p>
          <a:p>
            <a:pPr algn="l"/>
            <a:r>
              <a:rPr lang="id-ID" sz="1600" dirty="0" smtClean="0">
                <a:solidFill>
                  <a:schemeClr val="tx1"/>
                </a:solidFill>
              </a:rPr>
              <a:t>Fanny Rahmawaty (2010101008)             Niken Dayu Farasati (2010101016)</a:t>
            </a:r>
          </a:p>
          <a:p>
            <a:pPr algn="l"/>
            <a:endParaRPr lang="id-ID" sz="1600" dirty="0" smtClean="0">
              <a:solidFill>
                <a:schemeClr val="tx1"/>
              </a:solidFill>
            </a:endParaRPr>
          </a:p>
          <a:p>
            <a:pPr algn="l"/>
            <a:endParaRPr lang="id-ID" sz="1600" dirty="0" smtClean="0">
              <a:solidFill>
                <a:schemeClr val="tx1"/>
              </a:solidFill>
            </a:endParaRPr>
          </a:p>
          <a:p>
            <a:pPr algn="l"/>
            <a:endParaRPr lang="id-ID" sz="1600" dirty="0" smtClean="0">
              <a:solidFill>
                <a:schemeClr val="tx1"/>
              </a:solidFill>
            </a:endParaRPr>
          </a:p>
          <a:p>
            <a:pPr algn="l"/>
            <a:endParaRPr lang="id-ID" sz="1600" dirty="0">
              <a:solidFill>
                <a:schemeClr val="tx1"/>
              </a:solidFill>
            </a:endParaRPr>
          </a:p>
          <a:p>
            <a:pPr algn="l"/>
            <a:endParaRPr lang="id-ID" sz="1600" dirty="0">
              <a:solidFill>
                <a:schemeClr val="tx1"/>
              </a:solidFill>
            </a:endParaRPr>
          </a:p>
          <a:p>
            <a:pPr algn="l"/>
            <a:endParaRPr lang="id-ID" sz="16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0775" y="4371497"/>
            <a:ext cx="2486025" cy="1838325"/>
          </a:xfrm>
          <a:prstGeom prst="rect">
            <a:avLst/>
          </a:prstGeom>
        </p:spPr>
      </p:pic>
      <p:sp>
        <p:nvSpPr>
          <p:cNvPr id="5" name="Rounded Rectangle 4"/>
          <p:cNvSpPr/>
          <p:nvPr/>
        </p:nvSpPr>
        <p:spPr>
          <a:xfrm>
            <a:off x="702537" y="476672"/>
            <a:ext cx="7488832" cy="72008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2400" dirty="0"/>
              <a:t>Hipermesis gradivarium </a:t>
            </a:r>
          </a:p>
        </p:txBody>
      </p:sp>
    </p:spTree>
    <p:extLst>
      <p:ext uri="{BB962C8B-B14F-4D97-AF65-F5344CB8AC3E}">
        <p14:creationId xmlns:p14="http://schemas.microsoft.com/office/powerpoint/2010/main" val="1811042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id-ID" sz="2400" dirty="0" smtClean="0"/>
              <a:t>Pengertian Hipermesis Gradivarium</a:t>
            </a:r>
            <a:endParaRPr lang="id-ID" sz="2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48264" y="4365104"/>
            <a:ext cx="1933575" cy="1771650"/>
          </a:xfrm>
        </p:spPr>
        <p:style>
          <a:lnRef idx="3">
            <a:schemeClr val="lt1"/>
          </a:lnRef>
          <a:fillRef idx="1">
            <a:schemeClr val="accent1"/>
          </a:fillRef>
          <a:effectRef idx="1">
            <a:schemeClr val="accent1"/>
          </a:effectRef>
          <a:fontRef idx="minor">
            <a:schemeClr val="lt1"/>
          </a:fontRef>
        </p:style>
      </p:pic>
      <p:sp>
        <p:nvSpPr>
          <p:cNvPr id="7" name="Rectangle 6"/>
          <p:cNvSpPr/>
          <p:nvPr/>
        </p:nvSpPr>
        <p:spPr>
          <a:xfrm>
            <a:off x="545201" y="1844824"/>
            <a:ext cx="6120680" cy="4752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bg1"/>
                </a:solidFill>
              </a:rPr>
              <a:t>Hiperemesis gravidarum adalah mual dan muntah yang muncul secara berlebihan selama hamil. Mual dan muntah (morning sickness) pada kehamilan trimester awal sebenarnya normal. Namun pada hiperemesis gravidarum, mual dan muntah dapat terjadi sepanjang hari dan berisiko menimbulkan dehidrasi. Tidak hanya dehidrasi, hiperemesis gravidarum dapat menyebabkan ibu hamil mengalami gangguan elektrolit dan berat </a:t>
            </a:r>
            <a:r>
              <a:rPr lang="id-ID" dirty="0" smtClean="0">
                <a:solidFill>
                  <a:schemeClr val="bg1"/>
                </a:solidFill>
              </a:rPr>
              <a:t>badan turun. Gejala-gejala ini kurang lebih terjadi 6 minggu setelah hari pertama haid dan berlangsung selama kurang lebih 10 minggu. Hiperemesis Gravidarum adalah suatuk eadaan dimana seorang ibu hamil memuntahkan segala apa yang di makan dan diminum sehingga berat badannya sangat turun, turgor kulit kurang, diuresis kurang dan timbul aseton dalam air kencing.</a:t>
            </a:r>
            <a:endParaRPr lang="id-ID" dirty="0">
              <a:solidFill>
                <a:schemeClr val="bg1"/>
              </a:solidFill>
            </a:endParaRPr>
          </a:p>
        </p:txBody>
      </p:sp>
    </p:spTree>
    <p:extLst>
      <p:ext uri="{BB962C8B-B14F-4D97-AF65-F5344CB8AC3E}">
        <p14:creationId xmlns:p14="http://schemas.microsoft.com/office/powerpoint/2010/main" val="1619355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376" y="1916832"/>
            <a:ext cx="3713584" cy="4536504"/>
          </a:xfrm>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pPr marL="0" indent="0">
              <a:buNone/>
            </a:pPr>
            <a:r>
              <a:rPr lang="id-ID" dirty="0" smtClean="0"/>
              <a:t>       </a:t>
            </a:r>
            <a:r>
              <a:rPr lang="id-ID" sz="2800" b="1" dirty="0" smtClean="0"/>
              <a:t>Faktor endokrin</a:t>
            </a:r>
          </a:p>
          <a:p>
            <a:pPr marL="0" indent="0">
              <a:buNone/>
            </a:pPr>
            <a:endParaRPr lang="id-ID" sz="2800" dirty="0" smtClean="0"/>
          </a:p>
          <a:p>
            <a:pPr marL="0" indent="0">
              <a:buNone/>
            </a:pPr>
            <a:r>
              <a:rPr lang="id-ID" sz="1900" dirty="0">
                <a:solidFill>
                  <a:schemeClr val="bg1"/>
                </a:solidFill>
              </a:rPr>
              <a:t>Faktor endokrin dan hormonal memiliki efek metabolik yang dapat mengganggu metabolisme dan sistem pencernaan sehingga memperparah keadaan mual muntah. Studi prospektif tahun 1990 hingga 2005 meneliti hubungan antara Hormon Chorionic Gonadhotropin (HCG) dan hiperemesis, merangkum hasil bahwa secara signifikan peningkatkan nilai HCG ditemukan pada hyperemesis gravidarum. Hormon Progesteron juga diduga menyebabkan mual dan muntah dengan cara menghambat motilitas lambung dan gelombang kontraksi otot polos lambung. </a:t>
            </a:r>
            <a:endParaRPr lang="id-ID" sz="1900" dirty="0">
              <a:solidFill>
                <a:schemeClr val="bg1"/>
              </a:solidFill>
            </a:endParaRPr>
          </a:p>
        </p:txBody>
      </p:sp>
      <p:sp>
        <p:nvSpPr>
          <p:cNvPr id="2" name="Rectangle 1"/>
          <p:cNvSpPr/>
          <p:nvPr/>
        </p:nvSpPr>
        <p:spPr>
          <a:xfrm>
            <a:off x="539552" y="404664"/>
            <a:ext cx="8064896"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sz="2400" dirty="0"/>
              <a:t>Etiologi Hiperemesis Gravidarum</a:t>
            </a:r>
          </a:p>
        </p:txBody>
      </p:sp>
      <p:sp>
        <p:nvSpPr>
          <p:cNvPr id="5" name="Content Placeholder 2"/>
          <p:cNvSpPr txBox="1">
            <a:spLocks/>
          </p:cNvSpPr>
          <p:nvPr/>
        </p:nvSpPr>
        <p:spPr>
          <a:xfrm>
            <a:off x="4917620" y="1844824"/>
            <a:ext cx="3713584" cy="4536504"/>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Font typeface="Arial" pitchFamily="34" charset="0"/>
              <a:buNone/>
            </a:pPr>
            <a:r>
              <a:rPr lang="id-ID" dirty="0" smtClean="0"/>
              <a:t>      </a:t>
            </a:r>
            <a:r>
              <a:rPr lang="id-ID" sz="2800" b="1" dirty="0" smtClean="0">
                <a:solidFill>
                  <a:schemeClr val="bg1"/>
                </a:solidFill>
              </a:rPr>
              <a:t>Faktor Metabolik</a:t>
            </a:r>
          </a:p>
          <a:p>
            <a:pPr marL="0" indent="0">
              <a:buFont typeface="Arial" pitchFamily="34" charset="0"/>
              <a:buNone/>
            </a:pPr>
            <a:endParaRPr lang="id-ID" sz="2800" dirty="0" smtClean="0"/>
          </a:p>
          <a:p>
            <a:pPr marL="0" indent="0">
              <a:buNone/>
            </a:pPr>
            <a:r>
              <a:rPr lang="id-ID" sz="1800" dirty="0"/>
              <a:t>Teori metabolik menyatakan bahwa kekurangan vitamin B6 dapat mengakibatkan mual dan muntah pada kehamilan. Pada hiperemesis gravidarum terjadi abnormalitas saraf simpatik dan gangguan sekresi vasopressin sebagai respon terhadap perubahan volume intravaskular. Hal tersebut akan mempengaruhi peristaltik lambung sehingga menimbulkan gangguan motilitas lambung.</a:t>
            </a:r>
            <a:endParaRPr lang="id-ID" sz="1800" dirty="0" smtClean="0"/>
          </a:p>
        </p:txBody>
      </p:sp>
    </p:spTree>
    <p:extLst>
      <p:ext uri="{BB962C8B-B14F-4D97-AF65-F5344CB8AC3E}">
        <p14:creationId xmlns:p14="http://schemas.microsoft.com/office/powerpoint/2010/main" val="1767094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id-ID" sz="2400" dirty="0"/>
              <a:t>Gejala dan Tanda Hipermesis Gravidarum</a:t>
            </a:r>
            <a:endParaRPr lang="id-ID" sz="2400" dirty="0"/>
          </a:p>
        </p:txBody>
      </p:sp>
      <p:sp>
        <p:nvSpPr>
          <p:cNvPr id="7" name="Rectangle 6"/>
          <p:cNvSpPr/>
          <p:nvPr/>
        </p:nvSpPr>
        <p:spPr>
          <a:xfrm>
            <a:off x="545200" y="1844824"/>
            <a:ext cx="8131255"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1</a:t>
            </a:r>
            <a:r>
              <a:rPr lang="id-ID" dirty="0" smtClean="0"/>
              <a:t>). </a:t>
            </a:r>
            <a:r>
              <a:rPr lang="id-ID" dirty="0"/>
              <a:t>Tingkat I</a:t>
            </a:r>
          </a:p>
          <a:p>
            <a:r>
              <a:rPr lang="id-ID" dirty="0"/>
              <a:t>Muntah terus menerus 3-4 kali dalam sehari yang mempengaruhi keadaan umum. Pada tingkatan ini ibu hamil merasa lemah, nafsu makan tidak ada, berat badan menurun dan merasa nyeri pada epigastrium. Nadi meningkat sekitar 100 kali per menit, tekanan darah sistolik menurun, dapat disertai peningkatan suhu tubuh, turgor kulit berkurang, lidah kering dan mata cekung.</a:t>
            </a:r>
            <a:endParaRPr lang="id-ID" dirty="0"/>
          </a:p>
        </p:txBody>
      </p:sp>
      <p:sp>
        <p:nvSpPr>
          <p:cNvPr id="8" name="Rectangle 7"/>
          <p:cNvSpPr/>
          <p:nvPr/>
        </p:nvSpPr>
        <p:spPr>
          <a:xfrm>
            <a:off x="578736" y="4221088"/>
            <a:ext cx="8131255"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2</a:t>
            </a:r>
            <a:r>
              <a:rPr lang="id-ID" dirty="0" smtClean="0"/>
              <a:t>). </a:t>
            </a:r>
            <a:r>
              <a:rPr lang="id-ID" dirty="0"/>
              <a:t>Tingkat II</a:t>
            </a:r>
          </a:p>
          <a:p>
            <a:r>
              <a:rPr lang="id-ID" dirty="0"/>
              <a:t>Ibu hamil tampak lebih lemas dan apatis, turgor kulit lebih menurun, lidah kering dan tampak kotor, nadi kecil dan cepat, tekanan darah turun, suhu kadang-kadang naik, mata cekung dan sedikit tirus, berat badan turun, darah mengental, urine berkurang, dan sulit buang air besar. Ketika bernapas, biasanya akan mulai mencium seperti bau aseton.</a:t>
            </a:r>
            <a:endParaRPr lang="id-ID" dirty="0"/>
          </a:p>
        </p:txBody>
      </p:sp>
    </p:spTree>
    <p:extLst>
      <p:ext uri="{BB962C8B-B14F-4D97-AF65-F5344CB8AC3E}">
        <p14:creationId xmlns:p14="http://schemas.microsoft.com/office/powerpoint/2010/main" val="2433299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7" name="Rectangle 6"/>
          <p:cNvSpPr/>
          <p:nvPr/>
        </p:nvSpPr>
        <p:spPr>
          <a:xfrm>
            <a:off x="545200" y="764704"/>
            <a:ext cx="8131255"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3</a:t>
            </a:r>
            <a:r>
              <a:rPr lang="id-ID" dirty="0" smtClean="0"/>
              <a:t>). </a:t>
            </a:r>
            <a:r>
              <a:rPr lang="id-ID" dirty="0"/>
              <a:t>Tingkat III</a:t>
            </a:r>
          </a:p>
          <a:p>
            <a:r>
              <a:rPr lang="id-ID" dirty="0"/>
              <a:t>Keadaan umum lebih parah, muntah berhenti, kesadaran menurun dari somnolen sampai koma, nadi kecil dan cepat, tekanan darah menurun, serta suhu meningkat. Komplikasi fatal terjadi pada susunan saraf yang dikenal sebagai wenickle ensefalopati. Pada tingkatan ini juga terjadi perdarahan dari esofagus, lambung, dan retina. Pada janin juga dapat mulai terjadi kelainan otak serta gangguan hati.</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3454540"/>
            <a:ext cx="2736305" cy="2023398"/>
          </a:xfrm>
          <a:prstGeom prst="rect">
            <a:avLst/>
          </a:prstGeom>
        </p:spPr>
      </p:pic>
    </p:spTree>
    <p:extLst>
      <p:ext uri="{BB962C8B-B14F-4D97-AF65-F5344CB8AC3E}">
        <p14:creationId xmlns:p14="http://schemas.microsoft.com/office/powerpoint/2010/main" val="3215085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7" name="Rectangle 6"/>
          <p:cNvSpPr/>
          <p:nvPr/>
        </p:nvSpPr>
        <p:spPr>
          <a:xfrm>
            <a:off x="683568" y="2060848"/>
            <a:ext cx="7776864" cy="432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Penyebab hiperemesis gravidarum belum diketahui secara pasti, namun kondisi ini sering kali dikaitkan dengan tingginya kadar hormon human chorionic gonadotropin (HCG) dalam darah. Hormon ini dihasilkan oleh ari-ari (plasenta) sejak trimester pertama kehamilan dan kadarnya terus meningkat sepanjang masa kehamilan.</a:t>
            </a:r>
          </a:p>
          <a:p>
            <a:r>
              <a:rPr lang="id-ID" dirty="0" smtClean="0"/>
              <a:t>Ada beberapa kondisi yang membuat ibu hamil lebih berisiko mengalami hiperemesis gravidarum, yaitu :</a:t>
            </a:r>
          </a:p>
          <a:p>
            <a:pPr marL="285750" indent="-285750">
              <a:buFont typeface="Arial" pitchFamily="34" charset="0"/>
              <a:buChar char="•"/>
            </a:pPr>
            <a:r>
              <a:rPr lang="id-ID" dirty="0" smtClean="0"/>
              <a:t>Baru pertama kali mengandung</a:t>
            </a:r>
          </a:p>
          <a:p>
            <a:pPr marL="285750" indent="-285750">
              <a:buFont typeface="Arial" pitchFamily="34" charset="0"/>
              <a:buChar char="•"/>
            </a:pPr>
            <a:r>
              <a:rPr lang="id-ID" dirty="0" smtClean="0"/>
              <a:t>Mengandung anak kembar</a:t>
            </a:r>
          </a:p>
          <a:p>
            <a:pPr marL="285750" indent="-285750">
              <a:buFont typeface="Arial" pitchFamily="34" charset="0"/>
              <a:buChar char="•"/>
            </a:pPr>
            <a:r>
              <a:rPr lang="id-ID" dirty="0" smtClean="0"/>
              <a:t>Memiliki anggota keluarga yang pernah mengalami hiperemesis gravidarum</a:t>
            </a:r>
          </a:p>
          <a:p>
            <a:pPr marL="285750" indent="-285750">
              <a:buFont typeface="Arial" pitchFamily="34" charset="0"/>
              <a:buChar char="•"/>
            </a:pPr>
            <a:r>
              <a:rPr lang="id-ID" dirty="0" smtClean="0"/>
              <a:t>Mengalami hiperemesis gravidarum pada kehamilan sebelumnya</a:t>
            </a:r>
          </a:p>
          <a:p>
            <a:pPr marL="285750" indent="-285750">
              <a:buFont typeface="Arial" pitchFamily="34" charset="0"/>
              <a:buChar char="•"/>
            </a:pPr>
            <a:r>
              <a:rPr lang="id-ID" dirty="0" smtClean="0"/>
              <a:t>Mengalami obesitas</a:t>
            </a:r>
          </a:p>
          <a:p>
            <a:pPr marL="285750" indent="-285750">
              <a:buFont typeface="Arial" pitchFamily="34" charset="0"/>
              <a:buChar char="•"/>
            </a:pPr>
            <a:r>
              <a:rPr lang="id-ID" dirty="0" smtClean="0"/>
              <a:t>Mengalami hamil anggur</a:t>
            </a:r>
            <a:endParaRPr lang="id-ID" dirty="0"/>
          </a:p>
        </p:txBody>
      </p:sp>
      <p:sp>
        <p:nvSpPr>
          <p:cNvPr id="2" name="Rounded Rectangle 1"/>
          <p:cNvSpPr/>
          <p:nvPr/>
        </p:nvSpPr>
        <p:spPr>
          <a:xfrm>
            <a:off x="683568" y="764704"/>
            <a:ext cx="7776864" cy="792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sz="2400" dirty="0"/>
              <a:t>Penyebab Hiperemesis Gravidarum</a:t>
            </a:r>
          </a:p>
        </p:txBody>
      </p:sp>
    </p:spTree>
    <p:extLst>
      <p:ext uri="{BB962C8B-B14F-4D97-AF65-F5344CB8AC3E}">
        <p14:creationId xmlns:p14="http://schemas.microsoft.com/office/powerpoint/2010/main" val="2846393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7" name="Rectangle 6"/>
          <p:cNvSpPr/>
          <p:nvPr/>
        </p:nvSpPr>
        <p:spPr>
          <a:xfrm>
            <a:off x="755576" y="2060848"/>
            <a:ext cx="7704856"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t>Berbeda dengan morning sickness yang penanganannya dapat dilakukan di rumah, penderita hiperemesis gravidarum perlu menjalani perawatan di rumah sakit. Pengobatan yang diberikan ditentukan berdasarkan tingkat keparahan gejala dan kondisi kesehatan ibu hamil secara keseluruhan. Pengobatan dilakukan dengan tujuan untuk menghentikan mual dan muntah, mengganti cairan dan elektrolit yang hilang akibat muntah berlebihan, memenuhi kebutuhan nutrisi, serta mengembalikan nafsu makan.</a:t>
            </a:r>
            <a:endParaRPr lang="id-ID" sz="2000" dirty="0"/>
          </a:p>
        </p:txBody>
      </p:sp>
      <p:sp>
        <p:nvSpPr>
          <p:cNvPr id="2" name="Rounded Rectangle 1"/>
          <p:cNvSpPr/>
          <p:nvPr/>
        </p:nvSpPr>
        <p:spPr>
          <a:xfrm>
            <a:off x="683568" y="764704"/>
            <a:ext cx="7776864" cy="792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sz="2400" dirty="0"/>
              <a:t>Pengobatan Hiperemesis Gravidarum</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851" y="4755798"/>
            <a:ext cx="1933575" cy="1771650"/>
          </a:xfrm>
          <a:prstGeom prst="rect">
            <a:avLst/>
          </a:prstGeom>
        </p:spPr>
      </p:pic>
    </p:spTree>
    <p:extLst>
      <p:ext uri="{BB962C8B-B14F-4D97-AF65-F5344CB8AC3E}">
        <p14:creationId xmlns:p14="http://schemas.microsoft.com/office/powerpoint/2010/main" val="4158865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7" name="Rectangle 6"/>
          <p:cNvSpPr/>
          <p:nvPr/>
        </p:nvSpPr>
        <p:spPr>
          <a:xfrm>
            <a:off x="755576" y="1916832"/>
            <a:ext cx="7848872" cy="4536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t>Hiperemesis gravidarum dapat membahayakan kondisi ibu hamil dan janin yang dikandungnya. Mual dan muntah yang berlebihan akan menyebabkan ibu hamil kehilangan banyak cairan, sehingga berisiko mengalami dehidrasi dan gangguan elektrolit.</a:t>
            </a:r>
          </a:p>
          <a:p>
            <a:r>
              <a:rPr lang="id-ID" sz="2000" dirty="0"/>
              <a:t> </a:t>
            </a:r>
            <a:r>
              <a:rPr lang="id-ID" sz="2000" dirty="0" smtClean="0"/>
              <a:t>Jika </a:t>
            </a:r>
            <a:r>
              <a:rPr lang="id-ID" sz="2000" dirty="0"/>
              <a:t>dibiarkan tanpa penanganan, kedua kondisi ini dapat menimbulkan deep vein thrombosis (trombosis vena dalam) pada ibu hamil. Beberapa komplikasi lain yang dapat terjadi </a:t>
            </a:r>
            <a:r>
              <a:rPr lang="id-ID" sz="2000" dirty="0" smtClean="0"/>
              <a:t>adalah :</a:t>
            </a:r>
            <a:endParaRPr lang="id-ID" sz="2000" dirty="0"/>
          </a:p>
          <a:p>
            <a:r>
              <a:rPr lang="id-ID" sz="2000" dirty="0"/>
              <a:t> </a:t>
            </a:r>
          </a:p>
          <a:p>
            <a:pPr marL="342900" indent="-342900">
              <a:buFont typeface="Arial" pitchFamily="34" charset="0"/>
              <a:buChar char="•"/>
            </a:pPr>
            <a:r>
              <a:rPr lang="id-ID" sz="2000" dirty="0"/>
              <a:t>Malnutrisi.</a:t>
            </a:r>
          </a:p>
          <a:p>
            <a:pPr marL="342900" indent="-342900">
              <a:buFont typeface="Arial" pitchFamily="34" charset="0"/>
              <a:buChar char="•"/>
            </a:pPr>
            <a:r>
              <a:rPr lang="id-ID" sz="2000" dirty="0"/>
              <a:t>Gangguan fungsi hati dan ginjal.</a:t>
            </a:r>
          </a:p>
          <a:p>
            <a:pPr marL="342900" indent="-342900">
              <a:buFont typeface="Arial" pitchFamily="34" charset="0"/>
              <a:buChar char="•"/>
            </a:pPr>
            <a:r>
              <a:rPr lang="id-ID" sz="2000" dirty="0"/>
              <a:t>Sindrom Mallory-Weiss, yaitu terjadinya robekan pada dinding dalam kerongkongan (esofagus)</a:t>
            </a:r>
          </a:p>
          <a:p>
            <a:pPr marL="342900" indent="-342900">
              <a:buFont typeface="Arial" pitchFamily="34" charset="0"/>
              <a:buChar char="•"/>
            </a:pPr>
            <a:r>
              <a:rPr lang="id-ID" sz="2000" dirty="0"/>
              <a:t>Muntah darah, yang disebabkan oleh perdarahan dari robekan di kerongkongan.</a:t>
            </a:r>
          </a:p>
          <a:p>
            <a:pPr marL="342900" indent="-342900">
              <a:buFont typeface="Arial" pitchFamily="34" charset="0"/>
              <a:buChar char="•"/>
            </a:pPr>
            <a:r>
              <a:rPr lang="id-ID" sz="2000" dirty="0"/>
              <a:t>Cemas dan depresi.</a:t>
            </a:r>
            <a:endParaRPr lang="id-ID" sz="2000" dirty="0"/>
          </a:p>
        </p:txBody>
      </p:sp>
      <p:sp>
        <p:nvSpPr>
          <p:cNvPr id="2" name="Rounded Rectangle 1"/>
          <p:cNvSpPr/>
          <p:nvPr/>
        </p:nvSpPr>
        <p:spPr>
          <a:xfrm>
            <a:off x="683568" y="764704"/>
            <a:ext cx="7776864" cy="792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sz="2400" dirty="0"/>
              <a:t>Komplikasi Hiperemesis Gravidarum</a:t>
            </a:r>
          </a:p>
        </p:txBody>
      </p:sp>
    </p:spTree>
    <p:extLst>
      <p:ext uri="{BB962C8B-B14F-4D97-AF65-F5344CB8AC3E}">
        <p14:creationId xmlns:p14="http://schemas.microsoft.com/office/powerpoint/2010/main" val="4193049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7" name="Rectangle 6"/>
          <p:cNvSpPr/>
          <p:nvPr/>
        </p:nvSpPr>
        <p:spPr>
          <a:xfrm>
            <a:off x="683568" y="1916832"/>
            <a:ext cx="7848872" cy="4536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t>Langkah pencegahan hiperemesis gravidarum belum diketahui. Meski begitu, ada beberapa cara yang dapat dilakukan untuk meredakan morning sickness sehingga tidak berkembang menjadi hiperemesis gravidarum, </a:t>
            </a:r>
            <a:r>
              <a:rPr lang="id-ID" sz="2000" dirty="0" smtClean="0"/>
              <a:t>yaitu :</a:t>
            </a:r>
            <a:endParaRPr lang="id-ID" sz="2000" dirty="0"/>
          </a:p>
          <a:p>
            <a:r>
              <a:rPr lang="id-ID" sz="2000" dirty="0"/>
              <a:t> </a:t>
            </a:r>
          </a:p>
          <a:p>
            <a:r>
              <a:rPr lang="id-ID" sz="2000" dirty="0" smtClean="0"/>
              <a:t>1. Memperbanyak </a:t>
            </a:r>
            <a:r>
              <a:rPr lang="id-ID" sz="2000" dirty="0"/>
              <a:t>istirahat untuk meredakan stres dan menghilangkan rasa lelah.</a:t>
            </a:r>
          </a:p>
          <a:p>
            <a:r>
              <a:rPr lang="id-ID" sz="2000" dirty="0" smtClean="0"/>
              <a:t>2. Mengonsumsi </a:t>
            </a:r>
            <a:r>
              <a:rPr lang="id-ID" sz="2000" dirty="0"/>
              <a:t>makanan tinggi protein, rendah lemak, dan bertekstur </a:t>
            </a:r>
            <a:r>
              <a:rPr lang="id-ID" sz="2000" dirty="0" smtClean="0"/>
              <a:t>halus </a:t>
            </a:r>
            <a:r>
              <a:rPr lang="id-ID" sz="2000" dirty="0"/>
              <a:t>agar mudah ditelan dan dicerna.</a:t>
            </a:r>
          </a:p>
          <a:p>
            <a:r>
              <a:rPr lang="id-ID" sz="2000" dirty="0" smtClean="0"/>
              <a:t>3. Mengonsumsi </a:t>
            </a:r>
            <a:r>
              <a:rPr lang="id-ID" sz="2000" dirty="0"/>
              <a:t>makanan dalam porsi kecil, namun sering. Hindari makanan berminyak, pedas, atau berbau tajam yang dapat memicu rasa mual.</a:t>
            </a:r>
          </a:p>
          <a:p>
            <a:r>
              <a:rPr lang="id-ID" sz="2000" dirty="0" smtClean="0"/>
              <a:t>4. Memperbanyak </a:t>
            </a:r>
            <a:r>
              <a:rPr lang="id-ID" sz="2000" dirty="0"/>
              <a:t>minum air putih untuk mencegah dehidrasi, dan mengonsumsi minuman yang mengandung jahe untuk meredakan mual dan menghangatkan </a:t>
            </a:r>
            <a:r>
              <a:rPr lang="id-ID" sz="2000" dirty="0" smtClean="0"/>
              <a:t>tubuh.</a:t>
            </a:r>
            <a:endParaRPr lang="id-ID" sz="2000" dirty="0"/>
          </a:p>
        </p:txBody>
      </p:sp>
      <p:sp>
        <p:nvSpPr>
          <p:cNvPr id="2" name="Rounded Rectangle 1"/>
          <p:cNvSpPr/>
          <p:nvPr/>
        </p:nvSpPr>
        <p:spPr>
          <a:xfrm>
            <a:off x="683568" y="764704"/>
            <a:ext cx="7776864" cy="792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sz="2400" dirty="0" smtClean="0"/>
              <a:t>Pencegahan </a:t>
            </a:r>
            <a:r>
              <a:rPr lang="id-ID" sz="2400" dirty="0"/>
              <a:t>Hiperemesis Gravidarum</a:t>
            </a:r>
          </a:p>
        </p:txBody>
      </p:sp>
    </p:spTree>
    <p:extLst>
      <p:ext uri="{BB962C8B-B14F-4D97-AF65-F5344CB8AC3E}">
        <p14:creationId xmlns:p14="http://schemas.microsoft.com/office/powerpoint/2010/main" val="4290027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930</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Pengertian Hipermesis Gradivarium</vt:lpstr>
      <vt:lpstr>PowerPoint Presentation</vt:lpstr>
      <vt:lpstr>Gejala dan Tanda Hipermesis Gravidarum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9</cp:revision>
  <dcterms:created xsi:type="dcterms:W3CDTF">2021-10-28T15:39:38Z</dcterms:created>
  <dcterms:modified xsi:type="dcterms:W3CDTF">2021-10-28T22:16:26Z</dcterms:modified>
</cp:coreProperties>
</file>