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9" r:id="rId5"/>
    <p:sldId id="265" r:id="rId6"/>
    <p:sldId id="266" r:id="rId7"/>
    <p:sldId id="268" r:id="rId8"/>
    <p:sldId id="259" r:id="rId9"/>
    <p:sldId id="260" r:id="rId10"/>
    <p:sldId id="261" r:id="rId11"/>
    <p:sldId id="262" r:id="rId12"/>
    <p:sldId id="263" r:id="rId13"/>
    <p:sldId id="264" r:id="rId14"/>
    <p:sldId id="267"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16934" y="0"/>
            <a:ext cx="12231160" cy="6856214"/>
            <a:chOff x="-16934" y="0"/>
            <a:chExt cx="12231160" cy="6856214"/>
          </a:xfrm>
        </p:grpSpPr>
        <p:pic>
          <p:nvPicPr>
            <p:cNvPr id="16" name="Picture 15" descr="HD-PanelTitleR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6" name="Rectangle 25"/>
            <p:cNvSpPr/>
            <p:nvPr/>
          </p:nvSpPr>
          <p:spPr>
            <a:xfrm>
              <a:off x="2328332" y="1540931"/>
              <a:ext cx="7543802" cy="3835401"/>
            </a:xfrm>
            <a:prstGeom prst="rect">
              <a:avLst/>
            </a:prstGeom>
            <a:noFill/>
            <a:ln w="15875">
              <a:miter lim="800000"/>
            </a:ln>
          </p:spPr>
          <p:style>
            <a:lnRef idx="1">
              <a:schemeClr val="accent1"/>
            </a:lnRef>
            <a:fillRef idx="3">
              <a:schemeClr val="accent1"/>
            </a:fillRef>
            <a:effectRef idx="2">
              <a:schemeClr val="accent1"/>
            </a:effectRef>
            <a:fontRef idx="minor">
              <a:schemeClr val="lt1"/>
            </a:fontRef>
          </p:style>
        </p:sp>
        <p:pic>
          <p:nvPicPr>
            <p:cNvPr id="17" name="Picture 16"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16934" y="3147609"/>
              <a:ext cx="2478024" cy="612648"/>
            </a:xfrm>
            <a:prstGeom prst="rect">
              <a:avLst/>
            </a:prstGeom>
          </p:spPr>
        </p:pic>
        <p:pic>
          <p:nvPicPr>
            <p:cNvPr id="20" name="Picture 19"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9736202" y="3147609"/>
              <a:ext cx="2478024" cy="612648"/>
            </a:xfrm>
            <a:prstGeom prst="rect">
              <a:avLst/>
            </a:prstGeom>
          </p:spPr>
        </p:pic>
      </p:grpSp>
      <p:sp>
        <p:nvSpPr>
          <p:cNvPr id="2" name="Title 1"/>
          <p:cNvSpPr>
            <a:spLocks noGrp="1"/>
          </p:cNvSpPr>
          <p:nvPr>
            <p:ph type="ctrTitle"/>
          </p:nvPr>
        </p:nvSpPr>
        <p:spPr>
          <a:xfrm>
            <a:off x="2692398" y="1871131"/>
            <a:ext cx="6815669" cy="1515533"/>
          </a:xfrm>
        </p:spPr>
        <p:txBody>
          <a:bodyPr anchor="b">
            <a:noAutofit/>
          </a:bodyPr>
          <a:lstStyle>
            <a:lvl1pPr algn="ct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692398" y="3657597"/>
            <a:ext cx="6815669" cy="1320802"/>
          </a:xfrm>
        </p:spPr>
        <p:txBody>
          <a:bodyPr anchor="t">
            <a:normAutofit/>
          </a:bodyPr>
          <a:lstStyle>
            <a:lvl1pPr marL="0" indent="0" algn="ct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983232" y="5037663"/>
            <a:ext cx="897467" cy="279400"/>
          </a:xfrm>
        </p:spPr>
        <p:txBody>
          <a:bodyPr/>
          <a:lstStyle/>
          <a:p>
            <a:fld id="{3900B984-C103-4ED1-A403-6AFC8D02B9C6}" type="datetimeFigureOut">
              <a:rPr lang="id-ID" smtClean="0"/>
              <a:t>16/10/2021</a:t>
            </a:fld>
            <a:endParaRPr lang="id-ID"/>
          </a:p>
        </p:txBody>
      </p:sp>
      <p:sp>
        <p:nvSpPr>
          <p:cNvPr id="5" name="Footer Placeholder 4"/>
          <p:cNvSpPr>
            <a:spLocks noGrp="1"/>
          </p:cNvSpPr>
          <p:nvPr>
            <p:ph type="ftr" sz="quarter" idx="11"/>
          </p:nvPr>
        </p:nvSpPr>
        <p:spPr>
          <a:xfrm>
            <a:off x="2692397" y="5037663"/>
            <a:ext cx="5214635" cy="279400"/>
          </a:xfrm>
        </p:spPr>
        <p:txBody>
          <a:bodyPr/>
          <a:lstStyle/>
          <a:p>
            <a:endParaRPr lang="id-ID"/>
          </a:p>
        </p:txBody>
      </p:sp>
      <p:sp>
        <p:nvSpPr>
          <p:cNvPr id="6" name="Slide Number Placeholder 5"/>
          <p:cNvSpPr>
            <a:spLocks noGrp="1"/>
          </p:cNvSpPr>
          <p:nvPr>
            <p:ph type="sldNum" sz="quarter" idx="12"/>
          </p:nvPr>
        </p:nvSpPr>
        <p:spPr>
          <a:xfrm>
            <a:off x="8956900" y="5037663"/>
            <a:ext cx="551167" cy="279400"/>
          </a:xfrm>
        </p:spPr>
        <p:txBody>
          <a:bodyPr/>
          <a:lstStyle/>
          <a:p>
            <a:fld id="{9EC67E4F-763F-4434-AD7A-8FEAE3EC3993}" type="slidenum">
              <a:rPr lang="id-ID" smtClean="0"/>
              <a:t>‹#›</a:t>
            </a:fld>
            <a:endParaRPr lang="id-ID"/>
          </a:p>
        </p:txBody>
      </p:sp>
      <p:cxnSp>
        <p:nvCxnSpPr>
          <p:cNvPr id="15" name="Straight Connector 14"/>
          <p:cNvCxnSpPr/>
          <p:nvPr/>
        </p:nvCxnSpPr>
        <p:spPr>
          <a:xfrm>
            <a:off x="2692399" y="3522131"/>
            <a:ext cx="6815668"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98576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1" y="4815415"/>
            <a:ext cx="9609666"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041427" y="1041399"/>
            <a:ext cx="10105972" cy="3335869"/>
          </a:xfrm>
          <a:prstGeom prst="roundRect">
            <a:avLst>
              <a:gd name="adj" fmla="val 0"/>
            </a:avLst>
          </a:prstGeom>
          <a:ln w="57150" cmpd="thickThin">
            <a:solidFill>
              <a:schemeClr val="tx1">
                <a:lumMod val="50000"/>
                <a:lumOff val="50000"/>
              </a:schemeClr>
            </a:solidFill>
            <a:miter lim="800000"/>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295401" y="5382153"/>
            <a:ext cx="9609666"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900B984-C103-4ED1-A403-6AFC8D02B9C6}" type="datetimeFigureOut">
              <a:rPr lang="id-ID" smtClean="0"/>
              <a:t>16/10/2021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EC67E4F-763F-4434-AD7A-8FEAE3EC3993}" type="slidenum">
              <a:rPr lang="id-ID" smtClean="0"/>
              <a:t>‹#›</a:t>
            </a:fld>
            <a:endParaRPr lang="id-ID"/>
          </a:p>
        </p:txBody>
      </p:sp>
    </p:spTree>
    <p:extLst>
      <p:ext uri="{BB962C8B-B14F-4D97-AF65-F5344CB8AC3E}">
        <p14:creationId xmlns:p14="http://schemas.microsoft.com/office/powerpoint/2010/main" val="2884173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303868" y="982132"/>
            <a:ext cx="9592732" cy="2954868"/>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303868" y="4343399"/>
            <a:ext cx="9592732"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900B984-C103-4ED1-A403-6AFC8D02B9C6}" type="datetimeFigureOut">
              <a:rPr lang="id-ID" smtClean="0"/>
              <a:t>16/10/2021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EC67E4F-763F-4434-AD7A-8FEAE3EC3993}" type="slidenum">
              <a:rPr lang="id-ID" smtClean="0"/>
              <a:t>‹#›</a:t>
            </a:fld>
            <a:endParaRPr lang="id-ID"/>
          </a:p>
        </p:txBody>
      </p:sp>
      <p:cxnSp>
        <p:nvCxnSpPr>
          <p:cNvPr id="15" name="Straight Connector 14"/>
          <p:cNvCxnSpPr/>
          <p:nvPr/>
        </p:nvCxnSpPr>
        <p:spPr>
          <a:xfrm>
            <a:off x="1396169" y="4140199"/>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01079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3" y="982132"/>
            <a:ext cx="9296398" cy="2370668"/>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674812" y="3352800"/>
            <a:ext cx="8839202" cy="584200"/>
          </a:xfrm>
        </p:spPr>
        <p:txBody>
          <a:bodyPr anchor="ctr">
            <a:normAutofit/>
          </a:bodyPr>
          <a:lstStyle>
            <a:lvl1pPr marL="0" indent="0" algn="r">
              <a:buFontTx/>
              <a:buNone/>
              <a:defRPr sz="20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295401" y="4343399"/>
            <a:ext cx="9609666"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900B984-C103-4ED1-A403-6AFC8D02B9C6}" type="datetimeFigureOut">
              <a:rPr lang="id-ID" smtClean="0"/>
              <a:t>16/10/2021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EC67E4F-763F-4434-AD7A-8FEAE3EC3993}" type="slidenum">
              <a:rPr lang="id-ID" smtClean="0"/>
              <a:t>‹#›</a:t>
            </a:fld>
            <a:endParaRPr lang="id-ID"/>
          </a:p>
        </p:txBody>
      </p:sp>
      <p:sp>
        <p:nvSpPr>
          <p:cNvPr id="14" name="TextBox 13"/>
          <p:cNvSpPr txBox="1"/>
          <p:nvPr/>
        </p:nvSpPr>
        <p:spPr>
          <a:xfrm>
            <a:off x="862013" y="879961"/>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600267" y="2827870"/>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19" name="Straight Connector 18"/>
          <p:cNvCxnSpPr/>
          <p:nvPr/>
        </p:nvCxnSpPr>
        <p:spPr>
          <a:xfrm>
            <a:off x="1396169" y="4140199"/>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84974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295402" y="3308581"/>
            <a:ext cx="9609668"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295401" y="4777381"/>
            <a:ext cx="9609668"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900B984-C103-4ED1-A403-6AFC8D02B9C6}" type="datetimeFigureOut">
              <a:rPr lang="id-ID" smtClean="0"/>
              <a:t>16/10/2021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EC67E4F-763F-4434-AD7A-8FEAE3EC3993}" type="slidenum">
              <a:rPr lang="id-ID" smtClean="0"/>
              <a:t>‹#›</a:t>
            </a:fld>
            <a:endParaRPr lang="id-ID"/>
          </a:p>
        </p:txBody>
      </p:sp>
    </p:spTree>
    <p:extLst>
      <p:ext uri="{BB962C8B-B14F-4D97-AF65-F5344CB8AC3E}">
        <p14:creationId xmlns:p14="http://schemas.microsoft.com/office/powerpoint/2010/main" val="23516145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446213" y="982132"/>
            <a:ext cx="9296398" cy="2243668"/>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23" name="Text Placeholder 2"/>
          <p:cNvSpPr>
            <a:spLocks noGrp="1"/>
          </p:cNvSpPr>
          <p:nvPr>
            <p:ph type="body" idx="13"/>
          </p:nvPr>
        </p:nvSpPr>
        <p:spPr>
          <a:xfrm>
            <a:off x="1295401" y="3639312"/>
            <a:ext cx="9609668" cy="886968"/>
          </a:xfrm>
        </p:spPr>
        <p:txBody>
          <a:bodyPr anchor="b">
            <a:normAutofit/>
          </a:bodyPr>
          <a:lstStyle>
            <a:lvl1pPr marL="0" indent="0" algn="l">
              <a:spcBef>
                <a:spcPts val="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3" name="Text Placeholder 2"/>
          <p:cNvSpPr>
            <a:spLocks noGrp="1"/>
          </p:cNvSpPr>
          <p:nvPr>
            <p:ph type="body" idx="1"/>
          </p:nvPr>
        </p:nvSpPr>
        <p:spPr>
          <a:xfrm>
            <a:off x="1295401" y="4529667"/>
            <a:ext cx="9609668" cy="13462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900B984-C103-4ED1-A403-6AFC8D02B9C6}" type="datetimeFigureOut">
              <a:rPr lang="id-ID" smtClean="0"/>
              <a:t>16/10/2021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EC67E4F-763F-4434-AD7A-8FEAE3EC3993}" type="slidenum">
              <a:rPr lang="id-ID" smtClean="0"/>
              <a:t>‹#›</a:t>
            </a:fld>
            <a:endParaRPr lang="id-ID"/>
          </a:p>
        </p:txBody>
      </p:sp>
      <p:sp>
        <p:nvSpPr>
          <p:cNvPr id="12" name="TextBox 11"/>
          <p:cNvSpPr txBox="1"/>
          <p:nvPr/>
        </p:nvSpPr>
        <p:spPr>
          <a:xfrm>
            <a:off x="862013" y="879961"/>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3" name="TextBox 12"/>
          <p:cNvSpPr txBox="1"/>
          <p:nvPr/>
        </p:nvSpPr>
        <p:spPr>
          <a:xfrm>
            <a:off x="10600267" y="259926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26" name="Straight Connector 25"/>
          <p:cNvCxnSpPr/>
          <p:nvPr/>
        </p:nvCxnSpPr>
        <p:spPr>
          <a:xfrm>
            <a:off x="1396169" y="3429000"/>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815297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295401" y="982132"/>
            <a:ext cx="9609666" cy="2243668"/>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20" name="Text Placeholder 2"/>
          <p:cNvSpPr>
            <a:spLocks noGrp="1"/>
          </p:cNvSpPr>
          <p:nvPr>
            <p:ph type="body" idx="13"/>
          </p:nvPr>
        </p:nvSpPr>
        <p:spPr>
          <a:xfrm>
            <a:off x="1295401" y="3630168"/>
            <a:ext cx="9609668" cy="841248"/>
          </a:xfrm>
        </p:spPr>
        <p:txBody>
          <a:bodyPr anchor="b">
            <a:normAutofit/>
          </a:bodyPr>
          <a:lstStyle>
            <a:lvl1pPr marL="0" indent="0" algn="l">
              <a:spcBef>
                <a:spcPts val="0"/>
              </a:spcBef>
              <a:buNone/>
              <a:defRPr sz="2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3" name="Text Placeholder 2"/>
          <p:cNvSpPr>
            <a:spLocks noGrp="1"/>
          </p:cNvSpPr>
          <p:nvPr>
            <p:ph type="body" idx="1"/>
          </p:nvPr>
        </p:nvSpPr>
        <p:spPr>
          <a:xfrm>
            <a:off x="1295400" y="4470399"/>
            <a:ext cx="9609670" cy="14054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900B984-C103-4ED1-A403-6AFC8D02B9C6}" type="datetimeFigureOut">
              <a:rPr lang="id-ID" smtClean="0"/>
              <a:t>16/10/2021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EC67E4F-763F-4434-AD7A-8FEAE3EC3993}" type="slidenum">
              <a:rPr lang="id-ID" smtClean="0"/>
              <a:t>‹#›</a:t>
            </a:fld>
            <a:endParaRPr lang="id-ID"/>
          </a:p>
        </p:txBody>
      </p:sp>
      <p:cxnSp>
        <p:nvCxnSpPr>
          <p:cNvPr id="15" name="Straight Connector 14"/>
          <p:cNvCxnSpPr/>
          <p:nvPr/>
        </p:nvCxnSpPr>
        <p:spPr>
          <a:xfrm>
            <a:off x="1396169" y="3429000"/>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747904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00B984-C103-4ED1-A403-6AFC8D02B9C6}" type="datetimeFigureOut">
              <a:rPr lang="id-ID" smtClean="0"/>
              <a:t>16/10/2021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EC67E4F-763F-4434-AD7A-8FEAE3EC3993}" type="slidenum">
              <a:rPr lang="id-ID" smtClean="0"/>
              <a:t>‹#›</a:t>
            </a:fld>
            <a:endParaRPr lang="id-ID"/>
          </a:p>
        </p:txBody>
      </p:sp>
      <p:cxnSp>
        <p:nvCxnSpPr>
          <p:cNvPr id="14" name="Straight Connector 13"/>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046835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9356" y="982131"/>
            <a:ext cx="1890895" cy="489373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95398" y="982132"/>
            <a:ext cx="7433025" cy="4893734"/>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00B984-C103-4ED1-A403-6AFC8D02B9C6}" type="datetimeFigureOut">
              <a:rPr lang="id-ID" smtClean="0"/>
              <a:t>16/10/2021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EC67E4F-763F-4434-AD7A-8FEAE3EC3993}" type="slidenum">
              <a:rPr lang="id-ID" smtClean="0"/>
              <a:t>‹#›</a:t>
            </a:fld>
            <a:endParaRPr lang="id-ID"/>
          </a:p>
        </p:txBody>
      </p:sp>
      <p:cxnSp>
        <p:nvCxnSpPr>
          <p:cNvPr id="14" name="Straight Connector 13"/>
          <p:cNvCxnSpPr/>
          <p:nvPr/>
        </p:nvCxnSpPr>
        <p:spPr>
          <a:xfrm>
            <a:off x="8863890" y="990600"/>
            <a:ext cx="0" cy="487680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60963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7" name="Straight Connector 6"/>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00B984-C103-4ED1-A403-6AFC8D02B9C6}" type="datetimeFigureOut">
              <a:rPr lang="id-ID" smtClean="0"/>
              <a:t>16/10/2021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EC67E4F-763F-4434-AD7A-8FEAE3EC3993}" type="slidenum">
              <a:rPr lang="id-ID" smtClean="0"/>
              <a:t>‹#›</a:t>
            </a:fld>
            <a:endParaRPr lang="id-ID"/>
          </a:p>
        </p:txBody>
      </p:sp>
    </p:spTree>
    <p:extLst>
      <p:ext uri="{BB962C8B-B14F-4D97-AF65-F5344CB8AC3E}">
        <p14:creationId xmlns:p14="http://schemas.microsoft.com/office/powerpoint/2010/main" val="339170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15069" y="1752606"/>
            <a:ext cx="8158688" cy="1822514"/>
          </a:xfrm>
        </p:spPr>
        <p:txBody>
          <a:bodyPr anchor="b">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2015067" y="3846051"/>
            <a:ext cx="8158690" cy="954547"/>
          </a:xfrm>
        </p:spPr>
        <p:txBody>
          <a:bodyPr anchor="t">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900B984-C103-4ED1-A403-6AFC8D02B9C6}" type="datetimeFigureOut">
              <a:rPr lang="id-ID" smtClean="0"/>
              <a:t>16/10/2021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EC67E4F-763F-4434-AD7A-8FEAE3EC3993}" type="slidenum">
              <a:rPr lang="id-ID" smtClean="0"/>
              <a:t>‹#›</a:t>
            </a:fld>
            <a:endParaRPr lang="id-ID"/>
          </a:p>
        </p:txBody>
      </p:sp>
      <p:cxnSp>
        <p:nvCxnSpPr>
          <p:cNvPr id="16" name="Straight Connector 15"/>
          <p:cNvCxnSpPr/>
          <p:nvPr/>
        </p:nvCxnSpPr>
        <p:spPr>
          <a:xfrm>
            <a:off x="2012723" y="3710585"/>
            <a:ext cx="8163380"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73626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8" name="Straight Connector 7"/>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98448" y="2560320"/>
            <a:ext cx="4718304" cy="3310128"/>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1344" y="2560320"/>
            <a:ext cx="4718304" cy="3310128"/>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900B984-C103-4ED1-A403-6AFC8D02B9C6}" type="datetimeFigureOut">
              <a:rPr lang="id-ID" smtClean="0"/>
              <a:t>16/10/2021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EC67E4F-763F-4434-AD7A-8FEAE3EC3993}" type="slidenum">
              <a:rPr lang="id-ID" smtClean="0"/>
              <a:t>‹#›</a:t>
            </a:fld>
            <a:endParaRPr lang="id-ID"/>
          </a:p>
        </p:txBody>
      </p:sp>
    </p:spTree>
    <p:extLst>
      <p:ext uri="{BB962C8B-B14F-4D97-AF65-F5344CB8AC3E}">
        <p14:creationId xmlns:p14="http://schemas.microsoft.com/office/powerpoint/2010/main" val="2393699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295400" y="2658533"/>
            <a:ext cx="4718304" cy="576262"/>
          </a:xfrm>
        </p:spPr>
        <p:txBody>
          <a:bodyPr anchor="b">
            <a:noAutofit/>
          </a:bodyPr>
          <a:lstStyle>
            <a:lvl1pPr marL="0" indent="0">
              <a:spcBef>
                <a:spcPts val="672"/>
              </a:spcBef>
              <a:spcAft>
                <a:spcPts val="600"/>
              </a:spcAft>
              <a:buNone/>
              <a:defRPr sz="28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95400" y="3243262"/>
            <a:ext cx="4718304" cy="2632605"/>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0670" y="2658533"/>
            <a:ext cx="4718304" cy="576262"/>
          </a:xfrm>
        </p:spPr>
        <p:txBody>
          <a:bodyPr anchor="b">
            <a:noAutofit/>
          </a:bodyPr>
          <a:lstStyle>
            <a:lvl1pPr marL="0" indent="0">
              <a:spcBef>
                <a:spcPts val="672"/>
              </a:spcBef>
              <a:spcAft>
                <a:spcPts val="600"/>
              </a:spcAft>
              <a:buNone/>
              <a:defRPr sz="28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0670" y="3243262"/>
            <a:ext cx="4718304" cy="2632605"/>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900B984-C103-4ED1-A403-6AFC8D02B9C6}" type="datetimeFigureOut">
              <a:rPr lang="id-ID" smtClean="0"/>
              <a:t>16/10/2021</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9EC67E4F-763F-4434-AD7A-8FEAE3EC3993}" type="slidenum">
              <a:rPr lang="id-ID" smtClean="0"/>
              <a:t>‹#›</a:t>
            </a:fld>
            <a:endParaRPr lang="id-ID"/>
          </a:p>
        </p:txBody>
      </p:sp>
      <p:cxnSp>
        <p:nvCxnSpPr>
          <p:cNvPr id="18" name="Straight Connector 17"/>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73209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900B984-C103-4ED1-A403-6AFC8D02B9C6}" type="datetimeFigureOut">
              <a:rPr lang="id-ID" smtClean="0"/>
              <a:t>16/10/2021</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9EC67E4F-763F-4434-AD7A-8FEAE3EC3993}" type="slidenum">
              <a:rPr lang="id-ID" smtClean="0"/>
              <a:t>‹#›</a:t>
            </a:fld>
            <a:endParaRPr lang="id-ID"/>
          </a:p>
        </p:txBody>
      </p:sp>
      <p:cxnSp>
        <p:nvCxnSpPr>
          <p:cNvPr id="14" name="Straight Connector 13"/>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52804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00B984-C103-4ED1-A403-6AFC8D02B9C6}" type="datetimeFigureOut">
              <a:rPr lang="id-ID" smtClean="0"/>
              <a:t>16/10/2021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9EC67E4F-763F-4434-AD7A-8FEAE3EC3993}" type="slidenum">
              <a:rPr lang="id-ID" smtClean="0"/>
              <a:t>‹#›</a:t>
            </a:fld>
            <a:endParaRPr lang="id-ID"/>
          </a:p>
        </p:txBody>
      </p:sp>
    </p:spTree>
    <p:extLst>
      <p:ext uri="{BB962C8B-B14F-4D97-AF65-F5344CB8AC3E}">
        <p14:creationId xmlns:p14="http://schemas.microsoft.com/office/powerpoint/2010/main" val="25391309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3811" y="1388534"/>
            <a:ext cx="3718455"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418668" y="982131"/>
            <a:ext cx="5469466" cy="4893735"/>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293811" y="3031065"/>
            <a:ext cx="3718455" cy="243840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900B984-C103-4ED1-A403-6AFC8D02B9C6}" type="datetimeFigureOut">
              <a:rPr lang="id-ID" smtClean="0"/>
              <a:t>16/10/2021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EC67E4F-763F-4434-AD7A-8FEAE3EC3993}" type="slidenum">
              <a:rPr lang="id-ID" smtClean="0"/>
              <a:t>‹#›</a:t>
            </a:fld>
            <a:endParaRPr lang="id-ID"/>
          </a:p>
        </p:txBody>
      </p:sp>
      <p:cxnSp>
        <p:nvCxnSpPr>
          <p:cNvPr id="16" name="Straight Connector 15"/>
          <p:cNvCxnSpPr/>
          <p:nvPr/>
        </p:nvCxnSpPr>
        <p:spPr>
          <a:xfrm>
            <a:off x="1396169" y="2912533"/>
            <a:ext cx="35144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73097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399" y="1883832"/>
            <a:ext cx="6241816" cy="1371600"/>
          </a:xfrm>
        </p:spPr>
        <p:txBody>
          <a:bodyPr anchor="b">
            <a:normAutofit/>
          </a:bodyPr>
          <a:lstStyle>
            <a:lvl1pPr algn="ctr">
              <a:defRPr sz="2800" b="0"/>
            </a:lvl1pPr>
          </a:lstStyle>
          <a:p>
            <a:r>
              <a:rPr lang="en-US"/>
              <a:t>Click to edit Master title style</a:t>
            </a:r>
            <a:endParaRPr lang="en-US" dirty="0"/>
          </a:p>
        </p:txBody>
      </p:sp>
      <p:sp>
        <p:nvSpPr>
          <p:cNvPr id="17" name="Picture Placeholder 2"/>
          <p:cNvSpPr>
            <a:spLocks noGrp="1" noChangeAspect="1"/>
          </p:cNvSpPr>
          <p:nvPr>
            <p:ph type="pic" idx="1"/>
          </p:nvPr>
        </p:nvSpPr>
        <p:spPr>
          <a:xfrm>
            <a:off x="8094831" y="1041400"/>
            <a:ext cx="3063347" cy="4775200"/>
          </a:xfrm>
          <a:prstGeom prst="roundRect">
            <a:avLst>
              <a:gd name="adj" fmla="val 0"/>
            </a:avLst>
          </a:prstGeom>
          <a:ln w="57150" cmpd="thickThin">
            <a:solidFill>
              <a:schemeClr val="tx1">
                <a:lumMod val="50000"/>
                <a:lumOff val="50000"/>
              </a:schemeClr>
            </a:solidFill>
            <a:miter lim="800000"/>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295399" y="3255432"/>
            <a:ext cx="6241816" cy="1828800"/>
          </a:xfrm>
        </p:spPr>
        <p:txBody>
          <a:bodyPr anchor="t">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900B984-C103-4ED1-A403-6AFC8D02B9C6}" type="datetimeFigureOut">
              <a:rPr lang="id-ID" smtClean="0"/>
              <a:t>16/10/2021</a:t>
            </a:fld>
            <a:endParaRPr lang="id-ID"/>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EC67E4F-763F-4434-AD7A-8FEAE3EC3993}" type="slidenum">
              <a:rPr lang="id-ID" smtClean="0"/>
              <a:t>‹#›</a:t>
            </a:fld>
            <a:endParaRPr lang="id-ID"/>
          </a:p>
        </p:txBody>
      </p:sp>
    </p:spTree>
    <p:extLst>
      <p:ext uri="{BB962C8B-B14F-4D97-AF65-F5344CB8AC3E}">
        <p14:creationId xmlns:p14="http://schemas.microsoft.com/office/powerpoint/2010/main" val="3091515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7" name="Group 6"/>
          <p:cNvGrpSpPr/>
          <p:nvPr/>
        </p:nvGrpSpPr>
        <p:grpSpPr>
          <a:xfrm>
            <a:off x="-15736" y="0"/>
            <a:ext cx="12229962" cy="6856214"/>
            <a:chOff x="-15736" y="0"/>
            <a:chExt cx="12229962" cy="6856214"/>
          </a:xfrm>
        </p:grpSpPr>
        <p:pic>
          <p:nvPicPr>
            <p:cNvPr id="8" name="Picture 7" descr="HD-PanelContent.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9" name="Rectangle 8"/>
            <p:cNvSpPr/>
            <p:nvPr/>
          </p:nvSpPr>
          <p:spPr>
            <a:xfrm>
              <a:off x="608012" y="609600"/>
              <a:ext cx="10972800" cy="5638800"/>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0" name="Picture 9"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a:stretch/>
          </p:blipFill>
          <p:spPr>
            <a:xfrm>
              <a:off x="-15736" y="3153832"/>
              <a:ext cx="777240" cy="606425"/>
            </a:xfrm>
            <a:prstGeom prst="rect">
              <a:avLst/>
            </a:prstGeom>
          </p:spPr>
        </p:pic>
        <p:pic>
          <p:nvPicPr>
            <p:cNvPr id="11" name="Picture 10"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a:stretch/>
          </p:blipFill>
          <p:spPr>
            <a:xfrm>
              <a:off x="11436986" y="3153832"/>
              <a:ext cx="777240" cy="606425"/>
            </a:xfrm>
            <a:prstGeom prst="rect">
              <a:avLst/>
            </a:prstGeom>
          </p:spPr>
        </p:pic>
      </p:grpSp>
      <p:sp>
        <p:nvSpPr>
          <p:cNvPr id="2" name="Title Placeholder 1"/>
          <p:cNvSpPr>
            <a:spLocks noGrp="1"/>
          </p:cNvSpPr>
          <p:nvPr>
            <p:ph type="title"/>
          </p:nvPr>
        </p:nvSpPr>
        <p:spPr>
          <a:xfrm>
            <a:off x="1295402" y="982132"/>
            <a:ext cx="9601196" cy="13038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95401" y="2556932"/>
            <a:ext cx="9601196" cy="3318936"/>
          </a:xfrm>
          <a:prstGeom prst="rect">
            <a:avLst/>
          </a:prstGeom>
        </p:spPr>
        <p:txBody>
          <a:bodyPr vert="horz" lIns="91440" tIns="45720" rIns="91440" bIns="45720" rtlCol="0"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677501" y="5969000"/>
            <a:ext cx="1600200"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3900B984-C103-4ED1-A403-6AFC8D02B9C6}" type="datetimeFigureOut">
              <a:rPr lang="id-ID" smtClean="0"/>
              <a:t>16/10/2021</a:t>
            </a:fld>
            <a:endParaRPr lang="id-ID"/>
          </a:p>
        </p:txBody>
      </p:sp>
      <p:sp>
        <p:nvSpPr>
          <p:cNvPr id="5" name="Footer Placeholder 4"/>
          <p:cNvSpPr>
            <a:spLocks noGrp="1"/>
          </p:cNvSpPr>
          <p:nvPr>
            <p:ph type="ftr" sz="quarter" idx="3"/>
          </p:nvPr>
        </p:nvSpPr>
        <p:spPr>
          <a:xfrm>
            <a:off x="1295401" y="5969000"/>
            <a:ext cx="7305900" cy="279400"/>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id-ID"/>
          </a:p>
        </p:txBody>
      </p:sp>
      <p:sp>
        <p:nvSpPr>
          <p:cNvPr id="6" name="Slide Number Placeholder 5"/>
          <p:cNvSpPr>
            <a:spLocks noGrp="1"/>
          </p:cNvSpPr>
          <p:nvPr>
            <p:ph type="sldNum" sz="quarter" idx="4"/>
          </p:nvPr>
        </p:nvSpPr>
        <p:spPr>
          <a:xfrm>
            <a:off x="10353901" y="5969000"/>
            <a:ext cx="542697"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9EC67E4F-763F-4434-AD7A-8FEAE3EC3993}" type="slidenum">
              <a:rPr lang="id-ID" smtClean="0"/>
              <a:t>‹#›</a:t>
            </a:fld>
            <a:endParaRPr lang="id-ID"/>
          </a:p>
        </p:txBody>
      </p:sp>
    </p:spTree>
    <p:extLst>
      <p:ext uri="{BB962C8B-B14F-4D97-AF65-F5344CB8AC3E}">
        <p14:creationId xmlns:p14="http://schemas.microsoft.com/office/powerpoint/2010/main" val="316552366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merdeka.com/quran/an-nisa/ayat-157" TargetMode="External"/><Relationship Id="rId2" Type="http://schemas.openxmlformats.org/officeDocument/2006/relationships/hyperlink" Target="https://m.tribunnews.com/nasional/2021/10/15/direktur-tv-lokal-di-jatim-ditangkap-polisi-isi-konten-singgung-pangkostrad-letjen-dudun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B16D5-BF8D-4861-B62A-57D807BBD5B5}"/>
              </a:ext>
            </a:extLst>
          </p:cNvPr>
          <p:cNvSpPr>
            <a:spLocks noGrp="1"/>
          </p:cNvSpPr>
          <p:nvPr>
            <p:ph type="ctrTitle"/>
          </p:nvPr>
        </p:nvSpPr>
        <p:spPr/>
        <p:txBody>
          <a:bodyPr/>
          <a:lstStyle/>
          <a:p>
            <a:r>
              <a:rPr lang="id-ID" dirty="0"/>
              <a:t>SEMINAR ETIKOLEGAL</a:t>
            </a:r>
          </a:p>
        </p:txBody>
      </p:sp>
      <p:sp>
        <p:nvSpPr>
          <p:cNvPr id="3" name="Subtitle 2">
            <a:extLst>
              <a:ext uri="{FF2B5EF4-FFF2-40B4-BE49-F238E27FC236}">
                <a16:creationId xmlns:a16="http://schemas.microsoft.com/office/drawing/2014/main" id="{1488C8A7-50D2-4A3D-A546-C320A0AAFDBD}"/>
              </a:ext>
            </a:extLst>
          </p:cNvPr>
          <p:cNvSpPr>
            <a:spLocks noGrp="1"/>
          </p:cNvSpPr>
          <p:nvPr>
            <p:ph type="subTitle" idx="1"/>
          </p:nvPr>
        </p:nvSpPr>
        <p:spPr>
          <a:xfrm>
            <a:off x="2692398" y="3617841"/>
            <a:ext cx="6815669" cy="1320802"/>
          </a:xfrm>
        </p:spPr>
        <p:txBody>
          <a:bodyPr/>
          <a:lstStyle/>
          <a:p>
            <a:endParaRPr lang="id-ID" dirty="0"/>
          </a:p>
          <a:p>
            <a:r>
              <a:rPr lang="id-ID" dirty="0"/>
              <a:t>KELOMPOK 2</a:t>
            </a:r>
          </a:p>
        </p:txBody>
      </p:sp>
    </p:spTree>
    <p:extLst>
      <p:ext uri="{BB962C8B-B14F-4D97-AF65-F5344CB8AC3E}">
        <p14:creationId xmlns:p14="http://schemas.microsoft.com/office/powerpoint/2010/main" val="41411548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1D476-4742-46B9-99B3-B1EEA5F11659}"/>
              </a:ext>
            </a:extLst>
          </p:cNvPr>
          <p:cNvSpPr>
            <a:spLocks noGrp="1"/>
          </p:cNvSpPr>
          <p:nvPr>
            <p:ph type="title"/>
          </p:nvPr>
        </p:nvSpPr>
        <p:spPr/>
        <p:txBody>
          <a:bodyPr/>
          <a:lstStyle/>
          <a:p>
            <a:r>
              <a:rPr lang="id-ID" dirty="0"/>
              <a:t>Jenis jenis malpraktik</a:t>
            </a:r>
          </a:p>
        </p:txBody>
      </p:sp>
      <p:sp>
        <p:nvSpPr>
          <p:cNvPr id="3" name="Content Placeholder 2">
            <a:extLst>
              <a:ext uri="{FF2B5EF4-FFF2-40B4-BE49-F238E27FC236}">
                <a16:creationId xmlns:a16="http://schemas.microsoft.com/office/drawing/2014/main" id="{DB6801ED-E3F6-40E8-8DC0-673C760F25C6}"/>
              </a:ext>
            </a:extLst>
          </p:cNvPr>
          <p:cNvSpPr>
            <a:spLocks noGrp="1"/>
          </p:cNvSpPr>
          <p:nvPr>
            <p:ph idx="1"/>
          </p:nvPr>
        </p:nvSpPr>
        <p:spPr/>
        <p:txBody>
          <a:bodyPr>
            <a:normAutofit/>
          </a:bodyPr>
          <a:lstStyle/>
          <a:p>
            <a:pPr marL="0" indent="0">
              <a:lnSpc>
                <a:spcPct val="115000"/>
              </a:lnSpc>
              <a:spcAft>
                <a:spcPts val="0"/>
              </a:spcAft>
              <a:buNone/>
            </a:pPr>
            <a:r>
              <a:rPr lang="id-ID" sz="18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B. Civil</a:t>
            </a:r>
            <a:r>
              <a:rPr lang="id-ID" sz="1800" dirty="0">
                <a:latin typeface="Calibri" panose="020F0502020204030204" pitchFamily="34" charset="0"/>
                <a:ea typeface="MS Mincho" panose="02020609040205080304" pitchFamily="49" charset="-128"/>
                <a:cs typeface="Arial" panose="020B0604020202020204" pitchFamily="34" charset="0"/>
              </a:rPr>
              <a:t> </a:t>
            </a:r>
            <a:r>
              <a:rPr lang="id-ID" sz="18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Malpractice</a:t>
            </a:r>
            <a:endParaRPr lang="id-ID" sz="1800" dirty="0">
              <a:effectLst/>
              <a:latin typeface="Calibri" panose="020F0502020204030204" pitchFamily="34" charset="0"/>
              <a:ea typeface="MS Mincho" panose="02020609040205080304" pitchFamily="49" charset="-128"/>
              <a:cs typeface="Arial" panose="020B0604020202020204" pitchFamily="34" charset="0"/>
            </a:endParaRPr>
          </a:p>
          <a:p>
            <a:pPr marL="0" indent="0">
              <a:lnSpc>
                <a:spcPct val="115000"/>
              </a:lnSpc>
              <a:spcAft>
                <a:spcPts val="0"/>
              </a:spcAft>
              <a:buNone/>
            </a:pPr>
            <a:r>
              <a:rPr lang="id-ID" sz="18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Seorang tenaga kesehatan akan disebut melakukan civil malpractice apabila</a:t>
            </a:r>
            <a:r>
              <a:rPr lang="id-ID" sz="1800" dirty="0">
                <a:latin typeface="Calibri" panose="020F0502020204030204" pitchFamily="34" charset="0"/>
                <a:ea typeface="MS Mincho" panose="02020609040205080304" pitchFamily="49" charset="-128"/>
                <a:cs typeface="Arial" panose="020B0604020202020204" pitchFamily="34" charset="0"/>
              </a:rPr>
              <a:t> </a:t>
            </a:r>
            <a:r>
              <a:rPr lang="id-ID" sz="18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tidak melaksanakan kewajiban atau tidak memberikan prestasinya</a:t>
            </a:r>
            <a:r>
              <a:rPr lang="id-ID" sz="1800" dirty="0">
                <a:latin typeface="Calibri" panose="020F0502020204030204" pitchFamily="34" charset="0"/>
                <a:ea typeface="MS Mincho" panose="02020609040205080304" pitchFamily="49" charset="-128"/>
                <a:cs typeface="Arial" panose="020B0604020202020204" pitchFamily="34" charset="0"/>
              </a:rPr>
              <a:t> </a:t>
            </a:r>
            <a:r>
              <a:rPr lang="id-ID" sz="18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sebagaimana yang telah</a:t>
            </a:r>
            <a:r>
              <a:rPr lang="id-ID" sz="1800" dirty="0">
                <a:latin typeface="Calibri" panose="020F0502020204030204" pitchFamily="34" charset="0"/>
                <a:ea typeface="MS Mincho" panose="02020609040205080304" pitchFamily="49" charset="-128"/>
                <a:cs typeface="Arial" panose="020B0604020202020204" pitchFamily="34" charset="0"/>
              </a:rPr>
              <a:t> </a:t>
            </a:r>
            <a:r>
              <a:rPr lang="id-ID" sz="18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disepakati</a:t>
            </a:r>
            <a:r>
              <a:rPr lang="id-ID" sz="1800" dirty="0">
                <a:latin typeface="Calibri" panose="020F0502020204030204" pitchFamily="34" charset="0"/>
                <a:ea typeface="MS Mincho" panose="02020609040205080304" pitchFamily="49" charset="-128"/>
                <a:cs typeface="Arial" panose="020B0604020202020204" pitchFamily="34" charset="0"/>
              </a:rPr>
              <a:t> </a:t>
            </a:r>
            <a:r>
              <a:rPr lang="id-ID" sz="18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(ingkar</a:t>
            </a:r>
            <a:r>
              <a:rPr lang="id-ID" sz="1800" dirty="0">
                <a:latin typeface="Calibri" panose="020F0502020204030204" pitchFamily="34" charset="0"/>
                <a:ea typeface="MS Mincho" panose="02020609040205080304" pitchFamily="49" charset="-128"/>
                <a:cs typeface="Arial" panose="020B0604020202020204" pitchFamily="34" charset="0"/>
              </a:rPr>
              <a:t> </a:t>
            </a:r>
            <a:r>
              <a:rPr lang="id-ID" sz="18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janji).</a:t>
            </a:r>
            <a:endParaRPr lang="id-ID" sz="1800" dirty="0">
              <a:effectLst/>
              <a:latin typeface="Calibri" panose="020F0502020204030204" pitchFamily="34" charset="0"/>
              <a:ea typeface="MS Mincho" panose="02020609040205080304" pitchFamily="49" charset="-128"/>
              <a:cs typeface="Arial" panose="020B0604020202020204" pitchFamily="34" charset="0"/>
            </a:endParaRPr>
          </a:p>
          <a:p>
            <a:pPr marL="0" indent="0">
              <a:lnSpc>
                <a:spcPct val="115000"/>
              </a:lnSpc>
              <a:spcAft>
                <a:spcPts val="0"/>
              </a:spcAft>
              <a:buNone/>
            </a:pPr>
            <a:r>
              <a:rPr lang="id-ID" sz="18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Tindakan tenaga kesehatan yang dapat dikategorikan civil malpractice</a:t>
            </a:r>
          </a:p>
          <a:p>
            <a:pPr>
              <a:lnSpc>
                <a:spcPct val="115000"/>
              </a:lnSpc>
              <a:spcAft>
                <a:spcPts val="0"/>
              </a:spcAft>
            </a:pPr>
            <a:r>
              <a:rPr lang="id-ID" sz="18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Tidak melakukan apa yang menurut kesepakatannya wajib</a:t>
            </a:r>
            <a:r>
              <a:rPr lang="id-ID" sz="1800" dirty="0">
                <a:latin typeface="Calibri" panose="020F0502020204030204" pitchFamily="34" charset="0"/>
                <a:ea typeface="MS Mincho" panose="02020609040205080304" pitchFamily="49" charset="-128"/>
                <a:cs typeface="Arial" panose="020B0604020202020204" pitchFamily="34" charset="0"/>
              </a:rPr>
              <a:t> </a:t>
            </a:r>
            <a:r>
              <a:rPr lang="id-ID" sz="18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dilakukan</a:t>
            </a:r>
            <a:endParaRPr lang="id-ID" sz="1800" dirty="0">
              <a:effectLst/>
              <a:latin typeface="Calibri" panose="020F0502020204030204" pitchFamily="34" charset="0"/>
              <a:ea typeface="MS Mincho" panose="02020609040205080304" pitchFamily="49" charset="-128"/>
              <a:cs typeface="Arial" panose="020B0604020202020204" pitchFamily="34" charset="0"/>
            </a:endParaRPr>
          </a:p>
          <a:p>
            <a:pPr>
              <a:lnSpc>
                <a:spcPct val="115000"/>
              </a:lnSpc>
              <a:spcAft>
                <a:spcPts val="0"/>
              </a:spcAft>
            </a:pPr>
            <a:r>
              <a:rPr lang="id-ID" sz="18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Melakukan apa yang menurut kesepakatannya wajib dilakukan</a:t>
            </a:r>
            <a:r>
              <a:rPr lang="id-ID" sz="1800" dirty="0">
                <a:latin typeface="Calibri" panose="020F0502020204030204" pitchFamily="34" charset="0"/>
                <a:ea typeface="MS Mincho" panose="02020609040205080304" pitchFamily="49" charset="-128"/>
                <a:cs typeface="Arial" panose="020B0604020202020204" pitchFamily="34" charset="0"/>
              </a:rPr>
              <a:t> </a:t>
            </a:r>
            <a:r>
              <a:rPr lang="id-ID" sz="18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tetapi terlambat melakukannya</a:t>
            </a:r>
            <a:endParaRPr lang="id-ID" sz="1800" dirty="0">
              <a:effectLst/>
              <a:latin typeface="Calibri" panose="020F0502020204030204" pitchFamily="34" charset="0"/>
              <a:ea typeface="MS Mincho" panose="02020609040205080304" pitchFamily="49" charset="-128"/>
              <a:cs typeface="Arial" panose="020B0604020202020204" pitchFamily="34" charset="0"/>
            </a:endParaRPr>
          </a:p>
          <a:p>
            <a:pPr>
              <a:lnSpc>
                <a:spcPct val="115000"/>
              </a:lnSpc>
              <a:spcAft>
                <a:spcPts val="0"/>
              </a:spcAft>
            </a:pPr>
            <a:endParaRPr lang="id-ID" sz="1800" dirty="0">
              <a:effectLst/>
              <a:latin typeface="Calibri" panose="020F0502020204030204" pitchFamily="34" charset="0"/>
              <a:ea typeface="MS Mincho" panose="02020609040205080304" pitchFamily="49" charset="-128"/>
              <a:cs typeface="Arial" panose="020B0604020202020204" pitchFamily="34" charset="0"/>
            </a:endParaRPr>
          </a:p>
          <a:p>
            <a:endParaRPr lang="id-ID" dirty="0"/>
          </a:p>
        </p:txBody>
      </p:sp>
    </p:spTree>
    <p:extLst>
      <p:ext uri="{BB962C8B-B14F-4D97-AF65-F5344CB8AC3E}">
        <p14:creationId xmlns:p14="http://schemas.microsoft.com/office/powerpoint/2010/main" val="18549592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ED5B8-CA81-4D61-A074-9F26595DE67B}"/>
              </a:ext>
            </a:extLst>
          </p:cNvPr>
          <p:cNvSpPr>
            <a:spLocks noGrp="1"/>
          </p:cNvSpPr>
          <p:nvPr>
            <p:ph type="title"/>
          </p:nvPr>
        </p:nvSpPr>
        <p:spPr/>
        <p:txBody>
          <a:bodyPr/>
          <a:lstStyle/>
          <a:p>
            <a:r>
              <a:rPr lang="id-ID" dirty="0"/>
              <a:t>Jenis jenis malpraktik</a:t>
            </a:r>
          </a:p>
        </p:txBody>
      </p:sp>
      <p:sp>
        <p:nvSpPr>
          <p:cNvPr id="3" name="Content Placeholder 2">
            <a:extLst>
              <a:ext uri="{FF2B5EF4-FFF2-40B4-BE49-F238E27FC236}">
                <a16:creationId xmlns:a16="http://schemas.microsoft.com/office/drawing/2014/main" id="{D038A205-57C3-4D13-9699-C27450D35424}"/>
              </a:ext>
            </a:extLst>
          </p:cNvPr>
          <p:cNvSpPr>
            <a:spLocks noGrp="1"/>
          </p:cNvSpPr>
          <p:nvPr>
            <p:ph idx="1"/>
          </p:nvPr>
        </p:nvSpPr>
        <p:spPr/>
        <p:txBody>
          <a:bodyPr>
            <a:normAutofit/>
          </a:bodyPr>
          <a:lstStyle/>
          <a:p>
            <a:pPr marL="0" indent="0">
              <a:lnSpc>
                <a:spcPct val="115000"/>
              </a:lnSpc>
              <a:spcAft>
                <a:spcPts val="0"/>
              </a:spcAft>
              <a:buNone/>
            </a:pPr>
            <a:r>
              <a:rPr lang="id-ID" sz="18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C. Administrativemalpractice</a:t>
            </a:r>
            <a:endParaRPr lang="id-ID" sz="1800" dirty="0">
              <a:effectLst/>
              <a:latin typeface="Calibri" panose="020F0502020204030204" pitchFamily="34" charset="0"/>
              <a:ea typeface="MS Mincho" panose="02020609040205080304" pitchFamily="49" charset="-128"/>
              <a:cs typeface="Arial" panose="020B0604020202020204" pitchFamily="34" charset="0"/>
            </a:endParaRPr>
          </a:p>
          <a:p>
            <a:pPr marL="0" indent="0">
              <a:lnSpc>
                <a:spcPct val="115000"/>
              </a:lnSpc>
              <a:spcAft>
                <a:spcPts val="0"/>
              </a:spcAft>
              <a:buNone/>
            </a:pPr>
            <a:r>
              <a:rPr lang="id-ID" sz="18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Tenaga bidan dikatakan telah melakukan administrative malpractice manakala tenaga bidan tersebut telah melanggar hukum administrasi. Perlu</a:t>
            </a:r>
            <a:r>
              <a:rPr lang="id-ID" sz="1800" dirty="0">
                <a:latin typeface="Calibri" panose="020F0502020204030204" pitchFamily="34" charset="0"/>
                <a:ea typeface="MS Mincho" panose="02020609040205080304" pitchFamily="49" charset="-128"/>
                <a:cs typeface="Arial" panose="020B0604020202020204" pitchFamily="34" charset="0"/>
              </a:rPr>
              <a:t> </a:t>
            </a:r>
            <a:r>
              <a:rPr lang="id-ID" sz="18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diketahui bahwa dalam melakukan police power, pemerintah mempunyai</a:t>
            </a:r>
            <a:r>
              <a:rPr lang="id-ID" sz="1800" dirty="0">
                <a:latin typeface="Calibri" panose="020F0502020204030204" pitchFamily="34" charset="0"/>
                <a:ea typeface="MS Mincho" panose="02020609040205080304" pitchFamily="49" charset="-128"/>
                <a:cs typeface="Arial" panose="020B0604020202020204" pitchFamily="34" charset="0"/>
              </a:rPr>
              <a:t> </a:t>
            </a:r>
            <a:r>
              <a:rPr lang="id-ID" sz="18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kewenangan menerbitkan berbagai ketentuan di bidang kesehatan, misalnya</a:t>
            </a:r>
            <a:r>
              <a:rPr lang="id-ID" sz="1800" dirty="0">
                <a:latin typeface="Calibri" panose="020F0502020204030204" pitchFamily="34" charset="0"/>
                <a:ea typeface="MS Mincho" panose="02020609040205080304" pitchFamily="49" charset="-128"/>
                <a:cs typeface="Arial" panose="020B0604020202020204" pitchFamily="34" charset="0"/>
              </a:rPr>
              <a:t> </a:t>
            </a:r>
            <a:r>
              <a:rPr lang="id-ID" sz="18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tentang persyaratan bagi tenaga bidan untuk menjalankan profesinya (Surat</a:t>
            </a:r>
            <a:r>
              <a:rPr lang="id-ID" sz="1800" dirty="0">
                <a:latin typeface="Calibri" panose="020F0502020204030204" pitchFamily="34" charset="0"/>
                <a:ea typeface="MS Mincho" panose="02020609040205080304" pitchFamily="49" charset="-128"/>
                <a:cs typeface="Arial" panose="020B0604020202020204" pitchFamily="34" charset="0"/>
              </a:rPr>
              <a:t> </a:t>
            </a:r>
            <a:r>
              <a:rPr lang="id-ID" sz="18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Ijin Kerja, Surat Ijin Praktek), batas kewenangan serta kewajiban tenaga</a:t>
            </a:r>
            <a:r>
              <a:rPr lang="id-ID" sz="1800" dirty="0">
                <a:latin typeface="Calibri" panose="020F0502020204030204" pitchFamily="34" charset="0"/>
                <a:ea typeface="MS Mincho" panose="02020609040205080304" pitchFamily="49" charset="-128"/>
                <a:cs typeface="Arial" panose="020B0604020202020204" pitchFamily="34" charset="0"/>
              </a:rPr>
              <a:t> </a:t>
            </a:r>
            <a:r>
              <a:rPr lang="id-ID" sz="18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bidan. </a:t>
            </a:r>
            <a:endParaRPr lang="id-ID" sz="1800" dirty="0">
              <a:effectLst/>
              <a:latin typeface="Calibri" panose="020F0502020204030204" pitchFamily="34" charset="0"/>
              <a:ea typeface="MS Mincho" panose="02020609040205080304" pitchFamily="49" charset="-128"/>
              <a:cs typeface="Arial" panose="020B0604020202020204" pitchFamily="34" charset="0"/>
            </a:endParaRPr>
          </a:p>
          <a:p>
            <a:endParaRPr lang="id-ID" dirty="0"/>
          </a:p>
        </p:txBody>
      </p:sp>
    </p:spTree>
    <p:extLst>
      <p:ext uri="{BB962C8B-B14F-4D97-AF65-F5344CB8AC3E}">
        <p14:creationId xmlns:p14="http://schemas.microsoft.com/office/powerpoint/2010/main" val="36279027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39B7E-B030-4867-99B3-51C780AF8671}"/>
              </a:ext>
            </a:extLst>
          </p:cNvPr>
          <p:cNvSpPr>
            <a:spLocks noGrp="1"/>
          </p:cNvSpPr>
          <p:nvPr>
            <p:ph type="title"/>
          </p:nvPr>
        </p:nvSpPr>
        <p:spPr/>
        <p:txBody>
          <a:bodyPr/>
          <a:lstStyle/>
          <a:p>
            <a:r>
              <a:rPr lang="id-ID" dirty="0"/>
              <a:t>Berdasarkan alquran dan hadist</a:t>
            </a:r>
          </a:p>
        </p:txBody>
      </p:sp>
      <p:sp>
        <p:nvSpPr>
          <p:cNvPr id="3" name="Content Placeholder 2">
            <a:extLst>
              <a:ext uri="{FF2B5EF4-FFF2-40B4-BE49-F238E27FC236}">
                <a16:creationId xmlns:a16="http://schemas.microsoft.com/office/drawing/2014/main" id="{88671A77-039C-40DA-8441-B9F80E2E32C1}"/>
              </a:ext>
            </a:extLst>
          </p:cNvPr>
          <p:cNvSpPr>
            <a:spLocks noGrp="1"/>
          </p:cNvSpPr>
          <p:nvPr>
            <p:ph idx="1"/>
          </p:nvPr>
        </p:nvSpPr>
        <p:spPr/>
        <p:txBody>
          <a:bodyPr>
            <a:normAutofit fontScale="92500" lnSpcReduction="20000"/>
          </a:bodyPr>
          <a:lstStyle/>
          <a:p>
            <a:pPr marL="0" indent="0" algn="ctr">
              <a:lnSpc>
                <a:spcPct val="115000"/>
              </a:lnSpc>
              <a:spcAft>
                <a:spcPts val="0"/>
              </a:spcAft>
              <a:buNone/>
            </a:pPr>
            <a:r>
              <a:rPr lang="id-ID" sz="18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Allah SWT</a:t>
            </a:r>
            <a:endParaRPr lang="id-ID" sz="1800" dirty="0">
              <a:effectLst/>
              <a:latin typeface="Calibri" panose="020F0502020204030204" pitchFamily="34" charset="0"/>
              <a:ea typeface="MS Mincho" panose="02020609040205080304" pitchFamily="49" charset="-128"/>
              <a:cs typeface="Arial" panose="020B0604020202020204" pitchFamily="34" charset="0"/>
            </a:endParaRPr>
          </a:p>
          <a:p>
            <a:pPr marL="0" indent="0" algn="ctr">
              <a:lnSpc>
                <a:spcPct val="115000"/>
              </a:lnSpc>
              <a:spcAft>
                <a:spcPts val="0"/>
              </a:spcAft>
              <a:buNone/>
            </a:pPr>
            <a:r>
              <a:rPr lang="id-ID" sz="18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 berfirman dalam Alquran Surat al-Isra ayat 23 sebagai berikut:</a:t>
            </a:r>
            <a:endParaRPr lang="id-ID" sz="1800" dirty="0">
              <a:effectLst/>
              <a:latin typeface="Calibri" panose="020F0502020204030204" pitchFamily="34" charset="0"/>
              <a:ea typeface="MS Mincho" panose="02020609040205080304" pitchFamily="49" charset="-128"/>
              <a:cs typeface="Arial" panose="020B0604020202020204" pitchFamily="34" charset="0"/>
            </a:endParaRPr>
          </a:p>
          <a:p>
            <a:pPr marL="0" indent="0" algn="ctr">
              <a:lnSpc>
                <a:spcPct val="115000"/>
              </a:lnSpc>
              <a:spcAft>
                <a:spcPts val="0"/>
              </a:spcAft>
              <a:buNone/>
            </a:pPr>
            <a:r>
              <a:rPr lang="ar-SA" sz="1800" dirty="0">
                <a:solidFill>
                  <a:srgbClr val="222222"/>
                </a:solidFill>
                <a:effectLst/>
                <a:latin typeface="Calibri" panose="020F0502020204030204" pitchFamily="34" charset="0"/>
                <a:ea typeface="Times New Roman" panose="02020603050405020304" pitchFamily="18" charset="0"/>
                <a:cs typeface="Times New Roman" panose="02020603050405020304" pitchFamily="18" charset="0"/>
              </a:rPr>
              <a:t>۞وَقَضَىٰ رَبُّكَ أَلَّا تَعۡبُدُوٓاْ إِلَّآ إِیَّاهُ وَبِٱلۡوَٰلِدَیۡنِ إِحۡسَٰنًاۚ إِمَّا یَبۡلُغَنَّ عِندَكَ ٱلۡكِبَرَ أَحَدُھُمَآ أَوۡ كِلَاھُمَا فَلَا</a:t>
            </a:r>
            <a:r>
              <a:rPr lang="id-ID" sz="18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id-ID" sz="1800" dirty="0">
              <a:effectLst/>
              <a:latin typeface="Calibri" panose="020F0502020204030204" pitchFamily="34" charset="0"/>
              <a:ea typeface="MS Mincho" panose="02020609040205080304" pitchFamily="49" charset="-128"/>
              <a:cs typeface="Arial" panose="020B0604020202020204" pitchFamily="34" charset="0"/>
            </a:endParaRPr>
          </a:p>
          <a:p>
            <a:pPr marL="0" indent="0" algn="ctr">
              <a:lnSpc>
                <a:spcPct val="115000"/>
              </a:lnSpc>
              <a:spcAft>
                <a:spcPts val="0"/>
              </a:spcAft>
              <a:buNone/>
            </a:pPr>
            <a:r>
              <a:rPr lang="ar-SA" sz="1800" dirty="0">
                <a:solidFill>
                  <a:srgbClr val="222222"/>
                </a:solidFill>
                <a:effectLst/>
                <a:latin typeface="Calibri" panose="020F0502020204030204" pitchFamily="34" charset="0"/>
                <a:ea typeface="Times New Roman" panose="02020603050405020304" pitchFamily="18" charset="0"/>
                <a:cs typeface="Times New Roman" panose="02020603050405020304" pitchFamily="18" charset="0"/>
              </a:rPr>
              <a:t>تَقُل لَّھُمَآ أُفّ◌ٖ وَلَا تَنۡھَرۡھُمَا وَقُل لَّھُمَا قَوۡ ◌ٗ ا كَرِیم◌ٗ ا</a:t>
            </a:r>
            <a:r>
              <a:rPr lang="id-ID" sz="18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id-ID" sz="1800" dirty="0">
              <a:effectLst/>
              <a:latin typeface="Calibri" panose="020F0502020204030204" pitchFamily="34" charset="0"/>
              <a:ea typeface="MS Mincho" panose="02020609040205080304" pitchFamily="49" charset="-128"/>
              <a:cs typeface="Arial" panose="020B0604020202020204" pitchFamily="34" charset="0"/>
            </a:endParaRPr>
          </a:p>
          <a:p>
            <a:pPr marL="0" indent="0" algn="ctr">
              <a:lnSpc>
                <a:spcPct val="115000"/>
              </a:lnSpc>
              <a:spcAft>
                <a:spcPts val="0"/>
              </a:spcAft>
              <a:buNone/>
            </a:pPr>
            <a:r>
              <a:rPr lang="id-ID" sz="18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Artinya</a:t>
            </a:r>
            <a:endParaRPr lang="id-ID" sz="1800" dirty="0">
              <a:effectLst/>
              <a:latin typeface="Calibri" panose="020F0502020204030204" pitchFamily="34" charset="0"/>
              <a:ea typeface="MS Mincho" panose="02020609040205080304" pitchFamily="49" charset="-128"/>
              <a:cs typeface="Arial" panose="020B0604020202020204" pitchFamily="34" charset="0"/>
            </a:endParaRPr>
          </a:p>
          <a:p>
            <a:pPr marL="0" indent="0" algn="ctr">
              <a:lnSpc>
                <a:spcPct val="115000"/>
              </a:lnSpc>
              <a:spcAft>
                <a:spcPts val="0"/>
              </a:spcAft>
              <a:buNone/>
            </a:pPr>
            <a:r>
              <a:rPr lang="id-ID" sz="18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Dan Tuhanmu telah memerintahkan supaya kamu jangan menyembah</a:t>
            </a:r>
            <a:endParaRPr lang="id-ID" sz="1800" dirty="0">
              <a:effectLst/>
              <a:latin typeface="Calibri" panose="020F0502020204030204" pitchFamily="34" charset="0"/>
              <a:ea typeface="MS Mincho" panose="02020609040205080304" pitchFamily="49" charset="-128"/>
              <a:cs typeface="Arial" panose="020B0604020202020204" pitchFamily="34" charset="0"/>
            </a:endParaRPr>
          </a:p>
          <a:p>
            <a:pPr marL="0" indent="0" algn="ctr">
              <a:lnSpc>
                <a:spcPct val="115000"/>
              </a:lnSpc>
              <a:spcAft>
                <a:spcPts val="0"/>
              </a:spcAft>
              <a:buNone/>
            </a:pPr>
            <a:r>
              <a:rPr lang="id-ID" sz="18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selain Dia dan hendaklah kamu berbuat baik pada ibu bapakmu dengan</a:t>
            </a:r>
            <a:endParaRPr lang="id-ID" sz="1800" dirty="0">
              <a:effectLst/>
              <a:latin typeface="Calibri" panose="020F0502020204030204" pitchFamily="34" charset="0"/>
              <a:ea typeface="MS Mincho" panose="02020609040205080304" pitchFamily="49" charset="-128"/>
              <a:cs typeface="Arial" panose="020B0604020202020204" pitchFamily="34" charset="0"/>
            </a:endParaRPr>
          </a:p>
          <a:p>
            <a:pPr marL="0" indent="0" algn="ctr">
              <a:lnSpc>
                <a:spcPct val="115000"/>
              </a:lnSpc>
              <a:spcAft>
                <a:spcPts val="0"/>
              </a:spcAft>
              <a:buNone/>
            </a:pPr>
            <a:r>
              <a:rPr lang="id-ID" sz="18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sebaik-baiknya. Jika salah seorang di antara keduanya atau kedua-duanya</a:t>
            </a:r>
            <a:endParaRPr lang="id-ID" sz="1800" dirty="0">
              <a:effectLst/>
              <a:latin typeface="Calibri" panose="020F0502020204030204" pitchFamily="34" charset="0"/>
              <a:ea typeface="MS Mincho" panose="02020609040205080304" pitchFamily="49" charset="-128"/>
              <a:cs typeface="Arial" panose="020B0604020202020204" pitchFamily="34" charset="0"/>
            </a:endParaRPr>
          </a:p>
          <a:p>
            <a:pPr marL="0" indent="0" algn="ctr">
              <a:lnSpc>
                <a:spcPct val="115000"/>
              </a:lnSpc>
              <a:spcAft>
                <a:spcPts val="0"/>
              </a:spcAft>
              <a:buNone/>
            </a:pPr>
            <a:r>
              <a:rPr lang="id-ID" sz="18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sampai berumur lanjut dalam pemeliharaanmu, maka sekali-kali janganlah</a:t>
            </a:r>
            <a:endParaRPr lang="id-ID" sz="1800" dirty="0">
              <a:effectLst/>
              <a:latin typeface="Calibri" panose="020F0502020204030204" pitchFamily="34" charset="0"/>
              <a:ea typeface="MS Mincho" panose="02020609040205080304" pitchFamily="49" charset="-128"/>
              <a:cs typeface="Arial" panose="020B0604020202020204" pitchFamily="34" charset="0"/>
            </a:endParaRPr>
          </a:p>
          <a:p>
            <a:pPr marL="0" indent="0" algn="ctr">
              <a:lnSpc>
                <a:spcPct val="115000"/>
              </a:lnSpc>
              <a:spcAft>
                <a:spcPts val="0"/>
              </a:spcAft>
              <a:buNone/>
            </a:pPr>
            <a:r>
              <a:rPr lang="id-ID" sz="18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kamu mengatakan kepada keduanya perkataan "ah" dan janganlah kamu</a:t>
            </a:r>
            <a:endParaRPr lang="id-ID" sz="1800" dirty="0">
              <a:effectLst/>
              <a:latin typeface="Calibri" panose="020F0502020204030204" pitchFamily="34" charset="0"/>
              <a:ea typeface="MS Mincho" panose="02020609040205080304" pitchFamily="49" charset="-128"/>
              <a:cs typeface="Arial" panose="020B0604020202020204" pitchFamily="34" charset="0"/>
            </a:endParaRPr>
          </a:p>
          <a:p>
            <a:pPr marL="0" indent="0" algn="ctr">
              <a:lnSpc>
                <a:spcPct val="115000"/>
              </a:lnSpc>
              <a:spcAft>
                <a:spcPts val="0"/>
              </a:spcAft>
              <a:buNone/>
            </a:pPr>
            <a:r>
              <a:rPr lang="id-ID" sz="18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membentak mereka dan ucapkanlah kepada mereka perkataan yang mulia.</a:t>
            </a:r>
            <a:endParaRPr lang="id-ID" sz="1800" dirty="0">
              <a:effectLst/>
              <a:latin typeface="Calibri" panose="020F0502020204030204" pitchFamily="34" charset="0"/>
              <a:ea typeface="MS Mincho" panose="02020609040205080304" pitchFamily="49" charset="-128"/>
              <a:cs typeface="Arial" panose="020B0604020202020204" pitchFamily="34" charset="0"/>
            </a:endParaRPr>
          </a:p>
          <a:p>
            <a:endParaRPr lang="id-ID" dirty="0"/>
          </a:p>
        </p:txBody>
      </p:sp>
    </p:spTree>
    <p:extLst>
      <p:ext uri="{BB962C8B-B14F-4D97-AF65-F5344CB8AC3E}">
        <p14:creationId xmlns:p14="http://schemas.microsoft.com/office/powerpoint/2010/main" val="40741902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0C5A7-9090-4166-9024-5CE58E9615F7}"/>
              </a:ext>
            </a:extLst>
          </p:cNvPr>
          <p:cNvSpPr>
            <a:spLocks noGrp="1"/>
          </p:cNvSpPr>
          <p:nvPr>
            <p:ph type="title"/>
          </p:nvPr>
        </p:nvSpPr>
        <p:spPr/>
        <p:txBody>
          <a:bodyPr/>
          <a:lstStyle/>
          <a:p>
            <a:r>
              <a:rPr lang="id-ID" dirty="0"/>
              <a:t>Berdasarkan alquran dan hadist</a:t>
            </a:r>
          </a:p>
        </p:txBody>
      </p:sp>
      <p:sp>
        <p:nvSpPr>
          <p:cNvPr id="3" name="Content Placeholder 2">
            <a:extLst>
              <a:ext uri="{FF2B5EF4-FFF2-40B4-BE49-F238E27FC236}">
                <a16:creationId xmlns:a16="http://schemas.microsoft.com/office/drawing/2014/main" id="{C47AD459-8016-4EC1-9C33-B9C6B8B45675}"/>
              </a:ext>
            </a:extLst>
          </p:cNvPr>
          <p:cNvSpPr>
            <a:spLocks noGrp="1"/>
          </p:cNvSpPr>
          <p:nvPr>
            <p:ph idx="1"/>
          </p:nvPr>
        </p:nvSpPr>
        <p:spPr/>
        <p:txBody>
          <a:bodyPr>
            <a:normAutofit fontScale="92500" lnSpcReduction="20000"/>
          </a:bodyPr>
          <a:lstStyle/>
          <a:p>
            <a:pPr marL="0" indent="0">
              <a:lnSpc>
                <a:spcPct val="115000"/>
              </a:lnSpc>
              <a:spcAft>
                <a:spcPts val="0"/>
              </a:spcAft>
              <a:buNone/>
            </a:pPr>
            <a:r>
              <a:rPr lang="id-ID" sz="18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Analisis Hadis-Hadis Malpraktek</a:t>
            </a:r>
            <a:endParaRPr lang="id-ID" sz="1800" dirty="0">
              <a:effectLst/>
              <a:latin typeface="Calibri" panose="020F0502020204030204" pitchFamily="34" charset="0"/>
              <a:ea typeface="MS Mincho" panose="02020609040205080304" pitchFamily="49" charset="-128"/>
              <a:cs typeface="Arial" panose="020B0604020202020204" pitchFamily="34" charset="0"/>
            </a:endParaRPr>
          </a:p>
          <a:p>
            <a:pPr marL="0" indent="0">
              <a:lnSpc>
                <a:spcPct val="115000"/>
              </a:lnSpc>
              <a:spcAft>
                <a:spcPts val="0"/>
              </a:spcAft>
              <a:buNone/>
            </a:pPr>
            <a:r>
              <a:rPr lang="id-ID" sz="18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Dalam dua riwayat Abū Dāwud disebutkan:</a:t>
            </a:r>
            <a:endParaRPr lang="id-ID" sz="1800" dirty="0">
              <a:effectLst/>
              <a:latin typeface="Calibri" panose="020F0502020204030204" pitchFamily="34" charset="0"/>
              <a:ea typeface="MS Mincho" panose="02020609040205080304" pitchFamily="49" charset="-128"/>
              <a:cs typeface="Arial" panose="020B0604020202020204" pitchFamily="34" charset="0"/>
            </a:endParaRPr>
          </a:p>
          <a:p>
            <a:pPr marL="0" indent="0">
              <a:lnSpc>
                <a:spcPct val="115000"/>
              </a:lnSpc>
              <a:spcAft>
                <a:spcPts val="0"/>
              </a:spcAft>
              <a:buNone/>
            </a:pPr>
            <a:endParaRPr lang="id-ID" sz="1800" dirty="0">
              <a:effectLst/>
              <a:latin typeface="Calibri" panose="020F0502020204030204" pitchFamily="34" charset="0"/>
              <a:ea typeface="MS Mincho" panose="02020609040205080304" pitchFamily="49" charset="-128"/>
              <a:cs typeface="Arial" panose="020B0604020202020204" pitchFamily="34" charset="0"/>
            </a:endParaRPr>
          </a:p>
          <a:p>
            <a:pPr marL="0" indent="0">
              <a:lnSpc>
                <a:spcPct val="115000"/>
              </a:lnSpc>
              <a:spcAft>
                <a:spcPts val="0"/>
              </a:spcAft>
              <a:buNone/>
            </a:pPr>
            <a:r>
              <a:rPr lang="id-ID" sz="18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“Berkata pada kami Nashr bin Āsim al-Anthākī dan Muhammad bin al-Shabbah bin </a:t>
            </a:r>
            <a:endParaRPr lang="id-ID" sz="1800" dirty="0">
              <a:effectLst/>
              <a:latin typeface="Calibri" panose="020F0502020204030204" pitchFamily="34" charset="0"/>
              <a:ea typeface="MS Mincho" panose="02020609040205080304" pitchFamily="49" charset="-128"/>
              <a:cs typeface="Arial" panose="020B0604020202020204" pitchFamily="34" charset="0"/>
            </a:endParaRPr>
          </a:p>
          <a:p>
            <a:pPr marL="0" indent="0">
              <a:lnSpc>
                <a:spcPct val="115000"/>
              </a:lnSpc>
              <a:spcAft>
                <a:spcPts val="0"/>
              </a:spcAft>
              <a:buNone/>
            </a:pPr>
            <a:r>
              <a:rPr lang="id-ID" sz="18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Sufyān, sesungguhnya al-Walīd bin Muslim mengabarkan pada mereka dari Ibnu Juraij dari </a:t>
            </a:r>
            <a:endParaRPr lang="id-ID" sz="1800" dirty="0">
              <a:effectLst/>
              <a:latin typeface="Calibri" panose="020F0502020204030204" pitchFamily="34" charset="0"/>
              <a:ea typeface="MS Mincho" panose="02020609040205080304" pitchFamily="49" charset="-128"/>
              <a:cs typeface="Arial" panose="020B0604020202020204" pitchFamily="34" charset="0"/>
            </a:endParaRPr>
          </a:p>
          <a:p>
            <a:pPr marL="0" indent="0">
              <a:lnSpc>
                <a:spcPct val="115000"/>
              </a:lnSpc>
              <a:spcAft>
                <a:spcPts val="0"/>
              </a:spcAft>
              <a:buNone/>
            </a:pPr>
            <a:r>
              <a:rPr lang="id-ID" sz="18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„Amr bin Syuaib dari ayahnya dari kakeknya, sesungguhnya Rasulullah saw. bersabda: </a:t>
            </a:r>
            <a:endParaRPr lang="id-ID" sz="1800" dirty="0">
              <a:effectLst/>
              <a:latin typeface="Calibri" panose="020F0502020204030204" pitchFamily="34" charset="0"/>
              <a:ea typeface="MS Mincho" panose="02020609040205080304" pitchFamily="49" charset="-128"/>
              <a:cs typeface="Arial" panose="020B0604020202020204" pitchFamily="34" charset="0"/>
            </a:endParaRPr>
          </a:p>
          <a:p>
            <a:pPr marL="0" indent="0">
              <a:lnSpc>
                <a:spcPct val="115000"/>
              </a:lnSpc>
              <a:spcAft>
                <a:spcPts val="0"/>
              </a:spcAft>
              <a:buNone/>
            </a:pPr>
            <a:r>
              <a:rPr lang="id-ID" sz="18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Barangsiapa yang bertindak sebagai seorang dokter sedangkan ia belum pernah mengkaji </a:t>
            </a:r>
            <a:endParaRPr lang="id-ID" sz="1800" dirty="0">
              <a:effectLst/>
              <a:latin typeface="Calibri" panose="020F0502020204030204" pitchFamily="34" charset="0"/>
              <a:ea typeface="MS Mincho" panose="02020609040205080304" pitchFamily="49" charset="-128"/>
              <a:cs typeface="Arial" panose="020B0604020202020204" pitchFamily="34" charset="0"/>
            </a:endParaRPr>
          </a:p>
          <a:p>
            <a:pPr marL="0" indent="0">
              <a:lnSpc>
                <a:spcPct val="115000"/>
              </a:lnSpc>
              <a:spcAft>
                <a:spcPts val="0"/>
              </a:spcAft>
              <a:buNone/>
            </a:pPr>
            <a:r>
              <a:rPr lang="id-ID" sz="18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ilmu pengobatan sebelumnya, maka ia harus bertanggung jawab atas kerugian yang terjadi </a:t>
            </a:r>
            <a:endParaRPr lang="id-ID" sz="1800" dirty="0">
              <a:effectLst/>
              <a:latin typeface="Calibri" panose="020F0502020204030204" pitchFamily="34" charset="0"/>
              <a:ea typeface="MS Mincho" panose="02020609040205080304" pitchFamily="49" charset="-128"/>
              <a:cs typeface="Arial" panose="020B0604020202020204" pitchFamily="34" charset="0"/>
            </a:endParaRPr>
          </a:p>
          <a:p>
            <a:pPr marL="0" indent="0">
              <a:lnSpc>
                <a:spcPct val="115000"/>
              </a:lnSpc>
              <a:spcAft>
                <a:spcPts val="0"/>
              </a:spcAft>
              <a:buNone/>
            </a:pPr>
            <a:r>
              <a:rPr lang="id-ID" sz="18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(jika ada yang celaka oleh cara pengobatannnya). Nashr berkata, berkata pada saya Ibnu </a:t>
            </a:r>
            <a:endParaRPr lang="id-ID" sz="1800" dirty="0">
              <a:effectLst/>
              <a:latin typeface="Calibri" panose="020F0502020204030204" pitchFamily="34" charset="0"/>
              <a:ea typeface="MS Mincho" panose="02020609040205080304" pitchFamily="49" charset="-128"/>
              <a:cs typeface="Arial" panose="020B0604020202020204" pitchFamily="34" charset="0"/>
            </a:endParaRPr>
          </a:p>
          <a:p>
            <a:pPr marL="0" indent="0">
              <a:lnSpc>
                <a:spcPct val="115000"/>
              </a:lnSpc>
              <a:spcAft>
                <a:spcPts val="0"/>
              </a:spcAft>
              <a:buNone/>
            </a:pPr>
            <a:r>
              <a:rPr lang="id-ID" sz="18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Juraij, Abū Dāwud berkata, hadis ini tidak diriwayatkan (secara musnad) kecuali dari </a:t>
            </a:r>
            <a:endParaRPr lang="id-ID" sz="1800" dirty="0">
              <a:effectLst/>
              <a:latin typeface="Calibri" panose="020F0502020204030204" pitchFamily="34" charset="0"/>
              <a:ea typeface="MS Mincho" panose="02020609040205080304" pitchFamily="49" charset="-128"/>
              <a:cs typeface="Arial" panose="020B0604020202020204" pitchFamily="34" charset="0"/>
            </a:endParaRPr>
          </a:p>
          <a:p>
            <a:pPr marL="0" indent="0">
              <a:lnSpc>
                <a:spcPct val="115000"/>
              </a:lnSpc>
              <a:spcAft>
                <a:spcPts val="0"/>
              </a:spcAft>
              <a:buNone/>
            </a:pPr>
            <a:r>
              <a:rPr lang="id-ID" sz="18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jalur al-Walīd, sedang kami tidak tahu apakah dia sahih (bisa diterima) atau tidak.”</a:t>
            </a:r>
            <a:endParaRPr lang="id-ID" sz="1800" dirty="0">
              <a:effectLst/>
              <a:latin typeface="Calibri" panose="020F0502020204030204" pitchFamily="34" charset="0"/>
              <a:ea typeface="MS Mincho" panose="02020609040205080304" pitchFamily="49" charset="-128"/>
              <a:cs typeface="Arial" panose="020B0604020202020204" pitchFamily="34" charset="0"/>
            </a:endParaRPr>
          </a:p>
          <a:p>
            <a:endParaRPr lang="id-ID" dirty="0"/>
          </a:p>
        </p:txBody>
      </p:sp>
    </p:spTree>
    <p:extLst>
      <p:ext uri="{BB962C8B-B14F-4D97-AF65-F5344CB8AC3E}">
        <p14:creationId xmlns:p14="http://schemas.microsoft.com/office/powerpoint/2010/main" val="15158513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D758E-E248-4917-9275-3E1628A05F98}"/>
              </a:ext>
            </a:extLst>
          </p:cNvPr>
          <p:cNvSpPr>
            <a:spLocks noGrp="1"/>
          </p:cNvSpPr>
          <p:nvPr>
            <p:ph type="title"/>
          </p:nvPr>
        </p:nvSpPr>
        <p:spPr/>
        <p:txBody>
          <a:bodyPr/>
          <a:lstStyle/>
          <a:p>
            <a:r>
              <a:rPr lang="id-ID" dirty="0">
                <a:solidFill>
                  <a:srgbClr val="222222"/>
                </a:solidFill>
                <a:latin typeface="Times New Roman" panose="02020603050405020304" pitchFamily="18" charset="0"/>
                <a:ea typeface="Times New Roman" panose="02020603050405020304" pitchFamily="18" charset="0"/>
                <a:cs typeface="Arial" panose="020B0604020202020204" pitchFamily="34" charset="0"/>
              </a:rPr>
              <a:t>Daftar Pustaka </a:t>
            </a:r>
            <a:endParaRPr lang="id-ID" dirty="0"/>
          </a:p>
        </p:txBody>
      </p:sp>
      <p:sp>
        <p:nvSpPr>
          <p:cNvPr id="3" name="Content Placeholder 2">
            <a:extLst>
              <a:ext uri="{FF2B5EF4-FFF2-40B4-BE49-F238E27FC236}">
                <a16:creationId xmlns:a16="http://schemas.microsoft.com/office/drawing/2014/main" id="{339CD67C-0391-4E45-9641-03FA6FB66B7F}"/>
              </a:ext>
            </a:extLst>
          </p:cNvPr>
          <p:cNvSpPr>
            <a:spLocks noGrp="1"/>
          </p:cNvSpPr>
          <p:nvPr>
            <p:ph idx="1"/>
          </p:nvPr>
        </p:nvSpPr>
        <p:spPr/>
        <p:txBody>
          <a:bodyPr/>
          <a:lstStyle/>
          <a:p>
            <a:pPr marL="0" indent="0" algn="ctr">
              <a:lnSpc>
                <a:spcPct val="115000"/>
              </a:lnSpc>
              <a:spcAft>
                <a:spcPts val="0"/>
              </a:spcAft>
              <a:buNone/>
            </a:pPr>
            <a:r>
              <a:rPr lang="id-ID" sz="18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Dahlan, S, 2002, Hukum Kesehatan, Badan Penerbit Universitas Di Ponegoro Semarang </a:t>
            </a:r>
            <a:endParaRPr lang="id-ID" sz="1800" dirty="0">
              <a:effectLst/>
              <a:latin typeface="Calibri" panose="020F0502020204030204" pitchFamily="34" charset="0"/>
              <a:ea typeface="MS Mincho" panose="02020609040205080304" pitchFamily="49" charset="-128"/>
              <a:cs typeface="Arial" panose="020B0604020202020204" pitchFamily="34" charset="0"/>
            </a:endParaRPr>
          </a:p>
          <a:p>
            <a:pPr marL="0" indent="0" algn="ctr">
              <a:lnSpc>
                <a:spcPct val="115000"/>
              </a:lnSpc>
              <a:spcAft>
                <a:spcPts val="0"/>
              </a:spcAft>
              <a:buNone/>
            </a:pPr>
            <a:r>
              <a:rPr lang="id-ID" sz="18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Ameln. F. Kapita Selecta Hukum Kedokteran. Grafikatama Jaya. Jakarta.</a:t>
            </a:r>
            <a:r>
              <a:rPr lang="id-ID" sz="1800" dirty="0">
                <a:solidFill>
                  <a:srgbClr val="000000"/>
                </a:solidFill>
                <a:effectLst/>
                <a:latin typeface="Times New Roman" panose="02020603050405020304" pitchFamily="18" charset="0"/>
                <a:ea typeface="MS Mincho" panose="02020609040205080304" pitchFamily="49" charset="-128"/>
                <a:cs typeface="Arial" panose="020B0604020202020204" pitchFamily="34" charset="0"/>
              </a:rPr>
              <a:t> </a:t>
            </a:r>
          </a:p>
          <a:p>
            <a:pPr marL="0" indent="0" algn="ctr">
              <a:lnSpc>
                <a:spcPct val="115000"/>
              </a:lnSpc>
              <a:spcAft>
                <a:spcPts val="0"/>
              </a:spcAft>
              <a:buNone/>
            </a:pPr>
            <a:endParaRPr lang="id-ID" sz="1800" dirty="0">
              <a:solidFill>
                <a:schemeClr val="tx1"/>
              </a:solidFill>
              <a:latin typeface="Times New Roman" panose="02020603050405020304" pitchFamily="18" charset="0"/>
              <a:ea typeface="MS Mincho" panose="02020609040205080304" pitchFamily="49" charset="-128"/>
              <a:cs typeface="Arial" panose="020B0604020202020204" pitchFamily="34" charset="0"/>
            </a:endParaRPr>
          </a:p>
          <a:p>
            <a:pPr marL="0" indent="0" algn="ctr">
              <a:lnSpc>
                <a:spcPct val="115000"/>
              </a:lnSpc>
              <a:spcAft>
                <a:spcPts val="0"/>
              </a:spcAft>
              <a:buNone/>
            </a:pPr>
            <a:r>
              <a:rPr lang="id-ID" sz="1800" dirty="0">
                <a:solidFill>
                  <a:schemeClr val="tx1"/>
                </a:solidFill>
                <a:latin typeface="Times New Roman" panose="02020603050405020304" pitchFamily="18" charset="0"/>
                <a:ea typeface="MS Mincho" panose="02020609040205080304" pitchFamily="49" charset="-128"/>
                <a:cs typeface="Arial" panose="020B0604020202020204" pitchFamily="34" charset="0"/>
                <a:hlinkClick r:id="rId2">
                  <a:extLst>
                    <a:ext uri="{A12FA001-AC4F-418D-AE19-62706E023703}">
                      <ahyp:hlinkClr xmlns:ahyp="http://schemas.microsoft.com/office/drawing/2018/hyperlinkcolor" val="tx"/>
                    </a:ext>
                  </a:extLst>
                </a:hlinkClick>
              </a:rPr>
              <a:t>https://m.tribunnews.com/nasional/2021/10/15/direktur-tv-lokal-di-jatim-ditangkap-polisi-isi-konten-singgung-pangkostrad-letjen-dudung</a:t>
            </a:r>
            <a:endParaRPr lang="id-ID" sz="1800" dirty="0">
              <a:solidFill>
                <a:schemeClr val="tx1"/>
              </a:solidFill>
              <a:latin typeface="Times New Roman" panose="02020603050405020304" pitchFamily="18" charset="0"/>
              <a:ea typeface="MS Mincho" panose="02020609040205080304" pitchFamily="49" charset="-128"/>
              <a:cs typeface="Arial" panose="020B0604020202020204" pitchFamily="34" charset="0"/>
            </a:endParaRPr>
          </a:p>
          <a:p>
            <a:pPr marL="0" indent="0" algn="ctr">
              <a:lnSpc>
                <a:spcPct val="115000"/>
              </a:lnSpc>
              <a:spcAft>
                <a:spcPts val="0"/>
              </a:spcAft>
              <a:buNone/>
            </a:pPr>
            <a:endParaRPr lang="id-ID" sz="1800" dirty="0">
              <a:solidFill>
                <a:schemeClr val="tx1"/>
              </a:solidFill>
              <a:latin typeface="Times New Roman" panose="02020603050405020304" pitchFamily="18" charset="0"/>
              <a:ea typeface="MS Mincho" panose="02020609040205080304" pitchFamily="49" charset="-128"/>
              <a:cs typeface="Arial" panose="020B0604020202020204" pitchFamily="34" charset="0"/>
            </a:endParaRPr>
          </a:p>
          <a:p>
            <a:pPr marL="0" indent="0" algn="ctr">
              <a:lnSpc>
                <a:spcPct val="115000"/>
              </a:lnSpc>
              <a:spcAft>
                <a:spcPts val="0"/>
              </a:spcAft>
              <a:buNone/>
            </a:pPr>
            <a:r>
              <a:rPr lang="id-ID" sz="1800" dirty="0">
                <a:solidFill>
                  <a:schemeClr val="tx1"/>
                </a:solidFill>
                <a:latin typeface="Times New Roman" panose="02020603050405020304" pitchFamily="18" charset="0"/>
                <a:ea typeface="MS Mincho" panose="02020609040205080304" pitchFamily="49" charset="-128"/>
                <a:cs typeface="Arial" panose="020B0604020202020204" pitchFamily="34" charset="0"/>
                <a:hlinkClick r:id="rId3">
                  <a:extLst>
                    <a:ext uri="{A12FA001-AC4F-418D-AE19-62706E023703}">
                      <ahyp:hlinkClr xmlns:ahyp="http://schemas.microsoft.com/office/drawing/2018/hyperlinkcolor" val="tx"/>
                    </a:ext>
                  </a:extLst>
                </a:hlinkClick>
              </a:rPr>
              <a:t>https://m.merdeka.com/quran/an-nisa/ayat-157</a:t>
            </a:r>
            <a:endParaRPr lang="id-ID" sz="1800" dirty="0">
              <a:solidFill>
                <a:schemeClr val="tx1"/>
              </a:solidFill>
              <a:latin typeface="Times New Roman" panose="02020603050405020304" pitchFamily="18" charset="0"/>
              <a:ea typeface="MS Mincho" panose="02020609040205080304" pitchFamily="49" charset="-128"/>
              <a:cs typeface="Arial" panose="020B0604020202020204" pitchFamily="34" charset="0"/>
            </a:endParaRPr>
          </a:p>
          <a:p>
            <a:pPr marL="0" indent="0" algn="ctr">
              <a:lnSpc>
                <a:spcPct val="115000"/>
              </a:lnSpc>
              <a:spcAft>
                <a:spcPts val="0"/>
              </a:spcAft>
              <a:buNone/>
            </a:pPr>
            <a:endParaRPr lang="id-ID" sz="1800" dirty="0">
              <a:solidFill>
                <a:schemeClr val="tx1"/>
              </a:solidFill>
              <a:latin typeface="Times New Roman" panose="02020603050405020304" pitchFamily="18" charset="0"/>
              <a:ea typeface="MS Mincho" panose="02020609040205080304" pitchFamily="49" charset="-128"/>
              <a:cs typeface="Arial" panose="020B0604020202020204" pitchFamily="34" charset="0"/>
            </a:endParaRPr>
          </a:p>
          <a:p>
            <a:pPr marL="0" indent="0" algn="ctr">
              <a:lnSpc>
                <a:spcPct val="115000"/>
              </a:lnSpc>
              <a:spcAft>
                <a:spcPts val="0"/>
              </a:spcAft>
              <a:buNone/>
            </a:pPr>
            <a:endParaRPr lang="id-ID" sz="1800" dirty="0">
              <a:solidFill>
                <a:schemeClr val="tx1"/>
              </a:solidFill>
              <a:latin typeface="Times New Roman" panose="02020603050405020304" pitchFamily="18" charset="0"/>
              <a:ea typeface="MS Mincho" panose="02020609040205080304" pitchFamily="49" charset="-128"/>
              <a:cs typeface="Arial" panose="020B0604020202020204" pitchFamily="34" charset="0"/>
            </a:endParaRPr>
          </a:p>
          <a:p>
            <a:pPr marL="0" indent="0" algn="ctr">
              <a:lnSpc>
                <a:spcPct val="115000"/>
              </a:lnSpc>
              <a:spcAft>
                <a:spcPts val="0"/>
              </a:spcAft>
              <a:buNone/>
            </a:pPr>
            <a:endParaRPr lang="id-ID" sz="1800" dirty="0">
              <a:effectLst/>
              <a:latin typeface="Calibri" panose="020F0502020204030204" pitchFamily="34" charset="0"/>
              <a:ea typeface="MS Mincho" panose="02020609040205080304" pitchFamily="49" charset="-128"/>
              <a:cs typeface="Arial" panose="020B0604020202020204" pitchFamily="34" charset="0"/>
            </a:endParaRPr>
          </a:p>
          <a:p>
            <a:endParaRPr lang="id-ID" dirty="0"/>
          </a:p>
          <a:p>
            <a:endParaRPr lang="id-ID" dirty="0"/>
          </a:p>
        </p:txBody>
      </p:sp>
    </p:spTree>
    <p:extLst>
      <p:ext uri="{BB962C8B-B14F-4D97-AF65-F5344CB8AC3E}">
        <p14:creationId xmlns:p14="http://schemas.microsoft.com/office/powerpoint/2010/main" val="3716352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ECECA-5C3E-48A5-A5BB-F95A3C3DDE4C}"/>
              </a:ext>
            </a:extLst>
          </p:cNvPr>
          <p:cNvSpPr>
            <a:spLocks noGrp="1"/>
          </p:cNvSpPr>
          <p:nvPr>
            <p:ph type="title"/>
          </p:nvPr>
        </p:nvSpPr>
        <p:spPr/>
        <p:txBody>
          <a:bodyPr>
            <a:noAutofit/>
          </a:bodyPr>
          <a:lstStyle/>
          <a:p>
            <a:r>
              <a:rPr lang="id-ID" sz="40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Mata Kuliah : Etikolegal dalam Pelayanan Kebidanan</a:t>
            </a:r>
            <a:endParaRPr lang="id-ID" sz="4000" dirty="0"/>
          </a:p>
        </p:txBody>
      </p:sp>
      <p:sp>
        <p:nvSpPr>
          <p:cNvPr id="3" name="Content Placeholder 2">
            <a:extLst>
              <a:ext uri="{FF2B5EF4-FFF2-40B4-BE49-F238E27FC236}">
                <a16:creationId xmlns:a16="http://schemas.microsoft.com/office/drawing/2014/main" id="{595862BF-1F2E-4C2B-9B00-0AD5965E1933}"/>
              </a:ext>
            </a:extLst>
          </p:cNvPr>
          <p:cNvSpPr>
            <a:spLocks noGrp="1"/>
          </p:cNvSpPr>
          <p:nvPr>
            <p:ph idx="1"/>
          </p:nvPr>
        </p:nvSpPr>
        <p:spPr/>
        <p:txBody>
          <a:bodyPr/>
          <a:lstStyle/>
          <a:p>
            <a:pPr marL="0" indent="0" algn="ctr">
              <a:buNone/>
            </a:pPr>
            <a:r>
              <a:rPr lang="id-ID" sz="48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Materi : Pengambilan keputusan</a:t>
            </a:r>
            <a:endParaRPr lang="id-ID" sz="4800" dirty="0">
              <a:effectLst/>
              <a:latin typeface="Calibri" panose="020F0502020204030204" pitchFamily="34" charset="0"/>
              <a:ea typeface="MS Mincho" panose="02020609040205080304" pitchFamily="49" charset="-128"/>
              <a:cs typeface="Arial" panose="020B0604020202020204" pitchFamily="34" charset="0"/>
            </a:endParaRPr>
          </a:p>
          <a:p>
            <a:endParaRPr lang="id-ID" dirty="0"/>
          </a:p>
        </p:txBody>
      </p:sp>
    </p:spTree>
    <p:extLst>
      <p:ext uri="{BB962C8B-B14F-4D97-AF65-F5344CB8AC3E}">
        <p14:creationId xmlns:p14="http://schemas.microsoft.com/office/powerpoint/2010/main" val="4090783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56863-0335-4B17-BE1F-20758780C3EB}"/>
              </a:ext>
            </a:extLst>
          </p:cNvPr>
          <p:cNvSpPr>
            <a:spLocks noGrp="1"/>
          </p:cNvSpPr>
          <p:nvPr>
            <p:ph type="title"/>
          </p:nvPr>
        </p:nvSpPr>
        <p:spPr/>
        <p:txBody>
          <a:bodyPr/>
          <a:lstStyle/>
          <a:p>
            <a:r>
              <a:rPr lang="id-ID" dirty="0"/>
              <a:t>KELOMPOK 2</a:t>
            </a:r>
          </a:p>
        </p:txBody>
      </p:sp>
      <p:sp>
        <p:nvSpPr>
          <p:cNvPr id="3" name="Content Placeholder 2">
            <a:extLst>
              <a:ext uri="{FF2B5EF4-FFF2-40B4-BE49-F238E27FC236}">
                <a16:creationId xmlns:a16="http://schemas.microsoft.com/office/drawing/2014/main" id="{A399F12D-91C2-4484-A602-D4710902C1D7}"/>
              </a:ext>
            </a:extLst>
          </p:cNvPr>
          <p:cNvSpPr>
            <a:spLocks noGrp="1"/>
          </p:cNvSpPr>
          <p:nvPr>
            <p:ph idx="1"/>
          </p:nvPr>
        </p:nvSpPr>
        <p:spPr/>
        <p:txBody>
          <a:bodyPr>
            <a:normAutofit fontScale="92500" lnSpcReduction="20000"/>
          </a:bodyPr>
          <a:lstStyle/>
          <a:p>
            <a:pPr>
              <a:lnSpc>
                <a:spcPct val="115000"/>
              </a:lnSpc>
              <a:spcAft>
                <a:spcPts val="0"/>
              </a:spcAft>
            </a:pPr>
            <a:r>
              <a:rPr lang="id-ID" sz="18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Anggota</a:t>
            </a:r>
            <a:endParaRPr lang="id-ID" sz="1800" dirty="0">
              <a:effectLst/>
              <a:latin typeface="Calibri" panose="020F0502020204030204" pitchFamily="34" charset="0"/>
              <a:ea typeface="MS Mincho" panose="02020609040205080304" pitchFamily="49" charset="-128"/>
              <a:cs typeface="Arial" panose="020B0604020202020204" pitchFamily="34" charset="0"/>
            </a:endParaRPr>
          </a:p>
          <a:p>
            <a:pPr>
              <a:lnSpc>
                <a:spcPct val="115000"/>
              </a:lnSpc>
              <a:spcAft>
                <a:spcPts val="0"/>
              </a:spcAft>
            </a:pPr>
            <a:r>
              <a:rPr lang="id-ID" sz="18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1. Hiyang Maheswari (2110105016)</a:t>
            </a:r>
            <a:endParaRPr lang="id-ID" sz="1800" dirty="0">
              <a:effectLst/>
              <a:latin typeface="Calibri" panose="020F0502020204030204" pitchFamily="34" charset="0"/>
              <a:ea typeface="MS Mincho" panose="02020609040205080304" pitchFamily="49" charset="-128"/>
              <a:cs typeface="Arial" panose="020B0604020202020204" pitchFamily="34" charset="0"/>
            </a:endParaRPr>
          </a:p>
          <a:p>
            <a:pPr>
              <a:lnSpc>
                <a:spcPct val="115000"/>
              </a:lnSpc>
              <a:spcAft>
                <a:spcPts val="0"/>
              </a:spcAft>
            </a:pPr>
            <a:r>
              <a:rPr lang="id-ID" sz="18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2. Zulfa Azizah Ismawati (2110105007)</a:t>
            </a:r>
            <a:endParaRPr lang="id-ID" sz="1800" dirty="0">
              <a:effectLst/>
              <a:latin typeface="Calibri" panose="020F0502020204030204" pitchFamily="34" charset="0"/>
              <a:ea typeface="MS Mincho" panose="02020609040205080304" pitchFamily="49" charset="-128"/>
              <a:cs typeface="Arial" panose="020B0604020202020204" pitchFamily="34" charset="0"/>
            </a:endParaRPr>
          </a:p>
          <a:p>
            <a:pPr>
              <a:lnSpc>
                <a:spcPct val="115000"/>
              </a:lnSpc>
              <a:spcAft>
                <a:spcPts val="0"/>
              </a:spcAft>
            </a:pPr>
            <a:r>
              <a:rPr lang="id-ID" sz="18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3.qoriul jannah(2110105014) </a:t>
            </a:r>
            <a:endParaRPr lang="id-ID" sz="1800" dirty="0">
              <a:effectLst/>
              <a:latin typeface="Calibri" panose="020F0502020204030204" pitchFamily="34" charset="0"/>
              <a:ea typeface="MS Mincho" panose="02020609040205080304" pitchFamily="49" charset="-128"/>
              <a:cs typeface="Arial" panose="020B0604020202020204" pitchFamily="34" charset="0"/>
            </a:endParaRPr>
          </a:p>
          <a:p>
            <a:pPr>
              <a:lnSpc>
                <a:spcPct val="115000"/>
              </a:lnSpc>
              <a:spcAft>
                <a:spcPts val="0"/>
              </a:spcAft>
            </a:pPr>
            <a:r>
              <a:rPr lang="id-ID" sz="18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4. Rahma Nely Septiya (2110105011)</a:t>
            </a:r>
            <a:endParaRPr lang="id-ID" sz="1800" dirty="0">
              <a:effectLst/>
              <a:latin typeface="Calibri" panose="020F0502020204030204" pitchFamily="34" charset="0"/>
              <a:ea typeface="MS Mincho" panose="02020609040205080304" pitchFamily="49" charset="-128"/>
              <a:cs typeface="Arial" panose="020B0604020202020204" pitchFamily="34" charset="0"/>
            </a:endParaRPr>
          </a:p>
          <a:p>
            <a:pPr>
              <a:lnSpc>
                <a:spcPct val="115000"/>
              </a:lnSpc>
              <a:spcAft>
                <a:spcPts val="0"/>
              </a:spcAft>
            </a:pPr>
            <a:r>
              <a:rPr lang="id-ID" sz="18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5. Erlina Dewi Anggita (2110105005)</a:t>
            </a:r>
            <a:endParaRPr lang="id-ID" sz="1800" dirty="0">
              <a:effectLst/>
              <a:latin typeface="Calibri" panose="020F0502020204030204" pitchFamily="34" charset="0"/>
              <a:ea typeface="MS Mincho" panose="02020609040205080304" pitchFamily="49" charset="-128"/>
              <a:cs typeface="Arial" panose="020B0604020202020204" pitchFamily="34" charset="0"/>
            </a:endParaRPr>
          </a:p>
          <a:p>
            <a:pPr>
              <a:lnSpc>
                <a:spcPct val="115000"/>
              </a:lnSpc>
              <a:spcAft>
                <a:spcPts val="0"/>
              </a:spcAft>
            </a:pPr>
            <a:r>
              <a:rPr lang="id-ID" sz="18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6. Yugi Wahyuni Putu Wijaya (2110105034)</a:t>
            </a:r>
            <a:endParaRPr lang="id-ID" sz="1800" dirty="0">
              <a:effectLst/>
              <a:latin typeface="Calibri" panose="020F0502020204030204" pitchFamily="34" charset="0"/>
              <a:ea typeface="MS Mincho" panose="02020609040205080304" pitchFamily="49" charset="-128"/>
              <a:cs typeface="Arial" panose="020B0604020202020204" pitchFamily="34" charset="0"/>
            </a:endParaRPr>
          </a:p>
          <a:p>
            <a:pPr>
              <a:lnSpc>
                <a:spcPct val="115000"/>
              </a:lnSpc>
              <a:spcAft>
                <a:spcPts val="0"/>
              </a:spcAft>
            </a:pPr>
            <a:r>
              <a:rPr lang="id-ID" sz="18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7. Sofi Widayaningjati (2110105035)</a:t>
            </a:r>
            <a:endParaRPr lang="id-ID" sz="1800" dirty="0">
              <a:effectLst/>
              <a:latin typeface="Calibri" panose="020F0502020204030204" pitchFamily="34" charset="0"/>
              <a:ea typeface="MS Mincho" panose="02020609040205080304" pitchFamily="49" charset="-128"/>
              <a:cs typeface="Arial" panose="020B0604020202020204" pitchFamily="34" charset="0"/>
            </a:endParaRPr>
          </a:p>
          <a:p>
            <a:pPr>
              <a:lnSpc>
                <a:spcPct val="115000"/>
              </a:lnSpc>
              <a:spcAft>
                <a:spcPts val="0"/>
              </a:spcAft>
            </a:pPr>
            <a:r>
              <a:rPr lang="id-ID" sz="18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8.Triani sabina(2110105029)</a:t>
            </a:r>
            <a:endParaRPr lang="id-ID" sz="1800" dirty="0">
              <a:effectLst/>
              <a:latin typeface="Calibri" panose="020F0502020204030204" pitchFamily="34" charset="0"/>
              <a:ea typeface="MS Mincho" panose="02020609040205080304" pitchFamily="49" charset="-128"/>
              <a:cs typeface="Arial" panose="020B0604020202020204" pitchFamily="34" charset="0"/>
            </a:endParaRPr>
          </a:p>
          <a:p>
            <a:pPr>
              <a:lnSpc>
                <a:spcPct val="115000"/>
              </a:lnSpc>
              <a:spcAft>
                <a:spcPts val="0"/>
              </a:spcAft>
            </a:pPr>
            <a:r>
              <a:rPr lang="id-ID" sz="18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9. Amelia Puspasari ( 2110105020 )</a:t>
            </a:r>
            <a:endParaRPr lang="id-ID" sz="1800" dirty="0">
              <a:effectLst/>
              <a:latin typeface="Calibri" panose="020F0502020204030204" pitchFamily="34" charset="0"/>
              <a:ea typeface="MS Mincho" panose="02020609040205080304" pitchFamily="49" charset="-128"/>
              <a:cs typeface="Arial" panose="020B0604020202020204" pitchFamily="34" charset="0"/>
            </a:endParaRPr>
          </a:p>
          <a:p>
            <a:pPr>
              <a:lnSpc>
                <a:spcPct val="115000"/>
              </a:lnSpc>
              <a:spcAft>
                <a:spcPts val="0"/>
              </a:spcAft>
            </a:pPr>
            <a:r>
              <a:rPr lang="id-ID" sz="18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id-ID" sz="1800" dirty="0">
              <a:effectLst/>
              <a:latin typeface="Calibri" panose="020F0502020204030204" pitchFamily="34" charset="0"/>
              <a:ea typeface="MS Mincho" panose="02020609040205080304" pitchFamily="49" charset="-128"/>
              <a:cs typeface="Arial" panose="020B0604020202020204" pitchFamily="34" charset="0"/>
            </a:endParaRPr>
          </a:p>
          <a:p>
            <a:endParaRPr lang="id-ID" dirty="0"/>
          </a:p>
        </p:txBody>
      </p:sp>
    </p:spTree>
    <p:extLst>
      <p:ext uri="{BB962C8B-B14F-4D97-AF65-F5344CB8AC3E}">
        <p14:creationId xmlns:p14="http://schemas.microsoft.com/office/powerpoint/2010/main" val="9802834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6F6D3-24FE-4B36-9893-E7149C79F30C}"/>
              </a:ext>
            </a:extLst>
          </p:cNvPr>
          <p:cNvSpPr>
            <a:spLocks noGrp="1"/>
          </p:cNvSpPr>
          <p:nvPr>
            <p:ph type="title"/>
          </p:nvPr>
        </p:nvSpPr>
        <p:spPr/>
        <p:txBody>
          <a:bodyPr/>
          <a:lstStyle/>
          <a:p>
            <a:r>
              <a:rPr lang="id-ID" dirty="0"/>
              <a:t>KASUS MALPRAKTIK</a:t>
            </a:r>
          </a:p>
        </p:txBody>
      </p:sp>
      <p:sp>
        <p:nvSpPr>
          <p:cNvPr id="3" name="Content Placeholder 2">
            <a:extLst>
              <a:ext uri="{FF2B5EF4-FFF2-40B4-BE49-F238E27FC236}">
                <a16:creationId xmlns:a16="http://schemas.microsoft.com/office/drawing/2014/main" id="{1D06AA9F-232E-4337-97FB-04F24B51270E}"/>
              </a:ext>
            </a:extLst>
          </p:cNvPr>
          <p:cNvSpPr>
            <a:spLocks noGrp="1"/>
          </p:cNvSpPr>
          <p:nvPr>
            <p:ph idx="1"/>
          </p:nvPr>
        </p:nvSpPr>
        <p:spPr/>
        <p:txBody>
          <a:bodyPr>
            <a:normAutofit fontScale="70000" lnSpcReduction="20000"/>
          </a:bodyPr>
          <a:lstStyle/>
          <a:p>
            <a:pPr>
              <a:lnSpc>
                <a:spcPct val="115000"/>
              </a:lnSpc>
              <a:spcAft>
                <a:spcPts val="0"/>
              </a:spcAft>
            </a:pPr>
            <a:r>
              <a:rPr lang="id-ID" sz="18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Seorang bidan berinisial L warga jl pattimura gg 1 kotabatu,melakukan malpraktek saat menangani proses persalinan.akibatnya,pasien Bernama ny r (39)th tersebut terpaksa melahirkan anak ke 3 nya dengan hasil mengerikan.bayi sungsang itu lahir dengan leher putus.badan bayi keluar duluan sedangkan kepalanya tertinggal didalam Rahim.</a:t>
            </a:r>
            <a:endParaRPr lang="id-ID" sz="1800" dirty="0">
              <a:effectLst/>
              <a:latin typeface="Calibri" panose="020F0502020204030204" pitchFamily="34" charset="0"/>
              <a:ea typeface="MS Mincho" panose="02020609040205080304" pitchFamily="49" charset="-128"/>
              <a:cs typeface="Arial" panose="020B0604020202020204" pitchFamily="34" charset="0"/>
            </a:endParaRPr>
          </a:p>
          <a:p>
            <a:pPr>
              <a:lnSpc>
                <a:spcPct val="115000"/>
              </a:lnSpc>
              <a:spcAft>
                <a:spcPts val="0"/>
              </a:spcAft>
            </a:pPr>
            <a:r>
              <a:rPr lang="id-ID" sz="18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Kejadian ini membuat suami ny r kalut bukan kepalang.bayi yang di idam idamkan selama 9 bulan 10 hari itu ternyata lahir dengan cara yang sangat memprihatinkan.terkait kronologi kejadian ini,suami ny r menjelaskan,istrinya selasa sore lalu mengalami kontraksi.melihat istrinya ada tanda tanda melahirkan,suami membawa istrinya ke  bidan berinisial l,yang tidak terlalu jauh dari tempat tinggalnya.begitu memasuki waktu sholat maghrib,dia pulang untuk sholat.suami mengaku tidak punya firasat apa apa sebelum peristiwa tersebut terjadi.selama ini dia yakin kalua istrinnya akan melahirkan normal.</a:t>
            </a:r>
            <a:endParaRPr lang="id-ID" sz="1800" dirty="0">
              <a:effectLst/>
              <a:latin typeface="Calibri" panose="020F0502020204030204" pitchFamily="34" charset="0"/>
              <a:ea typeface="MS Mincho" panose="02020609040205080304" pitchFamily="49" charset="-128"/>
              <a:cs typeface="Arial" panose="020B0604020202020204" pitchFamily="34" charset="0"/>
            </a:endParaRPr>
          </a:p>
          <a:p>
            <a:pPr>
              <a:lnSpc>
                <a:spcPct val="115000"/>
              </a:lnSpc>
              <a:spcAft>
                <a:spcPts val="0"/>
              </a:spcAft>
            </a:pPr>
            <a:r>
              <a:rPr lang="id-ID" sz="18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Kemarin istrinya belum bisa diwawancarai.pasalnya pasien berinisial r masih terbaring lemah di BKIA.ia tampaknya masih tidur dengan pulas.kemungkinan,pulasnya tidur pasien berinisial r tersebut akibat pengaruh obat bius malam harinya.menurut suaminya dia sangat sedih Ketika melihat bayinya tanpa kepala dengan ceceran darah dileher.dia merasa antara percaya dan tidak melihat kondisi itu.namun,dia sedikit lega bisa melihat anaknya Ketika badan dan kepalanya disatukan.menurut dia,bayi itu sangat mungil dan cantik,kulitnya masih merah,dan rambutnya ikal.meski kejadian ini dirasakan sangat berat,suaminya akhirnya bisa juga menerima dan menganggap ini takdir tuhan.tetapi untuk kasus hukumnya,dia tetap menyerahkan ke yang berwenang.dia berharap kasus ini bisa ditindak lanjuti dengan seadil adilnya.dari penuturan beberapa warga sekitar,sebenarnya bidan berinisial l adalah sosok bidan yang berpengalaman dan senior dia sudah praktik puluhan tahun.</a:t>
            </a:r>
            <a:endParaRPr lang="id-ID" sz="1800" dirty="0">
              <a:effectLst/>
              <a:latin typeface="Calibri" panose="020F0502020204030204" pitchFamily="34" charset="0"/>
              <a:ea typeface="MS Mincho" panose="02020609040205080304" pitchFamily="49" charset="-128"/>
              <a:cs typeface="Arial" panose="020B0604020202020204" pitchFamily="34" charset="0"/>
            </a:endParaRPr>
          </a:p>
          <a:p>
            <a:endParaRPr lang="id-ID" dirty="0"/>
          </a:p>
        </p:txBody>
      </p:sp>
    </p:spTree>
    <p:extLst>
      <p:ext uri="{BB962C8B-B14F-4D97-AF65-F5344CB8AC3E}">
        <p14:creationId xmlns:p14="http://schemas.microsoft.com/office/powerpoint/2010/main" val="71533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EFAC0-5D29-49FB-A0DC-A462F21DA6AD}"/>
              </a:ext>
            </a:extLst>
          </p:cNvPr>
          <p:cNvSpPr>
            <a:spLocks noGrp="1"/>
          </p:cNvSpPr>
          <p:nvPr>
            <p:ph type="title"/>
          </p:nvPr>
        </p:nvSpPr>
        <p:spPr/>
        <p:txBody>
          <a:bodyPr>
            <a:normAutofit fontScale="90000"/>
          </a:bodyPr>
          <a:lstStyle/>
          <a:p>
            <a:pPr>
              <a:lnSpc>
                <a:spcPct val="115000"/>
              </a:lnSpc>
              <a:spcAft>
                <a:spcPts val="0"/>
              </a:spcAft>
            </a:pPr>
            <a:r>
              <a:rPr lang="id-ID" dirty="0"/>
              <a:t>PEMBAHASAN</a:t>
            </a:r>
            <a:br>
              <a:rPr lang="id-ID" dirty="0"/>
            </a:br>
            <a:r>
              <a:rPr lang="id-ID" sz="18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pengambilan keputusan yang seharusnya dilakukan</a:t>
            </a:r>
            <a:br>
              <a:rPr lang="id-ID" sz="1800" dirty="0">
                <a:effectLst/>
                <a:latin typeface="Calibri" panose="020F0502020204030204" pitchFamily="34" charset="0"/>
                <a:ea typeface="MS Mincho" panose="02020609040205080304" pitchFamily="49" charset="-128"/>
                <a:cs typeface="Arial" panose="020B0604020202020204" pitchFamily="34" charset="0"/>
              </a:rPr>
            </a:br>
            <a:r>
              <a:rPr lang="id-ID" sz="18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id-ID" dirty="0"/>
          </a:p>
        </p:txBody>
      </p:sp>
      <p:sp>
        <p:nvSpPr>
          <p:cNvPr id="3" name="Content Placeholder 2">
            <a:extLst>
              <a:ext uri="{FF2B5EF4-FFF2-40B4-BE49-F238E27FC236}">
                <a16:creationId xmlns:a16="http://schemas.microsoft.com/office/drawing/2014/main" id="{437C741B-266E-453E-B487-D14F6E11250D}"/>
              </a:ext>
            </a:extLst>
          </p:cNvPr>
          <p:cNvSpPr>
            <a:spLocks noGrp="1"/>
          </p:cNvSpPr>
          <p:nvPr>
            <p:ph idx="1"/>
          </p:nvPr>
        </p:nvSpPr>
        <p:spPr/>
        <p:txBody>
          <a:bodyPr/>
          <a:lstStyle/>
          <a:p>
            <a:pPr marL="0" indent="0" algn="ctr">
              <a:lnSpc>
                <a:spcPct val="115000"/>
              </a:lnSpc>
              <a:spcAft>
                <a:spcPts val="0"/>
              </a:spcAft>
              <a:buNone/>
            </a:pPr>
            <a:r>
              <a:rPr lang="id-ID" sz="18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Upaya Pencegahan Dalam Menghadapi Tuntutan Malpraktek Dengan adanya kecenderungan masyarakat untuk menggugat tenaga bidan</a:t>
            </a:r>
            <a:r>
              <a:rPr lang="id-ID" sz="1800" dirty="0">
                <a:latin typeface="Calibri" panose="020F0502020204030204" pitchFamily="34" charset="0"/>
                <a:ea typeface="MS Mincho" panose="02020609040205080304" pitchFamily="49" charset="-128"/>
                <a:cs typeface="Arial" panose="020B0604020202020204" pitchFamily="34" charset="0"/>
              </a:rPr>
              <a:t> </a:t>
            </a:r>
            <a:r>
              <a:rPr lang="id-ID" sz="18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karena adanya malpraktek diharapkan para bidan dalam menjalankan tugasnya selalu bertindak hati-hati, yakni:  Tidak menjanjikan atau memberi garansi akan keberhasilan upayanya, karena perjanjian berbentuk daya upaya bukan perjanjian akan berhasil.</a:t>
            </a:r>
            <a:endParaRPr lang="id-ID" sz="1800" dirty="0">
              <a:effectLst/>
              <a:latin typeface="Calibri" panose="020F0502020204030204" pitchFamily="34" charset="0"/>
              <a:ea typeface="MS Mincho" panose="02020609040205080304" pitchFamily="49" charset="-128"/>
              <a:cs typeface="Arial" panose="020B0604020202020204" pitchFamily="34" charset="0"/>
            </a:endParaRPr>
          </a:p>
          <a:p>
            <a:pPr marL="0" indent="0">
              <a:lnSpc>
                <a:spcPct val="115000"/>
              </a:lnSpc>
              <a:spcAft>
                <a:spcPts val="0"/>
              </a:spcAft>
              <a:buNone/>
            </a:pPr>
            <a:r>
              <a:rPr lang="id-ID" sz="18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id-ID" sz="1800" dirty="0">
              <a:effectLst/>
              <a:latin typeface="Calibri" panose="020F0502020204030204" pitchFamily="34" charset="0"/>
              <a:ea typeface="MS Mincho" panose="02020609040205080304" pitchFamily="49" charset="-128"/>
              <a:cs typeface="Arial" panose="020B0604020202020204" pitchFamily="34" charset="0"/>
            </a:endParaRPr>
          </a:p>
          <a:p>
            <a:endParaRPr lang="id-ID" dirty="0"/>
          </a:p>
        </p:txBody>
      </p:sp>
    </p:spTree>
    <p:extLst>
      <p:ext uri="{BB962C8B-B14F-4D97-AF65-F5344CB8AC3E}">
        <p14:creationId xmlns:p14="http://schemas.microsoft.com/office/powerpoint/2010/main" val="31352651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9B982-F4CB-408F-8D5A-A1F6341BDE24}"/>
              </a:ext>
            </a:extLst>
          </p:cNvPr>
          <p:cNvSpPr>
            <a:spLocks noGrp="1"/>
          </p:cNvSpPr>
          <p:nvPr>
            <p:ph type="title"/>
          </p:nvPr>
        </p:nvSpPr>
        <p:spPr/>
        <p:txBody>
          <a:bodyPr>
            <a:normAutofit/>
          </a:bodyPr>
          <a:lstStyle/>
          <a:p>
            <a:r>
              <a:rPr lang="id-ID" dirty="0"/>
              <a:t>PEMBAHASAN</a:t>
            </a:r>
            <a:br>
              <a:rPr lang="id-ID" dirty="0"/>
            </a:br>
            <a:r>
              <a:rPr lang="id-ID" sz="1800" dirty="0">
                <a:solidFill>
                  <a:srgbClr val="222222"/>
                </a:solidFill>
                <a:effectLst/>
                <a:latin typeface="Times New Roman" panose="02020603050405020304" pitchFamily="18" charset="0"/>
                <a:ea typeface="Times New Roman" panose="02020603050405020304" pitchFamily="18" charset="0"/>
              </a:rPr>
              <a:t> Kaitan teori pengambilan keputusan dari jurnal dan buku dengan kasus</a:t>
            </a:r>
            <a:endParaRPr lang="id-ID" dirty="0"/>
          </a:p>
        </p:txBody>
      </p:sp>
      <p:sp>
        <p:nvSpPr>
          <p:cNvPr id="3" name="Content Placeholder 2">
            <a:extLst>
              <a:ext uri="{FF2B5EF4-FFF2-40B4-BE49-F238E27FC236}">
                <a16:creationId xmlns:a16="http://schemas.microsoft.com/office/drawing/2014/main" id="{75D3ECCA-2310-4C25-9A28-0B6DBE0995E5}"/>
              </a:ext>
            </a:extLst>
          </p:cNvPr>
          <p:cNvSpPr>
            <a:spLocks noGrp="1"/>
          </p:cNvSpPr>
          <p:nvPr>
            <p:ph idx="1"/>
          </p:nvPr>
        </p:nvSpPr>
        <p:spPr/>
        <p:txBody>
          <a:bodyPr/>
          <a:lstStyle/>
          <a:p>
            <a:pPr marL="0" indent="0">
              <a:lnSpc>
                <a:spcPct val="115000"/>
              </a:lnSpc>
              <a:spcAft>
                <a:spcPts val="0"/>
              </a:spcAft>
              <a:buNone/>
            </a:pPr>
            <a:r>
              <a:rPr lang="id-ID" sz="18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Sebelum melakukan intervensi agar selalu dilakukan informed consent mencatat semua tindakan yang dilakukan dalam rekam medis. </a:t>
            </a:r>
            <a:endParaRPr lang="id-ID" sz="1800" dirty="0">
              <a:solidFill>
                <a:srgbClr val="222222"/>
              </a:solidFill>
              <a:latin typeface="Times New Roman" panose="02020603050405020304" pitchFamily="18" charset="0"/>
              <a:ea typeface="Times New Roman" panose="02020603050405020304" pitchFamily="18" charset="0"/>
              <a:cs typeface="Arial" panose="020B0604020202020204" pitchFamily="34" charset="0"/>
            </a:endParaRPr>
          </a:p>
          <a:p>
            <a:pPr>
              <a:lnSpc>
                <a:spcPct val="115000"/>
              </a:lnSpc>
              <a:spcAft>
                <a:spcPts val="0"/>
              </a:spcAft>
            </a:pPr>
            <a:r>
              <a:rPr lang="id-ID" sz="18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Apabila terjadi keragu-raguan, konsultasikan kepada senior atau dokter </a:t>
            </a:r>
          </a:p>
          <a:p>
            <a:pPr>
              <a:lnSpc>
                <a:spcPct val="115000"/>
              </a:lnSpc>
              <a:spcAft>
                <a:spcPts val="0"/>
              </a:spcAft>
            </a:pPr>
            <a:r>
              <a:rPr lang="id-ID" sz="18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Memperlakukan pasien secara manusiawi dengan memperhatikan segala kebutuhannya.</a:t>
            </a:r>
            <a:endParaRPr lang="id-ID" sz="1800" dirty="0">
              <a:effectLst/>
              <a:latin typeface="Calibri" panose="020F0502020204030204" pitchFamily="34" charset="0"/>
              <a:ea typeface="MS Mincho" panose="02020609040205080304" pitchFamily="49" charset="-128"/>
              <a:cs typeface="Arial" panose="020B0604020202020204" pitchFamily="34" charset="0"/>
            </a:endParaRPr>
          </a:p>
          <a:p>
            <a:pPr>
              <a:lnSpc>
                <a:spcPct val="115000"/>
              </a:lnSpc>
              <a:spcAft>
                <a:spcPts val="0"/>
              </a:spcAft>
            </a:pPr>
            <a:r>
              <a:rPr lang="id-ID" sz="18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Menjalin komunikasi yang baik dengan pasien, keluarga dan masyarakat sekitarnya.</a:t>
            </a:r>
            <a:endParaRPr lang="id-ID" sz="1800" dirty="0">
              <a:effectLst/>
              <a:latin typeface="Calibri" panose="020F0502020204030204" pitchFamily="34" charset="0"/>
              <a:ea typeface="MS Mincho" panose="02020609040205080304" pitchFamily="49" charset="-128"/>
              <a:cs typeface="Arial" panose="020B0604020202020204" pitchFamily="34" charset="0"/>
            </a:endParaRPr>
          </a:p>
          <a:p>
            <a:pPr marL="0" indent="0">
              <a:lnSpc>
                <a:spcPct val="115000"/>
              </a:lnSpc>
              <a:spcAft>
                <a:spcPts val="0"/>
              </a:spcAft>
              <a:buNone/>
            </a:pPr>
            <a:r>
              <a:rPr lang="id-ID" sz="18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id-ID" sz="1800" dirty="0">
              <a:effectLst/>
              <a:latin typeface="Calibri" panose="020F0502020204030204" pitchFamily="34" charset="0"/>
              <a:ea typeface="MS Mincho" panose="02020609040205080304" pitchFamily="49" charset="-128"/>
              <a:cs typeface="Arial" panose="020B0604020202020204" pitchFamily="34" charset="0"/>
            </a:endParaRPr>
          </a:p>
          <a:p>
            <a:endParaRPr lang="id-ID" dirty="0"/>
          </a:p>
        </p:txBody>
      </p:sp>
    </p:spTree>
    <p:extLst>
      <p:ext uri="{BB962C8B-B14F-4D97-AF65-F5344CB8AC3E}">
        <p14:creationId xmlns:p14="http://schemas.microsoft.com/office/powerpoint/2010/main" val="539733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25155-FF1C-40B4-A19B-CAAD3A72625B}"/>
              </a:ext>
            </a:extLst>
          </p:cNvPr>
          <p:cNvSpPr>
            <a:spLocks noGrp="1"/>
          </p:cNvSpPr>
          <p:nvPr>
            <p:ph type="title"/>
          </p:nvPr>
        </p:nvSpPr>
        <p:spPr/>
        <p:txBody>
          <a:bodyPr/>
          <a:lstStyle/>
          <a:p>
            <a:r>
              <a:rPr kumimoji="0" lang="id-ID" sz="4400" b="0" i="0" u="none" strike="noStrike" kern="1200" cap="none" spc="0" normalizeH="0" baseline="0" noProof="0" dirty="0">
                <a:ln w="3175" cmpd="sng">
                  <a:noFill/>
                </a:ln>
                <a:solidFill>
                  <a:prstClr val="black">
                    <a:lumMod val="85000"/>
                    <a:lumOff val="15000"/>
                  </a:prstClr>
                </a:solidFill>
                <a:effectLst/>
                <a:uLnTx/>
                <a:uFillTx/>
                <a:latin typeface="Garamond" panose="02020404030301010803"/>
                <a:ea typeface="+mj-ea"/>
                <a:cs typeface="+mj-cs"/>
              </a:rPr>
              <a:t>PEMBAHASAN</a:t>
            </a:r>
            <a:br>
              <a:rPr kumimoji="0" lang="id-ID" sz="4400" b="0" i="0" u="none" strike="noStrike" kern="1200" cap="none" spc="0" normalizeH="0" baseline="0" noProof="0" dirty="0">
                <a:ln w="3175" cmpd="sng">
                  <a:noFill/>
                </a:ln>
                <a:solidFill>
                  <a:prstClr val="black">
                    <a:lumMod val="85000"/>
                    <a:lumOff val="15000"/>
                  </a:prstClr>
                </a:solidFill>
                <a:effectLst/>
                <a:uLnTx/>
                <a:uFillTx/>
                <a:latin typeface="Garamond" panose="02020404030301010803"/>
                <a:ea typeface="+mj-ea"/>
                <a:cs typeface="+mj-cs"/>
              </a:rPr>
            </a:br>
            <a:r>
              <a:rPr kumimoji="0" lang="id-ID" sz="1800" b="0" i="0" u="none" strike="noStrike" kern="1200" cap="none" spc="0" normalizeH="0" baseline="0" noProof="0" dirty="0">
                <a:ln w="3175" cmpd="sng">
                  <a:noFill/>
                </a:ln>
                <a:solidFill>
                  <a:srgbClr val="222222"/>
                </a:solidFill>
                <a:effectLst/>
                <a:uLnTx/>
                <a:uFillTx/>
                <a:latin typeface="Times New Roman" panose="02020603050405020304" pitchFamily="18" charset="0"/>
                <a:ea typeface="Times New Roman" panose="02020603050405020304" pitchFamily="18" charset="0"/>
                <a:cs typeface="+mj-cs"/>
              </a:rPr>
              <a:t> Kaitan teori pengambilan keputusan dari jurnal dan buku dengan kasus</a:t>
            </a:r>
            <a:endParaRPr lang="id-ID" dirty="0"/>
          </a:p>
        </p:txBody>
      </p:sp>
      <p:sp>
        <p:nvSpPr>
          <p:cNvPr id="3" name="Content Placeholder 2">
            <a:extLst>
              <a:ext uri="{FF2B5EF4-FFF2-40B4-BE49-F238E27FC236}">
                <a16:creationId xmlns:a16="http://schemas.microsoft.com/office/drawing/2014/main" id="{75524563-0323-46D5-A3A8-D896F0749A17}"/>
              </a:ext>
            </a:extLst>
          </p:cNvPr>
          <p:cNvSpPr>
            <a:spLocks noGrp="1"/>
          </p:cNvSpPr>
          <p:nvPr>
            <p:ph idx="1"/>
          </p:nvPr>
        </p:nvSpPr>
        <p:spPr/>
        <p:txBody>
          <a:bodyPr>
            <a:normAutofit fontScale="92500" lnSpcReduction="20000"/>
          </a:bodyPr>
          <a:lstStyle/>
          <a:p>
            <a:pPr marL="0" indent="0">
              <a:lnSpc>
                <a:spcPct val="115000"/>
              </a:lnSpc>
              <a:spcAft>
                <a:spcPts val="0"/>
              </a:spcAft>
              <a:buNone/>
            </a:pPr>
            <a:r>
              <a:rPr lang="id-ID" sz="18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Pertanggungjawaban malpraktek yang dilakukan oleh dokter atau tenaga</a:t>
            </a:r>
            <a:endParaRPr lang="id-ID" sz="1800" dirty="0">
              <a:effectLst/>
              <a:latin typeface="Calibri" panose="020F0502020204030204" pitchFamily="34" charset="0"/>
              <a:ea typeface="MS Mincho" panose="02020609040205080304" pitchFamily="49" charset="-128"/>
              <a:cs typeface="Arial" panose="020B0604020202020204" pitchFamily="34" charset="0"/>
            </a:endParaRPr>
          </a:p>
          <a:p>
            <a:pPr marL="0" indent="0">
              <a:lnSpc>
                <a:spcPct val="115000"/>
              </a:lnSpc>
              <a:spcAft>
                <a:spcPts val="0"/>
              </a:spcAft>
              <a:buNone/>
            </a:pPr>
            <a:r>
              <a:rPr lang="id-ID" sz="18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 medis lainnya, sesuai dengan uu nomor 36 tahun 2009 tentang kesehatan, pada pasal</a:t>
            </a:r>
            <a:endParaRPr lang="id-ID" sz="1800" dirty="0">
              <a:effectLst/>
              <a:latin typeface="Calibri" panose="020F0502020204030204" pitchFamily="34" charset="0"/>
              <a:ea typeface="MS Mincho" panose="02020609040205080304" pitchFamily="49" charset="-128"/>
              <a:cs typeface="Arial" panose="020B0604020202020204" pitchFamily="34" charset="0"/>
            </a:endParaRPr>
          </a:p>
          <a:p>
            <a:pPr marL="0" indent="0">
              <a:lnSpc>
                <a:spcPct val="115000"/>
              </a:lnSpc>
              <a:spcAft>
                <a:spcPts val="0"/>
              </a:spcAft>
              <a:buNone/>
            </a:pPr>
            <a:r>
              <a:rPr lang="id-ID" sz="18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  58 ayat (1), (2) dan (3) disebutkan:</a:t>
            </a:r>
            <a:endParaRPr lang="id-ID" sz="1800" dirty="0">
              <a:effectLst/>
              <a:latin typeface="Calibri" panose="020F0502020204030204" pitchFamily="34" charset="0"/>
              <a:ea typeface="MS Mincho" panose="02020609040205080304" pitchFamily="49" charset="-128"/>
              <a:cs typeface="Arial" panose="020B0604020202020204" pitchFamily="34" charset="0"/>
            </a:endParaRPr>
          </a:p>
          <a:p>
            <a:pPr marL="0" indent="0">
              <a:lnSpc>
                <a:spcPct val="115000"/>
              </a:lnSpc>
              <a:spcAft>
                <a:spcPts val="0"/>
              </a:spcAft>
              <a:buNone/>
            </a:pPr>
            <a:r>
              <a:rPr lang="id-ID" sz="18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 1. Setiap orang berhak menuntut ganti rugi terhadap seseorang, tenaga kesehatan, dan/atau penyelenggara kesehatan yang menimbulkan kerugian akibat kesalahan atau kelalaian dalam pelayanan kesehatan yang diterimanya.</a:t>
            </a:r>
            <a:endParaRPr lang="id-ID" sz="1800" dirty="0">
              <a:effectLst/>
              <a:latin typeface="Calibri" panose="020F0502020204030204" pitchFamily="34" charset="0"/>
              <a:ea typeface="MS Mincho" panose="02020609040205080304" pitchFamily="49" charset="-128"/>
              <a:cs typeface="Arial" panose="020B0604020202020204" pitchFamily="34" charset="0"/>
            </a:endParaRPr>
          </a:p>
          <a:p>
            <a:pPr marL="0" indent="0">
              <a:lnSpc>
                <a:spcPct val="115000"/>
              </a:lnSpc>
              <a:spcAft>
                <a:spcPts val="0"/>
              </a:spcAft>
              <a:buNone/>
            </a:pPr>
            <a:r>
              <a:rPr lang="id-ID" sz="18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2. Tuntutan ganti rugi sebagaimana dimaksud pada ayat (1) tidak berlaku bagi tenaga kesehatan yang melakukan tindakan penyelamatan nyawa atau pencegahan kecacatan seseorang dalam keadaan darurat.</a:t>
            </a:r>
            <a:endParaRPr lang="id-ID" sz="1800" dirty="0">
              <a:effectLst/>
              <a:latin typeface="Calibri" panose="020F0502020204030204" pitchFamily="34" charset="0"/>
              <a:ea typeface="MS Mincho" panose="02020609040205080304" pitchFamily="49" charset="-128"/>
              <a:cs typeface="Arial" panose="020B0604020202020204" pitchFamily="34" charset="0"/>
            </a:endParaRPr>
          </a:p>
          <a:p>
            <a:pPr marL="0" indent="0">
              <a:lnSpc>
                <a:spcPct val="115000"/>
              </a:lnSpc>
              <a:spcAft>
                <a:spcPts val="0"/>
              </a:spcAft>
              <a:buNone/>
            </a:pPr>
            <a:r>
              <a:rPr lang="id-ID" sz="18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3. Ketentuan mengenai tata cara pengajuan tuntutan sebagaimana dimaksud pada ayat (1) diatur sesuai dengan ketentuan peraturan perundang-undangan</a:t>
            </a:r>
            <a:endParaRPr lang="id-ID" sz="1800" dirty="0">
              <a:effectLst/>
              <a:latin typeface="Calibri" panose="020F0502020204030204" pitchFamily="34" charset="0"/>
              <a:ea typeface="MS Mincho" panose="02020609040205080304" pitchFamily="49" charset="-128"/>
              <a:cs typeface="Arial" panose="020B0604020202020204" pitchFamily="34" charset="0"/>
            </a:endParaRPr>
          </a:p>
          <a:p>
            <a:pPr marL="0" indent="0">
              <a:lnSpc>
                <a:spcPct val="115000"/>
              </a:lnSpc>
              <a:spcAft>
                <a:spcPts val="0"/>
              </a:spcAft>
              <a:buNone/>
            </a:pPr>
            <a:r>
              <a:rPr lang="id-ID" sz="18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id-ID" sz="1800" dirty="0">
              <a:effectLst/>
              <a:latin typeface="Calibri" panose="020F0502020204030204" pitchFamily="34" charset="0"/>
              <a:ea typeface="MS Mincho" panose="02020609040205080304" pitchFamily="49" charset="-128"/>
              <a:cs typeface="Arial" panose="020B0604020202020204" pitchFamily="34" charset="0"/>
            </a:endParaRPr>
          </a:p>
          <a:p>
            <a:endParaRPr lang="id-ID" dirty="0"/>
          </a:p>
        </p:txBody>
      </p:sp>
    </p:spTree>
    <p:extLst>
      <p:ext uri="{BB962C8B-B14F-4D97-AF65-F5344CB8AC3E}">
        <p14:creationId xmlns:p14="http://schemas.microsoft.com/office/powerpoint/2010/main" val="42091120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E0D61-8741-47B6-A49B-BAFDCB729F69}"/>
              </a:ext>
            </a:extLst>
          </p:cNvPr>
          <p:cNvSpPr>
            <a:spLocks noGrp="1"/>
          </p:cNvSpPr>
          <p:nvPr>
            <p:ph type="title"/>
          </p:nvPr>
        </p:nvSpPr>
        <p:spPr/>
        <p:txBody>
          <a:bodyPr>
            <a:normAutofit fontScale="90000"/>
          </a:bodyPr>
          <a:lstStyle/>
          <a:p>
            <a:r>
              <a:rPr lang="id-ID" sz="4000">
                <a:solidFill>
                  <a:srgbClr val="222222"/>
                </a:solidFill>
                <a:effectLst/>
                <a:latin typeface="Times New Roman" panose="02020603050405020304" pitchFamily="18" charset="0"/>
                <a:ea typeface="Times New Roman" panose="02020603050405020304" pitchFamily="18" charset="0"/>
              </a:rPr>
              <a:t>TINJAUAN PUSTAKA</a:t>
            </a:r>
            <a:br>
              <a:rPr lang="id-ID" sz="4000">
                <a:solidFill>
                  <a:srgbClr val="222222"/>
                </a:solidFill>
                <a:effectLst/>
                <a:latin typeface="Times New Roman" panose="02020603050405020304" pitchFamily="18" charset="0"/>
                <a:ea typeface="Times New Roman" panose="02020603050405020304" pitchFamily="18" charset="0"/>
              </a:rPr>
            </a:br>
            <a:r>
              <a:rPr lang="id-ID" sz="4000">
                <a:solidFill>
                  <a:srgbClr val="222222"/>
                </a:solidFill>
                <a:effectLst/>
                <a:latin typeface="Times New Roman" panose="02020603050405020304" pitchFamily="18" charset="0"/>
                <a:ea typeface="Times New Roman" panose="02020603050405020304" pitchFamily="18" charset="0"/>
              </a:rPr>
              <a:t>Malpraktik</a:t>
            </a:r>
            <a:endParaRPr lang="id-ID" sz="4000" dirty="0"/>
          </a:p>
        </p:txBody>
      </p:sp>
      <p:sp>
        <p:nvSpPr>
          <p:cNvPr id="3" name="Content Placeholder 2">
            <a:extLst>
              <a:ext uri="{FF2B5EF4-FFF2-40B4-BE49-F238E27FC236}">
                <a16:creationId xmlns:a16="http://schemas.microsoft.com/office/drawing/2014/main" id="{0CEBE15D-69BC-4BD8-9DEF-E5904D5594AC}"/>
              </a:ext>
            </a:extLst>
          </p:cNvPr>
          <p:cNvSpPr>
            <a:spLocks noGrp="1"/>
          </p:cNvSpPr>
          <p:nvPr>
            <p:ph idx="1"/>
          </p:nvPr>
        </p:nvSpPr>
        <p:spPr/>
        <p:txBody>
          <a:bodyPr/>
          <a:lstStyle/>
          <a:p>
            <a:pPr>
              <a:lnSpc>
                <a:spcPct val="115000"/>
              </a:lnSpc>
              <a:spcAft>
                <a:spcPts val="0"/>
              </a:spcAft>
            </a:pPr>
            <a:r>
              <a:rPr lang="id-ID" sz="18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Malpraktik merupakan istilah yang sangat umum sifatnya dan tidak selalu berkonotasi yuridis. Secara harfiah mal mempunyai arti salah sedangkan praktek mempunyai arti pelaksanaan atau tindakan. Sehingga mal praktek berarti pelaksanaan atau Tindakan yang salah. Sedangkan definisi malpraktek profesi Kesehatan adalah kelalaian dari</a:t>
            </a:r>
            <a:endParaRPr lang="id-ID" sz="1800" dirty="0">
              <a:effectLst/>
              <a:latin typeface="Calibri" panose="020F0502020204030204" pitchFamily="34" charset="0"/>
              <a:ea typeface="MS Mincho" panose="02020609040205080304" pitchFamily="49" charset="-128"/>
              <a:cs typeface="Arial" panose="020B0604020202020204" pitchFamily="34" charset="0"/>
            </a:endParaRPr>
          </a:p>
          <a:p>
            <a:pPr>
              <a:lnSpc>
                <a:spcPct val="115000"/>
              </a:lnSpc>
              <a:spcAft>
                <a:spcPts val="0"/>
              </a:spcAft>
            </a:pPr>
            <a:r>
              <a:rPr lang="id-ID" sz="18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Seorang dokter atau bidan untuk mempergunakan tingkat kepandaian atau ilmu pengetahuan dalam mengobati dan merawat pasien, yang lazim di pergunakan dalam pasien atau orang yang terluka menurut di lingkungan yang sama. Berlukanya norma etika dan norma hukum dalam profesi Kesehatan. Didalam setiap profesi termasuk tenaga bidan berlaku norma etika dan norma hukum.</a:t>
            </a:r>
            <a:endParaRPr lang="id-ID" sz="1800" dirty="0">
              <a:effectLst/>
              <a:latin typeface="Calibri" panose="020F0502020204030204" pitchFamily="34" charset="0"/>
              <a:ea typeface="MS Mincho" panose="02020609040205080304" pitchFamily="49" charset="-128"/>
              <a:cs typeface="Arial" panose="020B0604020202020204" pitchFamily="34" charset="0"/>
            </a:endParaRPr>
          </a:p>
          <a:p>
            <a:pPr marL="0" indent="0">
              <a:buNone/>
            </a:pPr>
            <a:endParaRPr lang="id-ID" dirty="0"/>
          </a:p>
        </p:txBody>
      </p:sp>
    </p:spTree>
    <p:extLst>
      <p:ext uri="{BB962C8B-B14F-4D97-AF65-F5344CB8AC3E}">
        <p14:creationId xmlns:p14="http://schemas.microsoft.com/office/powerpoint/2010/main" val="85250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807B5C-ABD9-4E3A-B8D3-8BA22B89A5CE}"/>
              </a:ext>
            </a:extLst>
          </p:cNvPr>
          <p:cNvSpPr>
            <a:spLocks noGrp="1"/>
          </p:cNvSpPr>
          <p:nvPr>
            <p:ph type="title"/>
          </p:nvPr>
        </p:nvSpPr>
        <p:spPr/>
        <p:txBody>
          <a:bodyPr>
            <a:normAutofit/>
          </a:bodyPr>
          <a:lstStyle/>
          <a:p>
            <a:r>
              <a:rPr lang="id-ID" sz="4000" dirty="0">
                <a:solidFill>
                  <a:srgbClr val="222222"/>
                </a:solidFill>
                <a:effectLst/>
                <a:latin typeface="Times New Roman" panose="02020603050405020304" pitchFamily="18" charset="0"/>
                <a:ea typeface="Times New Roman" panose="02020603050405020304" pitchFamily="18" charset="0"/>
              </a:rPr>
              <a:t>Jenis Jenis malpraktik</a:t>
            </a:r>
            <a:endParaRPr lang="id-ID" sz="4000" dirty="0"/>
          </a:p>
        </p:txBody>
      </p:sp>
      <p:sp>
        <p:nvSpPr>
          <p:cNvPr id="3" name="Content Placeholder 2">
            <a:extLst>
              <a:ext uri="{FF2B5EF4-FFF2-40B4-BE49-F238E27FC236}">
                <a16:creationId xmlns:a16="http://schemas.microsoft.com/office/drawing/2014/main" id="{FC101807-7F36-45F8-83FE-A912DFF6926E}"/>
              </a:ext>
            </a:extLst>
          </p:cNvPr>
          <p:cNvSpPr>
            <a:spLocks noGrp="1"/>
          </p:cNvSpPr>
          <p:nvPr>
            <p:ph idx="1"/>
          </p:nvPr>
        </p:nvSpPr>
        <p:spPr/>
        <p:txBody>
          <a:bodyPr>
            <a:normAutofit fontScale="85000" lnSpcReduction="10000"/>
          </a:bodyPr>
          <a:lstStyle/>
          <a:p>
            <a:pPr>
              <a:lnSpc>
                <a:spcPct val="115000"/>
              </a:lnSpc>
              <a:spcAft>
                <a:spcPts val="0"/>
              </a:spcAft>
            </a:pPr>
            <a:r>
              <a:rPr lang="id-ID" sz="18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Untuk malpraktek hukum atau yuridical malpractice dibagi dalam 3</a:t>
            </a:r>
            <a:r>
              <a:rPr lang="id-ID" sz="1800" dirty="0">
                <a:latin typeface="Calibri" panose="020F0502020204030204" pitchFamily="34" charset="0"/>
                <a:ea typeface="MS Mincho" panose="02020609040205080304" pitchFamily="49" charset="-128"/>
                <a:cs typeface="Arial" panose="020B0604020202020204" pitchFamily="34" charset="0"/>
              </a:rPr>
              <a:t> </a:t>
            </a:r>
            <a:r>
              <a:rPr lang="id-ID" sz="18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kategori ;</a:t>
            </a:r>
          </a:p>
          <a:p>
            <a:pPr marL="0" indent="0">
              <a:lnSpc>
                <a:spcPct val="115000"/>
              </a:lnSpc>
              <a:spcAft>
                <a:spcPts val="0"/>
              </a:spcAft>
              <a:buNone/>
            </a:pPr>
            <a:r>
              <a:rPr lang="id-ID" sz="18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A. Criminal Malpractice Perbuatan seseorang dapat dimasukkan dalam kategori criminal malpractice manakala perbuatan tersebut memenuhi rumusan delik pidana yakni :  Perbuatan tersebut merupakan perbuatan tercela.  Dilakukan dengan sikap batin yang salah yang berupa kesengajaan, kecerobohan.</a:t>
            </a:r>
            <a:endParaRPr lang="id-ID" sz="1800" dirty="0">
              <a:effectLst/>
              <a:latin typeface="Calibri" panose="020F0502020204030204" pitchFamily="34" charset="0"/>
              <a:ea typeface="MS Mincho" panose="02020609040205080304" pitchFamily="49" charset="-128"/>
              <a:cs typeface="Arial" panose="020B0604020202020204" pitchFamily="34" charset="0"/>
            </a:endParaRPr>
          </a:p>
          <a:p>
            <a:pPr>
              <a:lnSpc>
                <a:spcPct val="115000"/>
              </a:lnSpc>
              <a:spcAft>
                <a:spcPts val="0"/>
              </a:spcAft>
            </a:pPr>
            <a:r>
              <a:rPr lang="id-ID" sz="18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Criminal malpractice yang bersifat sengaja misalnya melakukan euthanasia (pasal 344 KUHP), membuka rahasia jabatan (pasal 332 KUHP), membuat surat keterangan palsu (pasal 263 KUHP), melakukan aborsi tanpa indikasi medis pasal 299 KUHP).</a:t>
            </a:r>
            <a:endParaRPr lang="id-ID" sz="1800" dirty="0">
              <a:effectLst/>
              <a:latin typeface="Calibri" panose="020F0502020204030204" pitchFamily="34" charset="0"/>
              <a:ea typeface="MS Mincho" panose="02020609040205080304" pitchFamily="49" charset="-128"/>
              <a:cs typeface="Arial" panose="020B0604020202020204" pitchFamily="34" charset="0"/>
            </a:endParaRPr>
          </a:p>
          <a:p>
            <a:pPr>
              <a:lnSpc>
                <a:spcPct val="115000"/>
              </a:lnSpc>
              <a:spcAft>
                <a:spcPts val="0"/>
              </a:spcAft>
            </a:pPr>
            <a:r>
              <a:rPr lang="id-ID" sz="18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Criminal malpractice yang bersifat ceroboh misalnya melakukan tindakan medis tanpa persetujuan pasien informed consent.</a:t>
            </a:r>
            <a:endParaRPr lang="id-ID" sz="1800" dirty="0">
              <a:effectLst/>
              <a:latin typeface="Calibri" panose="020F0502020204030204" pitchFamily="34" charset="0"/>
              <a:ea typeface="MS Mincho" panose="02020609040205080304" pitchFamily="49" charset="-128"/>
              <a:cs typeface="Arial" panose="020B0604020202020204" pitchFamily="34" charset="0"/>
            </a:endParaRPr>
          </a:p>
          <a:p>
            <a:pPr>
              <a:lnSpc>
                <a:spcPct val="115000"/>
              </a:lnSpc>
              <a:spcAft>
                <a:spcPts val="0"/>
              </a:spcAft>
            </a:pPr>
            <a:r>
              <a:rPr lang="id-ID" sz="1800"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Criminal malpractice yang bersifat lalai misalnya kurang hati-hati mengakibatkan luka, cacat atau meninggalnya pasien. Pertanggung jawaban didepan hukum pada criminal malpractice adalah bersifat individual/personal dan oleh sebab itu tidak dapat dialihkan kepada orang lain atau kepada rumah sakit/saranakesehatan</a:t>
            </a:r>
            <a:endParaRPr lang="id-ID" sz="1800" dirty="0">
              <a:effectLst/>
              <a:latin typeface="Calibri" panose="020F0502020204030204" pitchFamily="34" charset="0"/>
              <a:ea typeface="MS Mincho" panose="02020609040205080304" pitchFamily="49" charset="-128"/>
              <a:cs typeface="Arial" panose="020B0604020202020204" pitchFamily="34" charset="0"/>
            </a:endParaRPr>
          </a:p>
          <a:p>
            <a:endParaRPr lang="id-ID" dirty="0"/>
          </a:p>
        </p:txBody>
      </p:sp>
    </p:spTree>
    <p:extLst>
      <p:ext uri="{BB962C8B-B14F-4D97-AF65-F5344CB8AC3E}">
        <p14:creationId xmlns:p14="http://schemas.microsoft.com/office/powerpoint/2010/main" val="418648770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ganic">
  <a:themeElements>
    <a:clrScheme name="Organic">
      <a:dk1>
        <a:sysClr val="windowText" lastClr="000000"/>
      </a:dk1>
      <a:lt1>
        <a:sysClr val="window" lastClr="FFFFFF"/>
      </a:lt1>
      <a:dk2>
        <a:srgbClr val="212121"/>
      </a:dk2>
      <a:lt2>
        <a:srgbClr val="DADADA"/>
      </a:lt2>
      <a:accent1>
        <a:srgbClr val="83992A"/>
      </a:accent1>
      <a:accent2>
        <a:srgbClr val="3C9770"/>
      </a:accent2>
      <a:accent3>
        <a:srgbClr val="44709D"/>
      </a:accent3>
      <a:accent4>
        <a:srgbClr val="A23C33"/>
      </a:accent4>
      <a:accent5>
        <a:srgbClr val="D97828"/>
      </a:accent5>
      <a:accent6>
        <a:srgbClr val="DEB340"/>
      </a:accent6>
      <a:hlink>
        <a:srgbClr val="A8BF4D"/>
      </a:hlink>
      <a:folHlink>
        <a:srgbClr val="B4CA80"/>
      </a:folHlink>
    </a:clrScheme>
    <a:fontScheme name="Organic">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panose="02020404030301010803"/>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ganic">
      <a:fillStyleLst>
        <a:solidFill>
          <a:schemeClr val="phClr"/>
        </a:solidFill>
        <a:gradFill rotWithShape="1">
          <a:gsLst>
            <a:gs pos="0">
              <a:schemeClr val="phClr">
                <a:tint val="60000"/>
                <a:lumMod val="110000"/>
              </a:schemeClr>
            </a:gs>
            <a:gs pos="100000">
              <a:schemeClr val="phClr">
                <a:tint val="82000"/>
              </a:schemeClr>
            </a:gs>
          </a:gsLst>
          <a:lin ang="5400000" scaled="0"/>
        </a:gradFill>
        <a:blipFill>
          <a:blip xmlns:r="http://schemas.openxmlformats.org/officeDocument/2006/relationships" r:embed="rId1">
            <a:duotone>
              <a:schemeClr val="phClr">
                <a:shade val="74000"/>
                <a:satMod val="130000"/>
                <a:lumMod val="90000"/>
              </a:schemeClr>
              <a:schemeClr val="phClr">
                <a:tint val="94000"/>
                <a:satMod val="120000"/>
                <a:lumMod val="104000"/>
              </a:schemeClr>
            </a:duotone>
          </a:blip>
          <a:tile tx="0" ty="0" sx="100000" sy="100000" flip="none" algn="tl"/>
        </a:blipFill>
      </a:fillStyleLst>
      <a:lnStyleLst>
        <a:ln w="9525"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38100" dist="254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98000"/>
              </a:schemeClr>
            </a:gs>
          </a:gsLst>
          <a:lin ang="5400000" scaled="0"/>
        </a:gradFill>
        <a:blipFill>
          <a:blip xmlns:r="http://schemas.openxmlformats.org/officeDocument/2006/relationships" r:embed="rId2"/>
          <a:stretch/>
        </a:blipFill>
      </a:bgFillStyleLst>
    </a:fmtScheme>
  </a:themeElements>
  <a:objectDefaults/>
  <a:extraClrSchemeLst/>
  <a:extLst>
    <a:ext uri="{05A4C25C-085E-4340-85A3-A5531E510DB2}">
      <thm15:themeFamily xmlns:thm15="http://schemas.microsoft.com/office/thememl/2012/main" name="Organic" id="{28CDC826-8792-45C0-861B-85EB3ADEDA33}" vid="{7DAC20F1-423D-49E2-BD0B-50532748BAD0}"/>
    </a:ext>
  </a:extLst>
</a:theme>
</file>

<file path=docProps/app.xml><?xml version="1.0" encoding="utf-8"?>
<Properties xmlns="http://schemas.openxmlformats.org/officeDocument/2006/extended-properties" xmlns:vt="http://schemas.openxmlformats.org/officeDocument/2006/docPropsVTypes">
  <Template>Organic</Template>
  <TotalTime>39</TotalTime>
  <Words>1339</Words>
  <Application>Microsoft Office PowerPoint</Application>
  <PresentationFormat>Widescreen</PresentationFormat>
  <Paragraphs>90</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Garamond</vt:lpstr>
      <vt:lpstr>Times New Roman</vt:lpstr>
      <vt:lpstr>Organic</vt:lpstr>
      <vt:lpstr>SEMINAR ETIKOLEGAL</vt:lpstr>
      <vt:lpstr>Mata Kuliah : Etikolegal dalam Pelayanan Kebidanan</vt:lpstr>
      <vt:lpstr>KELOMPOK 2</vt:lpstr>
      <vt:lpstr>KASUS MALPRAKTIK</vt:lpstr>
      <vt:lpstr>PEMBAHASAN pengambilan keputusan yang seharusnya dilakukan  </vt:lpstr>
      <vt:lpstr>PEMBAHASAN  Kaitan teori pengambilan keputusan dari jurnal dan buku dengan kasus</vt:lpstr>
      <vt:lpstr>PEMBAHASAN  Kaitan teori pengambilan keputusan dari jurnal dan buku dengan kasus</vt:lpstr>
      <vt:lpstr>TINJAUAN PUSTAKA Malpraktik</vt:lpstr>
      <vt:lpstr>Jenis Jenis malpraktik</vt:lpstr>
      <vt:lpstr>Jenis jenis malpraktik</vt:lpstr>
      <vt:lpstr>Jenis jenis malpraktik</vt:lpstr>
      <vt:lpstr>Berdasarkan alquran dan hadist</vt:lpstr>
      <vt:lpstr>Berdasarkan alquran dan hadist</vt:lpstr>
      <vt:lpstr>Daftar Pustaka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SEMINAR ETIKOLEGAL</dc:title>
  <dc:creator>Windows User</dc:creator>
  <cp:lastModifiedBy>Windows User</cp:lastModifiedBy>
  <cp:revision>4</cp:revision>
  <dcterms:created xsi:type="dcterms:W3CDTF">2021-10-16T07:31:12Z</dcterms:created>
  <dcterms:modified xsi:type="dcterms:W3CDTF">2021-10-16T08:10:31Z</dcterms:modified>
</cp:coreProperties>
</file>