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9" r:id="rId5"/>
    <p:sldId id="265" r:id="rId6"/>
    <p:sldId id="266" r:id="rId7"/>
    <p:sldId id="268" r:id="rId8"/>
    <p:sldId id="259" r:id="rId9"/>
    <p:sldId id="260" r:id="rId10"/>
    <p:sldId id="261" r:id="rId11"/>
    <p:sldId id="262" r:id="rId12"/>
    <p:sldId id="263" r:id="rId13"/>
    <p:sldId id="264"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6934" y="0"/>
            <a:ext cx="12231160" cy="6856214"/>
            <a:chOff x="-16934" y="0"/>
            <a:chExt cx="12231160" cy="6856214"/>
          </a:xfrm>
        </p:grpSpPr>
        <p:pic>
          <p:nvPicPr>
            <p:cNvPr id="16" name="Picture 15" descr="H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6" name="Rectangle 25"/>
            <p:cNvSpPr/>
            <p:nvPr/>
          </p:nvSpPr>
          <p:spPr>
            <a:xfrm>
              <a:off x="2328332" y="1540931"/>
              <a:ext cx="7543802" cy="3835401"/>
            </a:xfrm>
            <a:prstGeom prst="rect">
              <a:avLst/>
            </a:prstGeom>
            <a:noFill/>
            <a:ln w="15875">
              <a:miter lim="800000"/>
            </a:ln>
          </p:spPr>
          <p:style>
            <a:lnRef idx="1">
              <a:schemeClr val="accent1"/>
            </a:lnRef>
            <a:fillRef idx="3">
              <a:schemeClr val="accent1"/>
            </a:fillRef>
            <a:effectRef idx="2">
              <a:schemeClr val="accent1"/>
            </a:effectRef>
            <a:fontRef idx="minor">
              <a:schemeClr val="lt1"/>
            </a:fontRef>
          </p:style>
        </p:sp>
        <p:pic>
          <p:nvPicPr>
            <p:cNvPr id="17" name="Picture 16"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6934" y="3147609"/>
              <a:ext cx="2478024" cy="612648"/>
            </a:xfrm>
            <a:prstGeom prst="rect">
              <a:avLst/>
            </a:prstGeom>
          </p:spPr>
        </p:pic>
        <p:pic>
          <p:nvPicPr>
            <p:cNvPr id="20" name="Picture 19"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9736202" y="3147609"/>
              <a:ext cx="2478024" cy="612648"/>
            </a:xfrm>
            <a:prstGeom prst="rect">
              <a:avLst/>
            </a:prstGeom>
          </p:spPr>
        </p:pic>
      </p:grpSp>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a:xfrm>
            <a:off x="2692397" y="5037663"/>
            <a:ext cx="5214635" cy="279400"/>
          </a:xfrm>
        </p:spPr>
        <p:txBody>
          <a:bodyPr/>
          <a:lstStyle/>
          <a:p>
            <a:endParaRPr lang="id-ID"/>
          </a:p>
        </p:txBody>
      </p:sp>
      <p:sp>
        <p:nvSpPr>
          <p:cNvPr id="6" name="Slide Number Placeholder 5"/>
          <p:cNvSpPr>
            <a:spLocks noGrp="1"/>
          </p:cNvSpPr>
          <p:nvPr>
            <p:ph type="sldNum" sz="quarter" idx="12"/>
          </p:nvPr>
        </p:nvSpPr>
        <p:spPr>
          <a:xfrm>
            <a:off x="8956900" y="5037663"/>
            <a:ext cx="551167" cy="279400"/>
          </a:xfrm>
        </p:spPr>
        <p:txBody>
          <a:bodyPr/>
          <a:lstStyle/>
          <a:p>
            <a:fld id="{9EC67E4F-763F-4434-AD7A-8FEAE3EC3993}" type="slidenum">
              <a:rPr lang="id-ID" smtClean="0"/>
              <a:t>‹#›</a:t>
            </a:fld>
            <a:endParaRPr lang="id-ID"/>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857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00B984-C103-4ED1-A403-6AFC8D02B9C6}" type="datetimeFigureOut">
              <a:rPr lang="id-ID" smtClean="0"/>
              <a:t>16/10/2021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288417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1079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49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235161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23"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1529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20"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4790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4683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096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33917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0B984-C103-4ED1-A403-6AFC8D02B9C6}" type="datetimeFigureOut">
              <a:rPr lang="id-ID" smtClean="0"/>
              <a:t>16/10/2021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EC67E4F-763F-4434-AD7A-8FEAE3EC3993}" type="slidenum">
              <a:rPr lang="id-ID" smtClean="0"/>
              <a:t>‹#›</a:t>
            </a:fld>
            <a:endParaRPr lang="id-ID"/>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362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00B984-C103-4ED1-A403-6AFC8D02B9C6}" type="datetimeFigureOut">
              <a:rPr lang="id-ID" smtClean="0"/>
              <a:t>16/10/2021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239369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00B984-C103-4ED1-A403-6AFC8D02B9C6}" type="datetimeFigureOut">
              <a:rPr lang="id-ID" smtClean="0"/>
              <a:t>16/10/2021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EC67E4F-763F-4434-AD7A-8FEAE3EC3993}" type="slidenum">
              <a:rPr lang="id-ID" smtClean="0"/>
              <a:t>‹#›</a:t>
            </a:fld>
            <a:endParaRPr lang="id-ID"/>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320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00B984-C103-4ED1-A403-6AFC8D02B9C6}" type="datetimeFigureOut">
              <a:rPr lang="id-ID" smtClean="0"/>
              <a:t>16/10/2021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EC67E4F-763F-4434-AD7A-8FEAE3EC3993}" type="slidenum">
              <a:rPr lang="id-ID" smtClean="0"/>
              <a:t>‹#›</a:t>
            </a:fld>
            <a:endParaRPr lang="id-ID"/>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5280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0B984-C103-4ED1-A403-6AFC8D02B9C6}" type="datetimeFigureOut">
              <a:rPr lang="id-ID" smtClean="0"/>
              <a:t>16/10/2021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253913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00B984-C103-4ED1-A403-6AFC8D02B9C6}" type="datetimeFigureOut">
              <a:rPr lang="id-ID" smtClean="0"/>
              <a:t>16/10/2021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EC67E4F-763F-4434-AD7A-8FEAE3EC3993}" type="slidenum">
              <a:rPr lang="id-ID" smtClean="0"/>
              <a:t>‹#›</a:t>
            </a:fld>
            <a:endParaRPr lang="id-ID"/>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309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00B984-C103-4ED1-A403-6AFC8D02B9C6}" type="datetimeFigureOut">
              <a:rPr lang="id-ID" smtClean="0"/>
              <a:t>16/10/2021</a:t>
            </a:fld>
            <a:endParaRPr lang="id-ID"/>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C67E4F-763F-4434-AD7A-8FEAE3EC3993}" type="slidenum">
              <a:rPr lang="id-ID" smtClean="0"/>
              <a:t>‹#›</a:t>
            </a:fld>
            <a:endParaRPr lang="id-ID"/>
          </a:p>
        </p:txBody>
      </p:sp>
    </p:spTree>
    <p:extLst>
      <p:ext uri="{BB962C8B-B14F-4D97-AF65-F5344CB8AC3E}">
        <p14:creationId xmlns:p14="http://schemas.microsoft.com/office/powerpoint/2010/main" val="309151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736" y="0"/>
            <a:ext cx="12229962" cy="6856214"/>
            <a:chOff x="-15736" y="0"/>
            <a:chExt cx="12229962" cy="6856214"/>
          </a:xfrm>
        </p:grpSpPr>
        <p:pic>
          <p:nvPicPr>
            <p:cNvPr id="8" name="Picture 7" descr="H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9" name="Rectangle 8"/>
            <p:cNvSpPr/>
            <p:nvPr/>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a:stretch/>
          </p:blipFill>
          <p:spPr>
            <a:xfrm>
              <a:off x="-15736" y="3153832"/>
              <a:ext cx="77724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a:stretch/>
          </p:blipFill>
          <p:spPr>
            <a:xfrm>
              <a:off x="11436986" y="3153832"/>
              <a:ext cx="777240" cy="606425"/>
            </a:xfrm>
            <a:prstGeom prst="rect">
              <a:avLst/>
            </a:prstGeom>
          </p:spPr>
        </p:pic>
      </p:grpSp>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900B984-C103-4ED1-A403-6AFC8D02B9C6}" type="datetimeFigureOut">
              <a:rPr lang="id-ID" smtClean="0"/>
              <a:t>16/10/2021</a:t>
            </a:fld>
            <a:endParaRPr lang="id-ID"/>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d-ID"/>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C67E4F-763F-4434-AD7A-8FEAE3EC3993}" type="slidenum">
              <a:rPr lang="id-ID" smtClean="0"/>
              <a:t>‹#›</a:t>
            </a:fld>
            <a:endParaRPr lang="id-ID"/>
          </a:p>
        </p:txBody>
      </p:sp>
    </p:spTree>
    <p:extLst>
      <p:ext uri="{BB962C8B-B14F-4D97-AF65-F5344CB8AC3E}">
        <p14:creationId xmlns:p14="http://schemas.microsoft.com/office/powerpoint/2010/main" val="3165523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merdeka.com/quran/an-nisa/ayat-157" TargetMode="External"/><Relationship Id="rId2" Type="http://schemas.openxmlformats.org/officeDocument/2006/relationships/hyperlink" Target="https://m.tribunnews.com/nasional/2021/10/15/direktur-tv-lokal-di-jatim-ditangkap-polisi-isi-konten-singgung-pangkostrad-letjen-dudu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B16D5-BF8D-4861-B62A-57D807BBD5B5}"/>
              </a:ext>
            </a:extLst>
          </p:cNvPr>
          <p:cNvSpPr>
            <a:spLocks noGrp="1"/>
          </p:cNvSpPr>
          <p:nvPr>
            <p:ph type="ctrTitle"/>
          </p:nvPr>
        </p:nvSpPr>
        <p:spPr/>
        <p:txBody>
          <a:bodyPr/>
          <a:lstStyle/>
          <a:p>
            <a:r>
              <a:rPr lang="id-ID" dirty="0"/>
              <a:t>SEMINAR ETIKOLEGAL</a:t>
            </a:r>
          </a:p>
        </p:txBody>
      </p:sp>
      <p:sp>
        <p:nvSpPr>
          <p:cNvPr id="3" name="Subtitle 2">
            <a:extLst>
              <a:ext uri="{FF2B5EF4-FFF2-40B4-BE49-F238E27FC236}">
                <a16:creationId xmlns:a16="http://schemas.microsoft.com/office/drawing/2014/main" id="{1488C8A7-50D2-4A3D-A546-C320A0AAFDBD}"/>
              </a:ext>
            </a:extLst>
          </p:cNvPr>
          <p:cNvSpPr>
            <a:spLocks noGrp="1"/>
          </p:cNvSpPr>
          <p:nvPr>
            <p:ph type="subTitle" idx="1"/>
          </p:nvPr>
        </p:nvSpPr>
        <p:spPr>
          <a:xfrm>
            <a:off x="2692398" y="3617841"/>
            <a:ext cx="6815669" cy="1320802"/>
          </a:xfrm>
        </p:spPr>
        <p:txBody>
          <a:bodyPr/>
          <a:lstStyle/>
          <a:p>
            <a:endParaRPr lang="id-ID" dirty="0"/>
          </a:p>
          <a:p>
            <a:r>
              <a:rPr lang="id-ID" dirty="0"/>
              <a:t>KELOMPOK 2</a:t>
            </a:r>
          </a:p>
        </p:txBody>
      </p:sp>
    </p:spTree>
    <p:extLst>
      <p:ext uri="{BB962C8B-B14F-4D97-AF65-F5344CB8AC3E}">
        <p14:creationId xmlns:p14="http://schemas.microsoft.com/office/powerpoint/2010/main" val="4141154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1D476-4742-46B9-99B3-B1EEA5F11659}"/>
              </a:ext>
            </a:extLst>
          </p:cNvPr>
          <p:cNvSpPr>
            <a:spLocks noGrp="1"/>
          </p:cNvSpPr>
          <p:nvPr>
            <p:ph type="title"/>
          </p:nvPr>
        </p:nvSpPr>
        <p:spPr/>
        <p:txBody>
          <a:bodyPr/>
          <a:lstStyle/>
          <a:p>
            <a:r>
              <a:rPr lang="id-ID" dirty="0"/>
              <a:t>Jenis jenis malpraktik</a:t>
            </a:r>
          </a:p>
        </p:txBody>
      </p:sp>
      <p:sp>
        <p:nvSpPr>
          <p:cNvPr id="3" name="Content Placeholder 2">
            <a:extLst>
              <a:ext uri="{FF2B5EF4-FFF2-40B4-BE49-F238E27FC236}">
                <a16:creationId xmlns:a16="http://schemas.microsoft.com/office/drawing/2014/main" id="{DB6801ED-E3F6-40E8-8DC0-673C760F25C6}"/>
              </a:ext>
            </a:extLst>
          </p:cNvPr>
          <p:cNvSpPr>
            <a:spLocks noGrp="1"/>
          </p:cNvSpPr>
          <p:nvPr>
            <p:ph idx="1"/>
          </p:nvPr>
        </p:nvSpPr>
        <p:spPr/>
        <p:txBody>
          <a:bodyPr>
            <a:normAutofit/>
          </a:bodyPr>
          <a:lstStyle/>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 Civil</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Malpractice</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tenaga kesehatan akan disebut melakukan civil malpractice apabila</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tidak melaksanakan kewajiban atau tidak memberikan prestasinya</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sebagaimana yang telah</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disepakati</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(ingkar</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janji).</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Tindakan tenaga kesehatan yang dapat dikategorikan civil malpractice</a:t>
            </a: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Tidak melakukan apa yang menurut kesepakatannya wajib</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dilakukan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Melakukan apa yang menurut kesepakatannya wajib dilakukan</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tetapi terlambat melakukannya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1854959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D5B8-CA81-4D61-A074-9F26595DE67B}"/>
              </a:ext>
            </a:extLst>
          </p:cNvPr>
          <p:cNvSpPr>
            <a:spLocks noGrp="1"/>
          </p:cNvSpPr>
          <p:nvPr>
            <p:ph type="title"/>
          </p:nvPr>
        </p:nvSpPr>
        <p:spPr/>
        <p:txBody>
          <a:bodyPr/>
          <a:lstStyle/>
          <a:p>
            <a:r>
              <a:rPr lang="id-ID" dirty="0"/>
              <a:t>Jenis jenis malpraktik</a:t>
            </a:r>
          </a:p>
        </p:txBody>
      </p:sp>
      <p:sp>
        <p:nvSpPr>
          <p:cNvPr id="3" name="Content Placeholder 2">
            <a:extLst>
              <a:ext uri="{FF2B5EF4-FFF2-40B4-BE49-F238E27FC236}">
                <a16:creationId xmlns:a16="http://schemas.microsoft.com/office/drawing/2014/main" id="{D038A205-57C3-4D13-9699-C27450D35424}"/>
              </a:ext>
            </a:extLst>
          </p:cNvPr>
          <p:cNvSpPr>
            <a:spLocks noGrp="1"/>
          </p:cNvSpPr>
          <p:nvPr>
            <p:ph idx="1"/>
          </p:nvPr>
        </p:nvSpPr>
        <p:spPr/>
        <p:txBody>
          <a:bodyPr>
            <a:normAutofit/>
          </a:bodyPr>
          <a:lstStyle/>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 Administrativemalpractice</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Tenaga bidan dikatakan telah melakukan administrative malpractice manakala tenaga bidan tersebut telah melanggar hukum administrasi. Perlu</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diketahui bahwa dalam melakukan police power, pemerintah mempunyai</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kewenangan menerbitkan berbagai ketentuan di bidang kesehatan, misalnya</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tentang persyaratan bagi tenaga bidan untuk menjalankan profesinya (Surat</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Ijin Kerja, Surat Ijin Praktek), batas kewenangan serta kewajiban tenaga</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bidan.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3627902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9B7E-B030-4867-99B3-51C780AF8671}"/>
              </a:ext>
            </a:extLst>
          </p:cNvPr>
          <p:cNvSpPr>
            <a:spLocks noGrp="1"/>
          </p:cNvSpPr>
          <p:nvPr>
            <p:ph type="title"/>
          </p:nvPr>
        </p:nvSpPr>
        <p:spPr/>
        <p:txBody>
          <a:bodyPr/>
          <a:lstStyle/>
          <a:p>
            <a:r>
              <a:rPr lang="id-ID" dirty="0"/>
              <a:t>Berdasarkan alquran dan hadist</a:t>
            </a:r>
          </a:p>
        </p:txBody>
      </p:sp>
      <p:sp>
        <p:nvSpPr>
          <p:cNvPr id="3" name="Content Placeholder 2">
            <a:extLst>
              <a:ext uri="{FF2B5EF4-FFF2-40B4-BE49-F238E27FC236}">
                <a16:creationId xmlns:a16="http://schemas.microsoft.com/office/drawing/2014/main" id="{88671A77-039C-40DA-8441-B9F80E2E32C1}"/>
              </a:ext>
            </a:extLst>
          </p:cNvPr>
          <p:cNvSpPr>
            <a:spLocks noGrp="1"/>
          </p:cNvSpPr>
          <p:nvPr>
            <p:ph idx="1"/>
          </p:nvPr>
        </p:nvSpPr>
        <p:spPr/>
        <p:txBody>
          <a:bodyPr>
            <a:normAutofit fontScale="92500" lnSpcReduction="20000"/>
          </a:bodyPr>
          <a:lstStyle/>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Allah SWT</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berfirman dalam Alquran Surat al-Isra ayat 23 sebagai berikut:</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ar-S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۞وَقَضَىٰ رَبُّكَ أَلَّا تَعۡبُدُوٓاْ إِلَّآ إِیَّاهُ وَبِٱلۡوَٰلِدَیۡنِ إِحۡسَٰنًاۚ إِمَّا یَبۡلُغَنَّ عِندَكَ ٱلۡكِبَرَ أَحَدُھُمَآ أَوۡ كِلَاھُمَا فَلَا</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ar-S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تَقُل لَّھُمَآ أُفّ◌ٖ وَلَا تَنۡھَرۡھُمَا وَقُل لَّھُمَا قَوۡ ◌ٗ ا كَرِیم◌ٗ ا</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Artinya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Dan Tuhanmu telah memerintahkan supaya kamu jangan menyembah</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selain Dia dan hendaklah kamu berbuat baik pada ibu bapakmu dengan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sebaik-baiknya. Jika salah seorang di antara keduanya atau kedua-duanya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sampai berumur lanjut dalam pemeliharaanmu, maka sekali-kali janganlah</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kamu mengatakan kepada keduanya perkataan "ah" dan janganlah kamu</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membentak mereka dan ucapkanlah kepada mereka perkataan yang mulia.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4074190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0C5A7-9090-4166-9024-5CE58E9615F7}"/>
              </a:ext>
            </a:extLst>
          </p:cNvPr>
          <p:cNvSpPr>
            <a:spLocks noGrp="1"/>
          </p:cNvSpPr>
          <p:nvPr>
            <p:ph type="title"/>
          </p:nvPr>
        </p:nvSpPr>
        <p:spPr/>
        <p:txBody>
          <a:bodyPr/>
          <a:lstStyle/>
          <a:p>
            <a:r>
              <a:rPr lang="id-ID" dirty="0"/>
              <a:t>Berdasarkan alquran dan hadist</a:t>
            </a:r>
          </a:p>
        </p:txBody>
      </p:sp>
      <p:sp>
        <p:nvSpPr>
          <p:cNvPr id="3" name="Content Placeholder 2">
            <a:extLst>
              <a:ext uri="{FF2B5EF4-FFF2-40B4-BE49-F238E27FC236}">
                <a16:creationId xmlns:a16="http://schemas.microsoft.com/office/drawing/2014/main" id="{C47AD459-8016-4EC1-9C33-B9C6B8B45675}"/>
              </a:ext>
            </a:extLst>
          </p:cNvPr>
          <p:cNvSpPr>
            <a:spLocks noGrp="1"/>
          </p:cNvSpPr>
          <p:nvPr>
            <p:ph idx="1"/>
          </p:nvPr>
        </p:nvSpPr>
        <p:spPr/>
        <p:txBody>
          <a:bodyPr>
            <a:normAutofit fontScale="92500" lnSpcReduction="20000"/>
          </a:bodyPr>
          <a:lstStyle/>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Analisis Hadis-Hadis Malpraktek</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Dalam dua riwayat Abū Dāwud disebutkan: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“Berkata pada kami Nashr bin Āsim al-Anthākī dan Muhammad bin al-Shabbah bin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Sufyān, sesungguhnya al-Walīd bin Muslim mengabarkan pada mereka dari Ibnu Juraij dari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„Amr bin Syuaib dari ayahnya dari kakeknya, sesungguhnya Rasulullah saw. bersabda: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Barangsiapa yang bertindak sebagai seorang dokter sedangkan ia belum pernah mengkaji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ilmu pengobatan sebelumnya, maka ia harus bertanggung jawab atas kerugian yang terjadi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(jika ada yang celaka oleh cara pengobatannnya). Nashr berkata, berkata pada saya Ibnu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Juraij, Abū Dāwud berkata, hadis ini tidak diriwayatkan (secara musnad) kecuali dari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jalur al-Walīd, sedang kami tidak tahu apakah dia sahih (bisa diterima) atau tidak.”</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151585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D758E-E248-4917-9275-3E1628A05F98}"/>
              </a:ext>
            </a:extLst>
          </p:cNvPr>
          <p:cNvSpPr>
            <a:spLocks noGrp="1"/>
          </p:cNvSpPr>
          <p:nvPr>
            <p:ph type="title"/>
          </p:nvPr>
        </p:nvSpPr>
        <p:spPr/>
        <p:txBody>
          <a:bodyPr/>
          <a:lstStyle/>
          <a:p>
            <a:r>
              <a:rPr lang="id-ID" dirty="0">
                <a:solidFill>
                  <a:srgbClr val="222222"/>
                </a:solidFill>
                <a:latin typeface="Times New Roman" panose="02020603050405020304" pitchFamily="18" charset="0"/>
                <a:ea typeface="Times New Roman" panose="02020603050405020304" pitchFamily="18" charset="0"/>
                <a:cs typeface="Arial" panose="020B0604020202020204" pitchFamily="34" charset="0"/>
              </a:rPr>
              <a:t>Daftar Pustaka </a:t>
            </a:r>
            <a:endParaRPr lang="id-ID" dirty="0"/>
          </a:p>
        </p:txBody>
      </p:sp>
      <p:sp>
        <p:nvSpPr>
          <p:cNvPr id="3" name="Content Placeholder 2">
            <a:extLst>
              <a:ext uri="{FF2B5EF4-FFF2-40B4-BE49-F238E27FC236}">
                <a16:creationId xmlns:a16="http://schemas.microsoft.com/office/drawing/2014/main" id="{339CD67C-0391-4E45-9641-03FA6FB66B7F}"/>
              </a:ext>
            </a:extLst>
          </p:cNvPr>
          <p:cNvSpPr>
            <a:spLocks noGrp="1"/>
          </p:cNvSpPr>
          <p:nvPr>
            <p:ph idx="1"/>
          </p:nvPr>
        </p:nvSpPr>
        <p:spPr/>
        <p:txBody>
          <a:bodyPr/>
          <a:lstStyle/>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Dahlan, S, 2002, Hukum Kesehatan, Badan Penerbit Universitas Di Ponegoro Semarang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Ameln. F. Kapita Selecta Hukum Kedokteran. Grafikatama Jaya. Jakarta.</a:t>
            </a:r>
            <a:r>
              <a:rPr lang="id-ID" sz="1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 </a:t>
            </a:r>
          </a:p>
          <a:p>
            <a:pPr marL="0" indent="0" algn="ctr">
              <a:lnSpc>
                <a:spcPct val="115000"/>
              </a:lnSpc>
              <a:spcAft>
                <a:spcPts val="0"/>
              </a:spcAft>
              <a:buNone/>
            </a:pP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hlinkClick r:id="rId2">
                  <a:extLst>
                    <a:ext uri="{A12FA001-AC4F-418D-AE19-62706E023703}">
                      <ahyp:hlinkClr xmlns:ahyp="http://schemas.microsoft.com/office/drawing/2018/hyperlinkcolor" val="tx"/>
                    </a:ext>
                  </a:extLst>
                </a:hlinkClick>
              </a:rPr>
              <a:t>https://m.tribunnews.com/nasional/2021/10/15/direktur-tv-lokal-di-jatim-ditangkap-polisi-isi-konten-singgung-pangkostrad-letjen-dudung</a:t>
            </a: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r>
              <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hlinkClick r:id="rId3">
                  <a:extLst>
                    <a:ext uri="{A12FA001-AC4F-418D-AE19-62706E023703}">
                      <ahyp:hlinkClr xmlns:ahyp="http://schemas.microsoft.com/office/drawing/2018/hyperlinkcolor" val="tx"/>
                    </a:ext>
                  </a:extLst>
                </a:hlinkClick>
              </a:rPr>
              <a:t>https://m.merdeka.com/quran/an-nisa/ayat-157</a:t>
            </a: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endParaRPr lang="id-ID" sz="1800" dirty="0">
              <a:solidFill>
                <a:schemeClr val="tx1"/>
              </a:solidFill>
              <a:latin typeface="Times New Roman" panose="02020603050405020304" pitchFamily="18" charset="0"/>
              <a:ea typeface="MS Mincho" panose="02020609040205080304" pitchFamily="49" charset="-128"/>
              <a:cs typeface="Arial" panose="020B0604020202020204" pitchFamily="34" charset="0"/>
            </a:endParaRPr>
          </a:p>
          <a:p>
            <a:pPr marL="0" indent="0" algn="ctr">
              <a:lnSpc>
                <a:spcPct val="115000"/>
              </a:lnSpc>
              <a:spcAft>
                <a:spcPts val="0"/>
              </a:spcAft>
              <a:buNone/>
            </a:pP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a:p>
            <a:endParaRPr lang="id-ID" dirty="0"/>
          </a:p>
        </p:txBody>
      </p:sp>
    </p:spTree>
    <p:extLst>
      <p:ext uri="{BB962C8B-B14F-4D97-AF65-F5344CB8AC3E}">
        <p14:creationId xmlns:p14="http://schemas.microsoft.com/office/powerpoint/2010/main" val="371635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ECECA-5C3E-48A5-A5BB-F95A3C3DDE4C}"/>
              </a:ext>
            </a:extLst>
          </p:cNvPr>
          <p:cNvSpPr>
            <a:spLocks noGrp="1"/>
          </p:cNvSpPr>
          <p:nvPr>
            <p:ph type="title"/>
          </p:nvPr>
        </p:nvSpPr>
        <p:spPr/>
        <p:txBody>
          <a:bodyPr>
            <a:noAutofit/>
          </a:bodyPr>
          <a:lstStyle/>
          <a:p>
            <a:r>
              <a:rPr lang="id-ID" sz="4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Mata Kuliah : Etikolegal dalam Pelayanan Kebidanan</a:t>
            </a:r>
            <a:endParaRPr lang="id-ID" sz="4000" dirty="0"/>
          </a:p>
        </p:txBody>
      </p:sp>
      <p:sp>
        <p:nvSpPr>
          <p:cNvPr id="3" name="Content Placeholder 2">
            <a:extLst>
              <a:ext uri="{FF2B5EF4-FFF2-40B4-BE49-F238E27FC236}">
                <a16:creationId xmlns:a16="http://schemas.microsoft.com/office/drawing/2014/main" id="{595862BF-1F2E-4C2B-9B00-0AD5965E1933}"/>
              </a:ext>
            </a:extLst>
          </p:cNvPr>
          <p:cNvSpPr>
            <a:spLocks noGrp="1"/>
          </p:cNvSpPr>
          <p:nvPr>
            <p:ph idx="1"/>
          </p:nvPr>
        </p:nvSpPr>
        <p:spPr/>
        <p:txBody>
          <a:bodyPr/>
          <a:lstStyle/>
          <a:p>
            <a:pPr marL="0" indent="0" algn="ctr">
              <a:buNone/>
            </a:pPr>
            <a:r>
              <a:rPr lang="id-ID" sz="4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Materi : Pengambilan keputusan</a:t>
            </a:r>
            <a:endParaRPr lang="id-ID" sz="4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4090783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6863-0335-4B17-BE1F-20758780C3EB}"/>
              </a:ext>
            </a:extLst>
          </p:cNvPr>
          <p:cNvSpPr>
            <a:spLocks noGrp="1"/>
          </p:cNvSpPr>
          <p:nvPr>
            <p:ph type="title"/>
          </p:nvPr>
        </p:nvSpPr>
        <p:spPr/>
        <p:txBody>
          <a:bodyPr/>
          <a:lstStyle/>
          <a:p>
            <a:r>
              <a:rPr lang="id-ID" dirty="0"/>
              <a:t>KELOMPOK 2</a:t>
            </a:r>
          </a:p>
        </p:txBody>
      </p:sp>
      <p:sp>
        <p:nvSpPr>
          <p:cNvPr id="3" name="Content Placeholder 2">
            <a:extLst>
              <a:ext uri="{FF2B5EF4-FFF2-40B4-BE49-F238E27FC236}">
                <a16:creationId xmlns:a16="http://schemas.microsoft.com/office/drawing/2014/main" id="{A399F12D-91C2-4484-A602-D4710902C1D7}"/>
              </a:ext>
            </a:extLst>
          </p:cNvPr>
          <p:cNvSpPr>
            <a:spLocks noGrp="1"/>
          </p:cNvSpPr>
          <p:nvPr>
            <p:ph idx="1"/>
          </p:nvPr>
        </p:nvSpPr>
        <p:spPr/>
        <p:txBody>
          <a:bodyPr>
            <a:normAutofit fontScale="92500" lnSpcReduction="20000"/>
          </a:bodyPr>
          <a:lstStyle/>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Anggota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1. Hiyang Maheswari (2110105016)</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2. Zulfa Azizah Ismawati (2110105007)</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3.qoriul jannah(2110105014)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4. Rahma Nely Septiya (2110105011)</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5. Erlina Dewi Anggita (2110105005)</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6. Yugi Wahyuni Putu Wijaya (2110105034)</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7. Sofi Widayaningjati (2110105035)</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8.Triani sabina(2110105029)</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9. Amelia Puspasari ( 2110105020 )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980283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F6D3-24FE-4B36-9893-E7149C79F30C}"/>
              </a:ext>
            </a:extLst>
          </p:cNvPr>
          <p:cNvSpPr>
            <a:spLocks noGrp="1"/>
          </p:cNvSpPr>
          <p:nvPr>
            <p:ph type="title"/>
          </p:nvPr>
        </p:nvSpPr>
        <p:spPr/>
        <p:txBody>
          <a:bodyPr/>
          <a:lstStyle/>
          <a:p>
            <a:r>
              <a:rPr lang="id-ID" dirty="0"/>
              <a:t>KASUS MALPRAKTIK</a:t>
            </a:r>
          </a:p>
        </p:txBody>
      </p:sp>
      <p:sp>
        <p:nvSpPr>
          <p:cNvPr id="3" name="Content Placeholder 2">
            <a:extLst>
              <a:ext uri="{FF2B5EF4-FFF2-40B4-BE49-F238E27FC236}">
                <a16:creationId xmlns:a16="http://schemas.microsoft.com/office/drawing/2014/main" id="{1D06AA9F-232E-4337-97FB-04F24B51270E}"/>
              </a:ext>
            </a:extLst>
          </p:cNvPr>
          <p:cNvSpPr>
            <a:spLocks noGrp="1"/>
          </p:cNvSpPr>
          <p:nvPr>
            <p:ph idx="1"/>
          </p:nvPr>
        </p:nvSpPr>
        <p:spPr/>
        <p:txBody>
          <a:bodyPr>
            <a:normAutofit fontScale="70000" lnSpcReduction="20000"/>
          </a:bodyPr>
          <a:lstStyle/>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bidan berinisial L warga jl pattimura gg 1 kotabatu,melakukan malpraktek saat menangani proses persalinan.akibatnya,pasien Bernama ny r (39)th tersebut terpaksa melahirkan anak ke 3 nya dengan hasil mengerikan.bayi sungsang itu lahir dengan leher putus.badan bayi keluar duluan sedangkan kepalanya tertinggal didalam Rahim.</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Kejadian ini membuat suami ny r kalut bukan kepalang.bayi yang di idam idamkan selama 9 bulan 10 hari itu ternyata lahir dengan cara yang sangat memprihatinkan.terkait kronologi kejadian ini,suami ny r menjelaskan,istrinya selasa sore lalu mengalami kontraksi.melihat istrinya ada tanda tanda melahirkan,suami membawa istrinya ke  bidan berinisial l,yang tidak terlalu jauh dari tempat tinggalnya.begitu memasuki waktu sholat maghrib,dia pulang untuk sholat.suami mengaku tidak punya firasat apa apa sebelum peristiwa tersebut terjadi.selama ini dia yakin kalua istrinnya akan melahirkan normal.</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Kemarin istrinya belum bisa diwawancarai.pasalnya pasien berinisial r masih terbaring lemah di BKIA.ia tampaknya masih tidur dengan pulas.kemungkinan,pulasnya tidur pasien berinisial r tersebut akibat pengaruh obat bius malam harinya.menurut suaminya dia sangat sedih Ketika melihat bayinya tanpa kepala dengan ceceran darah dileher.dia merasa antara percaya dan tidak melihat kondisi itu.namun,dia sedikit lega bisa melihat anaknya Ketika badan dan kepalanya disatukan.menurut dia,bayi itu sangat mungil dan cantik,kulitnya masih merah,dan rambutnya ikal.meski kejadian ini dirasakan sangat berat,suaminya akhirnya bisa juga menerima dan menganggap ini takdir tuhan.tetapi untuk kasus hukumnya,dia tetap menyerahkan ke yang berwenang.dia berharap kasus ini bisa ditindak lanjuti dengan seadil adilnya.dari penuturan beberapa warga sekitar,sebenarnya bidan berinisial l adalah sosok bidan yang berpengalaman dan senior dia sudah praktik puluhan tahun.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715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FAC0-5D29-49FB-A0DC-A462F21DA6AD}"/>
              </a:ext>
            </a:extLst>
          </p:cNvPr>
          <p:cNvSpPr>
            <a:spLocks noGrp="1"/>
          </p:cNvSpPr>
          <p:nvPr>
            <p:ph type="title"/>
          </p:nvPr>
        </p:nvSpPr>
        <p:spPr/>
        <p:txBody>
          <a:bodyPr>
            <a:normAutofit fontScale="90000"/>
          </a:bodyPr>
          <a:lstStyle/>
          <a:p>
            <a:pPr>
              <a:lnSpc>
                <a:spcPct val="115000"/>
              </a:lnSpc>
              <a:spcAft>
                <a:spcPts val="0"/>
              </a:spcAft>
            </a:pPr>
            <a:r>
              <a:rPr lang="id-ID" dirty="0"/>
              <a:t>PEMBAHASAN</a:t>
            </a:r>
            <a:br>
              <a:rPr lang="id-ID" dirty="0"/>
            </a:b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pengambilan keputusan yang seharusnya dilakukan</a:t>
            </a:r>
            <a:br>
              <a:rPr lang="id-ID" sz="1800" dirty="0">
                <a:effectLst/>
                <a:latin typeface="Calibri" panose="020F0502020204030204" pitchFamily="34" charset="0"/>
                <a:ea typeface="MS Mincho" panose="02020609040205080304" pitchFamily="49" charset="-128"/>
                <a:cs typeface="Arial" panose="020B0604020202020204" pitchFamily="34" charset="0"/>
              </a:rPr>
            </a:b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dirty="0"/>
          </a:p>
        </p:txBody>
      </p:sp>
      <p:sp>
        <p:nvSpPr>
          <p:cNvPr id="3" name="Content Placeholder 2">
            <a:extLst>
              <a:ext uri="{FF2B5EF4-FFF2-40B4-BE49-F238E27FC236}">
                <a16:creationId xmlns:a16="http://schemas.microsoft.com/office/drawing/2014/main" id="{437C741B-266E-453E-B487-D14F6E11250D}"/>
              </a:ext>
            </a:extLst>
          </p:cNvPr>
          <p:cNvSpPr>
            <a:spLocks noGrp="1"/>
          </p:cNvSpPr>
          <p:nvPr>
            <p:ph idx="1"/>
          </p:nvPr>
        </p:nvSpPr>
        <p:spPr/>
        <p:txBody>
          <a:bodyPr/>
          <a:lstStyle/>
          <a:p>
            <a:pPr marL="0" indent="0" algn="ctr">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Upaya Pencegahan Dalam Menghadapi Tuntutan Malpraktek Dengan adanya kecenderungan masyarakat untuk menggugat tenaga bidan</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karena adanya malpraktek diharapkan para bidan dalam menjalankan tugasnya selalu bertindak hati-hati, yakni:  Tidak menjanjikan atau memberi garansi akan keberhasilan upayanya, karena perjanjian berbentuk daya upaya bukan perjanjian akan berhasil.</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313526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9B982-F4CB-408F-8D5A-A1F6341BDE24}"/>
              </a:ext>
            </a:extLst>
          </p:cNvPr>
          <p:cNvSpPr>
            <a:spLocks noGrp="1"/>
          </p:cNvSpPr>
          <p:nvPr>
            <p:ph type="title"/>
          </p:nvPr>
        </p:nvSpPr>
        <p:spPr/>
        <p:txBody>
          <a:bodyPr>
            <a:normAutofit/>
          </a:bodyPr>
          <a:lstStyle/>
          <a:p>
            <a:r>
              <a:rPr lang="id-ID" dirty="0"/>
              <a:t>PEMBAHASAN</a:t>
            </a:r>
            <a:br>
              <a:rPr lang="id-ID" dirty="0"/>
            </a:br>
            <a:r>
              <a:rPr lang="id-ID" sz="1800" dirty="0">
                <a:solidFill>
                  <a:srgbClr val="222222"/>
                </a:solidFill>
                <a:effectLst/>
                <a:latin typeface="Times New Roman" panose="02020603050405020304" pitchFamily="18" charset="0"/>
                <a:ea typeface="Times New Roman" panose="02020603050405020304" pitchFamily="18" charset="0"/>
              </a:rPr>
              <a:t> Kaitan teori pengambilan keputusan dari jurnal dan buku dengan kasus</a:t>
            </a:r>
            <a:endParaRPr lang="id-ID" dirty="0"/>
          </a:p>
        </p:txBody>
      </p:sp>
      <p:sp>
        <p:nvSpPr>
          <p:cNvPr id="3" name="Content Placeholder 2">
            <a:extLst>
              <a:ext uri="{FF2B5EF4-FFF2-40B4-BE49-F238E27FC236}">
                <a16:creationId xmlns:a16="http://schemas.microsoft.com/office/drawing/2014/main" id="{75D3ECCA-2310-4C25-9A28-0B6DBE0995E5}"/>
              </a:ext>
            </a:extLst>
          </p:cNvPr>
          <p:cNvSpPr>
            <a:spLocks noGrp="1"/>
          </p:cNvSpPr>
          <p:nvPr>
            <p:ph idx="1"/>
          </p:nvPr>
        </p:nvSpPr>
        <p:spPr/>
        <p:txBody>
          <a:bodyPr/>
          <a:lstStyle/>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Sebelum melakukan intervensi agar selalu dilakukan informed consent mencatat semua tindakan yang dilakukan dalam rekam medis. </a:t>
            </a:r>
            <a:endParaRPr lang="id-ID" sz="1800" dirty="0">
              <a:solidFill>
                <a:srgbClr val="222222"/>
              </a:solidFill>
              <a:latin typeface="Times New Roman" panose="02020603050405020304" pitchFamily="18" charset="0"/>
              <a:ea typeface="Times New Roman" panose="02020603050405020304" pitchFamily="18" charset="0"/>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Apabila terjadi keragu-raguan, konsultasikan kepada senior atau dokter </a:t>
            </a: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Memperlakukan pasien secara manusiawi dengan memperhatikan segala kebutuhannya.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Menjalin komunikasi yang baik dengan pasien, keluarga dan masyarakat sekitarnya.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53973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25155-FF1C-40B4-A19B-CAAD3A72625B}"/>
              </a:ext>
            </a:extLst>
          </p:cNvPr>
          <p:cNvSpPr>
            <a:spLocks noGrp="1"/>
          </p:cNvSpPr>
          <p:nvPr>
            <p:ph type="title"/>
          </p:nvPr>
        </p:nvSpPr>
        <p:spPr/>
        <p:txBody>
          <a:bodyPr/>
          <a:lstStyle/>
          <a:p>
            <a:r>
              <a:rPr kumimoji="0" lang="id-ID" sz="4400" b="0" i="0" u="none" strike="noStrike" kern="1200" cap="none" spc="0" normalizeH="0" baseline="0" noProof="0" dirty="0">
                <a:ln w="3175" cmpd="sng">
                  <a:noFill/>
                </a:ln>
                <a:solidFill>
                  <a:prstClr val="black">
                    <a:lumMod val="85000"/>
                    <a:lumOff val="15000"/>
                  </a:prstClr>
                </a:solidFill>
                <a:effectLst/>
                <a:uLnTx/>
                <a:uFillTx/>
                <a:latin typeface="Garamond" panose="02020404030301010803"/>
                <a:ea typeface="+mj-ea"/>
                <a:cs typeface="+mj-cs"/>
              </a:rPr>
              <a:t>PEMBAHASAN</a:t>
            </a:r>
            <a:br>
              <a:rPr kumimoji="0" lang="id-ID" sz="4400" b="0" i="0" u="none" strike="noStrike" kern="1200" cap="none" spc="0" normalizeH="0" baseline="0" noProof="0" dirty="0">
                <a:ln w="3175" cmpd="sng">
                  <a:noFill/>
                </a:ln>
                <a:solidFill>
                  <a:prstClr val="black">
                    <a:lumMod val="85000"/>
                    <a:lumOff val="15000"/>
                  </a:prstClr>
                </a:solidFill>
                <a:effectLst/>
                <a:uLnTx/>
                <a:uFillTx/>
                <a:latin typeface="Garamond" panose="02020404030301010803"/>
                <a:ea typeface="+mj-ea"/>
                <a:cs typeface="+mj-cs"/>
              </a:rPr>
            </a:br>
            <a:r>
              <a:rPr kumimoji="0" lang="id-ID" sz="1800" b="0" i="0" u="none" strike="noStrike" kern="1200" cap="none" spc="0" normalizeH="0" baseline="0" noProof="0" dirty="0">
                <a:ln w="3175" cmpd="sng">
                  <a:noFill/>
                </a:ln>
                <a:solidFill>
                  <a:srgbClr val="222222"/>
                </a:solidFill>
                <a:effectLst/>
                <a:uLnTx/>
                <a:uFillTx/>
                <a:latin typeface="Times New Roman" panose="02020603050405020304" pitchFamily="18" charset="0"/>
                <a:ea typeface="Times New Roman" panose="02020603050405020304" pitchFamily="18" charset="0"/>
                <a:cs typeface="+mj-cs"/>
              </a:rPr>
              <a:t> Kaitan teori pengambilan keputusan dari jurnal dan buku dengan kasus</a:t>
            </a:r>
            <a:endParaRPr lang="id-ID" dirty="0"/>
          </a:p>
        </p:txBody>
      </p:sp>
      <p:sp>
        <p:nvSpPr>
          <p:cNvPr id="3" name="Content Placeholder 2">
            <a:extLst>
              <a:ext uri="{FF2B5EF4-FFF2-40B4-BE49-F238E27FC236}">
                <a16:creationId xmlns:a16="http://schemas.microsoft.com/office/drawing/2014/main" id="{75524563-0323-46D5-A3A8-D896F0749A17}"/>
              </a:ext>
            </a:extLst>
          </p:cNvPr>
          <p:cNvSpPr>
            <a:spLocks noGrp="1"/>
          </p:cNvSpPr>
          <p:nvPr>
            <p:ph idx="1"/>
          </p:nvPr>
        </p:nvSpPr>
        <p:spPr/>
        <p:txBody>
          <a:bodyPr>
            <a:normAutofit fontScale="92500" lnSpcReduction="20000"/>
          </a:bodyPr>
          <a:lstStyle/>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Pertanggungjawaban malpraktek yang dilakukan oleh dokter atau tenaga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medis lainnya, sesuai dengan uu nomor 36 tahun 2009 tentang kesehatan, pada pasal</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58 ayat (1), (2) dan (3) disebutkan: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1. Setiap orang berhak menuntut ganti rugi terhadap seseorang, tenaga kesehatan, dan/atau penyelenggara kesehatan yang menimbulkan kerugian akibat kesalahan atau kelalaian dalam pelayanan kesehatan yang diterimanya.</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2. Tuntutan ganti rugi sebagaimana dimaksud pada ayat (1) tidak berlaku bagi tenaga kesehatan yang melakukan tindakan penyelamatan nyawa atau pencegahan kecacatan seseorang dalam keadaan darurat.</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3. Ketentuan mengenai tata cara pengajuan tuntutan sebagaimana dimaksud pada ayat (1) diatur sesuai dengan ketentuan peraturan perundang-undangan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420911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E0D61-8741-47B6-A49B-BAFDCB729F69}"/>
              </a:ext>
            </a:extLst>
          </p:cNvPr>
          <p:cNvSpPr>
            <a:spLocks noGrp="1"/>
          </p:cNvSpPr>
          <p:nvPr>
            <p:ph type="title"/>
          </p:nvPr>
        </p:nvSpPr>
        <p:spPr/>
        <p:txBody>
          <a:bodyPr>
            <a:normAutofit fontScale="90000"/>
          </a:bodyPr>
          <a:lstStyle/>
          <a:p>
            <a:r>
              <a:rPr lang="id-ID" sz="4000">
                <a:solidFill>
                  <a:srgbClr val="222222"/>
                </a:solidFill>
                <a:effectLst/>
                <a:latin typeface="Times New Roman" panose="02020603050405020304" pitchFamily="18" charset="0"/>
                <a:ea typeface="Times New Roman" panose="02020603050405020304" pitchFamily="18" charset="0"/>
              </a:rPr>
              <a:t>TINJAUAN PUSTAKA</a:t>
            </a:r>
            <a:br>
              <a:rPr lang="id-ID" sz="4000">
                <a:solidFill>
                  <a:srgbClr val="222222"/>
                </a:solidFill>
                <a:effectLst/>
                <a:latin typeface="Times New Roman" panose="02020603050405020304" pitchFamily="18" charset="0"/>
                <a:ea typeface="Times New Roman" panose="02020603050405020304" pitchFamily="18" charset="0"/>
              </a:rPr>
            </a:br>
            <a:r>
              <a:rPr lang="id-ID" sz="4000">
                <a:solidFill>
                  <a:srgbClr val="222222"/>
                </a:solidFill>
                <a:effectLst/>
                <a:latin typeface="Times New Roman" panose="02020603050405020304" pitchFamily="18" charset="0"/>
                <a:ea typeface="Times New Roman" panose="02020603050405020304" pitchFamily="18" charset="0"/>
              </a:rPr>
              <a:t>Malpraktik</a:t>
            </a:r>
            <a:endParaRPr lang="id-ID" sz="4000" dirty="0"/>
          </a:p>
        </p:txBody>
      </p:sp>
      <p:sp>
        <p:nvSpPr>
          <p:cNvPr id="3" name="Content Placeholder 2">
            <a:extLst>
              <a:ext uri="{FF2B5EF4-FFF2-40B4-BE49-F238E27FC236}">
                <a16:creationId xmlns:a16="http://schemas.microsoft.com/office/drawing/2014/main" id="{0CEBE15D-69BC-4BD8-9DEF-E5904D5594AC}"/>
              </a:ext>
            </a:extLst>
          </p:cNvPr>
          <p:cNvSpPr>
            <a:spLocks noGrp="1"/>
          </p:cNvSpPr>
          <p:nvPr>
            <p:ph idx="1"/>
          </p:nvPr>
        </p:nvSpPr>
        <p:spPr/>
        <p:txBody>
          <a:bodyPr/>
          <a:lstStyle/>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Malpraktik merupakan istilah yang sangat umum sifatnya dan tidak selalu berkonotasi yuridis. Secara harfiah mal mempunyai arti salah sedangkan praktek mempunyai arti pelaksanaan atau tindakan. Sehingga mal praktek berarti pelaksanaan atau Tindakan yang salah. Sedangkan definisi malpraktek profesi Kesehatan adalah kelalaian dari</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Seorang dokter atau bidan untuk mempergunakan tingkat kepandaian atau ilmu pengetahuan dalam mengobati dan merawat pasien, yang lazim di pergunakan dalam pasien atau orang yang terluka menurut di lingkungan yang sama. Berlukanya norma etika dan norma hukum dalam profesi Kesehatan. Didalam setiap profesi termasuk tenaga bidan berlaku norma etika dan norma hukum.</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marL="0" indent="0">
              <a:buNone/>
            </a:pPr>
            <a:endParaRPr lang="id-ID" dirty="0"/>
          </a:p>
        </p:txBody>
      </p:sp>
    </p:spTree>
    <p:extLst>
      <p:ext uri="{BB962C8B-B14F-4D97-AF65-F5344CB8AC3E}">
        <p14:creationId xmlns:p14="http://schemas.microsoft.com/office/powerpoint/2010/main" val="8525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07B5C-ABD9-4E3A-B8D3-8BA22B89A5CE}"/>
              </a:ext>
            </a:extLst>
          </p:cNvPr>
          <p:cNvSpPr>
            <a:spLocks noGrp="1"/>
          </p:cNvSpPr>
          <p:nvPr>
            <p:ph type="title"/>
          </p:nvPr>
        </p:nvSpPr>
        <p:spPr/>
        <p:txBody>
          <a:bodyPr>
            <a:normAutofit/>
          </a:bodyPr>
          <a:lstStyle/>
          <a:p>
            <a:r>
              <a:rPr lang="id-ID" sz="4000" dirty="0">
                <a:solidFill>
                  <a:srgbClr val="222222"/>
                </a:solidFill>
                <a:effectLst/>
                <a:latin typeface="Times New Roman" panose="02020603050405020304" pitchFamily="18" charset="0"/>
                <a:ea typeface="Times New Roman" panose="02020603050405020304" pitchFamily="18" charset="0"/>
              </a:rPr>
              <a:t>Jenis Jenis malpraktik</a:t>
            </a:r>
            <a:endParaRPr lang="id-ID" sz="4000" dirty="0"/>
          </a:p>
        </p:txBody>
      </p:sp>
      <p:sp>
        <p:nvSpPr>
          <p:cNvPr id="3" name="Content Placeholder 2">
            <a:extLst>
              <a:ext uri="{FF2B5EF4-FFF2-40B4-BE49-F238E27FC236}">
                <a16:creationId xmlns:a16="http://schemas.microsoft.com/office/drawing/2014/main" id="{FC101807-7F36-45F8-83FE-A912DFF6926E}"/>
              </a:ext>
            </a:extLst>
          </p:cNvPr>
          <p:cNvSpPr>
            <a:spLocks noGrp="1"/>
          </p:cNvSpPr>
          <p:nvPr>
            <p:ph idx="1"/>
          </p:nvPr>
        </p:nvSpPr>
        <p:spPr/>
        <p:txBody>
          <a:bodyPr>
            <a:normAutofit fontScale="85000" lnSpcReduction="10000"/>
          </a:bodyPr>
          <a:lstStyle/>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Untuk malpraktek hukum atau yuridical malpractice dibagi dalam 3</a:t>
            </a:r>
            <a:r>
              <a:rPr lang="id-ID" sz="1800" dirty="0">
                <a:latin typeface="Calibri" panose="020F0502020204030204" pitchFamily="34" charset="0"/>
                <a:ea typeface="MS Mincho" panose="02020609040205080304" pitchFamily="49" charset="-128"/>
                <a:cs typeface="Arial" panose="020B0604020202020204" pitchFamily="34" charset="0"/>
              </a:rPr>
              <a:t> </a:t>
            </a: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kategori ;</a:t>
            </a:r>
          </a:p>
          <a:p>
            <a:pPr marL="0" indent="0">
              <a:lnSpc>
                <a:spcPct val="115000"/>
              </a:lnSpc>
              <a:spcAft>
                <a:spcPts val="0"/>
              </a:spcAft>
              <a:buNone/>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 Criminal Malpractice Perbuatan seseorang dapat dimasukkan dalam kategori criminal malpractice manakala perbuatan tersebut memenuhi rumusan delik pidana yakni :  Perbuatan tersebut merupakan perbuatan tercela.  Dilakukan dengan sikap batin yang salah yang berupa kesengajaan, kecerobohan.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sengaja misalnya melakukan euthanasia (pasal 344 KUHP), membuka rahasia jabatan (pasal 332 KUHP), membuat surat keterangan palsu (pasal 263 KUHP), melakukan aborsi tanpa indikasi medis pasal 299 KUHP).</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ceroboh misalnya melakukan tindakan medis tanpa persetujuan pasien informed consent.</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0"/>
              </a:spcAft>
            </a:pPr>
            <a:r>
              <a:rPr lang="id-ID"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Criminal malpractice yang bersifat lalai misalnya kurang hati-hati mengakibatkan luka, cacat atau meninggalnya pasien. Pertanggung jawaban didepan hukum pada criminal malpractice adalah bersifat individual/personal dan oleh sebab itu tidak dapat dialihkan kepada orang lain atau kepada rumah sakit/saranakesehatan</a:t>
            </a:r>
            <a:endParaRPr lang="id-ID" sz="1800" dirty="0">
              <a:effectLst/>
              <a:latin typeface="Calibri" panose="020F0502020204030204" pitchFamily="34" charset="0"/>
              <a:ea typeface="MS Mincho" panose="02020609040205080304" pitchFamily="49" charset="-128"/>
              <a:cs typeface="Arial" panose="020B0604020202020204" pitchFamily="34" charset="0"/>
            </a:endParaRPr>
          </a:p>
          <a:p>
            <a:endParaRPr lang="id-ID" dirty="0"/>
          </a:p>
        </p:txBody>
      </p:sp>
    </p:spTree>
    <p:extLst>
      <p:ext uri="{BB962C8B-B14F-4D97-AF65-F5344CB8AC3E}">
        <p14:creationId xmlns:p14="http://schemas.microsoft.com/office/powerpoint/2010/main" val="418648770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39</TotalTime>
  <Words>1339</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Garamond</vt:lpstr>
      <vt:lpstr>Times New Roman</vt:lpstr>
      <vt:lpstr>Organic</vt:lpstr>
      <vt:lpstr>SEMINAR ETIKOLEGAL</vt:lpstr>
      <vt:lpstr>Mata Kuliah : Etikolegal dalam Pelayanan Kebidanan</vt:lpstr>
      <vt:lpstr>KELOMPOK 2</vt:lpstr>
      <vt:lpstr>KASUS MALPRAKTIK</vt:lpstr>
      <vt:lpstr>PEMBAHASAN pengambilan keputusan yang seharusnya dilakukan  </vt:lpstr>
      <vt:lpstr>PEMBAHASAN  Kaitan teori pengambilan keputusan dari jurnal dan buku dengan kasus</vt:lpstr>
      <vt:lpstr>PEMBAHASAN  Kaitan teori pengambilan keputusan dari jurnal dan buku dengan kasus</vt:lpstr>
      <vt:lpstr>TINJAUAN PUSTAKA Malpraktik</vt:lpstr>
      <vt:lpstr>Jenis Jenis malpraktik</vt:lpstr>
      <vt:lpstr>Jenis jenis malpraktik</vt:lpstr>
      <vt:lpstr>Jenis jenis malpraktik</vt:lpstr>
      <vt:lpstr>Berdasarkan alquran dan hadist</vt:lpstr>
      <vt:lpstr>Berdasarkan alquran dan hadist</vt:lpstr>
      <vt:lpstr>Daftar Pustaka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ETIKOLEGAL</dc:title>
  <dc:creator>Windows User</dc:creator>
  <cp:lastModifiedBy>Windows User</cp:lastModifiedBy>
  <cp:revision>4</cp:revision>
  <dcterms:created xsi:type="dcterms:W3CDTF">2021-10-16T07:31:12Z</dcterms:created>
  <dcterms:modified xsi:type="dcterms:W3CDTF">2021-10-16T08:10:31Z</dcterms:modified>
</cp:coreProperties>
</file>