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10/16/2021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10/16/2021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hyperlink" Target="https://www.alodokter.com/ketahui-penyebab-abortus-insipiens-dan-cara-mencegahnya" TargetMode="External" /><Relationship Id="rId2" Type="http://schemas.openxmlformats.org/officeDocument/2006/relationships/hyperlink" Target="https://www.alodokter.com/kuret-ini-yang-harus-anda-ketahui" TargetMode="Externa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E02D8-C5FB-1040-AB17-E196CAADCA29}"/>
              </a:ext>
            </a:extLst>
          </p:cNvPr>
          <p:cNvSpPr>
            <a:spLocks noGrp="1"/>
          </p:cNvSpPr>
          <p:nvPr>
            <p:ph type="ctrTitle"/>
          </p:nvPr>
        </p:nvSpPr>
        <p:spPr/>
        <p:txBody>
          <a:bodyPr/>
          <a:lstStyle/>
          <a:p>
            <a:r>
              <a:rPr lang="en-US"/>
              <a:t>Aborsi dalam pandangan islam</a:t>
            </a:r>
          </a:p>
        </p:txBody>
      </p:sp>
      <p:sp>
        <p:nvSpPr>
          <p:cNvPr id="3" name="Subtitle 2">
            <a:extLst>
              <a:ext uri="{FF2B5EF4-FFF2-40B4-BE49-F238E27FC236}">
                <a16:creationId xmlns:a16="http://schemas.microsoft.com/office/drawing/2014/main" id="{2509E4EC-2929-3A4F-A158-C16A4B3170DA}"/>
              </a:ext>
            </a:extLst>
          </p:cNvPr>
          <p:cNvSpPr>
            <a:spLocks noGrp="1"/>
          </p:cNvSpPr>
          <p:nvPr>
            <p:ph type="subTitle" idx="1"/>
          </p:nvPr>
        </p:nvSpPr>
        <p:spPr>
          <a:xfrm>
            <a:off x="2417780" y="3549880"/>
            <a:ext cx="8637072" cy="977621"/>
          </a:xfrm>
        </p:spPr>
        <p:txBody>
          <a:bodyPr>
            <a:normAutofit fontScale="92500" lnSpcReduction="20000"/>
          </a:bodyPr>
          <a:lstStyle/>
          <a:p>
            <a:r>
              <a:rPr lang="en-US" b="1"/>
              <a:t>Oleh kelompok 2 </a:t>
            </a:r>
            <a:r>
              <a:rPr lang="en-US"/>
              <a:t>1. Dessy Fitriyani2.Sylfia puspita sari3.Sofia Chumaidah4.dhiya luthfiani azizah5.Intan Wahyu p6. Destyana Fitria Dewi7. Dyah Ayuning Tyas8. Auritha Hermilasari Putri9. Lutfi Masruloh</a:t>
            </a:r>
          </a:p>
        </p:txBody>
      </p:sp>
    </p:spTree>
    <p:extLst>
      <p:ext uri="{BB962C8B-B14F-4D97-AF65-F5344CB8AC3E}">
        <p14:creationId xmlns:p14="http://schemas.microsoft.com/office/powerpoint/2010/main" val="4068429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E5B37-42F9-044D-B469-AF40899918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529D02-612D-2149-9FF3-9357799811A0}"/>
              </a:ext>
            </a:extLst>
          </p:cNvPr>
          <p:cNvSpPr>
            <a:spLocks noGrp="1"/>
          </p:cNvSpPr>
          <p:nvPr>
            <p:ph idx="1"/>
          </p:nvPr>
        </p:nvSpPr>
        <p:spPr/>
        <p:txBody>
          <a:bodyPr>
            <a:normAutofit fontScale="92500" lnSpcReduction="10000"/>
          </a:bodyPr>
          <a:lstStyle/>
          <a:p>
            <a:r>
              <a:rPr lang="en-US"/>
              <a:t>Infeksi
Infeksi merupakan salah satu komplikasi yang sering terjadi akibat aborsi. Kondisi ini biasa ditandai dengan munculnya keputihan yang berbau, demam, dan nyeri yang hebat di area panggul. Pada kasus infeksi yang berat, bisa terjadi sepsis setelah aborsi.
Kerusakan pada rahim dan vagina
Bila tidak dilakukan dengan benar, aborsi dapat menyebabkan kerusakan pada rahim dan vagina. Kerusakan ini dapat berupa lubang maupun luka berat pada dinding rahim, leher rahim, serta vagina.</a:t>
            </a:r>
          </a:p>
        </p:txBody>
      </p:sp>
    </p:spTree>
    <p:extLst>
      <p:ext uri="{BB962C8B-B14F-4D97-AF65-F5344CB8AC3E}">
        <p14:creationId xmlns:p14="http://schemas.microsoft.com/office/powerpoint/2010/main" val="876451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A2C57-093D-CC4C-8ED9-29F8D63F42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6BCF0E-253D-8947-8229-B37BDB270C77}"/>
              </a:ext>
            </a:extLst>
          </p:cNvPr>
          <p:cNvSpPr>
            <a:spLocks noGrp="1"/>
          </p:cNvSpPr>
          <p:nvPr>
            <p:ph idx="1"/>
          </p:nvPr>
        </p:nvSpPr>
        <p:spPr/>
        <p:txBody>
          <a:bodyPr/>
          <a:lstStyle/>
          <a:p>
            <a:r>
              <a:rPr lang="en-US"/>
              <a:t>Masalah psikologis
Tak hanya masalah fisik, trauma psikologis juga dapat dirasakan oleh wanita yang menjalani aborsi. Perasaan bersalah, malu, stres, cemas, hingga depresi merupakan beberapa masalah psikologis yang banyak dialami oleh wanita setelah menjalani aborsi.</a:t>
            </a:r>
          </a:p>
        </p:txBody>
      </p:sp>
    </p:spTree>
    <p:extLst>
      <p:ext uri="{BB962C8B-B14F-4D97-AF65-F5344CB8AC3E}">
        <p14:creationId xmlns:p14="http://schemas.microsoft.com/office/powerpoint/2010/main" val="2551176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DA8BC-EAAD-A846-90CC-3DCF1E3D89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FF7E12F-5616-9644-8279-BDD0EA7D83DD}"/>
              </a:ext>
            </a:extLst>
          </p:cNvPr>
          <p:cNvSpPr>
            <a:spLocks noGrp="1"/>
          </p:cNvSpPr>
          <p:nvPr>
            <p:ph idx="1"/>
          </p:nvPr>
        </p:nvSpPr>
        <p:spPr/>
        <p:txBody>
          <a:bodyPr/>
          <a:lstStyle/>
          <a:p>
            <a:r>
              <a:rPr lang="en-US"/>
              <a:t>Aborsi dalam pandangan Islam pada dasarnya adalah haram, karena telah dengan sengaja menghilangkan nyawa orang lain. Meskipun demikian, hukum Islam sangatlah fleksibel dan luwes. Dalam hal-hal tertentu atau darurat, maka aborsi dibolehkan.</a:t>
            </a:r>
          </a:p>
        </p:txBody>
      </p:sp>
    </p:spTree>
    <p:extLst>
      <p:ext uri="{BB962C8B-B14F-4D97-AF65-F5344CB8AC3E}">
        <p14:creationId xmlns:p14="http://schemas.microsoft.com/office/powerpoint/2010/main" val="2470989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6319-3C91-CF45-9FDB-111F330853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5638BD-780B-5549-A381-904C67B97086}"/>
              </a:ext>
            </a:extLst>
          </p:cNvPr>
          <p:cNvSpPr>
            <a:spLocks noGrp="1"/>
          </p:cNvSpPr>
          <p:nvPr>
            <p:ph idx="1"/>
          </p:nvPr>
        </p:nvSpPr>
        <p:spPr/>
        <p:txBody>
          <a:bodyPr/>
          <a:lstStyle/>
          <a:p>
            <a:r>
              <a:rPr lang="en-US"/>
              <a:t>Macam-macam abortus di atas bisa terjadi pada siapa saja selama kehamilan trimester pertama. Agar terhindar dari keguguran, jaga kehamilan agar tetap sehat dengan mengonsumsi makanan bergizi seimbang, menghindari asap rokok dan konsumsi minuman beralkohol, membiasakan olahraga ringan, dan mengelola stres dengan baik.
Jangan lupa untuk rutin memeriksakan kehamilan ke dokter kandungan agar kondisi janin dan kesehatan Anda tetap terpantau dengan baik.</a:t>
            </a:r>
          </a:p>
        </p:txBody>
      </p:sp>
    </p:spTree>
    <p:extLst>
      <p:ext uri="{BB962C8B-B14F-4D97-AF65-F5344CB8AC3E}">
        <p14:creationId xmlns:p14="http://schemas.microsoft.com/office/powerpoint/2010/main" val="1254349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10B24-219C-1348-97B6-94F93F09ECE4}"/>
              </a:ext>
            </a:extLst>
          </p:cNvPr>
          <p:cNvSpPr>
            <a:spLocks noGrp="1"/>
          </p:cNvSpPr>
          <p:nvPr>
            <p:ph type="title"/>
          </p:nvPr>
        </p:nvSpPr>
        <p:spPr/>
        <p:txBody>
          <a:bodyPr/>
          <a:lstStyle/>
          <a:p>
            <a:r>
              <a:rPr lang="en-US"/>
              <a:t>Pengertian</a:t>
            </a:r>
          </a:p>
        </p:txBody>
      </p:sp>
      <p:sp>
        <p:nvSpPr>
          <p:cNvPr id="3" name="Content Placeholder 2">
            <a:extLst>
              <a:ext uri="{FF2B5EF4-FFF2-40B4-BE49-F238E27FC236}">
                <a16:creationId xmlns:a16="http://schemas.microsoft.com/office/drawing/2014/main" id="{591B3AFC-6F51-B24C-9600-3805BCA69BD2}"/>
              </a:ext>
            </a:extLst>
          </p:cNvPr>
          <p:cNvSpPr>
            <a:spLocks noGrp="1"/>
          </p:cNvSpPr>
          <p:nvPr>
            <p:ph idx="1"/>
          </p:nvPr>
        </p:nvSpPr>
        <p:spPr/>
        <p:txBody>
          <a:bodyPr/>
          <a:lstStyle/>
          <a:p>
            <a:r>
              <a:rPr lang="en-US"/>
              <a:t>Pengertian aborsi Aborsi (abortion) berasal dari kata bahasa Latin abortio ialah pengeluaran hasil konsepsi dari uterus secara prematur pada umur di mana janin itu belum bisa hidup di luar kandungan pada umur 24 minggu. Secara medis aborsi berarti pengeluaran kandungan sebelum berumur 24 minggu dan mengakibatkan kematian.</a:t>
            </a:r>
          </a:p>
        </p:txBody>
      </p:sp>
    </p:spTree>
    <p:extLst>
      <p:ext uri="{BB962C8B-B14F-4D97-AF65-F5344CB8AC3E}">
        <p14:creationId xmlns:p14="http://schemas.microsoft.com/office/powerpoint/2010/main" val="2300320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852BC-63C4-EF47-8C9D-7F8038A89864}"/>
              </a:ext>
            </a:extLst>
          </p:cNvPr>
          <p:cNvSpPr>
            <a:spLocks noGrp="1"/>
          </p:cNvSpPr>
          <p:nvPr>
            <p:ph type="title"/>
          </p:nvPr>
        </p:nvSpPr>
        <p:spPr/>
        <p:txBody>
          <a:bodyPr/>
          <a:lstStyle/>
          <a:p>
            <a:r>
              <a:rPr lang="en-US"/>
              <a:t>Ayat yang terkandung dalam aborsi</a:t>
            </a:r>
          </a:p>
        </p:txBody>
      </p:sp>
      <p:sp>
        <p:nvSpPr>
          <p:cNvPr id="3" name="Content Placeholder 2">
            <a:extLst>
              <a:ext uri="{FF2B5EF4-FFF2-40B4-BE49-F238E27FC236}">
                <a16:creationId xmlns:a16="http://schemas.microsoft.com/office/drawing/2014/main" id="{6FECDB80-4E00-6C47-B941-B15783F9C447}"/>
              </a:ext>
            </a:extLst>
          </p:cNvPr>
          <p:cNvSpPr>
            <a:spLocks noGrp="1"/>
          </p:cNvSpPr>
          <p:nvPr>
            <p:ph idx="1"/>
          </p:nvPr>
        </p:nvSpPr>
        <p:spPr/>
        <p:txBody>
          <a:bodyPr>
            <a:normAutofit fontScale="85000" lnSpcReduction="10000"/>
          </a:bodyPr>
          <a:lstStyle/>
          <a:p>
            <a:r>
              <a:rPr lang="en-US"/>
              <a:t>. Al-Ma’idah Ayat 32
مِنْ اَجْلِ ذٰلِكَ ۛ كَتَبْنَا عَلٰى بَنِيْٓ اِسْرَاۤءِيْلَ اَنَّهٗ مَنْ قَتَلَ نَفْسًاۢ بِغَيْرِ نَفْسٍ اَوْ فَسَادٍ فِى الْاَرْضِ فَكَاَنَّمَا قَتَلَ النَّاسَ جَمِيْعًاۗ وَمَنْ اَحْيَاهَا فَكَاَنَّمَآ اَحْيَا النَّاسَ جَمِيْعًا ۗوَلَقَدْ جَاۤءَتْهُمْ رُسُلُنَا بِالْبَيِّنٰتِ ثُمَّ اِنَّ كَثِيْرًا مِّنْهُمْ بَعْدَ ذٰلِكَ فِى الْاَرْضِ لَمُسْرِفُوْنَ
32. Oleh karena itu Kami tetapkan (suatu hukum) bagi Bani Israil, bahwa barangsiapa membunuh seseorang, bukan karena orang itu membunuh orang lain, atau bukan karena berbuat kerusakan di bumi, maka seakan-akan dia telah membunuh semua manusia. Barangsiapa memelihara kehidupan seorang manusia, maka seakan-akan dia telah memelihara kehidupan semua manusia. Sesungguhnya Rasul Kami telah datang kepada mereka dengan (membawa) keterangan-keterangan yang jelas. Tetapi kemudian banyak di antara mereka setelah itu melampaui batas di bumi.</a:t>
            </a:r>
          </a:p>
        </p:txBody>
      </p:sp>
    </p:spTree>
    <p:extLst>
      <p:ext uri="{BB962C8B-B14F-4D97-AF65-F5344CB8AC3E}">
        <p14:creationId xmlns:p14="http://schemas.microsoft.com/office/powerpoint/2010/main" val="342617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56904-AAA8-F642-B515-22BC676DD7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B813C3-7A4D-A348-8C12-31DBD34CC5B3}"/>
              </a:ext>
            </a:extLst>
          </p:cNvPr>
          <p:cNvSpPr>
            <a:spLocks noGrp="1"/>
          </p:cNvSpPr>
          <p:nvPr>
            <p:ph idx="1"/>
          </p:nvPr>
        </p:nvSpPr>
        <p:spPr/>
        <p:txBody>
          <a:bodyPr>
            <a:normAutofit/>
          </a:bodyPr>
          <a:lstStyle/>
          <a:p>
            <a:r>
              <a:rPr lang="en-US"/>
              <a:t>Nash al-Quran terkait dengan 
aborsi
• Surah al-mu’minun (23) 12-14
• Surah az-Zumar (39) 6
• Surah Nuh 71:14
• Surah al-Isra 17:70
• Surah Al-an’am 6:151</a:t>
            </a:r>
          </a:p>
        </p:txBody>
      </p:sp>
    </p:spTree>
    <p:extLst>
      <p:ext uri="{BB962C8B-B14F-4D97-AF65-F5344CB8AC3E}">
        <p14:creationId xmlns:p14="http://schemas.microsoft.com/office/powerpoint/2010/main" val="3079546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3B47A-F9DD-544A-BC33-E9D7D6D9B40C}"/>
              </a:ext>
            </a:extLst>
          </p:cNvPr>
          <p:cNvSpPr>
            <a:spLocks noGrp="1"/>
          </p:cNvSpPr>
          <p:nvPr>
            <p:ph type="title"/>
          </p:nvPr>
        </p:nvSpPr>
        <p:spPr/>
        <p:txBody>
          <a:bodyPr/>
          <a:lstStyle/>
          <a:p>
            <a:r>
              <a:rPr lang="en-US"/>
              <a:t>Penyebab aborsi</a:t>
            </a:r>
          </a:p>
        </p:txBody>
      </p:sp>
      <p:sp>
        <p:nvSpPr>
          <p:cNvPr id="3" name="Content Placeholder 2">
            <a:extLst>
              <a:ext uri="{FF2B5EF4-FFF2-40B4-BE49-F238E27FC236}">
                <a16:creationId xmlns:a16="http://schemas.microsoft.com/office/drawing/2014/main" id="{190AB3A7-ED91-4A49-A8B4-4F3D56224C76}"/>
              </a:ext>
            </a:extLst>
          </p:cNvPr>
          <p:cNvSpPr>
            <a:spLocks noGrp="1"/>
          </p:cNvSpPr>
          <p:nvPr>
            <p:ph idx="1"/>
          </p:nvPr>
        </p:nvSpPr>
        <p:spPr/>
        <p:txBody>
          <a:bodyPr/>
          <a:lstStyle/>
          <a:p>
            <a:r>
              <a:rPr lang="en-US"/>
              <a:t>Ada berbagai penyebab seorang wanita melakukan tindakan aborsi, antara lain hamil di luar nikah, ketidakmampuan ekonomi, kurangnya dukungan keluarga, hingga masalah dengan pasangan. Di sisi lain, aborsi juga dapat dilakukan jika kehamilan mengancam nyawa ibu atau janin.</a:t>
            </a:r>
          </a:p>
        </p:txBody>
      </p:sp>
    </p:spTree>
    <p:extLst>
      <p:ext uri="{BB962C8B-B14F-4D97-AF65-F5344CB8AC3E}">
        <p14:creationId xmlns:p14="http://schemas.microsoft.com/office/powerpoint/2010/main" val="428963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8F3DE-FB19-F74C-B45E-B8CCEE4150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46F70CC-ADC0-A642-A533-571FE0395DE7}"/>
              </a:ext>
            </a:extLst>
          </p:cNvPr>
          <p:cNvSpPr>
            <a:spLocks noGrp="1"/>
          </p:cNvSpPr>
          <p:nvPr>
            <p:ph idx="1"/>
          </p:nvPr>
        </p:nvSpPr>
        <p:spPr>
          <a:xfrm>
            <a:off x="1451579" y="2017059"/>
            <a:ext cx="9603275" cy="3449286"/>
          </a:xfrm>
        </p:spPr>
        <p:txBody>
          <a:bodyPr>
            <a:normAutofit/>
          </a:bodyPr>
          <a:lstStyle/>
          <a:p>
            <a:r>
              <a:rPr lang="en-US"/>
              <a:t>Macam-Macam Abortus
Di dunia medis, abortus atau keguguran dibedakan menjadi beberapa macam, antara lain
1. Abortus komplet
Pada jenis keguguran ini, mulut rahim terbuka lebar dan seluruh jaringan janin keluar dari rahim. Ibu hamil yang mengalami ini akan mengalami perdarahan vagina serta nyeri perut seperti sedang melahirkan. Biasanya, abortus komplet terjadi pada usia kehamilan kurang dari 12 minggu.</a:t>
            </a:r>
          </a:p>
        </p:txBody>
      </p:sp>
    </p:spTree>
    <p:extLst>
      <p:ext uri="{BB962C8B-B14F-4D97-AF65-F5344CB8AC3E}">
        <p14:creationId xmlns:p14="http://schemas.microsoft.com/office/powerpoint/2010/main" val="126860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4C008-D53A-2046-A81C-3EE69160DF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FBE915E-9637-5744-B00D-965184E94F31}"/>
              </a:ext>
            </a:extLst>
          </p:cNvPr>
          <p:cNvSpPr>
            <a:spLocks noGrp="1"/>
          </p:cNvSpPr>
          <p:nvPr>
            <p:ph idx="1"/>
          </p:nvPr>
        </p:nvSpPr>
        <p:spPr>
          <a:xfrm>
            <a:off x="1451579" y="2015732"/>
            <a:ext cx="9603275" cy="3450613"/>
          </a:xfrm>
        </p:spPr>
        <p:txBody>
          <a:bodyPr>
            <a:normAutofit fontScale="70000" lnSpcReduction="20000"/>
          </a:bodyPr>
          <a:lstStyle/>
          <a:p>
            <a:r>
              <a:rPr lang="en-US" b="1" i="0">
                <a:solidFill>
                  <a:srgbClr val="3B3738"/>
                </a:solidFill>
                <a:effectLst/>
                <a:latin typeface="LatoWeb"/>
              </a:rPr>
              <a:t>2. Abortus inkomplet</a:t>
            </a:r>
          </a:p>
          <a:p>
            <a:r>
              <a:rPr lang="en-US" b="0" i="0">
                <a:solidFill>
                  <a:srgbClr val="3B3738"/>
                </a:solidFill>
                <a:effectLst/>
                <a:latin typeface="LatoWeb"/>
              </a:rPr>
              <a:t>Pada keadaan ini, jaringan janin sudah keluar sebagian. Umumnya, perdarahan serta nyeri perut akan berlangsung lama dan baru bisa berhenti setelah seluruh jaringan telah keluar atau dilakukan </a:t>
            </a:r>
            <a:r>
              <a:rPr lang="en-US" b="0" i="0" u="none" strike="noStrike">
                <a:solidFill>
                  <a:srgbClr val="5894F5"/>
                </a:solidFill>
                <a:effectLst/>
                <a:latin typeface="LatoWeb"/>
                <a:hlinkClick r:id="rId2"/>
              </a:rPr>
              <a:t>kuretase</a:t>
            </a:r>
            <a:r>
              <a:rPr lang="en-US" b="0" i="0">
                <a:solidFill>
                  <a:srgbClr val="3B3738"/>
                </a:solidFill>
                <a:effectLst/>
                <a:latin typeface="LatoWeb"/>
              </a:rPr>
              <a:t>.</a:t>
            </a:r>
          </a:p>
          <a:p>
            <a:r>
              <a:rPr lang="en-US" b="1" i="0">
                <a:solidFill>
                  <a:srgbClr val="3B3738"/>
                </a:solidFill>
                <a:effectLst/>
                <a:latin typeface="LatoWeb"/>
              </a:rPr>
              <a:t>3. Abortus insipiens</a:t>
            </a:r>
          </a:p>
          <a:p>
            <a:r>
              <a:rPr lang="en-US" b="0" i="0">
                <a:solidFill>
                  <a:srgbClr val="3B3738"/>
                </a:solidFill>
                <a:effectLst/>
                <a:latin typeface="LatoWeb"/>
              </a:rPr>
              <a:t>Pada </a:t>
            </a:r>
            <a:r>
              <a:rPr lang="en-US" b="0" i="0" u="none" strike="noStrike">
                <a:solidFill>
                  <a:srgbClr val="5894F5"/>
                </a:solidFill>
                <a:effectLst/>
                <a:latin typeface="LatoWeb"/>
                <a:hlinkClick r:id="rId3"/>
              </a:rPr>
              <a:t>abortus insipiens </a:t>
            </a:r>
            <a:r>
              <a:rPr lang="en-US" b="0" i="0">
                <a:solidFill>
                  <a:srgbClr val="3B3738"/>
                </a:solidFill>
                <a:effectLst/>
                <a:latin typeface="LatoWeb"/>
              </a:rPr>
              <a:t>terjadi perdarahan disertai nyeri perut, tetapi jaringan janin masih utuh berada di dalam rahim. Meski begitu, keguguran tetap tidak dapat dihindari karena mulut rahim sudah terbuka.</a:t>
            </a:r>
          </a:p>
          <a:p>
            <a:r>
              <a:rPr lang="en-US" b="1" i="0">
                <a:solidFill>
                  <a:srgbClr val="3B3738"/>
                </a:solidFill>
                <a:effectLst/>
                <a:latin typeface="LatoWeb"/>
              </a:rPr>
              <a:t>4. Ancaman abortus</a:t>
            </a:r>
          </a:p>
          <a:p>
            <a:r>
              <a:rPr lang="en-US" b="0" i="0">
                <a:solidFill>
                  <a:srgbClr val="3B3738"/>
                </a:solidFill>
                <a:effectLst/>
                <a:latin typeface="LatoWeb"/>
              </a:rPr>
              <a:t>Ancaman abortus sebenarnya bukan keguguran. Pada kondisi ini, mulut rahim masih tertutup dan janin masih hidup di dalam rahim. Perdarahan dari vagina dan nyeri perut yang dialami pun masih tergolong ringan. Risiko terjadinya keguguran memang lebih besar. Namun, biasanya kehamilan masih mungkin dilanjutkan.</a:t>
            </a:r>
          </a:p>
          <a:p>
            <a:endParaRPr lang="en-US" b="0" i="0">
              <a:solidFill>
                <a:srgbClr val="3B3738"/>
              </a:solidFill>
              <a:effectLst/>
              <a:latin typeface="LatoWeb"/>
            </a:endParaRPr>
          </a:p>
          <a:p>
            <a:endParaRPr lang="en-US"/>
          </a:p>
        </p:txBody>
      </p:sp>
    </p:spTree>
    <p:extLst>
      <p:ext uri="{BB962C8B-B14F-4D97-AF65-F5344CB8AC3E}">
        <p14:creationId xmlns:p14="http://schemas.microsoft.com/office/powerpoint/2010/main" val="208982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1B7A3-7444-CC48-805A-854CC4AE39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28C6642-EA8F-4741-A719-AB01CC3C9D15}"/>
              </a:ext>
            </a:extLst>
          </p:cNvPr>
          <p:cNvSpPr>
            <a:spLocks noGrp="1"/>
          </p:cNvSpPr>
          <p:nvPr>
            <p:ph idx="1"/>
          </p:nvPr>
        </p:nvSpPr>
        <p:spPr/>
        <p:txBody>
          <a:bodyPr>
            <a:normAutofit fontScale="92500" lnSpcReduction="10000"/>
          </a:bodyPr>
          <a:lstStyle/>
          <a:p>
            <a:r>
              <a:rPr lang="en-US"/>
              <a:t>5. Abortus tak terduga
Pada abortus tak terduga, janin telah meninggal namun ibu tidak menyadarinya karena tidak ada keluhan. Kemungkinan lain, bakal janin memang tidak berkembang sejak awal (blighted ovum). Kondisi ini biasanya baru disadari ketika ibu kontrol dan denyut jantung janin tidak terlihat pada pemeriksaan ultrasonography.
6. Abortus berulang</a:t>
            </a:r>
          </a:p>
          <a:p>
            <a:r>
              <a:rPr lang="en-US"/>
              <a:t>Abortus berulang merupakan diagnosis untuk keguguran yang terjadi sebanyak 3 kali atau lebih secara berturut-turut. Kemungkinan terjadinya abortus berulang sangat kecil. Oleh karena itu, konsultasikan kejadian ini kepada dokter kandungan untuk mencari tahu penyebabnya.</a:t>
            </a:r>
          </a:p>
        </p:txBody>
      </p:sp>
    </p:spTree>
    <p:extLst>
      <p:ext uri="{BB962C8B-B14F-4D97-AF65-F5344CB8AC3E}">
        <p14:creationId xmlns:p14="http://schemas.microsoft.com/office/powerpoint/2010/main" val="267887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7769-2EA6-194A-9D29-E6A5A0C673F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7795D2-D8CE-D046-9D11-474A8542E9B3}"/>
              </a:ext>
            </a:extLst>
          </p:cNvPr>
          <p:cNvSpPr>
            <a:spLocks noGrp="1"/>
          </p:cNvSpPr>
          <p:nvPr>
            <p:ph idx="1"/>
          </p:nvPr>
        </p:nvSpPr>
        <p:spPr/>
        <p:txBody>
          <a:bodyPr>
            <a:normAutofit/>
          </a:bodyPr>
          <a:lstStyle/>
          <a:p>
            <a:r>
              <a:rPr lang="en-US"/>
              <a:t>Beberapa bahaya aborsi yang dapat terjadi adalah
Perdarahan
Salah satu risiko yang sering terjadi setelah aborsi adalah perdarahan berat melalui vagina. Aborsi kehamilan di bawah 13 minggu memiliki risiko perdarahan yang lebih kecil dibandingkan kehamilan yang usianya sudah di atas 20 minggu.
Perdarahan berat juga lebih berisiko terjadi jika masih ada jaringan janin atau ari-ari yang tertinggal di dalam rahim setelah aborsi. Untuk menanganinya, diperlukan transfusi darah dan tindakan kuret untuk mengangkat sisa jarin</a:t>
            </a:r>
          </a:p>
        </p:txBody>
      </p:sp>
    </p:spTree>
    <p:extLst>
      <p:ext uri="{BB962C8B-B14F-4D97-AF65-F5344CB8AC3E}">
        <p14:creationId xmlns:p14="http://schemas.microsoft.com/office/powerpoint/2010/main" val="189575166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Gallery</vt:lpstr>
      <vt:lpstr>Aborsi dalam pandangan islam</vt:lpstr>
      <vt:lpstr>Pengertian</vt:lpstr>
      <vt:lpstr>Ayat yang terkandung dalam aborsi</vt:lpstr>
      <vt:lpstr>PowerPoint Presentation</vt:lpstr>
      <vt:lpstr>Penyebab aborsi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Aborsi dalam pandangan islam</dc:title>
  <dc:creator>intanpuspitaningrum20@gmail.com</dc:creator>
  <cp:lastModifiedBy>intanpuspitaningrum20@gmail.com</cp:lastModifiedBy>
  <cp:revision>2</cp:revision>
  <dcterms:created xsi:type="dcterms:W3CDTF">2021-10-16T06:40:16Z</dcterms:created>
  <dcterms:modified xsi:type="dcterms:W3CDTF">2021-10-16T07:01:22Z</dcterms:modified>
</cp:coreProperties>
</file>