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4" r:id="rId3"/>
  </p:sldMasterIdLst>
  <p:notesMasterIdLst>
    <p:notesMasterId r:id="rId36"/>
  </p:notesMasterIdLst>
  <p:sldIdLst>
    <p:sldId id="256" r:id="rId4"/>
    <p:sldId id="257" r:id="rId5"/>
    <p:sldId id="259" r:id="rId6"/>
    <p:sldId id="260" r:id="rId7"/>
    <p:sldId id="262" r:id="rId8"/>
    <p:sldId id="261" r:id="rId9"/>
    <p:sldId id="263" r:id="rId10"/>
    <p:sldId id="264" r:id="rId11"/>
    <p:sldId id="265" r:id="rId12"/>
    <p:sldId id="266" r:id="rId13"/>
    <p:sldId id="267" r:id="rId14"/>
    <p:sldId id="268" r:id="rId15"/>
    <p:sldId id="269" r:id="rId16"/>
    <p:sldId id="286" r:id="rId17"/>
    <p:sldId id="285" r:id="rId18"/>
    <p:sldId id="287" r:id="rId19"/>
    <p:sldId id="288" r:id="rId20"/>
    <p:sldId id="289" r:id="rId21"/>
    <p:sldId id="270" r:id="rId22"/>
    <p:sldId id="271" r:id="rId23"/>
    <p:sldId id="272" r:id="rId24"/>
    <p:sldId id="273" r:id="rId25"/>
    <p:sldId id="274" r:id="rId26"/>
    <p:sldId id="275" r:id="rId27"/>
    <p:sldId id="276" r:id="rId28"/>
    <p:sldId id="277" r:id="rId29"/>
    <p:sldId id="278" r:id="rId30"/>
    <p:sldId id="279" r:id="rId31"/>
    <p:sldId id="282" r:id="rId32"/>
    <p:sldId id="281" r:id="rId33"/>
    <p:sldId id="284" r:id="rId34"/>
    <p:sldId id="258"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6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10"/>
  </p:normalViewPr>
  <p:slideViewPr>
    <p:cSldViewPr>
      <p:cViewPr varScale="1">
        <p:scale>
          <a:sx n="86" d="100"/>
          <a:sy n="86" d="100"/>
        </p:scale>
        <p:origin x="2152"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7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4473D-F1A2-429C-85BB-574AC39DBABF}" type="datetimeFigureOut">
              <a:rPr lang="id-ID" smtClean="0"/>
              <a:pPr/>
              <a:t>19/11/21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927C4-1947-46B6-8A94-1FF8CDD634C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10</a:t>
            </a:fld>
            <a:endParaRPr lang="id-ID"/>
          </a:p>
        </p:txBody>
      </p:sp>
    </p:spTree>
    <p:extLst>
      <p:ext uri="{BB962C8B-B14F-4D97-AF65-F5344CB8AC3E}">
        <p14:creationId xmlns:p14="http://schemas.microsoft.com/office/powerpoint/2010/main" val="3829901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11</a:t>
            </a:fld>
            <a:endParaRPr lang="id-ID"/>
          </a:p>
        </p:txBody>
      </p:sp>
    </p:spTree>
    <p:extLst>
      <p:ext uri="{BB962C8B-B14F-4D97-AF65-F5344CB8AC3E}">
        <p14:creationId xmlns:p14="http://schemas.microsoft.com/office/powerpoint/2010/main" val="3243919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12</a:t>
            </a:fld>
            <a:endParaRPr lang="id-ID"/>
          </a:p>
        </p:txBody>
      </p:sp>
    </p:spTree>
    <p:extLst>
      <p:ext uri="{BB962C8B-B14F-4D97-AF65-F5344CB8AC3E}">
        <p14:creationId xmlns:p14="http://schemas.microsoft.com/office/powerpoint/2010/main" val="1177754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13</a:t>
            </a:fld>
            <a:endParaRPr lang="id-ID"/>
          </a:p>
        </p:txBody>
      </p:sp>
    </p:spTree>
    <p:extLst>
      <p:ext uri="{BB962C8B-B14F-4D97-AF65-F5344CB8AC3E}">
        <p14:creationId xmlns:p14="http://schemas.microsoft.com/office/powerpoint/2010/main" val="1035779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14</a:t>
            </a:fld>
            <a:endParaRPr lang="id-ID"/>
          </a:p>
        </p:txBody>
      </p:sp>
    </p:spTree>
    <p:extLst>
      <p:ext uri="{BB962C8B-B14F-4D97-AF65-F5344CB8AC3E}">
        <p14:creationId xmlns:p14="http://schemas.microsoft.com/office/powerpoint/2010/main" val="101444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15</a:t>
            </a:fld>
            <a:endParaRPr lang="id-ID"/>
          </a:p>
        </p:txBody>
      </p:sp>
    </p:spTree>
    <p:extLst>
      <p:ext uri="{BB962C8B-B14F-4D97-AF65-F5344CB8AC3E}">
        <p14:creationId xmlns:p14="http://schemas.microsoft.com/office/powerpoint/2010/main" val="759684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16</a:t>
            </a:fld>
            <a:endParaRPr lang="id-ID"/>
          </a:p>
        </p:txBody>
      </p:sp>
    </p:spTree>
    <p:extLst>
      <p:ext uri="{BB962C8B-B14F-4D97-AF65-F5344CB8AC3E}">
        <p14:creationId xmlns:p14="http://schemas.microsoft.com/office/powerpoint/2010/main" val="161706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17</a:t>
            </a:fld>
            <a:endParaRPr lang="id-ID"/>
          </a:p>
        </p:txBody>
      </p:sp>
    </p:spTree>
    <p:extLst>
      <p:ext uri="{BB962C8B-B14F-4D97-AF65-F5344CB8AC3E}">
        <p14:creationId xmlns:p14="http://schemas.microsoft.com/office/powerpoint/2010/main" val="1685216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18</a:t>
            </a:fld>
            <a:endParaRPr lang="id-ID"/>
          </a:p>
        </p:txBody>
      </p:sp>
    </p:spTree>
    <p:extLst>
      <p:ext uri="{BB962C8B-B14F-4D97-AF65-F5344CB8AC3E}">
        <p14:creationId xmlns:p14="http://schemas.microsoft.com/office/powerpoint/2010/main" val="1140327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19</a:t>
            </a:fld>
            <a:endParaRPr lang="id-ID"/>
          </a:p>
        </p:txBody>
      </p:sp>
    </p:spTree>
    <p:extLst>
      <p:ext uri="{BB962C8B-B14F-4D97-AF65-F5344CB8AC3E}">
        <p14:creationId xmlns:p14="http://schemas.microsoft.com/office/powerpoint/2010/main" val="118190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20</a:t>
            </a:fld>
            <a:endParaRPr lang="id-ID"/>
          </a:p>
        </p:txBody>
      </p:sp>
    </p:spTree>
    <p:extLst>
      <p:ext uri="{BB962C8B-B14F-4D97-AF65-F5344CB8AC3E}">
        <p14:creationId xmlns:p14="http://schemas.microsoft.com/office/powerpoint/2010/main" val="1430084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21</a:t>
            </a:fld>
            <a:endParaRPr lang="id-ID"/>
          </a:p>
        </p:txBody>
      </p:sp>
    </p:spTree>
    <p:extLst>
      <p:ext uri="{BB962C8B-B14F-4D97-AF65-F5344CB8AC3E}">
        <p14:creationId xmlns:p14="http://schemas.microsoft.com/office/powerpoint/2010/main" val="3076200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22</a:t>
            </a:fld>
            <a:endParaRPr lang="id-ID"/>
          </a:p>
        </p:txBody>
      </p:sp>
    </p:spTree>
    <p:extLst>
      <p:ext uri="{BB962C8B-B14F-4D97-AF65-F5344CB8AC3E}">
        <p14:creationId xmlns:p14="http://schemas.microsoft.com/office/powerpoint/2010/main" val="977524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23</a:t>
            </a:fld>
            <a:endParaRPr lang="id-ID"/>
          </a:p>
        </p:txBody>
      </p:sp>
    </p:spTree>
    <p:extLst>
      <p:ext uri="{BB962C8B-B14F-4D97-AF65-F5344CB8AC3E}">
        <p14:creationId xmlns:p14="http://schemas.microsoft.com/office/powerpoint/2010/main" val="3357593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24</a:t>
            </a:fld>
            <a:endParaRPr lang="id-ID"/>
          </a:p>
        </p:txBody>
      </p:sp>
    </p:spTree>
    <p:extLst>
      <p:ext uri="{BB962C8B-B14F-4D97-AF65-F5344CB8AC3E}">
        <p14:creationId xmlns:p14="http://schemas.microsoft.com/office/powerpoint/2010/main" val="2501063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25</a:t>
            </a:fld>
            <a:endParaRPr lang="id-ID"/>
          </a:p>
        </p:txBody>
      </p:sp>
    </p:spTree>
    <p:extLst>
      <p:ext uri="{BB962C8B-B14F-4D97-AF65-F5344CB8AC3E}">
        <p14:creationId xmlns:p14="http://schemas.microsoft.com/office/powerpoint/2010/main" val="34428029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26</a:t>
            </a:fld>
            <a:endParaRPr lang="id-ID"/>
          </a:p>
        </p:txBody>
      </p:sp>
    </p:spTree>
    <p:extLst>
      <p:ext uri="{BB962C8B-B14F-4D97-AF65-F5344CB8AC3E}">
        <p14:creationId xmlns:p14="http://schemas.microsoft.com/office/powerpoint/2010/main" val="3242975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27</a:t>
            </a:fld>
            <a:endParaRPr lang="id-ID"/>
          </a:p>
        </p:txBody>
      </p:sp>
    </p:spTree>
    <p:extLst>
      <p:ext uri="{BB962C8B-B14F-4D97-AF65-F5344CB8AC3E}">
        <p14:creationId xmlns:p14="http://schemas.microsoft.com/office/powerpoint/2010/main" val="2064576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28</a:t>
            </a:fld>
            <a:endParaRPr lang="id-ID"/>
          </a:p>
        </p:txBody>
      </p:sp>
    </p:spTree>
    <p:extLst>
      <p:ext uri="{BB962C8B-B14F-4D97-AF65-F5344CB8AC3E}">
        <p14:creationId xmlns:p14="http://schemas.microsoft.com/office/powerpoint/2010/main" val="149247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29</a:t>
            </a:fld>
            <a:endParaRPr lang="id-ID"/>
          </a:p>
        </p:txBody>
      </p:sp>
    </p:spTree>
    <p:extLst>
      <p:ext uri="{BB962C8B-B14F-4D97-AF65-F5344CB8AC3E}">
        <p14:creationId xmlns:p14="http://schemas.microsoft.com/office/powerpoint/2010/main" val="436066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3</a:t>
            </a:fld>
            <a:endParaRPr lang="id-ID"/>
          </a:p>
        </p:txBody>
      </p:sp>
    </p:spTree>
    <p:extLst>
      <p:ext uri="{BB962C8B-B14F-4D97-AF65-F5344CB8AC3E}">
        <p14:creationId xmlns:p14="http://schemas.microsoft.com/office/powerpoint/2010/main" val="26548993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30</a:t>
            </a:fld>
            <a:endParaRPr lang="id-ID"/>
          </a:p>
        </p:txBody>
      </p:sp>
    </p:spTree>
    <p:extLst>
      <p:ext uri="{BB962C8B-B14F-4D97-AF65-F5344CB8AC3E}">
        <p14:creationId xmlns:p14="http://schemas.microsoft.com/office/powerpoint/2010/main" val="3843261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31</a:t>
            </a:fld>
            <a:endParaRPr lang="id-ID"/>
          </a:p>
        </p:txBody>
      </p:sp>
    </p:spTree>
    <p:extLst>
      <p:ext uri="{BB962C8B-B14F-4D97-AF65-F5344CB8AC3E}">
        <p14:creationId xmlns:p14="http://schemas.microsoft.com/office/powerpoint/2010/main" val="3781252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32</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4</a:t>
            </a:fld>
            <a:endParaRPr lang="id-ID"/>
          </a:p>
        </p:txBody>
      </p:sp>
    </p:spTree>
    <p:extLst>
      <p:ext uri="{BB962C8B-B14F-4D97-AF65-F5344CB8AC3E}">
        <p14:creationId xmlns:p14="http://schemas.microsoft.com/office/powerpoint/2010/main" val="309867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5</a:t>
            </a:fld>
            <a:endParaRPr lang="id-ID"/>
          </a:p>
        </p:txBody>
      </p:sp>
    </p:spTree>
    <p:extLst>
      <p:ext uri="{BB962C8B-B14F-4D97-AF65-F5344CB8AC3E}">
        <p14:creationId xmlns:p14="http://schemas.microsoft.com/office/powerpoint/2010/main" val="1511904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6</a:t>
            </a:fld>
            <a:endParaRPr lang="id-ID"/>
          </a:p>
        </p:txBody>
      </p:sp>
    </p:spTree>
    <p:extLst>
      <p:ext uri="{BB962C8B-B14F-4D97-AF65-F5344CB8AC3E}">
        <p14:creationId xmlns:p14="http://schemas.microsoft.com/office/powerpoint/2010/main" val="139675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7</a:t>
            </a:fld>
            <a:endParaRPr lang="id-ID"/>
          </a:p>
        </p:txBody>
      </p:sp>
    </p:spTree>
    <p:extLst>
      <p:ext uri="{BB962C8B-B14F-4D97-AF65-F5344CB8AC3E}">
        <p14:creationId xmlns:p14="http://schemas.microsoft.com/office/powerpoint/2010/main" val="1931071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8</a:t>
            </a:fld>
            <a:endParaRPr lang="id-ID"/>
          </a:p>
        </p:txBody>
      </p:sp>
    </p:spTree>
    <p:extLst>
      <p:ext uri="{BB962C8B-B14F-4D97-AF65-F5344CB8AC3E}">
        <p14:creationId xmlns:p14="http://schemas.microsoft.com/office/powerpoint/2010/main" val="3492352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EE8927C4-1947-46B6-8A94-1FF8CDD634C1}" type="slidenum">
              <a:rPr lang="id-ID" smtClean="0"/>
              <a:pPr/>
              <a:t>9</a:t>
            </a:fld>
            <a:endParaRPr lang="id-ID"/>
          </a:p>
        </p:txBody>
      </p:sp>
    </p:spTree>
    <p:extLst>
      <p:ext uri="{BB962C8B-B14F-4D97-AF65-F5344CB8AC3E}">
        <p14:creationId xmlns:p14="http://schemas.microsoft.com/office/powerpoint/2010/main" val="60002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226" y="920"/>
            <a:ext cx="9141547" cy="685616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userDrawn="1"/>
        </p:nvPicPr>
        <p:blipFill>
          <a:blip r:embed="rId4"/>
          <a:srcRect/>
          <a:stretch>
            <a:fillRect/>
          </a:stretch>
        </p:blipFill>
        <p:spPr bwMode="auto">
          <a:xfrm>
            <a:off x="-1" y="0"/>
            <a:ext cx="9148809" cy="6858000"/>
          </a:xfrm>
          <a:prstGeom prst="rect">
            <a:avLst/>
          </a:prstGeom>
          <a:noFill/>
        </p:spPr>
      </p:pic>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RTWORK\UNISA\BRAND BOOK\CDR\FOTO\Doc\IMG_9876 - resize.JPG"/>
          <p:cNvPicPr>
            <a:picLocks noChangeAspect="1" noChangeArrowheads="1"/>
          </p:cNvPicPr>
          <p:nvPr/>
        </p:nvPicPr>
        <p:blipFill>
          <a:blip r:embed="rId3"/>
          <a:srcRect t="5078"/>
          <a:stretch>
            <a:fillRect/>
          </a:stretch>
        </p:blipFill>
        <p:spPr bwMode="auto">
          <a:xfrm>
            <a:off x="0" y="0"/>
            <a:ext cx="9144000" cy="5786454"/>
          </a:xfrm>
          <a:prstGeom prst="rect">
            <a:avLst/>
          </a:prstGeom>
          <a:noFill/>
        </p:spPr>
      </p:pic>
      <p:pic>
        <p:nvPicPr>
          <p:cNvPr id="9" name="Picture 8" descr="Cover.png"/>
          <p:cNvPicPr>
            <a:picLocks noChangeAspect="1"/>
          </p:cNvPicPr>
          <p:nvPr/>
        </p:nvPicPr>
        <p:blipFill>
          <a:blip r:embed="rId4" cstate="print"/>
          <a:srcRect t="63542"/>
          <a:stretch>
            <a:fillRect/>
          </a:stretch>
        </p:blipFill>
        <p:spPr>
          <a:xfrm>
            <a:off x="1226" y="4357694"/>
            <a:ext cx="9141547" cy="2500306"/>
          </a:xfrm>
          <a:prstGeom prst="rect">
            <a:avLst/>
          </a:prstGeom>
        </p:spPr>
      </p:pic>
      <p:sp>
        <p:nvSpPr>
          <p:cNvPr id="6" name="TextBox 5"/>
          <p:cNvSpPr txBox="1"/>
          <p:nvPr/>
        </p:nvSpPr>
        <p:spPr>
          <a:xfrm>
            <a:off x="500034" y="5214950"/>
            <a:ext cx="6072230" cy="523220"/>
          </a:xfrm>
          <a:prstGeom prst="rect">
            <a:avLst/>
          </a:prstGeom>
          <a:noFill/>
        </p:spPr>
        <p:txBody>
          <a:bodyPr wrap="square" rtlCol="0">
            <a:spAutoFit/>
          </a:bodyPr>
          <a:lstStyle/>
          <a:p>
            <a:r>
              <a:rPr lang="en-US" sz="2800" b="1" dirty="0">
                <a:solidFill>
                  <a:srgbClr val="326041"/>
                </a:solidFill>
              </a:rPr>
              <a:t>The </a:t>
            </a:r>
            <a:r>
              <a:rPr lang="en-US" sz="2800" b="1" dirty="0" err="1">
                <a:solidFill>
                  <a:srgbClr val="326041"/>
                </a:solidFill>
              </a:rPr>
              <a:t>Powerpoint</a:t>
            </a:r>
            <a:r>
              <a:rPr lang="en-US" sz="2800" b="1" dirty="0">
                <a:solidFill>
                  <a:srgbClr val="326041"/>
                </a:solidFill>
              </a:rPr>
              <a:t> Title Goes in Here</a:t>
            </a:r>
            <a:endParaRPr lang="id-ID" sz="2800" b="1" dirty="0">
              <a:solidFill>
                <a:srgbClr val="326041"/>
              </a:solidFill>
            </a:endParaRPr>
          </a:p>
        </p:txBody>
      </p:sp>
      <p:sp>
        <p:nvSpPr>
          <p:cNvPr id="7" name="Rectangle 6"/>
          <p:cNvSpPr/>
          <p:nvPr/>
        </p:nvSpPr>
        <p:spPr>
          <a:xfrm>
            <a:off x="500034" y="5672096"/>
            <a:ext cx="2500330" cy="400110"/>
          </a:xfrm>
          <a:prstGeom prst="rect">
            <a:avLst/>
          </a:prstGeom>
        </p:spPr>
        <p:txBody>
          <a:bodyPr wrap="square">
            <a:spAutoFit/>
          </a:bodyPr>
          <a:lstStyle/>
          <a:p>
            <a:r>
              <a:rPr lang="id-ID" sz="2000" dirty="0">
                <a:solidFill>
                  <a:schemeClr val="tx1">
                    <a:lumMod val="75000"/>
                    <a:lumOff val="25000"/>
                  </a:schemeClr>
                </a:solidFill>
              </a:rPr>
              <a:t>Secondary Heading</a:t>
            </a:r>
            <a:endParaRPr lang="id-ID" sz="2000" dirty="0"/>
          </a:p>
        </p:txBody>
      </p:sp>
      <p:pic>
        <p:nvPicPr>
          <p:cNvPr id="8" name="Picture 7" descr="Cover.png"/>
          <p:cNvPicPr>
            <a:picLocks noChangeAspect="1"/>
          </p:cNvPicPr>
          <p:nvPr/>
        </p:nvPicPr>
        <p:blipFill>
          <a:blip r:embed="rId4" cstate="print"/>
          <a:srcRect b="76042"/>
          <a:stretch>
            <a:fillRect/>
          </a:stretch>
        </p:blipFill>
        <p:spPr>
          <a:xfrm>
            <a:off x="1226" y="0"/>
            <a:ext cx="9141547" cy="1643050"/>
          </a:xfrm>
          <a:prstGeom prst="rect">
            <a:avLst/>
          </a:prstGeom>
        </p:spPr>
      </p:pic>
      <p:pic>
        <p:nvPicPr>
          <p:cNvPr id="14" name="Picture 13" descr="Cover.png"/>
          <p:cNvPicPr>
            <a:picLocks noChangeAspect="1"/>
          </p:cNvPicPr>
          <p:nvPr/>
        </p:nvPicPr>
        <p:blipFill>
          <a:blip r:embed="rId5"/>
          <a:stretch>
            <a:fillRect/>
          </a:stretch>
        </p:blipFill>
        <p:spPr>
          <a:xfrm>
            <a:off x="2453" y="1306"/>
            <a:ext cx="9141546" cy="1617934"/>
          </a:xfrm>
          <a:prstGeom prst="rect">
            <a:avLst/>
          </a:prstGeom>
        </p:spPr>
      </p:pic>
      <p:pic>
        <p:nvPicPr>
          <p:cNvPr id="16"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642910" y="214290"/>
            <a:ext cx="1643074" cy="59272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19961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Wanita epilepsi harus disarankan untuk mengonsumsi suplemen asam </a:t>
            </a:r>
            <a:r>
              <a:rPr lang="id-ID" sz="2000" dirty="0" err="1">
                <a:solidFill>
                  <a:schemeClr val="tx1">
                    <a:lumMod val="75000"/>
                    <a:lumOff val="25000"/>
                  </a:schemeClr>
                </a:solidFill>
              </a:rPr>
              <a:t>folat</a:t>
            </a:r>
            <a:r>
              <a:rPr lang="id-ID" sz="2000" dirty="0">
                <a:solidFill>
                  <a:schemeClr val="tx1">
                    <a:lumMod val="75000"/>
                    <a:lumOff val="25000"/>
                  </a:schemeClr>
                </a:solidFill>
              </a:rPr>
              <a:t> 4 </a:t>
            </a:r>
            <a:r>
              <a:rPr lang="id-ID" sz="2000" dirty="0" err="1">
                <a:solidFill>
                  <a:schemeClr val="tx1">
                    <a:lumMod val="75000"/>
                    <a:lumOff val="25000"/>
                  </a:schemeClr>
                </a:solidFill>
              </a:rPr>
              <a:t>mg</a:t>
            </a:r>
            <a:r>
              <a:rPr lang="id-ID" sz="2000" dirty="0">
                <a:solidFill>
                  <a:schemeClr val="tx1">
                    <a:lumMod val="75000"/>
                    <a:lumOff val="25000"/>
                  </a:schemeClr>
                </a:solidFill>
              </a:rPr>
              <a:t> setiap hari. Meski begitu, tidak sepenuhnya jelas bahwa </a:t>
            </a:r>
            <a:r>
              <a:rPr lang="id-ID" sz="2000" dirty="0" err="1">
                <a:solidFill>
                  <a:schemeClr val="tx1">
                    <a:lumMod val="75000"/>
                    <a:lumOff val="25000"/>
                  </a:schemeClr>
                </a:solidFill>
              </a:rPr>
              <a:t>folat</a:t>
            </a:r>
            <a:r>
              <a:rPr lang="id-ID" sz="2000" dirty="0">
                <a:solidFill>
                  <a:schemeClr val="tx1">
                    <a:lumMod val="75000"/>
                    <a:lumOff val="25000"/>
                  </a:schemeClr>
                </a:solidFill>
              </a:rPr>
              <a:t> suplementasi mengurangi risiko </a:t>
            </a:r>
            <a:r>
              <a:rPr lang="id-ID" sz="2000" dirty="0" err="1">
                <a:solidFill>
                  <a:schemeClr val="tx1">
                    <a:lumMod val="75000"/>
                    <a:lumOff val="25000"/>
                  </a:schemeClr>
                </a:solidFill>
              </a:rPr>
              <a:t>malformasi</a:t>
            </a:r>
            <a:r>
              <a:rPr lang="id-ID" sz="2000" dirty="0">
                <a:solidFill>
                  <a:schemeClr val="tx1">
                    <a:lumMod val="75000"/>
                    <a:lumOff val="25000"/>
                  </a:schemeClr>
                </a:solidFill>
              </a:rPr>
              <a:t> janin pada wanita hamil yang menggunakan terapi </a:t>
            </a:r>
            <a:r>
              <a:rPr lang="id-ID" sz="2000" dirty="0" err="1">
                <a:solidFill>
                  <a:schemeClr val="tx1">
                    <a:lumMod val="75000"/>
                    <a:lumOff val="25000"/>
                  </a:schemeClr>
                </a:solidFill>
              </a:rPr>
              <a:t>antikonvulsan</a:t>
            </a:r>
            <a:r>
              <a:rPr lang="id-ID" sz="2000" dirty="0">
                <a:solidFill>
                  <a:schemeClr val="tx1">
                    <a:lumMod val="75000"/>
                    <a:lumOff val="25000"/>
                  </a:schemeClr>
                </a:solidFill>
              </a:rPr>
              <a:t>. Para peneliti ini menyimpulkan bahwa metabolisme </a:t>
            </a:r>
            <a:r>
              <a:rPr lang="id-ID" sz="2000" dirty="0" err="1">
                <a:solidFill>
                  <a:schemeClr val="tx1">
                    <a:lumMod val="75000"/>
                    <a:lumOff val="25000"/>
                  </a:schemeClr>
                </a:solidFill>
              </a:rPr>
              <a:t>folat</a:t>
            </a:r>
            <a:r>
              <a:rPr lang="id-ID" sz="2000" dirty="0">
                <a:solidFill>
                  <a:schemeClr val="tx1">
                    <a:lumMod val="75000"/>
                    <a:lumOff val="25000"/>
                  </a:schemeClr>
                </a:solidFill>
              </a:rPr>
              <a:t> mungkin hanya merupakan bagian dari mekanisme </a:t>
            </a:r>
            <a:r>
              <a:rPr lang="id-ID" sz="2000" dirty="0" err="1">
                <a:solidFill>
                  <a:schemeClr val="tx1">
                    <a:lumMod val="75000"/>
                    <a:lumOff val="25000"/>
                  </a:schemeClr>
                </a:solidFill>
              </a:rPr>
              <a:t>malformasi</a:t>
            </a:r>
            <a:r>
              <a:rPr lang="id-ID" sz="2000" dirty="0">
                <a:solidFill>
                  <a:schemeClr val="tx1">
                    <a:lumMod val="75000"/>
                    <a:lumOff val="25000"/>
                  </a:schemeClr>
                </a:solidFill>
              </a:rPr>
              <a:t> diinduksi pada wanita yang menggunakan obat ini.</a:t>
            </a:r>
          </a:p>
          <a:p>
            <a:pPr marL="285750" indent="-285750" algn="just">
              <a:lnSpc>
                <a:spcPct val="150000"/>
              </a:lnSpc>
              <a:buFont typeface="Arial" panose="020B0604020202020204" pitchFamily="34" charset="0"/>
              <a:buChar char="•"/>
            </a:pPr>
            <a:endParaRPr lang="id-ID" sz="2000" dirty="0">
              <a:solidFill>
                <a:schemeClr val="tx1">
                  <a:lumMod val="75000"/>
                  <a:lumOff val="25000"/>
                </a:schemeClr>
              </a:solidFill>
            </a:endParaRP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Epilepsi</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16871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516" y="1725231"/>
            <a:ext cx="8712968" cy="5078313"/>
          </a:xfrm>
          <a:prstGeom prst="rect">
            <a:avLst/>
          </a:prstGeom>
          <a:noFill/>
        </p:spPr>
        <p:txBody>
          <a:bodyPr wrap="square" rtlCol="0">
            <a:spAutoFit/>
          </a:bodyPr>
          <a:lstStyle/>
          <a:p>
            <a:pPr marL="285750" indent="-285750" algn="just">
              <a:buFont typeface="Arial" panose="020B0604020202020204" pitchFamily="34" charset="0"/>
              <a:buChar char="•"/>
            </a:pPr>
            <a:r>
              <a:rPr lang="id-ID" dirty="0">
                <a:solidFill>
                  <a:schemeClr val="tx1">
                    <a:lumMod val="75000"/>
                    <a:lumOff val="25000"/>
                  </a:schemeClr>
                </a:solidFill>
              </a:rPr>
              <a:t>Konseling prakonsepsi mencakup penilaian kekebalan terhadap patogen umum. Vaksin yang mengandung toksoid seperti tetanus cocok sebelum atau selama kehamilan. Juga, yang mengandung bakteri atau virus yang dimatikan— seperti vaksin influenza, </a:t>
            </a:r>
            <a:r>
              <a:rPr lang="id-ID" dirty="0" err="1">
                <a:solidFill>
                  <a:schemeClr val="tx1">
                    <a:lumMod val="75000"/>
                    <a:lumOff val="25000"/>
                  </a:schemeClr>
                </a:solidFill>
              </a:rPr>
              <a:t>pneumokokus</a:t>
            </a:r>
            <a:r>
              <a:rPr lang="id-ID" dirty="0">
                <a:solidFill>
                  <a:schemeClr val="tx1">
                    <a:lumMod val="75000"/>
                    <a:lumOff val="25000"/>
                  </a:schemeClr>
                </a:solidFill>
              </a:rPr>
              <a:t>, hepatitis </a:t>
            </a:r>
            <a:r>
              <a:rPr lang="id-ID" dirty="0" err="1">
                <a:solidFill>
                  <a:schemeClr val="tx1">
                    <a:lumMod val="75000"/>
                    <a:lumOff val="25000"/>
                  </a:schemeClr>
                </a:solidFill>
              </a:rPr>
              <a:t>B</a:t>
            </a:r>
            <a:r>
              <a:rPr lang="id-ID" dirty="0">
                <a:solidFill>
                  <a:schemeClr val="tx1">
                    <a:lumMod val="75000"/>
                    <a:lumOff val="25000"/>
                  </a:schemeClr>
                </a:solidFill>
              </a:rPr>
              <a:t>, </a:t>
            </a:r>
            <a:r>
              <a:rPr lang="id-ID" dirty="0" err="1">
                <a:solidFill>
                  <a:schemeClr val="tx1">
                    <a:lumMod val="75000"/>
                    <a:lumOff val="25000"/>
                  </a:schemeClr>
                </a:solidFill>
              </a:rPr>
              <a:t>meningokokus</a:t>
            </a:r>
            <a:r>
              <a:rPr lang="id-ID" dirty="0">
                <a:solidFill>
                  <a:schemeClr val="tx1">
                    <a:lumMod val="75000"/>
                    <a:lumOff val="25000"/>
                  </a:schemeClr>
                </a:solidFill>
              </a:rPr>
              <a:t>, dan rabies—tidak terkait dengan hasil janin yang merugikan dan tidak </a:t>
            </a:r>
            <a:r>
              <a:rPr lang="id-ID" dirty="0" err="1">
                <a:solidFill>
                  <a:schemeClr val="tx1">
                    <a:lumMod val="75000"/>
                    <a:lumOff val="25000"/>
                  </a:schemeClr>
                </a:solidFill>
              </a:rPr>
              <a:t>dikontraindikasikan</a:t>
            </a:r>
            <a:r>
              <a:rPr lang="id-ID" dirty="0">
                <a:solidFill>
                  <a:schemeClr val="tx1">
                    <a:lumMod val="75000"/>
                    <a:lumOff val="25000"/>
                  </a:schemeClr>
                </a:solidFill>
              </a:rPr>
              <a:t> sebelum konsepsi atau selama kehamilan. Sebaliknya, vaksin virus hidup tidak </a:t>
            </a:r>
            <a:r>
              <a:rPr lang="id-ID" dirty="0" err="1">
                <a:solidFill>
                  <a:schemeClr val="tx1">
                    <a:lumMod val="75000"/>
                    <a:lumOff val="25000"/>
                  </a:schemeClr>
                </a:solidFill>
              </a:rPr>
              <a:t>dianjurkanselama</a:t>
            </a:r>
            <a:r>
              <a:rPr lang="id-ID" dirty="0">
                <a:solidFill>
                  <a:schemeClr val="tx1">
                    <a:lumMod val="75000"/>
                    <a:lumOff val="25000"/>
                  </a:schemeClr>
                </a:solidFill>
              </a:rPr>
              <a:t> masa kehamilan. Contohnya adalah vaksin terhadap </a:t>
            </a:r>
            <a:r>
              <a:rPr lang="id-ID" dirty="0" err="1">
                <a:solidFill>
                  <a:schemeClr val="tx1">
                    <a:lumMod val="75000"/>
                    <a:lumOff val="25000"/>
                  </a:schemeClr>
                </a:solidFill>
              </a:rPr>
              <a:t>varicella-zoster</a:t>
            </a:r>
            <a:r>
              <a:rPr lang="id-ID" dirty="0">
                <a:solidFill>
                  <a:schemeClr val="tx1">
                    <a:lumMod val="75000"/>
                    <a:lumOff val="25000"/>
                  </a:schemeClr>
                </a:solidFill>
              </a:rPr>
              <a:t>, campak, </a:t>
            </a:r>
            <a:r>
              <a:rPr lang="id-ID" dirty="0" err="1">
                <a:solidFill>
                  <a:schemeClr val="tx1">
                    <a:lumMod val="75000"/>
                    <a:lumOff val="25000"/>
                  </a:schemeClr>
                </a:solidFill>
              </a:rPr>
              <a:t>gondongan</a:t>
            </a:r>
            <a:r>
              <a:rPr lang="id-ID" dirty="0">
                <a:solidFill>
                  <a:schemeClr val="tx1">
                    <a:lumMod val="75000"/>
                    <a:lumOff val="25000"/>
                  </a:schemeClr>
                </a:solidFill>
              </a:rPr>
              <a:t>, </a:t>
            </a:r>
            <a:r>
              <a:rPr lang="id-ID" dirty="0" err="1">
                <a:solidFill>
                  <a:schemeClr val="tx1">
                    <a:lumMod val="75000"/>
                    <a:lumOff val="25000"/>
                  </a:schemeClr>
                </a:solidFill>
              </a:rPr>
              <a:t>rubella</a:t>
            </a:r>
            <a:r>
              <a:rPr lang="id-ID" dirty="0">
                <a:solidFill>
                  <a:schemeClr val="tx1">
                    <a:lumMod val="75000"/>
                    <a:lumOff val="25000"/>
                  </a:schemeClr>
                </a:solidFill>
              </a:rPr>
              <a:t>, polio, cacar air, dan </a:t>
            </a:r>
            <a:r>
              <a:rPr lang="id-ID" dirty="0" err="1">
                <a:solidFill>
                  <a:schemeClr val="tx1">
                    <a:lumMod val="75000"/>
                    <a:lumOff val="25000"/>
                  </a:schemeClr>
                </a:solidFill>
              </a:rPr>
              <a:t>yellow</a:t>
            </a:r>
            <a:r>
              <a:rPr lang="id-ID" dirty="0">
                <a:solidFill>
                  <a:schemeClr val="tx1">
                    <a:lumMod val="75000"/>
                    <a:lumOff val="25000"/>
                  </a:schemeClr>
                </a:solidFill>
              </a:rPr>
              <a:t> </a:t>
            </a:r>
            <a:r>
              <a:rPr lang="id-ID" dirty="0" err="1">
                <a:solidFill>
                  <a:schemeClr val="tx1">
                    <a:lumMod val="75000"/>
                    <a:lumOff val="25000"/>
                  </a:schemeClr>
                </a:solidFill>
              </a:rPr>
              <a:t>fever</a:t>
            </a:r>
            <a:r>
              <a:rPr lang="id-ID" dirty="0">
                <a:solidFill>
                  <a:schemeClr val="tx1">
                    <a:lumMod val="75000"/>
                    <a:lumOff val="25000"/>
                  </a:schemeClr>
                </a:solidFill>
              </a:rPr>
              <a:t>.</a:t>
            </a:r>
          </a:p>
          <a:p>
            <a:pPr marL="285750" indent="-285750" algn="just">
              <a:buFont typeface="Arial" panose="020B0604020202020204" pitchFamily="34" charset="0"/>
              <a:buChar char="•"/>
            </a:pPr>
            <a:r>
              <a:rPr lang="id-ID" dirty="0">
                <a:solidFill>
                  <a:schemeClr val="tx1">
                    <a:lumMod val="75000"/>
                    <a:lumOff val="25000"/>
                  </a:schemeClr>
                </a:solidFill>
              </a:rPr>
              <a:t>Selain itu, 1 bulan atau lebih idealnya harus melewati antara vaksinasi dan upaya pembuahan. Yang mengatakan, secara tidak sengaja pemberian vaksin campak, gondok, </a:t>
            </a:r>
            <a:r>
              <a:rPr lang="id-ID" dirty="0" err="1">
                <a:solidFill>
                  <a:schemeClr val="tx1">
                    <a:lumMod val="75000"/>
                    <a:lumOff val="25000"/>
                  </a:schemeClr>
                </a:solidFill>
              </a:rPr>
              <a:t>rubella</a:t>
            </a:r>
            <a:r>
              <a:rPr lang="id-ID" dirty="0">
                <a:solidFill>
                  <a:schemeClr val="tx1">
                    <a:lumMod val="75000"/>
                    <a:lumOff val="25000"/>
                  </a:schemeClr>
                </a:solidFill>
              </a:rPr>
              <a:t> (MMR) atau </a:t>
            </a:r>
            <a:r>
              <a:rPr lang="id-ID" dirty="0" err="1">
                <a:solidFill>
                  <a:schemeClr val="tx1">
                    <a:lumMod val="75000"/>
                    <a:lumOff val="25000"/>
                  </a:schemeClr>
                </a:solidFill>
              </a:rPr>
              <a:t>varicella</a:t>
            </a:r>
            <a:r>
              <a:rPr lang="id-ID" dirty="0">
                <a:solidFill>
                  <a:schemeClr val="tx1">
                    <a:lumMod val="75000"/>
                    <a:lumOff val="25000"/>
                  </a:schemeClr>
                </a:solidFill>
              </a:rPr>
              <a:t> selama kehamilan tidak harus untuk mengikuti pertimbangan atas indikasi terminasi kehamilan. Sebagian besar laporan menunjukkan bahwa risiko janin hanya teoretis. Imunisasi cacar, antraks, dan penyakit </a:t>
            </a:r>
            <a:r>
              <a:rPr lang="id-ID" dirty="0" err="1">
                <a:solidFill>
                  <a:schemeClr val="tx1">
                    <a:lumMod val="75000"/>
                    <a:lumOff val="25000"/>
                  </a:schemeClr>
                </a:solidFill>
              </a:rPr>
              <a:t>bioterorisme</a:t>
            </a:r>
            <a:r>
              <a:rPr lang="id-ID" dirty="0">
                <a:solidFill>
                  <a:schemeClr val="tx1">
                    <a:lumMod val="75000"/>
                    <a:lumOff val="25000"/>
                  </a:schemeClr>
                </a:solidFill>
              </a:rPr>
              <a:t> lainnya harus didiskusikan jika sesuai secara klinis. </a:t>
            </a:r>
          </a:p>
          <a:p>
            <a:pPr marL="285750" indent="-285750" algn="just">
              <a:buFont typeface="Arial" panose="020B0604020202020204" pitchFamily="34" charset="0"/>
              <a:buChar char="•"/>
            </a:pPr>
            <a:r>
              <a:rPr lang="id-ID" dirty="0">
                <a:solidFill>
                  <a:schemeClr val="tx1">
                    <a:lumMod val="75000"/>
                    <a:lumOff val="25000"/>
                  </a:schemeClr>
                </a:solidFill>
              </a:rPr>
              <a:t>Dengan beberapa infeksi, vaksin tidak tersedia. Salah satu contoh terbaru adalah virus </a:t>
            </a:r>
            <a:r>
              <a:rPr lang="id-ID" dirty="0" err="1">
                <a:solidFill>
                  <a:schemeClr val="tx1">
                    <a:lumMod val="75000"/>
                    <a:lumOff val="25000"/>
                  </a:schemeClr>
                </a:solidFill>
              </a:rPr>
              <a:t>Zika</a:t>
            </a:r>
            <a:r>
              <a:rPr lang="id-ID" dirty="0">
                <a:solidFill>
                  <a:schemeClr val="tx1">
                    <a:lumMod val="75000"/>
                    <a:lumOff val="25000"/>
                  </a:schemeClr>
                </a:solidFill>
              </a:rPr>
              <a:t> (Brasil, 2016). Untuk virus ini, CDC telah mengeluarkan </a:t>
            </a:r>
            <a:r>
              <a:rPr lang="id-ID" dirty="0" err="1">
                <a:solidFill>
                  <a:schemeClr val="tx1">
                    <a:lumMod val="75000"/>
                    <a:lumOff val="25000"/>
                  </a:schemeClr>
                </a:solidFill>
              </a:rPr>
              <a:t>travel</a:t>
            </a:r>
            <a:r>
              <a:rPr lang="id-ID" dirty="0">
                <a:solidFill>
                  <a:schemeClr val="tx1">
                    <a:lumMod val="75000"/>
                    <a:lumOff val="25000"/>
                  </a:schemeClr>
                </a:solidFill>
              </a:rPr>
              <a:t> </a:t>
            </a:r>
            <a:r>
              <a:rPr lang="id-ID" dirty="0" err="1">
                <a:solidFill>
                  <a:schemeClr val="tx1">
                    <a:lumMod val="75000"/>
                    <a:lumOff val="25000"/>
                  </a:schemeClr>
                </a:solidFill>
              </a:rPr>
              <a:t>advisories</a:t>
            </a:r>
            <a:r>
              <a:rPr lang="id-ID" dirty="0">
                <a:solidFill>
                  <a:schemeClr val="tx1">
                    <a:lumMod val="75000"/>
                    <a:lumOff val="25000"/>
                  </a:schemeClr>
                </a:solidFill>
              </a:rPr>
              <a:t> untuk wanita hamil (</a:t>
            </a:r>
            <a:r>
              <a:rPr lang="id-ID" dirty="0" err="1">
                <a:solidFill>
                  <a:schemeClr val="tx1">
                    <a:lumMod val="75000"/>
                    <a:lumOff val="25000"/>
                  </a:schemeClr>
                </a:solidFill>
              </a:rPr>
              <a:t>Petersen</a:t>
            </a:r>
            <a:r>
              <a:rPr lang="id-ID" dirty="0">
                <a:solidFill>
                  <a:schemeClr val="tx1">
                    <a:lumMod val="75000"/>
                    <a:lumOff val="25000"/>
                  </a:schemeClr>
                </a:solidFill>
              </a:rPr>
              <a:t>, 2016; </a:t>
            </a:r>
            <a:r>
              <a:rPr lang="id-ID" dirty="0" err="1">
                <a:solidFill>
                  <a:schemeClr val="tx1">
                    <a:lumMod val="75000"/>
                    <a:lumOff val="25000"/>
                  </a:schemeClr>
                </a:solidFill>
              </a:rPr>
              <a:t>Schuler-Faccini</a:t>
            </a:r>
            <a:r>
              <a:rPr lang="id-ID" dirty="0">
                <a:solidFill>
                  <a:schemeClr val="tx1">
                    <a:lumMod val="75000"/>
                    <a:lumOff val="25000"/>
                  </a:schemeClr>
                </a:solidFill>
              </a:rPr>
              <a:t>, 2016)</a:t>
            </a:r>
          </a:p>
          <a:p>
            <a:pPr marL="285750" indent="-285750" algn="just">
              <a:buFont typeface="Arial" panose="020B0604020202020204" pitchFamily="34" charset="0"/>
              <a:buChar char="•"/>
            </a:pPr>
            <a:endParaRPr lang="id-ID" dirty="0">
              <a:solidFill>
                <a:schemeClr val="tx1">
                  <a:lumMod val="75000"/>
                  <a:lumOff val="25000"/>
                </a:schemeClr>
              </a:solidFill>
            </a:endParaRPr>
          </a:p>
        </p:txBody>
      </p:sp>
      <p:sp>
        <p:nvSpPr>
          <p:cNvPr id="4" name="TextBox 3"/>
          <p:cNvSpPr txBox="1"/>
          <p:nvPr/>
        </p:nvSpPr>
        <p:spPr>
          <a:xfrm>
            <a:off x="827584" y="1249868"/>
            <a:ext cx="5643602" cy="400110"/>
          </a:xfrm>
          <a:prstGeom prst="rect">
            <a:avLst/>
          </a:prstGeom>
          <a:noFill/>
        </p:spPr>
        <p:txBody>
          <a:bodyPr wrap="square" rtlCol="0">
            <a:spAutoFit/>
          </a:bodyPr>
          <a:lstStyle/>
          <a:p>
            <a:r>
              <a:rPr lang="id-ID" sz="2000" b="1" dirty="0">
                <a:solidFill>
                  <a:schemeClr val="tx1">
                    <a:lumMod val="75000"/>
                    <a:lumOff val="25000"/>
                  </a:schemeClr>
                </a:solidFill>
              </a:rPr>
              <a:t>Imunisasi</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8718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CDC (2016) memperkirakan bahwa 3 persen neonatus yang lahir setiap tahun di Amerika Serikat akan memiliki setidaknya satu cacat lahir. Yang penting, cacat seperti itu adalah penyebab utama kematian bayi dan menyebabkan 20 persen kematian. Keuntungan dari Konseling prakonsepsi biasanya diukur dengan membandingkan kejadian kasus baru sebelum dan setelah inisiasi program konseling. Kondisi bawaan yang jelas mendapat manfaat dari pendidikan kesehatan kepada klien adalah ﻿neural-tube </a:t>
            </a:r>
            <a:r>
              <a:rPr lang="id-ID" sz="2000" dirty="0" err="1">
                <a:solidFill>
                  <a:schemeClr val="tx1">
                    <a:lumMod val="75000"/>
                    <a:lumOff val="25000"/>
                  </a:schemeClr>
                </a:solidFill>
              </a:rPr>
              <a:t>defects</a:t>
            </a:r>
            <a:r>
              <a:rPr lang="id-ID" sz="2000" dirty="0">
                <a:solidFill>
                  <a:schemeClr val="tx1">
                    <a:lumMod val="75000"/>
                    <a:lumOff val="25000"/>
                  </a:schemeClr>
                </a:solidFill>
              </a:rPr>
              <a:t>, fenilketonuria, talasemia, dan penyakit genetik lainnya.</a:t>
            </a: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Penyakit keturunan</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498103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19961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Konstruksi silsilah dengan menggunakan simbol-simbol adalah metode yang paling teliti untuk mendapatkan riwayat keluarga sebagai bagian dari skrining genetik. Status kesehatan dan reproduksi setiap "kerabat darah" harus ditinjau secara individual untuk: penyakit medis, keterbelakangan mental, cacat lahir, infertilitas, dan keguguran. Latar belakang ras, etnis, atau agama tertentu dapat menunjukkan peningkatan risiko untuk gangguan resesif tertentu</a:t>
            </a: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Family </a:t>
            </a:r>
            <a:r>
              <a:rPr lang="id-ID" sz="2000" b="1" dirty="0" err="1">
                <a:solidFill>
                  <a:schemeClr val="tx1">
                    <a:lumMod val="75000"/>
                    <a:lumOff val="25000"/>
                  </a:schemeClr>
                </a:solidFill>
              </a:rPr>
              <a:t>History</a:t>
            </a:r>
            <a:endParaRPr lang="id-ID" sz="2000" b="1" dirty="0">
              <a:solidFill>
                <a:schemeClr val="tx1">
                  <a:lumMod val="75000"/>
                  <a:lumOff val="25000"/>
                </a:schemeClr>
              </a:solidFill>
            </a:endParaRP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21490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Insiden ﻿neural-tube </a:t>
            </a:r>
            <a:r>
              <a:rPr lang="id-ID" sz="2000" dirty="0" err="1">
                <a:solidFill>
                  <a:schemeClr val="tx1">
                    <a:lumMod val="75000"/>
                    <a:lumOff val="25000"/>
                  </a:schemeClr>
                </a:solidFill>
              </a:rPr>
              <a:t>defects</a:t>
            </a:r>
            <a:r>
              <a:rPr lang="id-ID" sz="2000" dirty="0">
                <a:solidFill>
                  <a:schemeClr val="tx1">
                    <a:lumMod val="75000"/>
                    <a:lumOff val="25000"/>
                  </a:schemeClr>
                </a:solidFill>
              </a:rPr>
              <a:t> (</a:t>
            </a:r>
            <a:r>
              <a:rPr lang="id-ID" sz="2000" dirty="0" err="1">
                <a:solidFill>
                  <a:schemeClr val="tx1">
                    <a:lumMod val="75000"/>
                    <a:lumOff val="25000"/>
                  </a:schemeClr>
                </a:solidFill>
              </a:rPr>
              <a:t>NTDs</a:t>
            </a:r>
            <a:r>
              <a:rPr lang="id-ID" sz="2000" dirty="0">
                <a:solidFill>
                  <a:schemeClr val="tx1">
                    <a:lumMod val="75000"/>
                    <a:lumOff val="25000"/>
                  </a:schemeClr>
                </a:solidFill>
              </a:rPr>
              <a:t>) adalah 0,9 per 1000 kelahiran hidup, dan mereka adalah yang kedua setelah anomali jantung sebagai </a:t>
            </a:r>
            <a:r>
              <a:rPr lang="id-ID" sz="2000" dirty="0" err="1">
                <a:solidFill>
                  <a:schemeClr val="tx1">
                    <a:lumMod val="75000"/>
                    <a:lumOff val="25000"/>
                  </a:schemeClr>
                </a:solidFill>
              </a:rPr>
              <a:t>malformasi</a:t>
            </a:r>
            <a:r>
              <a:rPr lang="id-ID" sz="2000" dirty="0">
                <a:solidFill>
                  <a:schemeClr val="tx1">
                    <a:lumMod val="75000"/>
                    <a:lumOff val="25000"/>
                  </a:schemeClr>
                </a:solidFill>
              </a:rPr>
              <a:t> struktural janin yang paling sering terjadi. Beberapa NTD, serta cacat jantung bawaan, adalah berhubungan dengan mutasi tertentu. </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Asam </a:t>
            </a:r>
            <a:r>
              <a:rPr lang="id-ID" sz="2000" dirty="0" err="1">
                <a:solidFill>
                  <a:schemeClr val="tx1">
                    <a:lumMod val="75000"/>
                    <a:lumOff val="25000"/>
                  </a:schemeClr>
                </a:solidFill>
              </a:rPr>
              <a:t>folat</a:t>
            </a:r>
            <a:r>
              <a:rPr lang="id-ID" sz="2000" dirty="0">
                <a:solidFill>
                  <a:schemeClr val="tx1">
                    <a:lumMod val="75000"/>
                    <a:lumOff val="25000"/>
                  </a:schemeClr>
                </a:solidFill>
              </a:rPr>
              <a:t> (juga dikenal sebagai vitamin B9) sangat penting untuk perkembangan kesehatan janin, karena secara signifikan dapat mengurangi risiko cacat tabung saraf (NTD), seperti spina bifida.</a:t>
            </a:r>
          </a:p>
          <a:p>
            <a:pPr marL="285750" indent="-285750" algn="just">
              <a:lnSpc>
                <a:spcPct val="150000"/>
              </a:lnSpc>
              <a:buFont typeface="Arial" panose="020B0604020202020204" pitchFamily="34" charset="0"/>
              <a:buChar char="•"/>
            </a:pPr>
            <a:endParaRPr lang="id-ID" sz="2000" dirty="0">
              <a:solidFill>
                <a:schemeClr val="tx1">
                  <a:lumMod val="75000"/>
                  <a:lumOff val="25000"/>
                </a:schemeClr>
              </a:solidFill>
            </a:endParaRP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dirty="0">
                <a:solidFill>
                  <a:schemeClr val="tx1">
                    <a:lumMod val="75000"/>
                    <a:lumOff val="25000"/>
                  </a:schemeClr>
                </a:solidFill>
              </a:rPr>
              <a:t>Neural-tube </a:t>
            </a:r>
            <a:r>
              <a:rPr lang="id-ID" sz="2000" dirty="0" err="1">
                <a:solidFill>
                  <a:schemeClr val="tx1">
                    <a:lumMod val="75000"/>
                    <a:lumOff val="25000"/>
                  </a:schemeClr>
                </a:solidFill>
              </a:rPr>
              <a:t>defects</a:t>
            </a:r>
            <a:r>
              <a:rPr lang="id-ID" sz="2000" dirty="0">
                <a:solidFill>
                  <a:schemeClr val="tx1">
                    <a:lumMod val="75000"/>
                    <a:lumOff val="25000"/>
                  </a:schemeClr>
                </a:solidFill>
              </a:rPr>
              <a:t> (</a:t>
            </a:r>
            <a:r>
              <a:rPr lang="id-ID" sz="2000" dirty="0" err="1">
                <a:solidFill>
                  <a:schemeClr val="tx1">
                    <a:lumMod val="75000"/>
                    <a:lumOff val="25000"/>
                  </a:schemeClr>
                </a:solidFill>
              </a:rPr>
              <a:t>NTDs</a:t>
            </a:r>
            <a:r>
              <a:rPr lang="id-ID" sz="2000" dirty="0">
                <a:solidFill>
                  <a:schemeClr val="tx1">
                    <a:lumMod val="75000"/>
                    <a:lumOff val="25000"/>
                  </a:schemeClr>
                </a:solidFill>
              </a:rPr>
              <a:t>)</a:t>
            </a:r>
            <a:endParaRPr lang="id-ID" sz="2000" b="1" dirty="0">
              <a:solidFill>
                <a:schemeClr val="tx1">
                  <a:lumMod val="75000"/>
                  <a:lumOff val="25000"/>
                </a:schemeClr>
              </a:solidFill>
            </a:endParaRP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55300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Proporsi wanita di Inggris yang mengonsumsi suplemen asam </a:t>
            </a:r>
            <a:r>
              <a:rPr lang="id-ID" sz="2000" dirty="0" err="1">
                <a:solidFill>
                  <a:schemeClr val="tx1">
                    <a:lumMod val="75000"/>
                    <a:lumOff val="25000"/>
                  </a:schemeClr>
                </a:solidFill>
              </a:rPr>
              <a:t>folat</a:t>
            </a:r>
            <a:r>
              <a:rPr lang="id-ID" sz="2000" dirty="0">
                <a:solidFill>
                  <a:schemeClr val="tx1">
                    <a:lumMod val="75000"/>
                    <a:lumOff val="25000"/>
                  </a:schemeClr>
                </a:solidFill>
              </a:rPr>
              <a:t> sebelum kehamilan turun dari 35% pada 1999-2001 menjadi 31% pada 2011-12.</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Wanita non-</a:t>
            </a:r>
            <a:r>
              <a:rPr lang="id-ID" sz="2000" dirty="0" err="1">
                <a:solidFill>
                  <a:schemeClr val="tx1">
                    <a:lumMod val="75000"/>
                    <a:lumOff val="25000"/>
                  </a:schemeClr>
                </a:solidFill>
              </a:rPr>
              <a:t>Kaukasia</a:t>
            </a:r>
            <a:r>
              <a:rPr lang="id-ID" sz="2000" dirty="0">
                <a:solidFill>
                  <a:schemeClr val="tx1">
                    <a:lumMod val="75000"/>
                    <a:lumOff val="25000"/>
                  </a:schemeClr>
                </a:solidFill>
              </a:rPr>
              <a:t> lebih kecil kemungkinannya untuk mengonsumsi suplemen sebelum kehamilan dibandingkan wanita </a:t>
            </a:r>
            <a:r>
              <a:rPr lang="id-ID" sz="2000" dirty="0" err="1">
                <a:solidFill>
                  <a:schemeClr val="tx1">
                    <a:lumMod val="75000"/>
                    <a:lumOff val="25000"/>
                  </a:schemeClr>
                </a:solidFill>
              </a:rPr>
              <a:t>Kaukasia</a:t>
            </a:r>
            <a:r>
              <a:rPr lang="id-ID" sz="2000" dirty="0">
                <a:solidFill>
                  <a:schemeClr val="tx1">
                    <a:lumMod val="75000"/>
                    <a:lumOff val="25000"/>
                  </a:schemeClr>
                </a:solidFill>
              </a:rPr>
              <a:t>. Wanita muda (6% dari mereka yang berusia di bawah 20 tahun) lebih kecil kemungkinannya untuk mengambil suplemen daripada wanita yang lebih tua (40% dari mereka yang berusia 35-39)</a:t>
            </a:r>
          </a:p>
          <a:p>
            <a:pPr marL="285750" indent="-285750" algn="just">
              <a:lnSpc>
                <a:spcPct val="150000"/>
              </a:lnSpc>
              <a:buFont typeface="Arial" panose="020B0604020202020204" pitchFamily="34" charset="0"/>
              <a:buChar char="•"/>
            </a:pPr>
            <a:endParaRPr lang="id-ID" sz="2000" dirty="0">
              <a:solidFill>
                <a:schemeClr val="tx1">
                  <a:lumMod val="75000"/>
                  <a:lumOff val="25000"/>
                </a:schemeClr>
              </a:solidFill>
            </a:endParaRP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dirty="0">
                <a:solidFill>
                  <a:schemeClr val="tx1">
                    <a:lumMod val="75000"/>
                    <a:lumOff val="25000"/>
                  </a:schemeClr>
                </a:solidFill>
              </a:rPr>
              <a:t>Neural-tube </a:t>
            </a:r>
            <a:r>
              <a:rPr lang="id-ID" sz="2000" dirty="0" err="1">
                <a:solidFill>
                  <a:schemeClr val="tx1">
                    <a:lumMod val="75000"/>
                    <a:lumOff val="25000"/>
                  </a:schemeClr>
                </a:solidFill>
              </a:rPr>
              <a:t>defects</a:t>
            </a:r>
            <a:r>
              <a:rPr lang="id-ID" sz="2000" dirty="0">
                <a:solidFill>
                  <a:schemeClr val="tx1">
                    <a:lumMod val="75000"/>
                    <a:lumOff val="25000"/>
                  </a:schemeClr>
                </a:solidFill>
              </a:rPr>
              <a:t> (</a:t>
            </a:r>
            <a:r>
              <a:rPr lang="id-ID" sz="2000" dirty="0" err="1">
                <a:solidFill>
                  <a:schemeClr val="tx1">
                    <a:lumMod val="75000"/>
                    <a:lumOff val="25000"/>
                  </a:schemeClr>
                </a:solidFill>
              </a:rPr>
              <a:t>NTDs</a:t>
            </a:r>
            <a:r>
              <a:rPr lang="id-ID" sz="2000" dirty="0">
                <a:solidFill>
                  <a:schemeClr val="tx1">
                    <a:lumMod val="75000"/>
                    <a:lumOff val="25000"/>
                  </a:schemeClr>
                </a:solidFill>
              </a:rPr>
              <a:t>)</a:t>
            </a:r>
            <a:endParaRPr lang="id-ID" sz="2000" b="1" dirty="0">
              <a:solidFill>
                <a:schemeClr val="tx1">
                  <a:lumMod val="75000"/>
                  <a:lumOff val="25000"/>
                </a:schemeClr>
              </a:solidFill>
            </a:endParaRP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50474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Lebih dari 600 mutasi telah diidentifikasi pada gen ﻿</a:t>
            </a:r>
            <a:r>
              <a:rPr lang="id-ID" sz="2000" dirty="0" err="1">
                <a:solidFill>
                  <a:schemeClr val="tx1">
                    <a:lumMod val="75000"/>
                    <a:lumOff val="25000"/>
                  </a:schemeClr>
                </a:solidFill>
              </a:rPr>
              <a:t>phenylalanine</a:t>
            </a:r>
            <a:r>
              <a:rPr lang="id-ID" sz="2000" dirty="0">
                <a:solidFill>
                  <a:schemeClr val="tx1">
                    <a:lumMod val="75000"/>
                    <a:lumOff val="25000"/>
                  </a:schemeClr>
                </a:solidFill>
              </a:rPr>
              <a:t> </a:t>
            </a:r>
            <a:r>
              <a:rPr lang="id-ID" sz="2000" dirty="0" err="1">
                <a:solidFill>
                  <a:schemeClr val="tx1">
                    <a:lumMod val="75000"/>
                    <a:lumOff val="25000"/>
                  </a:schemeClr>
                </a:solidFill>
              </a:rPr>
              <a:t>hidroksilase</a:t>
            </a:r>
            <a:r>
              <a:rPr lang="id-ID" sz="2000" dirty="0">
                <a:solidFill>
                  <a:schemeClr val="tx1">
                    <a:lumMod val="75000"/>
                    <a:lumOff val="25000"/>
                  </a:schemeClr>
                </a:solidFill>
              </a:rPr>
              <a:t>. Cacat bawaan pada Metabolisme ﻿</a:t>
            </a:r>
            <a:r>
              <a:rPr lang="id-ID" sz="2000" dirty="0" err="1">
                <a:solidFill>
                  <a:schemeClr val="tx1">
                    <a:lumMod val="75000"/>
                    <a:lumOff val="25000"/>
                  </a:schemeClr>
                </a:solidFill>
              </a:rPr>
              <a:t>phenylalanine</a:t>
            </a:r>
            <a:r>
              <a:rPr lang="id-ID" sz="2000" dirty="0">
                <a:solidFill>
                  <a:schemeClr val="tx1">
                    <a:lumMod val="75000"/>
                    <a:lumOff val="25000"/>
                  </a:schemeClr>
                </a:solidFill>
              </a:rPr>
              <a:t> mencontohkan penyakit di mana janin mungkin tidak berisiko mewarisi kelainan tersebut tetapi dapat dirusak oleh penyakit ibu. </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Secara khusus, ibu dengan fenilketonuria yang makan makanan tidak dibatasi memiliki darah tinggi yang tidak normal kadar </a:t>
            </a:r>
            <a:r>
              <a:rPr lang="id-ID" sz="2000" dirty="0" err="1">
                <a:solidFill>
                  <a:schemeClr val="tx1">
                    <a:lumMod val="75000"/>
                    <a:lumOff val="25000"/>
                  </a:schemeClr>
                </a:solidFill>
              </a:rPr>
              <a:t>fenilalanin</a:t>
            </a:r>
            <a:r>
              <a:rPr lang="id-ID" sz="2000" dirty="0">
                <a:solidFill>
                  <a:schemeClr val="tx1">
                    <a:lumMod val="75000"/>
                    <a:lumOff val="25000"/>
                  </a:schemeClr>
                </a:solidFill>
              </a:rPr>
              <a:t>. Asam amino ini mudah melewati plasenta dan dapat merusak organ janin yang sedang berkembang, terutama saraf dan jaringan jantung.</a:t>
            </a:r>
          </a:p>
        </p:txBody>
      </p:sp>
      <p:sp>
        <p:nvSpPr>
          <p:cNvPr id="4" name="TextBox 3"/>
          <p:cNvSpPr txBox="1"/>
          <p:nvPr/>
        </p:nvSpPr>
        <p:spPr>
          <a:xfrm>
            <a:off x="857224" y="1488021"/>
            <a:ext cx="5643602" cy="50629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Fenilketonuria</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15506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19961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Dengan konseling prakonsepsi yang tepat dan kepatuhan terhadap diet pembatasan </a:t>
            </a:r>
            <a:r>
              <a:rPr lang="id-ID" sz="2000" dirty="0" err="1">
                <a:solidFill>
                  <a:schemeClr val="tx1">
                    <a:lumMod val="75000"/>
                    <a:lumOff val="25000"/>
                  </a:schemeClr>
                </a:solidFill>
              </a:rPr>
              <a:t>fenilalanin</a:t>
            </a:r>
            <a:r>
              <a:rPr lang="id-ID" sz="2000" dirty="0">
                <a:solidFill>
                  <a:schemeClr val="tx1">
                    <a:lumMod val="75000"/>
                    <a:lumOff val="25000"/>
                  </a:schemeClr>
                </a:solidFill>
              </a:rPr>
              <a:t> sebelum kehamilan, </a:t>
            </a:r>
            <a:r>
              <a:rPr lang="id-ID" sz="2000" dirty="0" err="1">
                <a:solidFill>
                  <a:schemeClr val="tx1">
                    <a:lumMod val="75000"/>
                    <a:lumOff val="25000"/>
                  </a:schemeClr>
                </a:solidFill>
              </a:rPr>
              <a:t>insidensi</a:t>
            </a:r>
            <a:r>
              <a:rPr lang="id-ID" sz="2000" dirty="0">
                <a:solidFill>
                  <a:schemeClr val="tx1">
                    <a:lumMod val="75000"/>
                    <a:lumOff val="25000"/>
                  </a:schemeClr>
                </a:solidFill>
              </a:rPr>
              <a:t> </a:t>
            </a:r>
            <a:r>
              <a:rPr lang="id-ID" sz="2000" dirty="0" err="1">
                <a:solidFill>
                  <a:schemeClr val="tx1">
                    <a:lumMod val="75000"/>
                    <a:lumOff val="25000"/>
                  </a:schemeClr>
                </a:solidFill>
              </a:rPr>
              <a:t>malformasi</a:t>
            </a:r>
            <a:r>
              <a:rPr lang="id-ID" sz="2000" dirty="0">
                <a:solidFill>
                  <a:schemeClr val="tx1">
                    <a:lumMod val="75000"/>
                    <a:lumOff val="25000"/>
                  </a:schemeClr>
                </a:solidFill>
              </a:rPr>
              <a:t> janin berkurang secara dramatis (</a:t>
            </a:r>
            <a:r>
              <a:rPr lang="id-ID" sz="2000" dirty="0" err="1">
                <a:solidFill>
                  <a:schemeClr val="tx1">
                    <a:lumMod val="75000"/>
                    <a:lumOff val="25000"/>
                  </a:schemeClr>
                </a:solidFill>
              </a:rPr>
              <a:t>Camp</a:t>
            </a:r>
            <a:r>
              <a:rPr lang="id-ID" sz="2000" dirty="0">
                <a:solidFill>
                  <a:schemeClr val="tx1">
                    <a:lumMod val="75000"/>
                    <a:lumOff val="25000"/>
                  </a:schemeClr>
                </a:solidFill>
              </a:rPr>
              <a:t>, 2014; </a:t>
            </a:r>
            <a:r>
              <a:rPr lang="id-ID" sz="2000" dirty="0" err="1">
                <a:solidFill>
                  <a:schemeClr val="tx1">
                    <a:lumMod val="75000"/>
                    <a:lumOff val="25000"/>
                  </a:schemeClr>
                </a:solidFill>
              </a:rPr>
              <a:t>Vockley</a:t>
            </a:r>
            <a:r>
              <a:rPr lang="id-ID" sz="2000" dirty="0">
                <a:solidFill>
                  <a:schemeClr val="tx1">
                    <a:lumMod val="75000"/>
                    <a:lumOff val="25000"/>
                  </a:schemeClr>
                </a:solidFill>
              </a:rPr>
              <a:t>, 2014). Oleh karena itu, konsentrasi </a:t>
            </a:r>
            <a:r>
              <a:rPr lang="id-ID" sz="2000" dirty="0" err="1">
                <a:solidFill>
                  <a:schemeClr val="tx1">
                    <a:lumMod val="75000"/>
                    <a:lumOff val="25000"/>
                  </a:schemeClr>
                </a:solidFill>
              </a:rPr>
              <a:t>fenilalanin</a:t>
            </a:r>
            <a:r>
              <a:rPr lang="id-ID" sz="2000" dirty="0">
                <a:solidFill>
                  <a:schemeClr val="tx1">
                    <a:lumMod val="75000"/>
                    <a:lumOff val="25000"/>
                  </a:schemeClr>
                </a:solidFill>
              </a:rPr>
              <a:t> adalah idealnya dinormalisasi 3 bulan sebelum pembuahan dan kemudian dipertahankan selama kehamilan (American </a:t>
            </a:r>
            <a:r>
              <a:rPr lang="id-ID" sz="2000" dirty="0" err="1">
                <a:solidFill>
                  <a:schemeClr val="tx1">
                    <a:lumMod val="75000"/>
                    <a:lumOff val="25000"/>
                  </a:schemeClr>
                </a:solidFill>
              </a:rPr>
              <a:t>College</a:t>
            </a:r>
            <a:r>
              <a:rPr lang="id-ID" sz="2000" dirty="0">
                <a:solidFill>
                  <a:schemeClr val="tx1">
                    <a:lumMod val="75000"/>
                    <a:lumOff val="25000"/>
                  </a:schemeClr>
                </a:solidFill>
              </a:rPr>
              <a:t> </a:t>
            </a:r>
            <a:r>
              <a:rPr lang="id-ID" sz="2000" dirty="0" err="1">
                <a:solidFill>
                  <a:schemeClr val="tx1">
                    <a:lumMod val="75000"/>
                    <a:lumOff val="25000"/>
                  </a:schemeClr>
                </a:solidFill>
              </a:rPr>
              <a:t>of</a:t>
            </a:r>
            <a:r>
              <a:rPr lang="id-ID" sz="2000" dirty="0">
                <a:solidFill>
                  <a:schemeClr val="tx1">
                    <a:lumMod val="75000"/>
                    <a:lumOff val="25000"/>
                  </a:schemeClr>
                </a:solidFill>
              </a:rPr>
              <a:t> </a:t>
            </a:r>
            <a:r>
              <a:rPr lang="id-ID" sz="2000" dirty="0" err="1">
                <a:solidFill>
                  <a:schemeClr val="tx1">
                    <a:lumMod val="75000"/>
                    <a:lumOff val="25000"/>
                  </a:schemeClr>
                </a:solidFill>
              </a:rPr>
              <a:t>Obstetricians</a:t>
            </a:r>
            <a:r>
              <a:rPr lang="id-ID" sz="2000" dirty="0">
                <a:solidFill>
                  <a:schemeClr val="tx1">
                    <a:lumMod val="75000"/>
                    <a:lumOff val="25000"/>
                  </a:schemeClr>
                </a:solidFill>
              </a:rPr>
              <a:t>). dan Ginekolog, 2017b). Target konsentrasi darah </a:t>
            </a:r>
            <a:r>
              <a:rPr lang="id-ID" sz="2000" dirty="0" err="1">
                <a:solidFill>
                  <a:schemeClr val="tx1">
                    <a:lumMod val="75000"/>
                    <a:lumOff val="25000"/>
                  </a:schemeClr>
                </a:solidFill>
              </a:rPr>
              <a:t>fenilalanin</a:t>
            </a:r>
            <a:r>
              <a:rPr lang="id-ID" sz="2000" dirty="0">
                <a:solidFill>
                  <a:schemeClr val="tx1">
                    <a:lumMod val="75000"/>
                    <a:lumOff val="25000"/>
                  </a:schemeClr>
                </a:solidFill>
              </a:rPr>
              <a:t> adalah 120 hingga 360 mol/L (</a:t>
            </a:r>
            <a:r>
              <a:rPr lang="id-ID" sz="2000" dirty="0" err="1">
                <a:solidFill>
                  <a:schemeClr val="tx1">
                    <a:lumMod val="75000"/>
                    <a:lumOff val="25000"/>
                  </a:schemeClr>
                </a:solidFill>
              </a:rPr>
              <a:t>Camp</a:t>
            </a:r>
            <a:r>
              <a:rPr lang="id-ID" sz="2000" dirty="0">
                <a:solidFill>
                  <a:schemeClr val="tx1">
                    <a:lumMod val="75000"/>
                    <a:lumOff val="25000"/>
                  </a:schemeClr>
                </a:solidFill>
              </a:rPr>
              <a:t>, 2014).</a:t>
            </a:r>
          </a:p>
        </p:txBody>
      </p:sp>
      <p:sp>
        <p:nvSpPr>
          <p:cNvPr id="4" name="TextBox 3"/>
          <p:cNvSpPr txBox="1"/>
          <p:nvPr/>
        </p:nvSpPr>
        <p:spPr>
          <a:xfrm>
            <a:off x="857224" y="1488021"/>
            <a:ext cx="5643602" cy="50629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Fenilketonuria</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38581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938925"/>
            <a:ext cx="8424936" cy="411683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1600" dirty="0">
                <a:solidFill>
                  <a:schemeClr val="tx1">
                    <a:lumMod val="75000"/>
                    <a:lumOff val="25000"/>
                  </a:schemeClr>
                </a:solidFill>
              </a:rPr>
              <a:t>Gangguan sintesis rantai </a:t>
            </a:r>
            <a:r>
              <a:rPr lang="id-ID" sz="1600" dirty="0" err="1">
                <a:solidFill>
                  <a:schemeClr val="tx1">
                    <a:lumMod val="75000"/>
                    <a:lumOff val="25000"/>
                  </a:schemeClr>
                </a:solidFill>
              </a:rPr>
              <a:t>globin</a:t>
            </a:r>
            <a:r>
              <a:rPr lang="id-ID" sz="1600" dirty="0">
                <a:solidFill>
                  <a:schemeClr val="tx1">
                    <a:lumMod val="75000"/>
                    <a:lumOff val="25000"/>
                  </a:schemeClr>
                </a:solidFill>
              </a:rPr>
              <a:t> ini adalah gangguan gen tunggal yang paling umum di seluruh dunia (Lupakan, 2013; </a:t>
            </a:r>
            <a:r>
              <a:rPr lang="id-ID" sz="1600" dirty="0" err="1">
                <a:solidFill>
                  <a:schemeClr val="tx1">
                    <a:lumMod val="75000"/>
                    <a:lumOff val="25000"/>
                  </a:schemeClr>
                </a:solidFill>
              </a:rPr>
              <a:t>Vichinsky</a:t>
            </a:r>
            <a:r>
              <a:rPr lang="id-ID" sz="1600" dirty="0">
                <a:solidFill>
                  <a:schemeClr val="tx1">
                    <a:lumMod val="75000"/>
                    <a:lumOff val="25000"/>
                  </a:schemeClr>
                </a:solidFill>
              </a:rPr>
              <a:t>, 2013). Sebanyak 200 juta orang membawa gen untuk salah satu </a:t>
            </a:r>
            <a:r>
              <a:rPr lang="id-ID" sz="1600" dirty="0" err="1">
                <a:solidFill>
                  <a:schemeClr val="tx1">
                    <a:lumMod val="75000"/>
                    <a:lumOff val="25000"/>
                  </a:schemeClr>
                </a:solidFill>
              </a:rPr>
              <a:t>hemoglobinopati</a:t>
            </a:r>
            <a:r>
              <a:rPr lang="id-ID" sz="1600" dirty="0">
                <a:solidFill>
                  <a:schemeClr val="tx1">
                    <a:lumMod val="75000"/>
                    <a:lumOff val="25000"/>
                  </a:schemeClr>
                </a:solidFill>
              </a:rPr>
              <a:t> ini, dan ratusan mutasi diketahui menyebabkan sindrom talasemia </a:t>
            </a:r>
          </a:p>
          <a:p>
            <a:pPr marL="285750" indent="-285750" algn="just">
              <a:lnSpc>
                <a:spcPct val="150000"/>
              </a:lnSpc>
              <a:buFont typeface="Arial" panose="020B0604020202020204" pitchFamily="34" charset="0"/>
              <a:buChar char="•"/>
            </a:pPr>
            <a:r>
              <a:rPr lang="id-ID" sz="1600" dirty="0">
                <a:solidFill>
                  <a:schemeClr val="tx1">
                    <a:lumMod val="75000"/>
                    <a:lumOff val="25000"/>
                  </a:schemeClr>
                </a:solidFill>
              </a:rPr>
              <a:t>Di daerah </a:t>
            </a:r>
            <a:r>
              <a:rPr lang="id-ID" sz="1600" dirty="0" err="1">
                <a:solidFill>
                  <a:schemeClr val="tx1">
                    <a:lumMod val="75000"/>
                    <a:lumOff val="25000"/>
                  </a:schemeClr>
                </a:solidFill>
              </a:rPr>
              <a:t>endemik</a:t>
            </a:r>
            <a:r>
              <a:rPr lang="id-ID" sz="1600" dirty="0">
                <a:solidFill>
                  <a:schemeClr val="tx1">
                    <a:lumMod val="75000"/>
                    <a:lumOff val="25000"/>
                  </a:schemeClr>
                </a:solidFill>
              </a:rPr>
              <a:t> seperti Mediterania dan Negara-negara Asia Tenggara, konseling dan strategi pencegahan lainnya telah mengurangi kejadian kasus baru hingga 80 persen (Cao,2013). American </a:t>
            </a:r>
            <a:r>
              <a:rPr lang="id-ID" sz="1600" dirty="0" err="1">
                <a:solidFill>
                  <a:schemeClr val="tx1">
                    <a:lumMod val="75000"/>
                    <a:lumOff val="25000"/>
                  </a:schemeClr>
                </a:solidFill>
              </a:rPr>
              <a:t>College</a:t>
            </a:r>
            <a:r>
              <a:rPr lang="id-ID" sz="1600" dirty="0">
                <a:solidFill>
                  <a:schemeClr val="tx1">
                    <a:lumMod val="75000"/>
                    <a:lumOff val="25000"/>
                  </a:schemeClr>
                </a:solidFill>
              </a:rPr>
              <a:t> </a:t>
            </a:r>
            <a:r>
              <a:rPr lang="id-ID" sz="1600" dirty="0" err="1">
                <a:solidFill>
                  <a:schemeClr val="tx1">
                    <a:lumMod val="75000"/>
                    <a:lumOff val="25000"/>
                  </a:schemeClr>
                </a:solidFill>
              </a:rPr>
              <a:t>of</a:t>
            </a:r>
            <a:r>
              <a:rPr lang="id-ID" sz="1600" dirty="0">
                <a:solidFill>
                  <a:schemeClr val="tx1">
                    <a:lumMod val="75000"/>
                    <a:lumOff val="25000"/>
                  </a:schemeClr>
                </a:solidFill>
              </a:rPr>
              <a:t> </a:t>
            </a:r>
            <a:r>
              <a:rPr lang="id-ID" sz="1600" dirty="0" err="1">
                <a:solidFill>
                  <a:schemeClr val="tx1">
                    <a:lumMod val="75000"/>
                    <a:lumOff val="25000"/>
                  </a:schemeClr>
                </a:solidFill>
              </a:rPr>
              <a:t>Obstetricians</a:t>
            </a:r>
            <a:r>
              <a:rPr lang="id-ID" sz="1600" dirty="0">
                <a:solidFill>
                  <a:schemeClr val="tx1">
                    <a:lumMod val="75000"/>
                    <a:lumOff val="25000"/>
                  </a:schemeClr>
                </a:solidFill>
              </a:rPr>
              <a:t> </a:t>
            </a:r>
            <a:r>
              <a:rPr lang="id-ID" sz="1600" dirty="0" err="1">
                <a:solidFill>
                  <a:schemeClr val="tx1">
                    <a:lumMod val="75000"/>
                    <a:lumOff val="25000"/>
                  </a:schemeClr>
                </a:solidFill>
              </a:rPr>
              <a:t>and</a:t>
            </a:r>
            <a:r>
              <a:rPr lang="id-ID" sz="1600" dirty="0">
                <a:solidFill>
                  <a:schemeClr val="tx1">
                    <a:lumMod val="75000"/>
                    <a:lumOff val="25000"/>
                  </a:schemeClr>
                </a:solidFill>
              </a:rPr>
              <a:t> </a:t>
            </a:r>
            <a:r>
              <a:rPr lang="id-ID" sz="1600" dirty="0" err="1">
                <a:solidFill>
                  <a:schemeClr val="tx1">
                    <a:lumMod val="75000"/>
                    <a:lumOff val="25000"/>
                  </a:schemeClr>
                </a:solidFill>
              </a:rPr>
              <a:t>Gynecologists</a:t>
            </a:r>
            <a:r>
              <a:rPr lang="id-ID" sz="1600" dirty="0">
                <a:solidFill>
                  <a:schemeClr val="tx1">
                    <a:lumMod val="75000"/>
                    <a:lumOff val="25000"/>
                  </a:schemeClr>
                </a:solidFill>
              </a:rPr>
              <a:t> (2015a) merekomendasikan bahwa individu dari keturunan berisiko tinggi perlu melakukan skrining pembawa untuk memungkinkan mereka mengambil keputusan berdasarkan informasi tentang reproduksi dan diagnosis prenatal. Salah satu metode awal Diagnosis prenatal adalah diagnosis genetik </a:t>
            </a:r>
            <a:r>
              <a:rPr lang="id-ID" sz="1600" dirty="0" err="1">
                <a:solidFill>
                  <a:schemeClr val="tx1">
                    <a:lumMod val="75000"/>
                    <a:lumOff val="25000"/>
                  </a:schemeClr>
                </a:solidFill>
              </a:rPr>
              <a:t>preimplantasi</a:t>
            </a:r>
            <a:r>
              <a:rPr lang="id-ID" sz="1600" dirty="0">
                <a:solidFill>
                  <a:schemeClr val="tx1">
                    <a:lumMod val="75000"/>
                    <a:lumOff val="25000"/>
                  </a:schemeClr>
                </a:solidFill>
              </a:rPr>
              <a:t> (PGD), yang digabungkan dengan teknologi reproduksi </a:t>
            </a:r>
            <a:r>
              <a:rPr lang="id-ID" sz="1600" dirty="0" err="1">
                <a:solidFill>
                  <a:schemeClr val="tx1">
                    <a:lumMod val="75000"/>
                    <a:lumOff val="25000"/>
                  </a:schemeClr>
                </a:solidFill>
              </a:rPr>
              <a:t>berbantuan</a:t>
            </a:r>
            <a:r>
              <a:rPr lang="id-ID" sz="1600" dirty="0">
                <a:solidFill>
                  <a:schemeClr val="tx1">
                    <a:lumMod val="75000"/>
                    <a:lumOff val="25000"/>
                  </a:schemeClr>
                </a:solidFill>
              </a:rPr>
              <a:t> (Pengujian Genetik </a:t>
            </a:r>
            <a:r>
              <a:rPr lang="id-ID" sz="1600" dirty="0" err="1">
                <a:solidFill>
                  <a:schemeClr val="tx1">
                    <a:lumMod val="75000"/>
                    <a:lumOff val="25000"/>
                  </a:schemeClr>
                </a:solidFill>
              </a:rPr>
              <a:t>Preimplantasi</a:t>
            </a:r>
            <a:r>
              <a:rPr lang="id-ID" sz="1600" dirty="0">
                <a:solidFill>
                  <a:schemeClr val="tx1">
                    <a:lumMod val="75000"/>
                    <a:lumOff val="25000"/>
                  </a:schemeClr>
                </a:solidFill>
              </a:rPr>
              <a:t>), PGD tersedia untuk pasien yang berisiko sindrom talasemia tertentu (</a:t>
            </a:r>
            <a:r>
              <a:rPr lang="id-ID" sz="1600" dirty="0" err="1">
                <a:solidFill>
                  <a:schemeClr val="tx1">
                    <a:lumMod val="75000"/>
                    <a:lumOff val="25000"/>
                  </a:schemeClr>
                </a:solidFill>
              </a:rPr>
              <a:t>Kuliev</a:t>
            </a:r>
            <a:r>
              <a:rPr lang="id-ID" sz="1600" dirty="0">
                <a:solidFill>
                  <a:schemeClr val="tx1">
                    <a:lumMod val="75000"/>
                    <a:lumOff val="25000"/>
                  </a:schemeClr>
                </a:solidFill>
              </a:rPr>
              <a:t>, 2011).</a:t>
            </a:r>
          </a:p>
        </p:txBody>
      </p:sp>
      <p:sp>
        <p:nvSpPr>
          <p:cNvPr id="4" name="TextBox 3"/>
          <p:cNvSpPr txBox="1"/>
          <p:nvPr/>
        </p:nvSpPr>
        <p:spPr>
          <a:xfrm>
            <a:off x="857224" y="1488021"/>
            <a:ext cx="5643602" cy="50629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err="1">
                <a:solidFill>
                  <a:schemeClr val="tx1">
                    <a:lumMod val="75000"/>
                    <a:lumOff val="25000"/>
                  </a:schemeClr>
                </a:solidFill>
              </a:rPr>
              <a:t>Thalasemia</a:t>
            </a:r>
            <a:endParaRPr lang="id-ID" sz="2000" dirty="0">
              <a:solidFill>
                <a:schemeClr val="tx1">
                  <a:lumMod val="75000"/>
                  <a:lumOff val="25000"/>
                </a:schemeClr>
              </a:solidFill>
            </a:endParaRP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1554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Selama skrining prakonsepsi, informasi dicari mengenai infertilitas; hasil kehamilan abnormal yang mungkin termasuk: keguguran, kehamilan </a:t>
            </a:r>
            <a:r>
              <a:rPr lang="id-ID" sz="2000" dirty="0" err="1">
                <a:solidFill>
                  <a:schemeClr val="tx1">
                    <a:lumMod val="75000"/>
                    <a:lumOff val="25000"/>
                  </a:schemeClr>
                </a:solidFill>
              </a:rPr>
              <a:t>ektopik</a:t>
            </a:r>
            <a:r>
              <a:rPr lang="id-ID" sz="2000" dirty="0">
                <a:solidFill>
                  <a:schemeClr val="tx1">
                    <a:lumMod val="75000"/>
                    <a:lumOff val="25000"/>
                  </a:schemeClr>
                </a:solidFill>
              </a:rPr>
              <a:t>, dan keguguran berulang; dan komplikasi </a:t>
            </a:r>
            <a:r>
              <a:rPr lang="id-ID" sz="2000" dirty="0" err="1">
                <a:solidFill>
                  <a:schemeClr val="tx1">
                    <a:lumMod val="75000"/>
                    <a:lumOff val="25000"/>
                  </a:schemeClr>
                </a:solidFill>
              </a:rPr>
              <a:t>obstetrik</a:t>
            </a:r>
            <a:r>
              <a:rPr lang="id-ID" sz="2000" dirty="0">
                <a:solidFill>
                  <a:schemeClr val="tx1">
                    <a:lumMod val="75000"/>
                    <a:lumOff val="25000"/>
                  </a:schemeClr>
                </a:solidFill>
              </a:rPr>
              <a:t> seperti persalinan sesar, </a:t>
            </a:r>
            <a:r>
              <a:rPr lang="id-ID" sz="2000" dirty="0" err="1">
                <a:solidFill>
                  <a:schemeClr val="tx1">
                    <a:lumMod val="75000"/>
                    <a:lumOff val="25000"/>
                  </a:schemeClr>
                </a:solidFill>
              </a:rPr>
              <a:t>preeklamsia</a:t>
            </a:r>
            <a:r>
              <a:rPr lang="id-ID" sz="2000" dirty="0">
                <a:solidFill>
                  <a:schemeClr val="tx1">
                    <a:lumMod val="75000"/>
                    <a:lumOff val="25000"/>
                  </a:schemeClr>
                </a:solidFill>
              </a:rPr>
              <a:t>, </a:t>
            </a:r>
            <a:r>
              <a:rPr lang="id-ID" sz="2000" dirty="0" err="1">
                <a:solidFill>
                  <a:schemeClr val="tx1">
                    <a:lumMod val="75000"/>
                    <a:lumOff val="25000"/>
                  </a:schemeClr>
                </a:solidFill>
              </a:rPr>
              <a:t>solusio</a:t>
            </a:r>
            <a:r>
              <a:rPr lang="id-ID" sz="2000" dirty="0">
                <a:solidFill>
                  <a:schemeClr val="tx1">
                    <a:lumMod val="75000"/>
                    <a:lumOff val="25000"/>
                  </a:schemeClr>
                </a:solidFill>
              </a:rPr>
              <a:t> plasenta, dan kelahiran prematur </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Faktor Risiko: mengidentifikasi kelahiran mati sebelumnya sangat penting. Identifikasi kelainan genetik pada bayi lahir mati dapat membantu menentukan risiko kemungkinan akan terjadi hal yang sama dan membantu dalam: manajemen prakonsepsi atau prenatal pada kehamilan berikutnya.</a:t>
            </a: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Riwayat Kesehatan Reproduksi </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
        <p:nvSpPr>
          <p:cNvPr id="2" name="Rectangle 1">
            <a:extLst>
              <a:ext uri="{FF2B5EF4-FFF2-40B4-BE49-F238E27FC236}">
                <a16:creationId xmlns:a16="http://schemas.microsoft.com/office/drawing/2014/main" id="{B710166F-BC61-CA40-BF79-6988FDB455CE}"/>
              </a:ext>
            </a:extLst>
          </p:cNvPr>
          <p:cNvSpPr/>
          <p:nvPr/>
        </p:nvSpPr>
        <p:spPr>
          <a:xfrm>
            <a:off x="3977382" y="3244334"/>
            <a:ext cx="1189236" cy="369332"/>
          </a:xfrm>
          <a:prstGeom prst="rect">
            <a:avLst/>
          </a:prstGeom>
        </p:spPr>
        <p:txBody>
          <a:bodyPr wrap="none">
            <a:spAutoFit/>
          </a:bodyPr>
          <a:lstStyle/>
          <a:p>
            <a:r>
              <a:rPr lang="id-ID" dirty="0">
                <a:solidFill>
                  <a:schemeClr val="tx1">
                    <a:lumMod val="75000"/>
                    <a:lumOff val="25000"/>
                  </a:schemeClr>
                </a:solidFill>
              </a:rPr>
              <a:t>kromosom</a:t>
            </a:r>
            <a:endParaRPr lang="en-US" dirty="0"/>
          </a:p>
        </p:txBody>
      </p:sp>
    </p:spTree>
    <p:extLst>
      <p:ext uri="{BB962C8B-B14F-4D97-AF65-F5344CB8AC3E}">
        <p14:creationId xmlns:p14="http://schemas.microsoft.com/office/powerpoint/2010/main" val="185685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1682" y="2046375"/>
            <a:ext cx="6858048" cy="4204356"/>
          </a:xfrm>
          <a:prstGeom prst="rect">
            <a:avLst/>
          </a:prstGeom>
          <a:noFill/>
        </p:spPr>
        <p:txBody>
          <a:bodyPr wrap="square" rtlCol="0">
            <a:spAutoFit/>
          </a:bodyPr>
          <a:lstStyle/>
          <a:p>
            <a:pPr marL="342900" indent="-342900" algn="just">
              <a:lnSpc>
                <a:spcPct val="150000"/>
              </a:lnSpc>
              <a:buFont typeface="+mj-lt"/>
              <a:buAutoNum type="arabicPeriod"/>
            </a:pPr>
            <a:r>
              <a:rPr lang="id-ID" dirty="0">
                <a:solidFill>
                  <a:schemeClr val="tx1">
                    <a:lumMod val="75000"/>
                    <a:lumOff val="25000"/>
                  </a:schemeClr>
                </a:solidFill>
              </a:rPr>
              <a:t>Meningkatkan pengetahuan, sikap, dan perilaku pria dan wanita terkait kesehatan prakonsepsi</a:t>
            </a:r>
          </a:p>
          <a:p>
            <a:pPr marL="342900" indent="-342900" algn="just">
              <a:lnSpc>
                <a:spcPct val="150000"/>
              </a:lnSpc>
              <a:buFont typeface="+mj-lt"/>
              <a:buAutoNum type="arabicPeriod"/>
            </a:pPr>
            <a:r>
              <a:rPr lang="id-ID" dirty="0">
                <a:solidFill>
                  <a:schemeClr val="tx1">
                    <a:lumMod val="75000"/>
                    <a:lumOff val="25000"/>
                  </a:schemeClr>
                </a:solidFill>
              </a:rPr>
              <a:t>Pastikan bahwa semua wanita usia subur menerima layanan perawatan prakonsepsi—termasuk skrining risiko berbasis bukti, promosi kesehatan, dan intervensi—yang memungkinkan mereka memasuki kehamilan dengan kesehatan yang optimal</a:t>
            </a:r>
          </a:p>
          <a:p>
            <a:pPr marL="342900" indent="-342900" algn="just">
              <a:lnSpc>
                <a:spcPct val="150000"/>
              </a:lnSpc>
              <a:buFont typeface="+mj-lt"/>
              <a:buAutoNum type="arabicPeriod"/>
            </a:pPr>
            <a:r>
              <a:rPr lang="id-ID" dirty="0">
                <a:solidFill>
                  <a:schemeClr val="tx1">
                    <a:lumMod val="75000"/>
                    <a:lumOff val="25000"/>
                  </a:schemeClr>
                </a:solidFill>
              </a:rPr>
              <a:t>Mengurangi risiko yang ditunjukkan oleh hasil kehamilan yang merugikan sebelumnya melalui intervensi </a:t>
            </a:r>
            <a:r>
              <a:rPr lang="id-ID" dirty="0" err="1">
                <a:solidFill>
                  <a:schemeClr val="tx1">
                    <a:lumMod val="75000"/>
                    <a:lumOff val="25000"/>
                  </a:schemeClr>
                </a:solidFill>
              </a:rPr>
              <a:t>interkonsepsi</a:t>
            </a:r>
            <a:r>
              <a:rPr lang="id-ID" dirty="0">
                <a:solidFill>
                  <a:schemeClr val="tx1">
                    <a:lumMod val="75000"/>
                    <a:lumOff val="25000"/>
                  </a:schemeClr>
                </a:solidFill>
              </a:rPr>
              <a:t> untuk mencegah atau meminimalkan hasil yang merugikan berulang</a:t>
            </a:r>
          </a:p>
          <a:p>
            <a:pPr marL="342900" indent="-342900" algn="just">
              <a:lnSpc>
                <a:spcPct val="150000"/>
              </a:lnSpc>
              <a:buFont typeface="+mj-lt"/>
              <a:buAutoNum type="arabicPeriod"/>
            </a:pPr>
            <a:r>
              <a:rPr lang="id-ID" dirty="0">
                <a:solidFill>
                  <a:schemeClr val="tx1">
                    <a:lumMod val="75000"/>
                    <a:lumOff val="25000"/>
                  </a:schemeClr>
                </a:solidFill>
              </a:rPr>
              <a:t>Mengurangi perbedaan hasil kehamilan yang merugikan</a:t>
            </a:r>
          </a:p>
        </p:txBody>
      </p:sp>
      <p:sp>
        <p:nvSpPr>
          <p:cNvPr id="4" name="TextBox 3"/>
          <p:cNvSpPr txBox="1"/>
          <p:nvPr/>
        </p:nvSpPr>
        <p:spPr>
          <a:xfrm>
            <a:off x="857224" y="1405733"/>
            <a:ext cx="6858048" cy="400110"/>
          </a:xfrm>
          <a:prstGeom prst="rect">
            <a:avLst/>
          </a:prstGeom>
          <a:noFill/>
        </p:spPr>
        <p:txBody>
          <a:bodyPr wrap="square" rtlCol="0">
            <a:spAutoFit/>
          </a:bodyPr>
          <a:lstStyle/>
          <a:p>
            <a:r>
              <a:rPr lang="id-ID" sz="2000" b="1" dirty="0">
                <a:solidFill>
                  <a:schemeClr val="tx1">
                    <a:lumMod val="75000"/>
                    <a:lumOff val="25000"/>
                  </a:schemeClr>
                </a:solidFill>
              </a:rPr>
              <a:t>Tujuan Asuhan Pra Konsepsi</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558460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Maternal Age</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Perempuan yang hamil pada usia reproduksi akan menghasilkan kelahiran yang baik. Remaja berada pada peningkatan risiko anemia, persalinan prematur, dan </a:t>
            </a:r>
            <a:r>
              <a:rPr lang="id-ID" sz="2000" dirty="0" err="1">
                <a:solidFill>
                  <a:schemeClr val="tx1">
                    <a:lumMod val="75000"/>
                    <a:lumOff val="25000"/>
                  </a:schemeClr>
                </a:solidFill>
              </a:rPr>
              <a:t>preeklamsia</a:t>
            </a:r>
            <a:r>
              <a:rPr lang="id-ID" sz="2000" dirty="0">
                <a:solidFill>
                  <a:schemeClr val="tx1">
                    <a:lumMod val="75000"/>
                    <a:lumOff val="25000"/>
                  </a:schemeClr>
                </a:solidFill>
              </a:rPr>
              <a:t> dibandingkan dengan wanita berusia 20 hingga 35 tahun. Insiden penyakit menular seksual—umum pada remaja—bahkan lebih tinggi selama kehamilan</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Sayangnya, karena sebagian besar kehamilan mereka tidak direncanakan, remaja jarang mencari konseling prakonsepsi</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Sebaliknya, wanita yang lebih tua ini lebih cenderung meminta konseling prakonsepsi, baik karena penundaan kehamilan dengan keinginan untuk mengoptimalkan hasil atau karena rencana untuk menjalani perawatan infertilitas. </a:t>
            </a:r>
          </a:p>
        </p:txBody>
      </p:sp>
      <p:sp>
        <p:nvSpPr>
          <p:cNvPr id="4" name="TextBox 3"/>
          <p:cNvSpPr txBox="1"/>
          <p:nvPr/>
        </p:nvSpPr>
        <p:spPr>
          <a:xfrm>
            <a:off x="827584" y="1194666"/>
            <a:ext cx="5643602" cy="400110"/>
          </a:xfrm>
          <a:prstGeom prst="rect">
            <a:avLst/>
          </a:prstGeom>
          <a:noFill/>
        </p:spPr>
        <p:txBody>
          <a:bodyPr wrap="square" rtlCol="0">
            <a:spAutoFit/>
          </a:bodyPr>
          <a:lstStyle/>
          <a:p>
            <a:r>
              <a:rPr lang="id-ID" sz="2000" b="1" dirty="0">
                <a:solidFill>
                  <a:schemeClr val="tx1">
                    <a:lumMod val="75000"/>
                    <a:lumOff val="25000"/>
                  </a:schemeClr>
                </a:solidFill>
              </a:rPr>
              <a:t>Riwayat Kesehatan Reproduksi </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839081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373794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err="1">
                <a:solidFill>
                  <a:schemeClr val="tx1">
                    <a:lumMod val="75000"/>
                    <a:lumOff val="25000"/>
                  </a:schemeClr>
                </a:solidFill>
              </a:rPr>
              <a:t>Parenteral</a:t>
            </a:r>
            <a:r>
              <a:rPr lang="id-ID" sz="2000" b="1" dirty="0">
                <a:solidFill>
                  <a:schemeClr val="tx1">
                    <a:lumMod val="75000"/>
                    <a:lumOff val="25000"/>
                  </a:schemeClr>
                </a:solidFill>
              </a:rPr>
              <a:t> Age</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Kemungkinan hubungan antara bertambahnya usia ayah dan kondisi </a:t>
            </a:r>
            <a:r>
              <a:rPr lang="id-ID" sz="2000" dirty="0" err="1">
                <a:solidFill>
                  <a:schemeClr val="tx1">
                    <a:lumMod val="75000"/>
                    <a:lumOff val="25000"/>
                  </a:schemeClr>
                </a:solidFill>
              </a:rPr>
              <a:t>neuropsikiatri</a:t>
            </a:r>
            <a:r>
              <a:rPr lang="id-ID" sz="2000" dirty="0">
                <a:solidFill>
                  <a:schemeClr val="tx1">
                    <a:lumMod val="75000"/>
                    <a:lumOff val="25000"/>
                  </a:schemeClr>
                </a:solidFill>
              </a:rPr>
              <a:t> yang kompleks (</a:t>
            </a:r>
            <a:r>
              <a:rPr lang="id-ID" sz="2000" dirty="0" err="1">
                <a:solidFill>
                  <a:schemeClr val="tx1">
                    <a:lumMod val="75000"/>
                    <a:lumOff val="25000"/>
                  </a:schemeClr>
                </a:solidFill>
              </a:rPr>
              <a:t>Malaspina</a:t>
            </a:r>
            <a:r>
              <a:rPr lang="id-ID" sz="2000" dirty="0">
                <a:solidFill>
                  <a:schemeClr val="tx1">
                    <a:lumMod val="75000"/>
                    <a:lumOff val="25000"/>
                  </a:schemeClr>
                </a:solidFill>
              </a:rPr>
              <a:t>, 2015). Akhirnya, kejadian penyakit genetik pada keturunan yang disebabkan oleh </a:t>
            </a:r>
            <a:r>
              <a:rPr lang="id-ID" sz="2000" dirty="0" err="1">
                <a:solidFill>
                  <a:schemeClr val="tx1">
                    <a:lumMod val="75000"/>
                    <a:lumOff val="25000"/>
                  </a:schemeClr>
                </a:solidFill>
              </a:rPr>
              <a:t>autosomal</a:t>
            </a:r>
            <a:r>
              <a:rPr lang="id-ID" sz="2000" dirty="0">
                <a:solidFill>
                  <a:schemeClr val="tx1">
                    <a:lumMod val="75000"/>
                    <a:lumOff val="25000"/>
                  </a:schemeClr>
                </a:solidFill>
              </a:rPr>
              <a:t>-dominan baru mutasi pada pria yang lebih tua meningkat. Namun, insidennya rendah (Bab 13, Pewarisan Dominan </a:t>
            </a:r>
            <a:r>
              <a:rPr lang="id-ID" sz="2000" dirty="0" err="1">
                <a:solidFill>
                  <a:schemeClr val="tx1">
                    <a:lumMod val="75000"/>
                    <a:lumOff val="25000"/>
                  </a:schemeClr>
                </a:solidFill>
              </a:rPr>
              <a:t>Autosomal</a:t>
            </a:r>
            <a:r>
              <a:rPr lang="id-ID" sz="2000" dirty="0">
                <a:solidFill>
                  <a:schemeClr val="tx1">
                    <a:lumMod val="75000"/>
                    <a:lumOff val="25000"/>
                  </a:schemeClr>
                </a:solidFill>
              </a:rPr>
              <a:t>). Dengan demikian, pemeriksaan </a:t>
            </a:r>
            <a:r>
              <a:rPr lang="id-ID" sz="2000" dirty="0" err="1">
                <a:solidFill>
                  <a:schemeClr val="tx1">
                    <a:lumMod val="75000"/>
                    <a:lumOff val="25000"/>
                  </a:schemeClr>
                </a:solidFill>
              </a:rPr>
              <a:t>sonografi</a:t>
            </a:r>
            <a:r>
              <a:rPr lang="id-ID" sz="2000" dirty="0">
                <a:solidFill>
                  <a:schemeClr val="tx1">
                    <a:lumMod val="75000"/>
                    <a:lumOff val="25000"/>
                  </a:schemeClr>
                </a:solidFill>
              </a:rPr>
              <a:t> yang ditargetkan yang dilakukan semata-mata untuk usia ibu atau ayah lanjut masih kontroversial.</a:t>
            </a:r>
          </a:p>
        </p:txBody>
      </p:sp>
      <p:sp>
        <p:nvSpPr>
          <p:cNvPr id="4" name="TextBox 3"/>
          <p:cNvSpPr txBox="1"/>
          <p:nvPr/>
        </p:nvSpPr>
        <p:spPr>
          <a:xfrm>
            <a:off x="827584" y="1194666"/>
            <a:ext cx="5643602" cy="400110"/>
          </a:xfrm>
          <a:prstGeom prst="rect">
            <a:avLst/>
          </a:prstGeom>
          <a:noFill/>
        </p:spPr>
        <p:txBody>
          <a:bodyPr wrap="square" rtlCol="0">
            <a:spAutoFit/>
          </a:bodyPr>
          <a:lstStyle/>
          <a:p>
            <a:r>
              <a:rPr lang="id-ID" sz="2000" b="1" dirty="0">
                <a:solidFill>
                  <a:schemeClr val="tx1">
                    <a:lumMod val="75000"/>
                    <a:lumOff val="25000"/>
                  </a:schemeClr>
                </a:solidFill>
              </a:rPr>
              <a:t>Riwayat Kesehatan Reproduksi </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116068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327628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Kontak dengan zat lingkungan tidak bisa dihindari. Hanya beberapa agen yang terbukti menyebabkan hasil kehamilan yang merugikan. Paparan terhadap penyakit menular memiliki banyak sekali efek buruk. Demikian juga, kontak dengan beberapa bahan kimia dapat menimbulkan risiko ibu dan janin yang signifikan. Paparan berlebihan terhadap metil merkuri atau timbal dikaitkan dengan gangguan perkembangan saraf.</a:t>
            </a:r>
          </a:p>
        </p:txBody>
      </p:sp>
      <p:sp>
        <p:nvSpPr>
          <p:cNvPr id="4" name="TextBox 3"/>
          <p:cNvSpPr txBox="1"/>
          <p:nvPr/>
        </p:nvSpPr>
        <p:spPr>
          <a:xfrm>
            <a:off x="827584" y="1194666"/>
            <a:ext cx="5643602" cy="400110"/>
          </a:xfrm>
          <a:prstGeom prst="rect">
            <a:avLst/>
          </a:prstGeom>
          <a:noFill/>
        </p:spPr>
        <p:txBody>
          <a:bodyPr wrap="square" rtlCol="0">
            <a:spAutoFit/>
          </a:bodyPr>
          <a:lstStyle/>
          <a:p>
            <a:r>
              <a:rPr lang="id-ID" sz="2000" b="1" dirty="0">
                <a:solidFill>
                  <a:schemeClr val="tx1">
                    <a:lumMod val="75000"/>
                    <a:lumOff val="25000"/>
                  </a:schemeClr>
                </a:solidFill>
              </a:rPr>
              <a:t>Kondisi Sosial: Lingkungan</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601673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037922"/>
            <a:ext cx="8496944" cy="604627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Perilaku makan tertentu berdampak pada defisiensi besi. Banyak diet vegetarian yang kekurangan protein tetapi dapat diperbaiki </a:t>
            </a:r>
            <a:r>
              <a:rPr lang="id-ID" sz="2000" b="1" dirty="0" err="1">
                <a:solidFill>
                  <a:schemeClr val="tx1">
                    <a:lumMod val="75000"/>
                    <a:lumOff val="25000"/>
                  </a:schemeClr>
                </a:solidFill>
              </a:rPr>
              <a:t>dengan:meningkatkan</a:t>
            </a:r>
            <a:r>
              <a:rPr lang="id-ID" sz="2000" b="1" dirty="0">
                <a:solidFill>
                  <a:schemeClr val="tx1">
                    <a:lumMod val="75000"/>
                    <a:lumOff val="25000"/>
                  </a:schemeClr>
                </a:solidFill>
              </a:rPr>
              <a:t> konsumsi telur dan keju. </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Anoreksia dan bulimia meningkatkan risiko ibu kekurangan nutrisi, elektrolit, gangguan, </a:t>
            </a:r>
            <a:r>
              <a:rPr lang="id-ID" sz="2000" b="1" dirty="0" err="1">
                <a:solidFill>
                  <a:schemeClr val="tx1">
                    <a:lumMod val="75000"/>
                    <a:lumOff val="25000"/>
                  </a:schemeClr>
                </a:solidFill>
              </a:rPr>
              <a:t>aritmia</a:t>
            </a:r>
            <a:r>
              <a:rPr lang="id-ID" sz="2000" b="1" dirty="0">
                <a:solidFill>
                  <a:schemeClr val="tx1">
                    <a:lumMod val="75000"/>
                    <a:lumOff val="25000"/>
                  </a:schemeClr>
                </a:solidFill>
              </a:rPr>
              <a:t> jantung, dan patologi gastrointestinal. Komplikasi terkait kehamilan dengan gangguan ini termasuk risiko berat lahir rendah yang lebih besar, lebih kecil lingkar kepala, </a:t>
            </a:r>
            <a:r>
              <a:rPr lang="id-ID" sz="2000" b="1" dirty="0" err="1">
                <a:solidFill>
                  <a:schemeClr val="tx1">
                    <a:lumMod val="75000"/>
                    <a:lumOff val="25000"/>
                  </a:schemeClr>
                </a:solidFill>
              </a:rPr>
              <a:t>mikrosefali</a:t>
            </a:r>
            <a:r>
              <a:rPr lang="id-ID" sz="2000" b="1" dirty="0">
                <a:solidFill>
                  <a:schemeClr val="tx1">
                    <a:lumMod val="75000"/>
                    <a:lumOff val="25000"/>
                  </a:schemeClr>
                </a:solidFill>
              </a:rPr>
              <a:t>, dan bayi baru lahir kecil untuk usia kehamilan</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Berbeda dengan morbiditas </a:t>
            </a:r>
            <a:r>
              <a:rPr lang="id-ID" sz="2000" b="1" dirty="0" err="1">
                <a:solidFill>
                  <a:schemeClr val="tx1">
                    <a:lumMod val="75000"/>
                    <a:lumOff val="25000"/>
                  </a:schemeClr>
                </a:solidFill>
              </a:rPr>
              <a:t>perinatal</a:t>
            </a:r>
            <a:r>
              <a:rPr lang="id-ID" sz="2000" b="1" dirty="0">
                <a:solidFill>
                  <a:schemeClr val="tx1">
                    <a:lumMod val="75000"/>
                    <a:lumOff val="25000"/>
                  </a:schemeClr>
                </a:solidFill>
              </a:rPr>
              <a:t> ini, obesitas dikaitkan dengan beberapa komplikasi ibu. (Morbiditas Ibu), ini termasuk </a:t>
            </a:r>
            <a:r>
              <a:rPr lang="id-ID" sz="2000" b="1" dirty="0" err="1">
                <a:solidFill>
                  <a:schemeClr val="tx1">
                    <a:lumMod val="75000"/>
                    <a:lumOff val="25000"/>
                  </a:schemeClr>
                </a:solidFill>
              </a:rPr>
              <a:t>preeklamsia</a:t>
            </a:r>
            <a:r>
              <a:rPr lang="id-ID" sz="2000" b="1" dirty="0">
                <a:solidFill>
                  <a:schemeClr val="tx1">
                    <a:lumMod val="75000"/>
                    <a:lumOff val="25000"/>
                  </a:schemeClr>
                </a:solidFill>
              </a:rPr>
              <a:t>, diabetes </a:t>
            </a:r>
            <a:r>
              <a:rPr lang="id-ID" sz="2000" b="1" dirty="0" err="1">
                <a:solidFill>
                  <a:schemeClr val="tx1">
                    <a:lumMod val="75000"/>
                    <a:lumOff val="25000"/>
                  </a:schemeClr>
                </a:solidFill>
              </a:rPr>
              <a:t>gestasional</a:t>
            </a:r>
            <a:r>
              <a:rPr lang="id-ID" sz="2000" b="1" dirty="0">
                <a:solidFill>
                  <a:schemeClr val="tx1">
                    <a:lumMod val="75000"/>
                    <a:lumOff val="25000"/>
                  </a:schemeClr>
                </a:solidFill>
              </a:rPr>
              <a:t>, kelainan persalinan, persalinan sesar, dan komplikasi operasi. Obesitas juga tampaknya terkait dengan berbagai anomali struktural janin</a:t>
            </a:r>
          </a:p>
        </p:txBody>
      </p:sp>
      <p:sp>
        <p:nvSpPr>
          <p:cNvPr id="4" name="TextBox 3"/>
          <p:cNvSpPr txBox="1"/>
          <p:nvPr/>
        </p:nvSpPr>
        <p:spPr>
          <a:xfrm>
            <a:off x="827584" y="813015"/>
            <a:ext cx="5643602" cy="400110"/>
          </a:xfrm>
          <a:prstGeom prst="rect">
            <a:avLst/>
          </a:prstGeom>
          <a:noFill/>
        </p:spPr>
        <p:txBody>
          <a:bodyPr wrap="square" rtlCol="0">
            <a:spAutoFit/>
          </a:bodyPr>
          <a:lstStyle/>
          <a:p>
            <a:r>
              <a:rPr lang="id-ID" sz="2000" b="1" dirty="0">
                <a:solidFill>
                  <a:schemeClr val="tx1">
                    <a:lumMod val="75000"/>
                    <a:lumOff val="25000"/>
                  </a:schemeClr>
                </a:solidFill>
              </a:rPr>
              <a:t>Kondisi Sosial: Diet </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359680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419961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Wanita hamil dapat terus berolahraga selama kehamilan, tidak ada data yang menunjukkan bahwa olahraga berbahaya selama kehamilan. Saat kehamilan berlanjut, masalah keseimbangan dan relaksasi sendi dapat menjadi predisposisi ortopedi cedera. Seorang wanita disarankan untuk tidak berolahraga sampai kelelahan, dan dia harus meningkatkan pembuangan panas dan penggantian cairan.</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Penghindaran lebih lanjut termasuk posisi terlentang yang berkepanjangan, aktivitas yang membutuhkan keseimbangan yang baik, dan kondisi cuaca ekstrem</a:t>
            </a:r>
            <a:endParaRPr lang="id-ID" sz="2000" dirty="0">
              <a:solidFill>
                <a:schemeClr val="tx1">
                  <a:lumMod val="75000"/>
                  <a:lumOff val="25000"/>
                </a:schemeClr>
              </a:solidFill>
            </a:endParaRPr>
          </a:p>
        </p:txBody>
      </p:sp>
      <p:sp>
        <p:nvSpPr>
          <p:cNvPr id="4" name="TextBox 3"/>
          <p:cNvSpPr txBox="1"/>
          <p:nvPr/>
        </p:nvSpPr>
        <p:spPr>
          <a:xfrm>
            <a:off x="827584" y="1194666"/>
            <a:ext cx="5643602" cy="400110"/>
          </a:xfrm>
          <a:prstGeom prst="rect">
            <a:avLst/>
          </a:prstGeom>
          <a:noFill/>
        </p:spPr>
        <p:txBody>
          <a:bodyPr wrap="square" rtlCol="0">
            <a:spAutoFit/>
          </a:bodyPr>
          <a:lstStyle/>
          <a:p>
            <a:r>
              <a:rPr lang="id-ID" sz="2000" b="1" dirty="0" err="1">
                <a:solidFill>
                  <a:schemeClr val="tx1">
                    <a:lumMod val="75000"/>
                    <a:lumOff val="25000"/>
                  </a:schemeClr>
                </a:solidFill>
              </a:rPr>
              <a:t>Exercise</a:t>
            </a:r>
            <a:endParaRPr lang="id-ID" sz="2000" b="1" dirty="0">
              <a:solidFill>
                <a:schemeClr val="tx1">
                  <a:lumMod val="75000"/>
                  <a:lumOff val="25000"/>
                </a:schemeClr>
              </a:solidFill>
            </a:endParaRP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617423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376119"/>
            <a:ext cx="8496944" cy="558460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Kehamilan dapat memperburuk masalah </a:t>
            </a:r>
            <a:r>
              <a:rPr lang="id-ID" sz="2000" b="1" dirty="0" err="1">
                <a:solidFill>
                  <a:schemeClr val="tx1">
                    <a:lumMod val="75000"/>
                    <a:lumOff val="25000"/>
                  </a:schemeClr>
                </a:solidFill>
              </a:rPr>
              <a:t>interpersonal</a:t>
            </a:r>
            <a:r>
              <a:rPr lang="id-ID" sz="2000" b="1" dirty="0">
                <a:solidFill>
                  <a:schemeClr val="tx1">
                    <a:lumMod val="75000"/>
                    <a:lumOff val="25000"/>
                  </a:schemeClr>
                </a:solidFill>
              </a:rPr>
              <a:t> dan dapat meningkatkan risiko perlakuan kasar dari pasangan. Menurut American </a:t>
            </a:r>
            <a:r>
              <a:rPr lang="id-ID" sz="2000" b="1" dirty="0" err="1">
                <a:solidFill>
                  <a:schemeClr val="tx1">
                    <a:lumMod val="75000"/>
                    <a:lumOff val="25000"/>
                  </a:schemeClr>
                </a:solidFill>
              </a:rPr>
              <a:t>College</a:t>
            </a:r>
            <a:r>
              <a:rPr lang="id-ID" sz="2000" b="1" dirty="0">
                <a:solidFill>
                  <a:schemeClr val="tx1">
                    <a:lumMod val="75000"/>
                    <a:lumOff val="25000"/>
                  </a:schemeClr>
                </a:solidFill>
              </a:rPr>
              <a:t> </a:t>
            </a:r>
            <a:r>
              <a:rPr lang="id-ID" sz="2000" b="1" dirty="0" err="1">
                <a:solidFill>
                  <a:schemeClr val="tx1">
                    <a:lumMod val="75000"/>
                    <a:lumOff val="25000"/>
                  </a:schemeClr>
                </a:solidFill>
              </a:rPr>
              <a:t>of</a:t>
            </a:r>
            <a:r>
              <a:rPr lang="id-ID" sz="2000" b="1" dirty="0">
                <a:solidFill>
                  <a:schemeClr val="tx1">
                    <a:lumMod val="75000"/>
                    <a:lumOff val="25000"/>
                  </a:schemeClr>
                </a:solidFill>
              </a:rPr>
              <a:t> </a:t>
            </a:r>
            <a:r>
              <a:rPr lang="id-ID" sz="2000" b="1" dirty="0" err="1">
                <a:solidFill>
                  <a:schemeClr val="tx1">
                    <a:lumMod val="75000"/>
                    <a:lumOff val="25000"/>
                  </a:schemeClr>
                </a:solidFill>
              </a:rPr>
              <a:t>Obstetricians</a:t>
            </a:r>
            <a:r>
              <a:rPr lang="id-ID" sz="2000" b="1" dirty="0">
                <a:solidFill>
                  <a:schemeClr val="tx1">
                    <a:lumMod val="75000"/>
                    <a:lumOff val="25000"/>
                  </a:schemeClr>
                </a:solidFill>
              </a:rPr>
              <a:t> </a:t>
            </a:r>
            <a:r>
              <a:rPr lang="id-ID" sz="2000" b="1" dirty="0" err="1">
                <a:solidFill>
                  <a:schemeClr val="tx1">
                    <a:lumMod val="75000"/>
                    <a:lumOff val="25000"/>
                  </a:schemeClr>
                </a:solidFill>
              </a:rPr>
              <a:t>and</a:t>
            </a:r>
            <a:r>
              <a:rPr lang="id-ID" sz="2000" b="1" dirty="0">
                <a:solidFill>
                  <a:schemeClr val="tx1">
                    <a:lumMod val="75000"/>
                    <a:lumOff val="25000"/>
                  </a:schemeClr>
                </a:solidFill>
              </a:rPr>
              <a:t> </a:t>
            </a:r>
            <a:r>
              <a:rPr lang="id-ID" sz="2000" b="1" dirty="0" err="1">
                <a:solidFill>
                  <a:schemeClr val="tx1">
                    <a:lumMod val="75000"/>
                    <a:lumOff val="25000"/>
                  </a:schemeClr>
                </a:solidFill>
              </a:rPr>
              <a:t>Gynecologists</a:t>
            </a:r>
            <a:r>
              <a:rPr lang="id-ID" sz="2000" b="1" dirty="0">
                <a:solidFill>
                  <a:schemeClr val="tx1">
                    <a:lumMod val="75000"/>
                    <a:lumOff val="25000"/>
                  </a:schemeClr>
                </a:solidFill>
              </a:rPr>
              <a:t> (2012), sekitar 324.000 wanita hamil mengalami pelecehan setiap tahun, kekerasan pasangan dikaitkan dengan risiko kehamilan terkait komplikasi, termasuk hipertensi, perdarahan vagina, </a:t>
            </a:r>
            <a:r>
              <a:rPr lang="id-ID" sz="2000" b="1" dirty="0" err="1">
                <a:solidFill>
                  <a:schemeClr val="tx1">
                    <a:lumMod val="75000"/>
                    <a:lumOff val="25000"/>
                  </a:schemeClr>
                </a:solidFill>
              </a:rPr>
              <a:t>hiperemesis</a:t>
            </a:r>
            <a:r>
              <a:rPr lang="id-ID" sz="2000" b="1" dirty="0">
                <a:solidFill>
                  <a:schemeClr val="tx1">
                    <a:lumMod val="75000"/>
                    <a:lumOff val="25000"/>
                  </a:schemeClr>
                </a:solidFill>
              </a:rPr>
              <a:t>, persalinan prematur, dan neonatus dengan berat badan lahir rendah</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Karena kekerasan dalam rumah tangga dapat meningkat selama kehamilan, bahkan sampai pembunuhan, periode prakonsepsi menyediakan waktu yang ideal untuk skrining dan jika diindikasikan, intervensi (</a:t>
            </a:r>
            <a:r>
              <a:rPr lang="id-ID" sz="2000" b="1" dirty="0" err="1">
                <a:solidFill>
                  <a:schemeClr val="tx1">
                    <a:lumMod val="75000"/>
                    <a:lumOff val="25000"/>
                  </a:schemeClr>
                </a:solidFill>
              </a:rPr>
              <a:t>Cheng</a:t>
            </a:r>
            <a:r>
              <a:rPr lang="id-ID" sz="2000" b="1" dirty="0">
                <a:solidFill>
                  <a:schemeClr val="tx1">
                    <a:lumMod val="75000"/>
                    <a:lumOff val="25000"/>
                  </a:schemeClr>
                </a:solidFill>
              </a:rPr>
              <a:t>, 2010). American </a:t>
            </a:r>
            <a:r>
              <a:rPr lang="id-ID" sz="2000" b="1" dirty="0" err="1">
                <a:solidFill>
                  <a:schemeClr val="tx1">
                    <a:lumMod val="75000"/>
                    <a:lumOff val="25000"/>
                  </a:schemeClr>
                </a:solidFill>
              </a:rPr>
              <a:t>College</a:t>
            </a:r>
            <a:r>
              <a:rPr lang="id-ID" sz="2000" b="1" dirty="0">
                <a:solidFill>
                  <a:schemeClr val="tx1">
                    <a:lumMod val="75000"/>
                    <a:lumOff val="25000"/>
                  </a:schemeClr>
                </a:solidFill>
              </a:rPr>
              <a:t> </a:t>
            </a:r>
            <a:r>
              <a:rPr lang="id-ID" sz="2000" b="1" dirty="0" err="1">
                <a:solidFill>
                  <a:schemeClr val="tx1">
                    <a:lumMod val="75000"/>
                    <a:lumOff val="25000"/>
                  </a:schemeClr>
                </a:solidFill>
              </a:rPr>
              <a:t>of</a:t>
            </a:r>
            <a:r>
              <a:rPr lang="id-ID" sz="2000" b="1" dirty="0">
                <a:solidFill>
                  <a:schemeClr val="tx1">
                    <a:lumMod val="75000"/>
                    <a:lumOff val="25000"/>
                  </a:schemeClr>
                </a:solidFill>
              </a:rPr>
              <a:t> </a:t>
            </a:r>
            <a:r>
              <a:rPr lang="id-ID" sz="2000" b="1" dirty="0" err="1">
                <a:solidFill>
                  <a:schemeClr val="tx1">
                    <a:lumMod val="75000"/>
                    <a:lumOff val="25000"/>
                  </a:schemeClr>
                </a:solidFill>
              </a:rPr>
              <a:t>Obstetricians</a:t>
            </a:r>
            <a:r>
              <a:rPr lang="id-ID" sz="2000" b="1" dirty="0">
                <a:solidFill>
                  <a:schemeClr val="tx1">
                    <a:lumMod val="75000"/>
                    <a:lumOff val="25000"/>
                  </a:schemeClr>
                </a:solidFill>
              </a:rPr>
              <a:t> </a:t>
            </a:r>
            <a:r>
              <a:rPr lang="id-ID" sz="2000" b="1" dirty="0" err="1">
                <a:solidFill>
                  <a:schemeClr val="tx1">
                    <a:lumMod val="75000"/>
                    <a:lumOff val="25000"/>
                  </a:schemeClr>
                </a:solidFill>
              </a:rPr>
              <a:t>and</a:t>
            </a:r>
            <a:r>
              <a:rPr lang="id-ID" sz="2000" b="1" dirty="0">
                <a:solidFill>
                  <a:schemeClr val="tx1">
                    <a:lumMod val="75000"/>
                    <a:lumOff val="25000"/>
                  </a:schemeClr>
                </a:solidFill>
              </a:rPr>
              <a:t> </a:t>
            </a:r>
            <a:r>
              <a:rPr lang="id-ID" sz="2000" b="1" dirty="0" err="1">
                <a:solidFill>
                  <a:schemeClr val="tx1">
                    <a:lumMod val="75000"/>
                    <a:lumOff val="25000"/>
                  </a:schemeClr>
                </a:solidFill>
              </a:rPr>
              <a:t>Gynecologists</a:t>
            </a:r>
            <a:r>
              <a:rPr lang="id-ID" sz="2000" b="1" dirty="0">
                <a:solidFill>
                  <a:schemeClr val="tx1">
                    <a:lumMod val="75000"/>
                    <a:lumOff val="25000"/>
                  </a:schemeClr>
                </a:solidFill>
              </a:rPr>
              <a:t> (2012) memberikan rekomendasi dan sumber daya untuk skrining baik hamil dan </a:t>
            </a:r>
            <a:r>
              <a:rPr lang="id-ID" sz="2000" b="1" dirty="0" err="1">
                <a:solidFill>
                  <a:schemeClr val="tx1">
                    <a:lumMod val="75000"/>
                    <a:lumOff val="25000"/>
                  </a:schemeClr>
                </a:solidFill>
              </a:rPr>
              <a:t>nonpregnancy</a:t>
            </a:r>
            <a:endParaRPr lang="id-ID" sz="2000" dirty="0">
              <a:solidFill>
                <a:schemeClr val="tx1">
                  <a:lumMod val="75000"/>
                  <a:lumOff val="25000"/>
                </a:schemeClr>
              </a:solidFill>
            </a:endParaRPr>
          </a:p>
        </p:txBody>
      </p:sp>
      <p:sp>
        <p:nvSpPr>
          <p:cNvPr id="4" name="TextBox 3"/>
          <p:cNvSpPr txBox="1"/>
          <p:nvPr/>
        </p:nvSpPr>
        <p:spPr>
          <a:xfrm>
            <a:off x="827584" y="995619"/>
            <a:ext cx="5643602" cy="400110"/>
          </a:xfrm>
          <a:prstGeom prst="rect">
            <a:avLst/>
          </a:prstGeom>
          <a:noFill/>
        </p:spPr>
        <p:txBody>
          <a:bodyPr wrap="square" rtlCol="0">
            <a:spAutoFit/>
          </a:bodyPr>
          <a:lstStyle/>
          <a:p>
            <a:r>
              <a:rPr lang="id-ID" sz="2000" b="1" dirty="0">
                <a:solidFill>
                  <a:schemeClr val="tx1">
                    <a:lumMod val="75000"/>
                    <a:lumOff val="25000"/>
                  </a:schemeClr>
                </a:solidFill>
              </a:rPr>
              <a:t>Kekerasan Pasangan</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112098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512294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Tes laboratorium tertentu dapat membantu menilai risiko dan mencegah beberapa komplikasi kehamilan. Ini termasuk tes dasar yang biasanya dilakukan selama perawatan prenatal </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Tes yang lebih spesifik dapat membantu evaluasi wanita dengan penyakit medis kronis tertentu. Contoh beberapa penyakit kronis yang idealnya akan dinilai sebelumnya dapat mengoptimalkan kondisi ibu sebelum pembuahan akan meningkat hasil kehamilan. Hasil penelitian melaporkan bahwa 240 wanita dengan hipertensi, asma, atau penyakit ginjal, tiroid, atau jantung lebih baik hasil dibandingkan dengan hasil dari kehamilan mereka sebelumnya dengan melakukan skrining tes.</a:t>
            </a:r>
            <a:endParaRPr lang="id-ID" sz="2000" dirty="0">
              <a:solidFill>
                <a:schemeClr val="tx1">
                  <a:lumMod val="75000"/>
                  <a:lumOff val="25000"/>
                </a:schemeClr>
              </a:solidFill>
            </a:endParaRPr>
          </a:p>
        </p:txBody>
      </p:sp>
      <p:sp>
        <p:nvSpPr>
          <p:cNvPr id="4" name="TextBox 3"/>
          <p:cNvSpPr txBox="1"/>
          <p:nvPr/>
        </p:nvSpPr>
        <p:spPr>
          <a:xfrm>
            <a:off x="827584" y="1194666"/>
            <a:ext cx="5643602" cy="400110"/>
          </a:xfrm>
          <a:prstGeom prst="rect">
            <a:avLst/>
          </a:prstGeom>
          <a:noFill/>
        </p:spPr>
        <p:txBody>
          <a:bodyPr wrap="square" rtlCol="0">
            <a:spAutoFit/>
          </a:bodyPr>
          <a:lstStyle/>
          <a:p>
            <a:r>
              <a:rPr lang="id-ID" sz="2000" b="1" dirty="0">
                <a:solidFill>
                  <a:schemeClr val="tx1">
                    <a:lumMod val="75000"/>
                    <a:lumOff val="25000"/>
                  </a:schemeClr>
                </a:solidFill>
              </a:rPr>
              <a:t>Skrining tes</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32449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512294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Kesehatan prakonsepsi yang buruk membatasi pilihan kesehatan pada perempuan sehingga berdampak pada keselamatan kehamilan dan melahirkan bagi ibu dan bayi, dengan konsekuensi jangka panjang yang berpotensi pada kesehatan anak.</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Merencanakan kehamilan: 45% kehamilan dan sepertiga kelahiran tidak direncanakan atau terkait dengan perasaan ambivalensi.</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Kehamilan remaja: 12% kelahiran pada wanita berusia di bawah 20 tahun adalah pada wanita muda yang sudah menjadi ibu. Pada tahun 2016 bayi yang lahir dari ibu di bawah 20 tahun memiliki tingkat kelahiran mati 24% lebih tinggi dan 56% tingkat kematian bayi lebih tinggi</a:t>
            </a:r>
          </a:p>
        </p:txBody>
      </p:sp>
      <p:sp>
        <p:nvSpPr>
          <p:cNvPr id="4" name="TextBox 3"/>
          <p:cNvSpPr txBox="1"/>
          <p:nvPr/>
        </p:nvSpPr>
        <p:spPr>
          <a:xfrm>
            <a:off x="827584" y="1194666"/>
            <a:ext cx="5643602" cy="50629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Dampak kesehatan prakonsepsi yang buruk</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035945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619240"/>
            <a:ext cx="7848872" cy="512294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Pengalaman masa kecil yang merugikan (</a:t>
            </a:r>
            <a:r>
              <a:rPr lang="id-ID" sz="2000" b="1" dirty="0" err="1">
                <a:solidFill>
                  <a:schemeClr val="tx1">
                    <a:lumMod val="75000"/>
                    <a:lumOff val="25000"/>
                  </a:schemeClr>
                </a:solidFill>
              </a:rPr>
              <a:t>ACE’s</a:t>
            </a:r>
            <a:r>
              <a:rPr lang="id-ID" sz="2000" b="1" dirty="0">
                <a:solidFill>
                  <a:schemeClr val="tx1">
                    <a:lumMod val="75000"/>
                    <a:lumOff val="25000"/>
                  </a:schemeClr>
                </a:solidFill>
              </a:rPr>
              <a:t>): Mengalami 4 atau lebih ACE dikaitkan dengan risiko 16 kali lebih tinggi hamil (atau membuat seseorang hamil secara tidak sengaja) di bawah usia 18 tahun</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Merokok saat hamil: menyebabkan hingga 2.200 kelahiran prematur, 5.000 keguguran, dan 300 kematian </a:t>
            </a:r>
            <a:r>
              <a:rPr lang="id-ID" sz="2000" b="1" dirty="0" err="1">
                <a:solidFill>
                  <a:schemeClr val="tx1">
                    <a:lumMod val="75000"/>
                    <a:lumOff val="25000"/>
                  </a:schemeClr>
                </a:solidFill>
              </a:rPr>
              <a:t>perinatal</a:t>
            </a:r>
            <a:r>
              <a:rPr lang="id-ID" sz="2000" b="1" dirty="0">
                <a:solidFill>
                  <a:schemeClr val="tx1">
                    <a:lumMod val="75000"/>
                    <a:lumOff val="25000"/>
                  </a:schemeClr>
                </a:solidFill>
              </a:rPr>
              <a:t> per tahun.</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Berat badan ibu: Wanita yang kelebihan berat badan dan obesitas memiliki risiko lebih tinggi untuk hasil kelahiran yang buruk dan anak-anak kelebihan berat badan atau obesitas. Prevalensi kelebihan berat badan dan obesitas pada orang dewasa diperkirakan akan mencapai 70% pada tahun 2034.</a:t>
            </a:r>
          </a:p>
        </p:txBody>
      </p:sp>
      <p:sp>
        <p:nvSpPr>
          <p:cNvPr id="4" name="TextBox 3"/>
          <p:cNvSpPr txBox="1"/>
          <p:nvPr/>
        </p:nvSpPr>
        <p:spPr>
          <a:xfrm>
            <a:off x="827584" y="1194666"/>
            <a:ext cx="5643602" cy="50629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Dampak kesehatan prakonsepsi yang buruk</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409486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pic>
        <p:nvPicPr>
          <p:cNvPr id="5" name="Picture 4">
            <a:extLst>
              <a:ext uri="{FF2B5EF4-FFF2-40B4-BE49-F238E27FC236}">
                <a16:creationId xmlns:a16="http://schemas.microsoft.com/office/drawing/2014/main" id="{634548E8-B10B-C244-977D-921409C04DFB}"/>
              </a:ext>
            </a:extLst>
          </p:cNvPr>
          <p:cNvPicPr>
            <a:picLocks noChangeAspect="1"/>
          </p:cNvPicPr>
          <p:nvPr/>
        </p:nvPicPr>
        <p:blipFill rotWithShape="1">
          <a:blip r:embed="rId4">
            <a:extLst>
              <a:ext uri="{28A0092B-C50C-407E-A947-70E740481C1C}">
                <a14:useLocalDpi xmlns:a14="http://schemas.microsoft.com/office/drawing/2010/main" val="0"/>
              </a:ext>
            </a:extLst>
          </a:blip>
          <a:srcRect l="17713" t="16387" r="16925" b="3778"/>
          <a:stretch/>
        </p:blipFill>
        <p:spPr>
          <a:xfrm>
            <a:off x="1619672" y="1700957"/>
            <a:ext cx="5976664" cy="4104307"/>
          </a:xfrm>
          <a:prstGeom prst="rect">
            <a:avLst/>
          </a:prstGeom>
        </p:spPr>
      </p:pic>
    </p:spTree>
    <p:extLst>
      <p:ext uri="{BB962C8B-B14F-4D97-AF65-F5344CB8AC3E}">
        <p14:creationId xmlns:p14="http://schemas.microsoft.com/office/powerpoint/2010/main" val="344287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4524315"/>
          </a:xfrm>
          <a:prstGeom prst="rect">
            <a:avLst/>
          </a:prstGeom>
          <a:noFill/>
        </p:spPr>
        <p:txBody>
          <a:bodyPr wrap="square" rtlCol="0">
            <a:spAutoFit/>
          </a:bodyPr>
          <a:lstStyle/>
          <a:p>
            <a:pPr marL="285750" indent="-285750" algn="just">
              <a:buFont typeface="Arial" panose="020B0604020202020204" pitchFamily="34" charset="0"/>
              <a:buChar char="•"/>
            </a:pPr>
            <a:r>
              <a:rPr lang="id-ID" sz="1600" dirty="0">
                <a:solidFill>
                  <a:schemeClr val="tx1">
                    <a:lumMod val="75000"/>
                    <a:lumOff val="25000"/>
                  </a:schemeClr>
                </a:solidFill>
              </a:rPr>
              <a:t>Tenaga kesehatan termasuk bidan memiliki kesempatan terbaik untuk memberikan konseling pencegahan selama pemeriksaan pemeliharaan kesehatan berkala. Jika klien belum mengalami kehamilan dari hasil tes yang masih negatif adalah waktu yang bagus untuk melakukan konseling. </a:t>
            </a:r>
          </a:p>
          <a:p>
            <a:pPr marL="285750" indent="-285750" algn="just">
              <a:buFont typeface="Arial" panose="020B0604020202020204" pitchFamily="34" charset="0"/>
              <a:buChar char="•"/>
            </a:pPr>
            <a:r>
              <a:rPr lang="id-ID" sz="1600" dirty="0">
                <a:solidFill>
                  <a:schemeClr val="tx1">
                    <a:lumMod val="75000"/>
                    <a:lumOff val="25000"/>
                  </a:schemeClr>
                </a:solidFill>
              </a:rPr>
              <a:t>Jack </a:t>
            </a:r>
            <a:r>
              <a:rPr lang="id-ID" sz="1600" dirty="0" err="1">
                <a:solidFill>
                  <a:schemeClr val="tx1">
                    <a:lumMod val="75000"/>
                    <a:lumOff val="25000"/>
                  </a:schemeClr>
                </a:solidFill>
              </a:rPr>
              <a:t>dkk</a:t>
            </a:r>
            <a:r>
              <a:rPr lang="id-ID" sz="1600" dirty="0">
                <a:solidFill>
                  <a:schemeClr val="tx1">
                    <a:lumMod val="75000"/>
                    <a:lumOff val="25000"/>
                  </a:schemeClr>
                </a:solidFill>
              </a:rPr>
              <a:t> (1995) memberikan survei risiko prakonsepsi yang komprehensif kepada 136 wanita tersebut, dan hampir 95 persen melaporkan setidaknya satu masalah yang dapat mempengaruhi kehamilan di masa depan. Ini termasuk medis atau reproduksi masalah—52 persen; riwayat keluarga dengan penyakit genetik—50 persen; peningkatan risiko infeksi human </a:t>
            </a:r>
            <a:r>
              <a:rPr lang="id-ID" sz="1600" dirty="0" err="1">
                <a:solidFill>
                  <a:schemeClr val="tx1">
                    <a:lumMod val="75000"/>
                    <a:lumOff val="25000"/>
                  </a:schemeClr>
                </a:solidFill>
              </a:rPr>
              <a:t>immunodeficiency</a:t>
            </a:r>
            <a:r>
              <a:rPr lang="id-ID" sz="1600" dirty="0">
                <a:solidFill>
                  <a:schemeClr val="tx1">
                    <a:lumMod val="75000"/>
                    <a:lumOff val="25000"/>
                  </a:schemeClr>
                </a:solidFill>
              </a:rPr>
              <a:t> virus—30 persen; peningkatan risiko hepatitis </a:t>
            </a:r>
            <a:r>
              <a:rPr lang="id-ID" sz="1600" dirty="0" err="1">
                <a:solidFill>
                  <a:schemeClr val="tx1">
                    <a:lumMod val="75000"/>
                    <a:lumOff val="25000"/>
                  </a:schemeClr>
                </a:solidFill>
              </a:rPr>
              <a:t>B</a:t>
            </a:r>
            <a:r>
              <a:rPr lang="id-ID" sz="1600" dirty="0">
                <a:solidFill>
                  <a:schemeClr val="tx1">
                    <a:lumMod val="75000"/>
                    <a:lumOff val="25000"/>
                  </a:schemeClr>
                </a:solidFill>
              </a:rPr>
              <a:t> dan penyalahgunaan zat ilegal—25 persen; penggunaan alkohol—17 persen; dan nutrisi risiko—54 persen. </a:t>
            </a:r>
          </a:p>
          <a:p>
            <a:pPr marL="285750" indent="-285750" algn="just">
              <a:buFont typeface="Arial" panose="020B0604020202020204" pitchFamily="34" charset="0"/>
              <a:buChar char="•"/>
            </a:pPr>
            <a:r>
              <a:rPr lang="id-ID" sz="1600" dirty="0">
                <a:solidFill>
                  <a:schemeClr val="tx1">
                    <a:lumMod val="75000"/>
                    <a:lumOff val="25000"/>
                  </a:schemeClr>
                </a:solidFill>
              </a:rPr>
              <a:t>Konselor harus memiliki pengetahuan tentang penyakit medis yang relevan, operasi sebelumnya, kelainan reproduksi, atau kondisi genetik dan harus mampu menginterpretasikan data dan rekomendasi yang diberikan oleh spesialis lain (Simpson, 2014). </a:t>
            </a:r>
          </a:p>
          <a:p>
            <a:pPr marL="285750" indent="-285750" algn="just">
              <a:buFont typeface="Arial" panose="020B0604020202020204" pitchFamily="34" charset="0"/>
              <a:buChar char="•"/>
            </a:pPr>
            <a:r>
              <a:rPr lang="id-ID" sz="1600" dirty="0">
                <a:solidFill>
                  <a:schemeClr val="tx1">
                    <a:lumMod val="75000"/>
                    <a:lumOff val="25000"/>
                  </a:schemeClr>
                </a:solidFill>
              </a:rPr>
              <a:t>Jika praktisi tidak nyaman memberikan bimbingan, wanita atau pasangan harus dirujuk ke konselor yang sesuai.</a:t>
            </a: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Konseling Pra Konsepsi</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70745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4223" y="1253276"/>
            <a:ext cx="7848872" cy="558460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Bagaimana determinan yang lebih luas mempengaruhi kesehatan prakonsepsi?</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Ada hubungan yang jelas antara perilaku kesehatan dan faktor risiko yang berdampak pada kesehatan prakonsepsi, faktor demografi dan sosial ekonomi seperti pendidikan, pendapatan, usia, dan etnis. Komunitas dan tempat kita tinggal dapat memperkuat -atau melindungi dari - beberapa dari asosiasi ini juga, misalnya.</a:t>
            </a:r>
          </a:p>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Perumahan dan lingkungan: Saat ini 1 dari 5 hunian gagal memenuhi kehidupan layak standar. Diperlukan upaya untuk memastikan perumahan yang aman, nyaman, terjangkau yang mendukung perempuan dan pasangannya untuk terhubung dengan komunitas dan secara fisik aktif.</a:t>
            </a:r>
          </a:p>
        </p:txBody>
      </p:sp>
      <p:sp>
        <p:nvSpPr>
          <p:cNvPr id="4" name="TextBox 3"/>
          <p:cNvSpPr txBox="1"/>
          <p:nvPr/>
        </p:nvSpPr>
        <p:spPr>
          <a:xfrm>
            <a:off x="374384" y="807010"/>
            <a:ext cx="8280920" cy="96795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Determinan yang lebih </a:t>
            </a:r>
            <a:r>
              <a:rPr lang="id-ID" sz="2000" b="1" dirty="0" err="1">
                <a:solidFill>
                  <a:schemeClr val="tx1">
                    <a:lumMod val="75000"/>
                    <a:lumOff val="25000"/>
                  </a:schemeClr>
                </a:solidFill>
              </a:rPr>
              <a:t>luas:Faktor-faktor</a:t>
            </a:r>
            <a:r>
              <a:rPr lang="id-ID" sz="2000" b="1" dirty="0">
                <a:solidFill>
                  <a:schemeClr val="tx1">
                    <a:lumMod val="75000"/>
                    <a:lumOff val="25000"/>
                  </a:schemeClr>
                </a:solidFill>
              </a:rPr>
              <a:t> yang mendasari ketimpangan</a:t>
            </a:r>
          </a:p>
          <a:p>
            <a:pPr marL="285750" indent="-285750" algn="just">
              <a:lnSpc>
                <a:spcPct val="150000"/>
              </a:lnSpc>
              <a:buFont typeface="Arial" panose="020B0604020202020204" pitchFamily="34" charset="0"/>
              <a:buChar char="•"/>
            </a:pPr>
            <a:endParaRPr lang="id-ID" sz="2000" b="1" dirty="0">
              <a:solidFill>
                <a:schemeClr val="tx1">
                  <a:lumMod val="75000"/>
                  <a:lumOff val="25000"/>
                </a:schemeClr>
              </a:solidFill>
            </a:endParaRP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178554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970" y="1192859"/>
            <a:ext cx="8568952" cy="545085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b="1" dirty="0">
                <a:solidFill>
                  <a:schemeClr val="tx1">
                    <a:lumMod val="75000"/>
                    <a:lumOff val="25000"/>
                  </a:schemeClr>
                </a:solidFill>
              </a:rPr>
              <a:t>Pendidikan dan keterampilan adalah kunci untuk mengakses pekerjaan, merasa diberdayakan, dan memiliki hubungan sosial yang mendukung. Mereka dengan harapan hidup sehat terendah adalah 3 kali lebih mungkin tidak memiliki kualifikasi dibandingkan dengan mereka yang memiliki kehidupan tertinggi harapan.</a:t>
            </a:r>
          </a:p>
          <a:p>
            <a:pPr marL="285750" indent="-285750" algn="just">
              <a:lnSpc>
                <a:spcPct val="150000"/>
              </a:lnSpc>
              <a:buFont typeface="Arial" panose="020B0604020202020204" pitchFamily="34" charset="0"/>
              <a:buChar char="•"/>
            </a:pPr>
            <a:r>
              <a:rPr lang="id-ID" b="1" dirty="0">
                <a:solidFill>
                  <a:schemeClr val="tx1">
                    <a:lumMod val="75000"/>
                    <a:lumOff val="25000"/>
                  </a:schemeClr>
                </a:solidFill>
              </a:rPr>
              <a:t>Keamanan finansial: Dengan 1 dari 5 orang hidup dalam kemiskinan, keamanan finansial yang lebih besar akan mendukung pengurangan stres, mengadopsi dan mempertahankan perilaku sehat serta menyediakan sumber daya yang cukup untuk memenuhi kebutuhan.</a:t>
            </a:r>
          </a:p>
          <a:p>
            <a:pPr marL="285750" indent="-285750" algn="just">
              <a:lnSpc>
                <a:spcPct val="150000"/>
              </a:lnSpc>
              <a:buFont typeface="Arial" panose="020B0604020202020204" pitchFamily="34" charset="0"/>
              <a:buChar char="•"/>
            </a:pPr>
            <a:r>
              <a:rPr lang="id-ID" b="1" dirty="0">
                <a:solidFill>
                  <a:schemeClr val="tx1">
                    <a:lumMod val="75000"/>
                    <a:lumOff val="25000"/>
                  </a:schemeClr>
                </a:solidFill>
              </a:rPr>
              <a:t>Kerja. Memiliki pekerjaan yang mendukung dan memuaskan dapat memungkinkan kita memiliki sumber daya yang cukup sebagai serta memperluas jaringan sosial kita.</a:t>
            </a:r>
          </a:p>
          <a:p>
            <a:pPr marL="285750" indent="-285750" algn="just">
              <a:lnSpc>
                <a:spcPct val="150000"/>
              </a:lnSpc>
              <a:buFont typeface="Arial" panose="020B0604020202020204" pitchFamily="34" charset="0"/>
              <a:buChar char="•"/>
            </a:pPr>
            <a:r>
              <a:rPr lang="id-ID" b="1" dirty="0">
                <a:solidFill>
                  <a:schemeClr val="tx1">
                    <a:lumMod val="75000"/>
                    <a:lumOff val="25000"/>
                  </a:schemeClr>
                </a:solidFill>
              </a:rPr>
              <a:t>Keluarga dan hubungan Hubungan yang positif dapat mengurangi konflik, meningkatkan hubungan sosial modal dan menyediakan lingkungan yang mendukung untuk memasuki kehamilan</a:t>
            </a:r>
            <a:endParaRPr lang="id-ID" dirty="0">
              <a:solidFill>
                <a:schemeClr val="tx1">
                  <a:lumMod val="75000"/>
                  <a:lumOff val="25000"/>
                </a:schemeClr>
              </a:solidFill>
            </a:endParaRPr>
          </a:p>
        </p:txBody>
      </p:sp>
      <p:sp>
        <p:nvSpPr>
          <p:cNvPr id="4" name="TextBox 3"/>
          <p:cNvSpPr txBox="1"/>
          <p:nvPr/>
        </p:nvSpPr>
        <p:spPr>
          <a:xfrm>
            <a:off x="395536" y="692696"/>
            <a:ext cx="8105554" cy="96795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b="1" dirty="0">
                <a:solidFill>
                  <a:schemeClr val="tx1">
                    <a:lumMod val="75000"/>
                    <a:lumOff val="25000"/>
                  </a:schemeClr>
                </a:solidFill>
              </a:rPr>
              <a:t>Determinan yang lebih </a:t>
            </a:r>
            <a:r>
              <a:rPr lang="id-ID" sz="2000" b="1" dirty="0" err="1">
                <a:solidFill>
                  <a:schemeClr val="tx1">
                    <a:lumMod val="75000"/>
                    <a:lumOff val="25000"/>
                  </a:schemeClr>
                </a:solidFill>
              </a:rPr>
              <a:t>luas:Faktor-faktor</a:t>
            </a:r>
            <a:r>
              <a:rPr lang="id-ID" sz="2000" b="1" dirty="0">
                <a:solidFill>
                  <a:schemeClr val="tx1">
                    <a:lumMod val="75000"/>
                    <a:lumOff val="25000"/>
                  </a:schemeClr>
                </a:solidFill>
              </a:rPr>
              <a:t> yang mendasari ketimpangan</a:t>
            </a:r>
          </a:p>
          <a:p>
            <a:pPr marL="285750" indent="-285750" algn="just">
              <a:lnSpc>
                <a:spcPct val="150000"/>
              </a:lnSpc>
              <a:buFont typeface="Arial" panose="020B0604020202020204" pitchFamily="34" charset="0"/>
              <a:buChar char="•"/>
            </a:pPr>
            <a:endParaRPr lang="id-ID" sz="2000" b="1" dirty="0">
              <a:solidFill>
                <a:schemeClr val="tx1">
                  <a:lumMod val="75000"/>
                  <a:lumOff val="25000"/>
                </a:schemeClr>
              </a:solidFill>
            </a:endParaRP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531340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ARTWORK\UNISA\BRAND BOOK\CDR\__MASTER TEMPLATE\TEMPLATE PPT\JPG\4.png"/>
          <p:cNvPicPr>
            <a:picLocks noChangeAspect="1" noChangeArrowheads="1"/>
          </p:cNvPicPr>
          <p:nvPr/>
        </p:nvPicPr>
        <p:blipFill>
          <a:blip r:embed="rId3"/>
          <a:srcRect/>
          <a:stretch>
            <a:fillRect/>
          </a:stretch>
        </p:blipFill>
        <p:spPr bwMode="auto">
          <a:xfrm>
            <a:off x="3500430" y="2214554"/>
            <a:ext cx="2071702" cy="23636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938925"/>
            <a:ext cx="6858048" cy="3970318"/>
          </a:xfrm>
          <a:prstGeom prst="rect">
            <a:avLst/>
          </a:prstGeom>
          <a:noFill/>
        </p:spPr>
        <p:txBody>
          <a:bodyPr wrap="square" rtlCol="0">
            <a:spAutoFit/>
          </a:bodyPr>
          <a:lstStyle/>
          <a:p>
            <a:pPr marL="285750" indent="-285750" algn="just">
              <a:buFont typeface="Arial" panose="020B0604020202020204" pitchFamily="34" charset="0"/>
              <a:buChar char="•"/>
            </a:pPr>
            <a:r>
              <a:rPr lang="id-ID" dirty="0">
                <a:solidFill>
                  <a:schemeClr val="tx1">
                    <a:lumMod val="75000"/>
                    <a:lumOff val="25000"/>
                  </a:schemeClr>
                </a:solidFill>
              </a:rPr>
              <a:t>Seorang perempuan yang datang untuk melakukan konseling harus diinformasikan jika mungkin waktunya lama hal ini tergantung pada jumlah dan kompleksitas faktor yang memerlukan </a:t>
            </a:r>
            <a:r>
              <a:rPr lang="id-ID" dirty="0" err="1">
                <a:solidFill>
                  <a:schemeClr val="tx1">
                    <a:lumMod val="75000"/>
                    <a:lumOff val="25000"/>
                  </a:schemeClr>
                </a:solidFill>
              </a:rPr>
              <a:t>asessment</a:t>
            </a:r>
            <a:r>
              <a:rPr lang="id-ID" dirty="0">
                <a:solidFill>
                  <a:schemeClr val="tx1">
                    <a:lumMod val="75000"/>
                    <a:lumOff val="25000"/>
                  </a:schemeClr>
                </a:solidFill>
              </a:rPr>
              <a:t>/ penilaian. </a:t>
            </a:r>
          </a:p>
          <a:p>
            <a:pPr marL="285750" indent="-285750" algn="just">
              <a:buFont typeface="Arial" panose="020B0604020202020204" pitchFamily="34" charset="0"/>
              <a:buChar char="•"/>
            </a:pPr>
            <a:r>
              <a:rPr lang="id-ID" dirty="0">
                <a:solidFill>
                  <a:schemeClr val="tx1">
                    <a:lumMod val="75000"/>
                    <a:lumOff val="25000"/>
                  </a:schemeClr>
                </a:solidFill>
              </a:rPr>
              <a:t>Evaluasi </a:t>
            </a:r>
            <a:r>
              <a:rPr lang="id-ID" dirty="0" err="1">
                <a:solidFill>
                  <a:schemeClr val="tx1">
                    <a:lumMod val="75000"/>
                    <a:lumOff val="25000"/>
                  </a:schemeClr>
                </a:solidFill>
              </a:rPr>
              <a:t>asupan</a:t>
            </a:r>
            <a:r>
              <a:rPr lang="id-ID" dirty="0">
                <a:solidFill>
                  <a:schemeClr val="tx1">
                    <a:lumMod val="75000"/>
                    <a:lumOff val="25000"/>
                  </a:schemeClr>
                </a:solidFill>
              </a:rPr>
              <a:t> meliputi:</a:t>
            </a:r>
          </a:p>
          <a:p>
            <a:pPr marL="285750" indent="-285750" algn="just">
              <a:buFont typeface="Wingdings" pitchFamily="2" charset="2"/>
              <a:buChar char="Ø"/>
            </a:pPr>
            <a:r>
              <a:rPr lang="id-ID" dirty="0">
                <a:solidFill>
                  <a:schemeClr val="tx1">
                    <a:lumMod val="75000"/>
                    <a:lumOff val="25000"/>
                  </a:schemeClr>
                </a:solidFill>
              </a:rPr>
              <a:t>Tinjauan menyeluruh dari riwayat medis, obstetri, sosial, dan keluarga. Informasi yang berguna lebih mungkin diperoleh dengan mengajukan pertanyaan spesifik mengenai masing-masing sejarah ini dan setiap anggota keluarga daripada dengan mengajukan pertanyaan umum, terbuka pertanyaan. </a:t>
            </a:r>
          </a:p>
          <a:p>
            <a:pPr marL="285750" indent="-285750" algn="just">
              <a:buFont typeface="Wingdings" pitchFamily="2" charset="2"/>
              <a:buChar char="Ø"/>
            </a:pPr>
            <a:r>
              <a:rPr lang="id-ID" dirty="0">
                <a:solidFill>
                  <a:schemeClr val="tx1">
                    <a:lumMod val="75000"/>
                    <a:lumOff val="25000"/>
                  </a:schemeClr>
                </a:solidFill>
              </a:rPr>
              <a:t>Beberapa informasi penting dapat diperoleh dengan kuesioner yang membahas topik ini.</a:t>
            </a:r>
          </a:p>
          <a:p>
            <a:pPr marL="285750" indent="-285750" algn="just">
              <a:buFont typeface="Wingdings" pitchFamily="2" charset="2"/>
              <a:buChar char="Ø"/>
            </a:pPr>
            <a:r>
              <a:rPr lang="id-ID" dirty="0">
                <a:solidFill>
                  <a:schemeClr val="tx1">
                    <a:lumMod val="75000"/>
                    <a:lumOff val="25000"/>
                  </a:schemeClr>
                </a:solidFill>
              </a:rPr>
              <a:t>Jawaban ditinjau dengan pasangan untuk memastikan tindak lanjut yang tepat, termasuk memperoleh catatan medis yang relevan.</a:t>
            </a:r>
          </a:p>
        </p:txBody>
      </p:sp>
      <p:sp>
        <p:nvSpPr>
          <p:cNvPr id="4" name="TextBox 3"/>
          <p:cNvSpPr txBox="1"/>
          <p:nvPr/>
        </p:nvSpPr>
        <p:spPr>
          <a:xfrm>
            <a:off x="857224" y="1488021"/>
            <a:ext cx="5643602" cy="400110"/>
          </a:xfrm>
          <a:prstGeom prst="rect">
            <a:avLst/>
          </a:prstGeom>
          <a:noFill/>
        </p:spPr>
        <p:txBody>
          <a:bodyPr wrap="square" rtlCol="0">
            <a:spAutoFit/>
          </a:bodyPr>
          <a:lstStyle/>
          <a:p>
            <a:r>
              <a:rPr lang="id-ID" sz="2000" b="1" dirty="0">
                <a:solidFill>
                  <a:schemeClr val="tx1">
                    <a:lumMod val="75000"/>
                    <a:lumOff val="25000"/>
                  </a:schemeClr>
                </a:solidFill>
              </a:rPr>
              <a:t>Konseling Pra Konsepsi</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61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609766"/>
            <a:ext cx="7099152" cy="466127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Dengan kondisi medis tertentu, poin umum mencakup </a:t>
            </a:r>
          </a:p>
          <a:p>
            <a:pPr marL="457200" indent="-457200" algn="just">
              <a:lnSpc>
                <a:spcPct val="150000"/>
              </a:lnSpc>
              <a:buFont typeface="+mj-lt"/>
              <a:buAutoNum type="arabicPeriod"/>
            </a:pPr>
            <a:r>
              <a:rPr lang="id-ID" sz="2000" dirty="0">
                <a:solidFill>
                  <a:schemeClr val="tx1">
                    <a:lumMod val="75000"/>
                    <a:lumOff val="25000"/>
                  </a:schemeClr>
                </a:solidFill>
              </a:rPr>
              <a:t>Bagaimana kehamilan akan mempengaruhi kesehatan ibu dan bagaimana risiko tinggi kondisi tersebut dapat mengganggu janin. </a:t>
            </a:r>
          </a:p>
          <a:p>
            <a:pPr marL="457200" indent="-457200" algn="just">
              <a:lnSpc>
                <a:spcPct val="150000"/>
              </a:lnSpc>
              <a:buFont typeface="+mj-lt"/>
              <a:buAutoNum type="arabicPeriod"/>
            </a:pPr>
            <a:r>
              <a:rPr lang="id-ID" sz="2000" dirty="0">
                <a:solidFill>
                  <a:schemeClr val="tx1">
                    <a:lumMod val="75000"/>
                    <a:lumOff val="25000"/>
                  </a:schemeClr>
                </a:solidFill>
              </a:rPr>
              <a:t>Saran untuk meningkatkan hasil kesehatan yang lebih baik. </a:t>
            </a:r>
          </a:p>
          <a:p>
            <a:pPr marL="457200" indent="-457200" algn="just">
              <a:lnSpc>
                <a:spcPct val="150000"/>
              </a:lnSpc>
              <a:buFont typeface="+mj-lt"/>
              <a:buAutoNum type="arabicPeriod"/>
            </a:pPr>
            <a:r>
              <a:rPr lang="id-ID" sz="2000" dirty="0">
                <a:solidFill>
                  <a:schemeClr val="tx1">
                    <a:lumMod val="75000"/>
                    <a:lumOff val="25000"/>
                  </a:schemeClr>
                </a:solidFill>
              </a:rPr>
              <a:t>Beberapa kondisi kronis yang mungkin mempengaruhi hasil kehamilan termasuk kanker yang diobati atau aktif, </a:t>
            </a:r>
            <a:r>
              <a:rPr lang="id-ID" sz="2000" dirty="0" err="1">
                <a:solidFill>
                  <a:schemeClr val="tx1">
                    <a:lumMod val="75000"/>
                    <a:lumOff val="25000"/>
                  </a:schemeClr>
                </a:solidFill>
              </a:rPr>
              <a:t>kardiomiopati</a:t>
            </a:r>
            <a:r>
              <a:rPr lang="id-ID" sz="2000" dirty="0">
                <a:solidFill>
                  <a:schemeClr val="tx1">
                    <a:lumMod val="75000"/>
                    <a:lumOff val="25000"/>
                  </a:schemeClr>
                </a:solidFill>
              </a:rPr>
              <a:t> </a:t>
            </a:r>
            <a:r>
              <a:rPr lang="id-ID" sz="2000" dirty="0" err="1">
                <a:solidFill>
                  <a:schemeClr val="tx1">
                    <a:lumMod val="75000"/>
                    <a:lumOff val="25000"/>
                  </a:schemeClr>
                </a:solidFill>
              </a:rPr>
              <a:t>peripartum</a:t>
            </a:r>
            <a:r>
              <a:rPr lang="id-ID" sz="2000" dirty="0">
                <a:solidFill>
                  <a:schemeClr val="tx1">
                    <a:lumMod val="75000"/>
                    <a:lumOff val="25000"/>
                  </a:schemeClr>
                </a:solidFill>
              </a:rPr>
              <a:t> sebelumnya, dan lupus </a:t>
            </a:r>
            <a:r>
              <a:rPr lang="id-ID" sz="2000" dirty="0" err="1">
                <a:solidFill>
                  <a:schemeClr val="tx1">
                    <a:lumMod val="75000"/>
                    <a:lumOff val="25000"/>
                  </a:schemeClr>
                </a:solidFill>
              </a:rPr>
              <a:t>eritematosus</a:t>
            </a:r>
            <a:r>
              <a:rPr lang="id-ID" sz="2000" dirty="0">
                <a:solidFill>
                  <a:schemeClr val="tx1">
                    <a:lumMod val="75000"/>
                    <a:lumOff val="25000"/>
                  </a:schemeClr>
                </a:solidFill>
              </a:rPr>
              <a:t> </a:t>
            </a:r>
            <a:r>
              <a:rPr lang="id-ID" sz="2000" dirty="0" err="1">
                <a:solidFill>
                  <a:schemeClr val="tx1">
                    <a:lumMod val="75000"/>
                    <a:lumOff val="25000"/>
                  </a:schemeClr>
                </a:solidFill>
              </a:rPr>
              <a:t>sistemik</a:t>
            </a:r>
            <a:endParaRPr lang="id-ID" sz="2000" dirty="0">
              <a:solidFill>
                <a:schemeClr val="tx1">
                  <a:lumMod val="75000"/>
                  <a:lumOff val="25000"/>
                </a:schemeClr>
              </a:solidFill>
            </a:endParaRPr>
          </a:p>
          <a:p>
            <a:pPr marL="457200" indent="-457200" algn="just">
              <a:lnSpc>
                <a:spcPct val="150000"/>
              </a:lnSpc>
              <a:buFont typeface="+mj-lt"/>
              <a:buAutoNum type="arabicPeriod"/>
            </a:pPr>
            <a:r>
              <a:rPr lang="id-ID" sz="2000" dirty="0">
                <a:solidFill>
                  <a:schemeClr val="tx1">
                    <a:lumMod val="75000"/>
                    <a:lumOff val="25000"/>
                  </a:schemeClr>
                </a:solidFill>
              </a:rPr>
              <a:t>Kesehatan psikologis harus diperhatikan</a:t>
            </a:r>
          </a:p>
        </p:txBody>
      </p:sp>
      <p:sp>
        <p:nvSpPr>
          <p:cNvPr id="4" name="TextBox 3"/>
          <p:cNvSpPr txBox="1"/>
          <p:nvPr/>
        </p:nvSpPr>
        <p:spPr>
          <a:xfrm>
            <a:off x="857224" y="1209656"/>
            <a:ext cx="5643602" cy="400110"/>
          </a:xfrm>
          <a:prstGeom prst="rect">
            <a:avLst/>
          </a:prstGeom>
          <a:noFill/>
        </p:spPr>
        <p:txBody>
          <a:bodyPr wrap="square" rtlCol="0">
            <a:spAutoFit/>
          </a:bodyPr>
          <a:lstStyle/>
          <a:p>
            <a:r>
              <a:rPr lang="id-ID" sz="2000" b="1" dirty="0">
                <a:solidFill>
                  <a:schemeClr val="tx1">
                    <a:lumMod val="75000"/>
                    <a:lumOff val="25000"/>
                  </a:schemeClr>
                </a:solidFill>
              </a:rPr>
              <a:t>Riwayat Kesehatan</a:t>
            </a:r>
          </a:p>
        </p:txBody>
      </p:sp>
      <p:pic>
        <p:nvPicPr>
          <p:cNvPr id="5" name="Picture 4" descr="Cover.png"/>
          <p:cNvPicPr>
            <a:picLocks noChangeAspect="1"/>
          </p:cNvPicPr>
          <p:nvPr/>
        </p:nvPicPr>
        <p:blipFill>
          <a:blip r:embed="rId3"/>
          <a:stretch>
            <a:fillRect/>
          </a:stretch>
        </p:blipFill>
        <p:spPr>
          <a:xfrm>
            <a:off x="2453" y="1306"/>
            <a:ext cx="9141546" cy="1617934"/>
          </a:xfrm>
          <a:prstGeom prst="rect">
            <a:avLst/>
          </a:prstGeom>
        </p:spPr>
      </p:pic>
      <p:pic>
        <p:nvPicPr>
          <p:cNvPr id="7"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55142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408443"/>
            <a:ext cx="7243168" cy="6046271"/>
          </a:xfrm>
          <a:prstGeom prst="rect">
            <a:avLst/>
          </a:prstGeom>
          <a:noFill/>
        </p:spPr>
        <p:txBody>
          <a:bodyPr wrap="square" rtlCol="0">
            <a:spAutoFit/>
          </a:bodyPr>
          <a:lstStyle/>
          <a:p>
            <a:pPr marL="342900" indent="-342900" algn="just">
              <a:lnSpc>
                <a:spcPct val="150000"/>
              </a:lnSpc>
              <a:buFont typeface="Wingdings" pitchFamily="2" charset="2"/>
              <a:buChar char="Ø"/>
            </a:pPr>
            <a:r>
              <a:rPr lang="id-ID" sz="2000" dirty="0">
                <a:solidFill>
                  <a:schemeClr val="tx1">
                    <a:lumMod val="75000"/>
                    <a:lumOff val="25000"/>
                  </a:schemeClr>
                </a:solidFill>
              </a:rPr>
              <a:t>Berikan konseling yang terkait DM risiko dan dampaknya. </a:t>
            </a:r>
          </a:p>
          <a:p>
            <a:pPr marL="342900" indent="-342900" algn="just">
              <a:lnSpc>
                <a:spcPct val="150000"/>
              </a:lnSpc>
              <a:buFont typeface="Wingdings" pitchFamily="2" charset="2"/>
              <a:buChar char="Ø"/>
            </a:pPr>
            <a:r>
              <a:rPr lang="id-ID" sz="2000" dirty="0">
                <a:solidFill>
                  <a:schemeClr val="tx1">
                    <a:lumMod val="75000"/>
                    <a:lumOff val="25000"/>
                  </a:schemeClr>
                </a:solidFill>
              </a:rPr>
              <a:t>Banyak dari komplikasi DM ini dapat dihindari jika kontrol glukosa dioptimalkan sebelumnya pembuahan. </a:t>
            </a:r>
          </a:p>
          <a:p>
            <a:pPr marL="342900" indent="-342900" algn="just">
              <a:lnSpc>
                <a:spcPct val="150000"/>
              </a:lnSpc>
              <a:buFont typeface="Wingdings" pitchFamily="2" charset="2"/>
              <a:buChar char="Ø"/>
            </a:pPr>
            <a:r>
              <a:rPr lang="id-ID" sz="2000" dirty="0">
                <a:solidFill>
                  <a:schemeClr val="tx1">
                    <a:lumMod val="75000"/>
                    <a:lumOff val="25000"/>
                  </a:schemeClr>
                </a:solidFill>
              </a:rPr>
              <a:t>Aspek penting lain dari konseling berkaitan dengan seringnya penggunaan enzim pengubah </a:t>
            </a:r>
            <a:r>
              <a:rPr lang="id-ID" sz="2000" dirty="0" err="1">
                <a:solidFill>
                  <a:schemeClr val="tx1">
                    <a:lumMod val="75000"/>
                    <a:lumOff val="25000"/>
                  </a:schemeClr>
                </a:solidFill>
              </a:rPr>
              <a:t>angiotensin</a:t>
            </a:r>
            <a:r>
              <a:rPr lang="id-ID" sz="2000" dirty="0">
                <a:solidFill>
                  <a:schemeClr val="tx1">
                    <a:lumMod val="75000"/>
                    <a:lumOff val="25000"/>
                  </a:schemeClr>
                </a:solidFill>
              </a:rPr>
              <a:t> </a:t>
            </a:r>
            <a:r>
              <a:rPr lang="id-ID" sz="2000" dirty="0" err="1">
                <a:solidFill>
                  <a:schemeClr val="tx1">
                    <a:lumMod val="75000"/>
                    <a:lumOff val="25000"/>
                  </a:schemeClr>
                </a:solidFill>
              </a:rPr>
              <a:t>teratogenik</a:t>
            </a:r>
            <a:r>
              <a:rPr lang="id-ID" sz="2000" dirty="0">
                <a:solidFill>
                  <a:schemeClr val="tx1">
                    <a:lumMod val="75000"/>
                    <a:lumOff val="25000"/>
                  </a:schemeClr>
                </a:solidFill>
              </a:rPr>
              <a:t> inhibitor</a:t>
            </a:r>
          </a:p>
          <a:p>
            <a:pPr marL="342900" indent="-342900" algn="just">
              <a:lnSpc>
                <a:spcPct val="150000"/>
              </a:lnSpc>
              <a:buFont typeface="Wingdings" pitchFamily="2" charset="2"/>
              <a:buChar char="Ø"/>
            </a:pPr>
            <a:r>
              <a:rPr lang="id-ID" sz="2000" dirty="0">
                <a:solidFill>
                  <a:schemeClr val="tx1">
                    <a:lumMod val="75000"/>
                    <a:lumOff val="25000"/>
                  </a:schemeClr>
                </a:solidFill>
              </a:rPr>
              <a:t>American </a:t>
            </a:r>
            <a:r>
              <a:rPr lang="id-ID" sz="2000" dirty="0" err="1">
                <a:solidFill>
                  <a:schemeClr val="tx1">
                    <a:lumMod val="75000"/>
                    <a:lumOff val="25000"/>
                  </a:schemeClr>
                </a:solidFill>
              </a:rPr>
              <a:t>College</a:t>
            </a:r>
            <a:r>
              <a:rPr lang="id-ID" sz="2000" dirty="0">
                <a:solidFill>
                  <a:schemeClr val="tx1">
                    <a:lumMod val="75000"/>
                    <a:lumOff val="25000"/>
                  </a:schemeClr>
                </a:solidFill>
              </a:rPr>
              <a:t> </a:t>
            </a:r>
            <a:r>
              <a:rPr lang="id-ID" sz="2000" dirty="0" err="1">
                <a:solidFill>
                  <a:schemeClr val="tx1">
                    <a:lumMod val="75000"/>
                    <a:lumOff val="25000"/>
                  </a:schemeClr>
                </a:solidFill>
              </a:rPr>
              <a:t>of</a:t>
            </a:r>
            <a:r>
              <a:rPr lang="id-ID" sz="2000" dirty="0">
                <a:solidFill>
                  <a:schemeClr val="tx1">
                    <a:lumMod val="75000"/>
                    <a:lumOff val="25000"/>
                  </a:schemeClr>
                </a:solidFill>
              </a:rPr>
              <a:t> </a:t>
            </a:r>
            <a:r>
              <a:rPr lang="id-ID" sz="2000" dirty="0" err="1">
                <a:solidFill>
                  <a:schemeClr val="tx1">
                    <a:lumMod val="75000"/>
                    <a:lumOff val="25000"/>
                  </a:schemeClr>
                </a:solidFill>
              </a:rPr>
              <a:t>Obstetricians</a:t>
            </a:r>
            <a:r>
              <a:rPr lang="id-ID" sz="2000" dirty="0">
                <a:solidFill>
                  <a:schemeClr val="tx1">
                    <a:lumMod val="75000"/>
                    <a:lumOff val="25000"/>
                  </a:schemeClr>
                </a:solidFill>
              </a:rPr>
              <a:t> </a:t>
            </a:r>
            <a:r>
              <a:rPr lang="id-ID" sz="2000" dirty="0" err="1">
                <a:solidFill>
                  <a:schemeClr val="tx1">
                    <a:lumMod val="75000"/>
                    <a:lumOff val="25000"/>
                  </a:schemeClr>
                </a:solidFill>
              </a:rPr>
              <a:t>and</a:t>
            </a:r>
            <a:r>
              <a:rPr lang="id-ID" sz="2000" dirty="0">
                <a:solidFill>
                  <a:schemeClr val="tx1">
                    <a:lumMod val="75000"/>
                    <a:lumOff val="25000"/>
                  </a:schemeClr>
                </a:solidFill>
              </a:rPr>
              <a:t> </a:t>
            </a:r>
            <a:r>
              <a:rPr lang="id-ID" sz="2000" dirty="0" err="1">
                <a:solidFill>
                  <a:schemeClr val="tx1">
                    <a:lumMod val="75000"/>
                    <a:lumOff val="25000"/>
                  </a:schemeClr>
                </a:solidFill>
              </a:rPr>
              <a:t>Gynecologists</a:t>
            </a:r>
            <a:r>
              <a:rPr lang="id-ID" sz="2000" dirty="0">
                <a:solidFill>
                  <a:schemeClr val="tx1">
                    <a:lumMod val="75000"/>
                    <a:lumOff val="25000"/>
                  </a:schemeClr>
                </a:solidFill>
              </a:rPr>
              <a:t> (2016a) telah menyimpulkan bahwa konseling prakonsepsi untuk wanita dengan diabetes </a:t>
            </a:r>
            <a:r>
              <a:rPr lang="id-ID" sz="2000" dirty="0" err="1">
                <a:solidFill>
                  <a:schemeClr val="tx1">
                    <a:lumMod val="75000"/>
                    <a:lumOff val="25000"/>
                  </a:schemeClr>
                </a:solidFill>
              </a:rPr>
              <a:t>pregestasional</a:t>
            </a:r>
            <a:r>
              <a:rPr lang="id-ID" sz="2000" dirty="0">
                <a:solidFill>
                  <a:schemeClr val="tx1">
                    <a:lumMod val="75000"/>
                    <a:lumOff val="25000"/>
                  </a:schemeClr>
                </a:solidFill>
              </a:rPr>
              <a:t> bermanfaat dan hemat biaya dan harus digerakkan untuk terus dilakukan konseling ini.</a:t>
            </a:r>
          </a:p>
          <a:p>
            <a:pPr marL="342900" indent="-342900" algn="just">
              <a:lnSpc>
                <a:spcPct val="150000"/>
              </a:lnSpc>
              <a:buFont typeface="Wingdings" pitchFamily="2" charset="2"/>
              <a:buChar char="Ø"/>
            </a:pPr>
            <a:r>
              <a:rPr lang="id-ID" sz="2000" dirty="0">
                <a:solidFill>
                  <a:schemeClr val="tx1">
                    <a:lumMod val="75000"/>
                    <a:lumOff val="25000"/>
                  </a:schemeClr>
                </a:solidFill>
              </a:rPr>
              <a:t>Kejadian anomali janin pada wanita yang memiliki kehamilan diabetes dengan hiperglikemia meningkat empat kali lipat dibandingkan dengan wanita normal</a:t>
            </a:r>
          </a:p>
          <a:p>
            <a:pPr marL="342900" indent="-342900" algn="just">
              <a:lnSpc>
                <a:spcPct val="150000"/>
              </a:lnSpc>
              <a:buFont typeface="Wingdings" pitchFamily="2" charset="2"/>
              <a:buChar char="Ø"/>
            </a:pPr>
            <a:endParaRPr lang="id-ID" sz="2000" dirty="0">
              <a:solidFill>
                <a:schemeClr val="tx1">
                  <a:lumMod val="75000"/>
                  <a:lumOff val="25000"/>
                </a:schemeClr>
              </a:solidFill>
            </a:endParaRPr>
          </a:p>
        </p:txBody>
      </p:sp>
      <p:sp>
        <p:nvSpPr>
          <p:cNvPr id="4" name="TextBox 3"/>
          <p:cNvSpPr txBox="1"/>
          <p:nvPr/>
        </p:nvSpPr>
        <p:spPr>
          <a:xfrm>
            <a:off x="857224" y="1008333"/>
            <a:ext cx="5643602" cy="400110"/>
          </a:xfrm>
          <a:prstGeom prst="rect">
            <a:avLst/>
          </a:prstGeom>
          <a:noFill/>
        </p:spPr>
        <p:txBody>
          <a:bodyPr wrap="square" rtlCol="0">
            <a:spAutoFit/>
          </a:bodyPr>
          <a:lstStyle/>
          <a:p>
            <a:r>
              <a:rPr lang="en-US" sz="2000" dirty="0"/>
              <a:t>﻿Diabetes Mellitus</a:t>
            </a:r>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84376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273394"/>
            <a:ext cx="7243168" cy="558460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Dibandingkan dengan wanita yang tidak mengalami gangguan, mereka yang mengalami gangguan kejang memiliki risiko lebih tinggi untuk melahirkan neonatus dengan gangguan kejang.</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Beberapa laporan awal menunjukkan bahwa epilepsi memberikan peningkatan risiko apriori untuk </a:t>
            </a:r>
            <a:r>
              <a:rPr lang="id-ID" sz="2000" dirty="0" err="1">
                <a:solidFill>
                  <a:schemeClr val="tx1">
                    <a:lumMod val="75000"/>
                    <a:lumOff val="25000"/>
                  </a:schemeClr>
                </a:solidFill>
              </a:rPr>
              <a:t>malformasi</a:t>
            </a:r>
            <a:r>
              <a:rPr lang="id-ID" sz="2000" dirty="0">
                <a:solidFill>
                  <a:schemeClr val="tx1">
                    <a:lumMod val="75000"/>
                    <a:lumOff val="25000"/>
                  </a:schemeClr>
                </a:solidFill>
              </a:rPr>
              <a:t> kongenital yang tidak tergantung pada efek pengobatan </a:t>
            </a:r>
            <a:r>
              <a:rPr lang="id-ID" sz="2000" dirty="0" err="1">
                <a:solidFill>
                  <a:schemeClr val="tx1">
                    <a:lumMod val="75000"/>
                    <a:lumOff val="25000"/>
                  </a:schemeClr>
                </a:solidFill>
              </a:rPr>
              <a:t>antikonvulsan</a:t>
            </a:r>
            <a:r>
              <a:rPr lang="id-ID" sz="2000" dirty="0">
                <a:solidFill>
                  <a:schemeClr val="tx1">
                    <a:lumMod val="75000"/>
                    <a:lumOff val="25000"/>
                  </a:schemeClr>
                </a:solidFill>
              </a:rPr>
              <a:t>. </a:t>
            </a:r>
          </a:p>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Meskipun lebih baru publikasi sebagian besar gagal untuk mengkonfirmasi peningkatan risiko ini pada wanita yang tidak diobati, sulit untuk menyangkal sepenuhnya karena wanita yang dikontrol tanpa obat umumnya memiliki penyakit yang lebih ringan (</a:t>
            </a:r>
            <a:r>
              <a:rPr lang="id-ID" sz="2000" dirty="0" err="1">
                <a:solidFill>
                  <a:schemeClr val="tx1">
                    <a:lumMod val="75000"/>
                    <a:lumOff val="25000"/>
                  </a:schemeClr>
                </a:solidFill>
              </a:rPr>
              <a:t>Cassina</a:t>
            </a:r>
            <a:r>
              <a:rPr lang="id-ID" sz="2000" dirty="0">
                <a:solidFill>
                  <a:schemeClr val="tx1">
                    <a:lumMod val="75000"/>
                    <a:lumOff val="25000"/>
                  </a:schemeClr>
                </a:solidFill>
              </a:rPr>
              <a:t>, 2013; </a:t>
            </a:r>
            <a:r>
              <a:rPr lang="id-ID" sz="2000" dirty="0" err="1">
                <a:solidFill>
                  <a:schemeClr val="tx1">
                    <a:lumMod val="75000"/>
                    <a:lumOff val="25000"/>
                  </a:schemeClr>
                </a:solidFill>
              </a:rPr>
              <a:t>Vajda</a:t>
            </a:r>
            <a:r>
              <a:rPr lang="id-ID" sz="2000" dirty="0">
                <a:solidFill>
                  <a:schemeClr val="tx1">
                    <a:lumMod val="75000"/>
                    <a:lumOff val="25000"/>
                  </a:schemeClr>
                </a:solidFill>
              </a:rPr>
              <a:t>, 2015). </a:t>
            </a:r>
          </a:p>
        </p:txBody>
      </p:sp>
      <p:sp>
        <p:nvSpPr>
          <p:cNvPr id="4" name="TextBox 3"/>
          <p:cNvSpPr txBox="1"/>
          <p:nvPr/>
        </p:nvSpPr>
        <p:spPr>
          <a:xfrm>
            <a:off x="857224" y="807010"/>
            <a:ext cx="5643602" cy="400110"/>
          </a:xfrm>
          <a:prstGeom prst="rect">
            <a:avLst/>
          </a:prstGeom>
          <a:noFill/>
        </p:spPr>
        <p:txBody>
          <a:bodyPr wrap="square" rtlCol="0">
            <a:spAutoFit/>
          </a:bodyPr>
          <a:lstStyle/>
          <a:p>
            <a:r>
              <a:rPr lang="id-ID" sz="2000" dirty="0">
                <a:solidFill>
                  <a:schemeClr val="tx1">
                    <a:lumMod val="75000"/>
                    <a:lumOff val="25000"/>
                  </a:schemeClr>
                </a:solidFill>
              </a:rPr>
              <a:t>Epilepsi</a:t>
            </a:r>
            <a:endParaRPr lang="en-US" sz="2000" dirty="0"/>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394511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2301" y="1901226"/>
            <a:ext cx="7243168" cy="373794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a:solidFill>
                  <a:schemeClr val="tx1">
                    <a:lumMod val="75000"/>
                    <a:lumOff val="25000"/>
                  </a:schemeClr>
                </a:solidFill>
              </a:rPr>
              <a:t>Dalam penelitian lain menunjukkan, tingkat </a:t>
            </a:r>
            <a:r>
              <a:rPr lang="id-ID" sz="2000" dirty="0" err="1">
                <a:solidFill>
                  <a:schemeClr val="tx1">
                    <a:lumMod val="75000"/>
                    <a:lumOff val="25000"/>
                  </a:schemeClr>
                </a:solidFill>
              </a:rPr>
              <a:t>malformasi</a:t>
            </a:r>
            <a:r>
              <a:rPr lang="id-ID" sz="2000" dirty="0">
                <a:solidFill>
                  <a:schemeClr val="tx1">
                    <a:lumMod val="75000"/>
                    <a:lumOff val="25000"/>
                  </a:schemeClr>
                </a:solidFill>
              </a:rPr>
              <a:t> yang lebih besar hanya dapat ditunjukkan pada keturunan wanita yang telah terpapar terapi </a:t>
            </a:r>
            <a:r>
              <a:rPr lang="id-ID" sz="2000" dirty="0" err="1">
                <a:solidFill>
                  <a:schemeClr val="tx1">
                    <a:lumMod val="75000"/>
                    <a:lumOff val="25000"/>
                  </a:schemeClr>
                </a:solidFill>
              </a:rPr>
              <a:t>antikonvulsan</a:t>
            </a:r>
            <a:r>
              <a:rPr lang="id-ID" sz="2000" dirty="0">
                <a:solidFill>
                  <a:schemeClr val="tx1">
                    <a:lumMod val="75000"/>
                    <a:lumOff val="25000"/>
                  </a:schemeClr>
                </a:solidFill>
              </a:rPr>
              <a:t>. risiko </a:t>
            </a:r>
            <a:r>
              <a:rPr lang="id-ID" sz="2000" dirty="0" err="1">
                <a:solidFill>
                  <a:schemeClr val="tx1">
                    <a:lumMod val="75000"/>
                    <a:lumOff val="25000"/>
                  </a:schemeClr>
                </a:solidFill>
              </a:rPr>
              <a:t>malformasi</a:t>
            </a:r>
            <a:r>
              <a:rPr lang="id-ID" sz="2000" dirty="0">
                <a:solidFill>
                  <a:schemeClr val="tx1">
                    <a:lumMod val="75000"/>
                    <a:lumOff val="25000"/>
                  </a:schemeClr>
                </a:solidFill>
              </a:rPr>
              <a:t> hanya pada wanita yang terpapar asam </a:t>
            </a:r>
            <a:r>
              <a:rPr lang="id-ID" sz="2000" dirty="0" err="1">
                <a:solidFill>
                  <a:schemeClr val="tx1">
                    <a:lumMod val="75000"/>
                    <a:lumOff val="25000"/>
                  </a:schemeClr>
                </a:solidFill>
              </a:rPr>
              <a:t>valproat</a:t>
            </a:r>
            <a:r>
              <a:rPr lang="id-ID" sz="2000" dirty="0">
                <a:solidFill>
                  <a:schemeClr val="tx1">
                    <a:lumMod val="75000"/>
                    <a:lumOff val="25000"/>
                  </a:schemeClr>
                </a:solidFill>
              </a:rPr>
              <a:t> (5,6 persen) atau </a:t>
            </a:r>
            <a:r>
              <a:rPr lang="id-ID" sz="2000" dirty="0" err="1">
                <a:solidFill>
                  <a:schemeClr val="tx1">
                    <a:lumMod val="75000"/>
                    <a:lumOff val="25000"/>
                  </a:schemeClr>
                </a:solidFill>
              </a:rPr>
              <a:t>politerapi</a:t>
            </a:r>
            <a:r>
              <a:rPr lang="id-ID" sz="2000" dirty="0">
                <a:solidFill>
                  <a:schemeClr val="tx1">
                    <a:lumMod val="75000"/>
                    <a:lumOff val="25000"/>
                  </a:schemeClr>
                </a:solidFill>
              </a:rPr>
              <a:t> (6,1 persen). Perempuan yang tidak diobati memiliki tingkat anomali yang mirip dengan kontrol </a:t>
            </a:r>
            <a:r>
              <a:rPr lang="id-ID" sz="2000" dirty="0" err="1">
                <a:solidFill>
                  <a:schemeClr val="tx1">
                    <a:lumMod val="75000"/>
                    <a:lumOff val="25000"/>
                  </a:schemeClr>
                </a:solidFill>
              </a:rPr>
              <a:t>nonepilepsi</a:t>
            </a:r>
            <a:r>
              <a:rPr lang="id-ID" sz="2000" dirty="0">
                <a:solidFill>
                  <a:schemeClr val="tx1">
                    <a:lumMod val="75000"/>
                    <a:lumOff val="25000"/>
                  </a:schemeClr>
                </a:solidFill>
              </a:rPr>
              <a:t>. Risiko keguguran dan lahir mati pada bayi yang terpapar wanita epilepsi tidak tampak meningkat (</a:t>
            </a:r>
            <a:r>
              <a:rPr lang="id-ID" sz="2000" dirty="0" err="1">
                <a:solidFill>
                  <a:schemeClr val="tx1">
                    <a:lumMod val="75000"/>
                    <a:lumOff val="25000"/>
                  </a:schemeClr>
                </a:solidFill>
              </a:rPr>
              <a:t>Aghajanian</a:t>
            </a:r>
            <a:r>
              <a:rPr lang="id-ID" sz="2000" dirty="0">
                <a:solidFill>
                  <a:schemeClr val="tx1">
                    <a:lumMod val="75000"/>
                    <a:lumOff val="25000"/>
                  </a:schemeClr>
                </a:solidFill>
              </a:rPr>
              <a:t>, 2015; </a:t>
            </a:r>
            <a:r>
              <a:rPr lang="id-ID" sz="2000" dirty="0" err="1">
                <a:solidFill>
                  <a:schemeClr val="tx1">
                    <a:lumMod val="75000"/>
                    <a:lumOff val="25000"/>
                  </a:schemeClr>
                </a:solidFill>
              </a:rPr>
              <a:t>Bech</a:t>
            </a:r>
            <a:r>
              <a:rPr lang="id-ID" sz="2000" dirty="0">
                <a:solidFill>
                  <a:schemeClr val="tx1">
                    <a:lumMod val="75000"/>
                    <a:lumOff val="25000"/>
                  </a:schemeClr>
                </a:solidFill>
              </a:rPr>
              <a:t>, 2014).</a:t>
            </a:r>
          </a:p>
        </p:txBody>
      </p:sp>
      <p:sp>
        <p:nvSpPr>
          <p:cNvPr id="4" name="TextBox 3"/>
          <p:cNvSpPr txBox="1"/>
          <p:nvPr/>
        </p:nvSpPr>
        <p:spPr>
          <a:xfrm>
            <a:off x="857224" y="1209656"/>
            <a:ext cx="5643602" cy="400110"/>
          </a:xfrm>
          <a:prstGeom prst="rect">
            <a:avLst/>
          </a:prstGeom>
          <a:noFill/>
        </p:spPr>
        <p:txBody>
          <a:bodyPr wrap="square" rtlCol="0">
            <a:spAutoFit/>
          </a:bodyPr>
          <a:lstStyle/>
          <a:p>
            <a:r>
              <a:rPr lang="id-ID" sz="2000" dirty="0">
                <a:solidFill>
                  <a:schemeClr val="tx1">
                    <a:lumMod val="75000"/>
                    <a:lumOff val="25000"/>
                  </a:schemeClr>
                </a:solidFill>
              </a:rPr>
              <a:t>Epilepsi</a:t>
            </a:r>
            <a:endParaRPr lang="en-US" sz="2000" dirty="0"/>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14362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1193893"/>
            <a:ext cx="7243168" cy="545085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dirty="0">
                <a:solidFill>
                  <a:schemeClr val="tx1">
                    <a:lumMod val="75000"/>
                    <a:lumOff val="25000"/>
                  </a:schemeClr>
                </a:solidFill>
              </a:rPr>
              <a:t>Pada </a:t>
            </a:r>
            <a:r>
              <a:rPr lang="id-ID" dirty="0" err="1">
                <a:solidFill>
                  <a:schemeClr val="tx1">
                    <a:lumMod val="75000"/>
                    <a:lumOff val="25000"/>
                  </a:schemeClr>
                </a:solidFill>
              </a:rPr>
              <a:t>rejimen</a:t>
            </a:r>
            <a:r>
              <a:rPr lang="id-ID" dirty="0">
                <a:solidFill>
                  <a:schemeClr val="tx1">
                    <a:lumMod val="75000"/>
                    <a:lumOff val="25000"/>
                  </a:schemeClr>
                </a:solidFill>
              </a:rPr>
              <a:t> salah satu obat lebih </a:t>
            </a:r>
            <a:r>
              <a:rPr lang="id-ID" dirty="0" err="1">
                <a:solidFill>
                  <a:schemeClr val="tx1">
                    <a:lumMod val="75000"/>
                    <a:lumOff val="25000"/>
                  </a:schemeClr>
                </a:solidFill>
              </a:rPr>
              <a:t>teratogenik</a:t>
            </a:r>
            <a:r>
              <a:rPr lang="id-ID" dirty="0">
                <a:solidFill>
                  <a:schemeClr val="tx1">
                    <a:lumMod val="75000"/>
                    <a:lumOff val="25000"/>
                  </a:schemeClr>
                </a:solidFill>
              </a:rPr>
              <a:t> seperti Asam </a:t>
            </a:r>
            <a:r>
              <a:rPr lang="id-ID" dirty="0" err="1">
                <a:solidFill>
                  <a:schemeClr val="tx1">
                    <a:lumMod val="75000"/>
                    <a:lumOff val="25000"/>
                  </a:schemeClr>
                </a:solidFill>
              </a:rPr>
              <a:t>valproat</a:t>
            </a:r>
            <a:r>
              <a:rPr lang="id-ID" dirty="0">
                <a:solidFill>
                  <a:schemeClr val="tx1">
                    <a:lumMod val="75000"/>
                    <a:lumOff val="25000"/>
                  </a:schemeClr>
                </a:solidFill>
              </a:rPr>
              <a:t>, khususnya, dihindari jika memungkinkan, karena obat ini memiliki konsisten dikaitkan dengan risiko yang lebih besar untuk </a:t>
            </a:r>
            <a:r>
              <a:rPr lang="id-ID" dirty="0" err="1">
                <a:solidFill>
                  <a:schemeClr val="tx1">
                    <a:lumMod val="75000"/>
                    <a:lumOff val="25000"/>
                  </a:schemeClr>
                </a:solidFill>
              </a:rPr>
              <a:t>malformasi</a:t>
            </a:r>
            <a:r>
              <a:rPr lang="id-ID" dirty="0">
                <a:solidFill>
                  <a:schemeClr val="tx1">
                    <a:lumMod val="75000"/>
                    <a:lumOff val="25000"/>
                  </a:schemeClr>
                </a:solidFill>
              </a:rPr>
              <a:t> kongenital utama daripada obat </a:t>
            </a:r>
            <a:r>
              <a:rPr lang="id-ID" dirty="0" err="1">
                <a:solidFill>
                  <a:schemeClr val="tx1">
                    <a:lumMod val="75000"/>
                    <a:lumOff val="25000"/>
                  </a:schemeClr>
                </a:solidFill>
              </a:rPr>
              <a:t>antiepilepsi</a:t>
            </a:r>
            <a:r>
              <a:rPr lang="id-ID" dirty="0">
                <a:solidFill>
                  <a:schemeClr val="tx1">
                    <a:lumMod val="75000"/>
                    <a:lumOff val="25000"/>
                  </a:schemeClr>
                </a:solidFill>
              </a:rPr>
              <a:t> lainnya (</a:t>
            </a:r>
            <a:r>
              <a:rPr lang="id-ID" dirty="0" err="1">
                <a:solidFill>
                  <a:schemeClr val="tx1">
                    <a:lumMod val="75000"/>
                    <a:lumOff val="25000"/>
                  </a:schemeClr>
                </a:solidFill>
              </a:rPr>
              <a:t>Jentink</a:t>
            </a:r>
            <a:r>
              <a:rPr lang="id-ID" dirty="0">
                <a:solidFill>
                  <a:schemeClr val="tx1">
                    <a:lumMod val="75000"/>
                    <a:lumOff val="25000"/>
                  </a:schemeClr>
                </a:solidFill>
              </a:rPr>
              <a:t>, 2010; </a:t>
            </a:r>
            <a:r>
              <a:rPr lang="id-ID" dirty="0" err="1">
                <a:solidFill>
                  <a:schemeClr val="tx1">
                    <a:lumMod val="75000"/>
                    <a:lumOff val="25000"/>
                  </a:schemeClr>
                </a:solidFill>
              </a:rPr>
              <a:t>Vajda</a:t>
            </a:r>
            <a:r>
              <a:rPr lang="id-ID" dirty="0">
                <a:solidFill>
                  <a:schemeClr val="tx1">
                    <a:lumMod val="75000"/>
                    <a:lumOff val="25000"/>
                  </a:schemeClr>
                </a:solidFill>
              </a:rPr>
              <a:t>, 2015). </a:t>
            </a:r>
            <a:r>
              <a:rPr lang="id-ID" dirty="0" err="1">
                <a:solidFill>
                  <a:schemeClr val="tx1">
                    <a:lumMod val="75000"/>
                    <a:lumOff val="25000"/>
                  </a:schemeClr>
                </a:solidFill>
              </a:rPr>
              <a:t>Trimethadione</a:t>
            </a:r>
            <a:r>
              <a:rPr lang="id-ID" dirty="0">
                <a:solidFill>
                  <a:schemeClr val="tx1">
                    <a:lumMod val="75000"/>
                    <a:lumOff val="25000"/>
                  </a:schemeClr>
                </a:solidFill>
              </a:rPr>
              <a:t> merupakan kontraindikasi (</a:t>
            </a:r>
            <a:r>
              <a:rPr lang="id-ID" dirty="0" err="1">
                <a:solidFill>
                  <a:schemeClr val="tx1">
                    <a:lumMod val="75000"/>
                    <a:lumOff val="25000"/>
                  </a:schemeClr>
                </a:solidFill>
              </a:rPr>
              <a:t>Aghajanian</a:t>
            </a:r>
            <a:r>
              <a:rPr lang="id-ID" dirty="0">
                <a:solidFill>
                  <a:schemeClr val="tx1">
                    <a:lumMod val="75000"/>
                    <a:lumOff val="25000"/>
                  </a:schemeClr>
                </a:solidFill>
              </a:rPr>
              <a:t>, 2015). </a:t>
            </a:r>
          </a:p>
          <a:p>
            <a:pPr marL="285750" indent="-285750" algn="just">
              <a:lnSpc>
                <a:spcPct val="150000"/>
              </a:lnSpc>
              <a:buFont typeface="Arial" panose="020B0604020202020204" pitchFamily="34" charset="0"/>
              <a:buChar char="•"/>
            </a:pPr>
            <a:r>
              <a:rPr lang="id-ID" dirty="0">
                <a:solidFill>
                  <a:schemeClr val="tx1">
                    <a:lumMod val="75000"/>
                    <a:lumOff val="25000"/>
                  </a:schemeClr>
                </a:solidFill>
              </a:rPr>
              <a:t>American </a:t>
            </a:r>
            <a:r>
              <a:rPr lang="id-ID" dirty="0" err="1">
                <a:solidFill>
                  <a:schemeClr val="tx1">
                    <a:lumMod val="75000"/>
                    <a:lumOff val="25000"/>
                  </a:schemeClr>
                </a:solidFill>
              </a:rPr>
              <a:t>Academy</a:t>
            </a:r>
            <a:r>
              <a:rPr lang="id-ID" dirty="0">
                <a:solidFill>
                  <a:schemeClr val="tx1">
                    <a:lumMod val="75000"/>
                    <a:lumOff val="25000"/>
                  </a:schemeClr>
                </a:solidFill>
              </a:rPr>
              <a:t> </a:t>
            </a:r>
            <a:r>
              <a:rPr lang="id-ID" dirty="0" err="1">
                <a:solidFill>
                  <a:schemeClr val="tx1">
                    <a:lumMod val="75000"/>
                    <a:lumOff val="25000"/>
                  </a:schemeClr>
                </a:solidFill>
              </a:rPr>
              <a:t>of</a:t>
            </a:r>
            <a:r>
              <a:rPr lang="id-ID" dirty="0">
                <a:solidFill>
                  <a:schemeClr val="tx1">
                    <a:lumMod val="75000"/>
                    <a:lumOff val="25000"/>
                  </a:schemeClr>
                </a:solidFill>
              </a:rPr>
              <a:t> </a:t>
            </a:r>
            <a:r>
              <a:rPr lang="id-ID" dirty="0" err="1">
                <a:solidFill>
                  <a:schemeClr val="tx1">
                    <a:lumMod val="75000"/>
                    <a:lumOff val="25000"/>
                  </a:schemeClr>
                </a:solidFill>
              </a:rPr>
              <a:t>Neurology</a:t>
            </a:r>
            <a:r>
              <a:rPr lang="id-ID" dirty="0">
                <a:solidFill>
                  <a:schemeClr val="tx1">
                    <a:lumMod val="75000"/>
                    <a:lumOff val="25000"/>
                  </a:schemeClr>
                </a:solidFill>
              </a:rPr>
              <a:t> merekomendasikan pertimbangan penghentian obat anti kejang sebelum kehamilan pada calon yang sesuai (</a:t>
            </a:r>
            <a:r>
              <a:rPr lang="id-ID" dirty="0" err="1">
                <a:solidFill>
                  <a:schemeClr val="tx1">
                    <a:lumMod val="75000"/>
                    <a:lumOff val="25000"/>
                  </a:schemeClr>
                </a:solidFill>
              </a:rPr>
              <a:t>Jeha</a:t>
            </a:r>
            <a:r>
              <a:rPr lang="id-ID" dirty="0">
                <a:solidFill>
                  <a:schemeClr val="tx1">
                    <a:lumMod val="75000"/>
                    <a:lumOff val="25000"/>
                  </a:schemeClr>
                </a:solidFill>
              </a:rPr>
              <a:t>, 2005). Dengan syarat memenuhi kriteria berikut: (1)  telah bebas kejang selama 2 sampai 5 tahun, (2) menunjukkan jenis kejang tunggal, (3) memiliki pemeriksaan neurologis normal dan kecerdasan normal, dan (4) menunjukkan hasil elektroensefalogram yang sudah normal dengan pengobatan.</a:t>
            </a:r>
          </a:p>
        </p:txBody>
      </p:sp>
      <p:sp>
        <p:nvSpPr>
          <p:cNvPr id="4" name="TextBox 3"/>
          <p:cNvSpPr txBox="1"/>
          <p:nvPr/>
        </p:nvSpPr>
        <p:spPr>
          <a:xfrm>
            <a:off x="865682" y="954008"/>
            <a:ext cx="5643602" cy="400110"/>
          </a:xfrm>
          <a:prstGeom prst="rect">
            <a:avLst/>
          </a:prstGeom>
          <a:noFill/>
        </p:spPr>
        <p:txBody>
          <a:bodyPr wrap="square" rtlCol="0">
            <a:spAutoFit/>
          </a:bodyPr>
          <a:lstStyle/>
          <a:p>
            <a:r>
              <a:rPr lang="id-ID" sz="2000" dirty="0">
                <a:solidFill>
                  <a:schemeClr val="tx1">
                    <a:lumMod val="75000"/>
                    <a:lumOff val="25000"/>
                  </a:schemeClr>
                </a:solidFill>
              </a:rPr>
              <a:t>Epilepsi</a:t>
            </a:r>
            <a:endParaRPr lang="en-US" sz="2000" dirty="0"/>
          </a:p>
        </p:txBody>
      </p:sp>
      <p:pic>
        <p:nvPicPr>
          <p:cNvPr id="7" name="Picture 3" descr="D:\ARTWORK\UNISA\BRAND BOOK\CDR\__MASTER TEMPLATE\TEMPLATE PPT\JPG\1,1.png"/>
          <p:cNvPicPr>
            <a:picLocks noChangeAspect="1" noChangeArrowheads="1"/>
          </p:cNvPicPr>
          <p:nvPr/>
        </p:nvPicPr>
        <p:blipFill>
          <a:blip r:embed="rId3" cstate="print"/>
          <a:srcRect/>
          <a:stretch>
            <a:fillRect/>
          </a:stretch>
        </p:blipFill>
        <p:spPr bwMode="auto">
          <a:xfrm>
            <a:off x="642910" y="214290"/>
            <a:ext cx="1643074" cy="592720"/>
          </a:xfrm>
          <a:prstGeom prst="rect">
            <a:avLst/>
          </a:prstGeom>
          <a:noFill/>
        </p:spPr>
      </p:pic>
    </p:spTree>
    <p:extLst>
      <p:ext uri="{BB962C8B-B14F-4D97-AF65-F5344CB8AC3E}">
        <p14:creationId xmlns:p14="http://schemas.microsoft.com/office/powerpoint/2010/main" val="2551119510"/>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UNISA_01</Template>
  <TotalTime>174</TotalTime>
  <Words>2880</Words>
  <Application>Microsoft Macintosh PowerPoint</Application>
  <PresentationFormat>On-screen Show (4:3)</PresentationFormat>
  <Paragraphs>139</Paragraphs>
  <Slides>32</Slides>
  <Notes>32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32</vt:i4>
      </vt:variant>
    </vt:vector>
  </HeadingPairs>
  <TitlesOfParts>
    <vt:vector size="38" baseType="lpstr">
      <vt:lpstr>Arial</vt:lpstr>
      <vt:lpstr>Calibri</vt:lpstr>
      <vt:lpstr>Wingdings</vt:lpstr>
      <vt:lpstr>Presentation UNISA_01</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Office User</cp:lastModifiedBy>
  <cp:revision>7</cp:revision>
  <dcterms:created xsi:type="dcterms:W3CDTF">2018-06-25T02:53:09Z</dcterms:created>
  <dcterms:modified xsi:type="dcterms:W3CDTF">2021-11-19T00:35:31Z</dcterms:modified>
</cp:coreProperties>
</file>