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31"/>
  </p:notesMasterIdLst>
  <p:sldIdLst>
    <p:sldId id="256" r:id="rId4"/>
    <p:sldId id="257" r:id="rId5"/>
    <p:sldId id="261" r:id="rId6"/>
    <p:sldId id="259" r:id="rId7"/>
    <p:sldId id="262" r:id="rId8"/>
    <p:sldId id="260" r:id="rId9"/>
    <p:sldId id="263" r:id="rId10"/>
    <p:sldId id="264" r:id="rId11"/>
    <p:sldId id="267" r:id="rId12"/>
    <p:sldId id="265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58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10"/>
  </p:normalViewPr>
  <p:slideViewPr>
    <p:cSldViewPr>
      <p:cViewPr varScale="1">
        <p:scale>
          <a:sx n="86" d="100"/>
          <a:sy n="86" d="100"/>
        </p:scale>
        <p:origin x="9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05/11/21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urnal.unpad.ac.id/prosiding/article/download/18618/883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N., et al. 2018.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Asupan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dan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Berhubungan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KEK. Gorontalo Journal of Public Health.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7276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err="1"/>
              <a:t>http</a:t>
            </a:r>
            <a:r>
              <a:rPr lang="id-ID" dirty="0"/>
              <a:t>://</a:t>
            </a:r>
            <a:r>
              <a:rPr lang="id-ID" dirty="0" err="1"/>
              <a:t>journal.uin-alauddin.ac.id</a:t>
            </a:r>
            <a:r>
              <a:rPr lang="id-ID" dirty="0"/>
              <a:t>/</a:t>
            </a:r>
            <a:r>
              <a:rPr lang="id-ID" dirty="0" err="1"/>
              <a:t>index.php</a:t>
            </a:r>
            <a:r>
              <a:rPr lang="id-ID" dirty="0"/>
              <a:t>/</a:t>
            </a:r>
            <a:r>
              <a:rPr lang="id-ID" dirty="0" err="1"/>
              <a:t>jmidwifery</a:t>
            </a:r>
            <a:r>
              <a:rPr lang="id-ID" dirty="0"/>
              <a:t>/</a:t>
            </a:r>
            <a:r>
              <a:rPr lang="id-ID" dirty="0" err="1"/>
              <a:t>article</a:t>
            </a:r>
            <a:r>
              <a:rPr lang="id-ID" dirty="0"/>
              <a:t>/</a:t>
            </a:r>
            <a:r>
              <a:rPr lang="id-ID" dirty="0" err="1"/>
              <a:t>view</a:t>
            </a:r>
            <a:r>
              <a:rPr lang="id-ID" dirty="0"/>
              <a:t>/21029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975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err="1"/>
              <a:t>http</a:t>
            </a:r>
            <a:r>
              <a:rPr lang="id-ID" dirty="0"/>
              <a:t>://</a:t>
            </a:r>
            <a:r>
              <a:rPr lang="id-ID" dirty="0" err="1"/>
              <a:t>journal.uin-alauddin.ac.id</a:t>
            </a:r>
            <a:r>
              <a:rPr lang="id-ID" dirty="0"/>
              <a:t>/</a:t>
            </a:r>
            <a:r>
              <a:rPr lang="id-ID" dirty="0" err="1"/>
              <a:t>index.php</a:t>
            </a:r>
            <a:r>
              <a:rPr lang="id-ID" dirty="0"/>
              <a:t>/</a:t>
            </a:r>
            <a:r>
              <a:rPr lang="id-ID" dirty="0" err="1"/>
              <a:t>jmidwifery</a:t>
            </a:r>
            <a:r>
              <a:rPr lang="id-ID" dirty="0"/>
              <a:t>/</a:t>
            </a:r>
            <a:r>
              <a:rPr lang="id-ID" dirty="0" err="1"/>
              <a:t>article</a:t>
            </a:r>
            <a:r>
              <a:rPr lang="id-ID" dirty="0"/>
              <a:t>/</a:t>
            </a:r>
            <a:r>
              <a:rPr lang="id-ID" dirty="0" err="1"/>
              <a:t>view</a:t>
            </a:r>
            <a:r>
              <a:rPr lang="id-ID" dirty="0"/>
              <a:t>/21029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7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err="1"/>
              <a:t>http</a:t>
            </a:r>
            <a:r>
              <a:rPr lang="id-ID" dirty="0"/>
              <a:t>://</a:t>
            </a:r>
            <a:r>
              <a:rPr lang="id-ID" dirty="0" err="1"/>
              <a:t>journal.uin-alauddin.ac.id</a:t>
            </a:r>
            <a:r>
              <a:rPr lang="id-ID" dirty="0"/>
              <a:t>/</a:t>
            </a:r>
            <a:r>
              <a:rPr lang="id-ID" dirty="0" err="1"/>
              <a:t>index.php</a:t>
            </a:r>
            <a:r>
              <a:rPr lang="id-ID" dirty="0"/>
              <a:t>/</a:t>
            </a:r>
            <a:r>
              <a:rPr lang="id-ID" dirty="0" err="1"/>
              <a:t>jmidwifery</a:t>
            </a:r>
            <a:r>
              <a:rPr lang="id-ID" dirty="0"/>
              <a:t>/</a:t>
            </a:r>
            <a:r>
              <a:rPr lang="id-ID" dirty="0" err="1"/>
              <a:t>article</a:t>
            </a:r>
            <a:r>
              <a:rPr lang="id-ID" dirty="0"/>
              <a:t>/</a:t>
            </a:r>
            <a:r>
              <a:rPr lang="id-ID" dirty="0" err="1"/>
              <a:t>view</a:t>
            </a:r>
            <a:r>
              <a:rPr lang="id-ID" dirty="0"/>
              <a:t>/21029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18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7770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102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577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894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07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24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https</a:t>
            </a:r>
            <a:r>
              <a:rPr lang="id-ID" dirty="0"/>
              <a:t>://</a:t>
            </a:r>
            <a:r>
              <a:rPr lang="id-ID" dirty="0" err="1"/>
              <a:t>www.researchgate.net</a:t>
            </a:r>
            <a:r>
              <a:rPr lang="id-ID" dirty="0"/>
              <a:t>/</a:t>
            </a:r>
            <a:r>
              <a:rPr lang="id-ID" dirty="0" err="1"/>
              <a:t>publication</a:t>
            </a:r>
            <a:r>
              <a:rPr lang="id-ID" dirty="0"/>
              <a:t>/344455979_GIZI_PRAKONSEPSI_MENCEGAH_STUNTING_SEJAK_MENJADI_CALON_PENGANTIN#fullTextFileContent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GANGGUAN MAKAN ANOREXIA NERVOSA DAN BULIMIA ...</a:t>
            </a:r>
          </a:p>
          <a:p>
            <a:r>
              <a:rPr lang="en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https://jurnal.unpad.</a:t>
            </a:r>
            <a:r>
              <a:rPr lang="id-ID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ac.id. Santosa MB, 2018.</a:t>
            </a:r>
            <a:endParaRPr lang="en-ID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8565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Modul ASPRA,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3958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Modul ASPRA,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4681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Modul ASPRA,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757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Modul ASPRA, 2021.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err="1"/>
              <a:t>http</a:t>
            </a:r>
            <a:r>
              <a:rPr lang="id-ID" dirty="0"/>
              <a:t>://</a:t>
            </a:r>
            <a:r>
              <a:rPr lang="id-ID" dirty="0" err="1"/>
              <a:t>journal.uin-alauddin.ac.id</a:t>
            </a:r>
            <a:r>
              <a:rPr lang="id-ID" dirty="0"/>
              <a:t>/</a:t>
            </a:r>
            <a:r>
              <a:rPr lang="id-ID" dirty="0" err="1"/>
              <a:t>index.php</a:t>
            </a:r>
            <a:r>
              <a:rPr lang="id-ID" dirty="0"/>
              <a:t>/</a:t>
            </a:r>
            <a:r>
              <a:rPr lang="id-ID" dirty="0" err="1"/>
              <a:t>jmidwifery</a:t>
            </a:r>
            <a:r>
              <a:rPr lang="id-ID" dirty="0"/>
              <a:t>/</a:t>
            </a:r>
            <a:r>
              <a:rPr lang="id-ID" dirty="0" err="1"/>
              <a:t>article</a:t>
            </a:r>
            <a:r>
              <a:rPr lang="id-ID" dirty="0"/>
              <a:t>/</a:t>
            </a:r>
            <a:r>
              <a:rPr lang="id-ID" dirty="0" err="1"/>
              <a:t>view</a:t>
            </a:r>
            <a:r>
              <a:rPr lang="id-ID" dirty="0"/>
              <a:t>/21029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3395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Modul ASPRA,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218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Modul ASPRA,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960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https</a:t>
            </a:r>
            <a:r>
              <a:rPr lang="id-ID" dirty="0"/>
              <a:t>://</a:t>
            </a:r>
            <a:r>
              <a:rPr lang="id-ID" dirty="0" err="1"/>
              <a:t>www.researchgate.net</a:t>
            </a:r>
            <a:r>
              <a:rPr lang="id-ID" dirty="0"/>
              <a:t>/</a:t>
            </a:r>
            <a:r>
              <a:rPr lang="id-ID" dirty="0" err="1"/>
              <a:t>publication</a:t>
            </a:r>
            <a:r>
              <a:rPr lang="id-ID" dirty="0"/>
              <a:t>/344455979_GIZI_PRAKONSEPSI_MENCEGAH_STUNTING_SEJAK_MENJADI_CALON_PENGANTIN#fullTextFileContent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25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https</a:t>
            </a:r>
            <a:r>
              <a:rPr lang="id-ID" dirty="0"/>
              <a:t>://</a:t>
            </a:r>
            <a:r>
              <a:rPr lang="id-ID" dirty="0" err="1"/>
              <a:t>www.researchgate.net</a:t>
            </a:r>
            <a:r>
              <a:rPr lang="id-ID" dirty="0"/>
              <a:t>/</a:t>
            </a:r>
            <a:r>
              <a:rPr lang="id-ID" dirty="0" err="1"/>
              <a:t>publication</a:t>
            </a:r>
            <a:r>
              <a:rPr lang="id-ID" dirty="0"/>
              <a:t>/344455979_GIZI_PRAKONSEPSI_MENCEGAH_STUNTING_SEJAK_MENJADI_CALON_PENGANTIN#fullTextFileContent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12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Kemkes.go.id</a:t>
            </a:r>
            <a:r>
              <a:rPr lang="id-ID" dirty="0"/>
              <a:t>/</a:t>
            </a:r>
            <a:r>
              <a:rPr lang="id-ID" dirty="0" err="1"/>
              <a:t>article</a:t>
            </a:r>
            <a:r>
              <a:rPr lang="id-ID" dirty="0"/>
              <a:t>/</a:t>
            </a:r>
            <a:r>
              <a:rPr lang="id-ID" dirty="0" err="1"/>
              <a:t>view</a:t>
            </a:r>
            <a:r>
              <a:rPr lang="id-ID" dirty="0"/>
              <a:t>/20012600004/gizi-saat-remaja-tentukan-kualitas-</a:t>
            </a:r>
            <a:r>
              <a:rPr lang="id-ID" dirty="0" err="1"/>
              <a:t>keturunan.html</a:t>
            </a:r>
            <a:endParaRPr lang="id-ID" dirty="0"/>
          </a:p>
          <a:p>
            <a:r>
              <a:rPr lang="en-ID" dirty="0" err="1"/>
              <a:t>Kemenkes</a:t>
            </a:r>
            <a:r>
              <a:rPr lang="en-ID" dirty="0"/>
              <a:t> RI. (2012).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pencegahan</a:t>
            </a:r>
            <a:r>
              <a:rPr lang="en-ID" dirty="0"/>
              <a:t> dan </a:t>
            </a:r>
            <a:r>
              <a:rPr lang="en-ID" dirty="0" err="1"/>
              <a:t>penanggulangan</a:t>
            </a:r>
            <a:r>
              <a:rPr lang="en-ID" dirty="0"/>
              <a:t> </a:t>
            </a:r>
            <a:r>
              <a:rPr lang="en-ID" dirty="0" err="1"/>
              <a:t>kegemukan</a:t>
            </a:r>
            <a:r>
              <a:rPr lang="en-ID" dirty="0"/>
              <a:t> dan </a:t>
            </a:r>
            <a:r>
              <a:rPr lang="en-ID" dirty="0" err="1"/>
              <a:t>obesitas</a:t>
            </a:r>
            <a:r>
              <a:rPr lang="en-ID" dirty="0"/>
              <a:t> pada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, Kementerian Kesehatan </a:t>
            </a:r>
            <a:r>
              <a:rPr lang="en-ID" dirty="0" err="1"/>
              <a:t>Republik</a:t>
            </a:r>
            <a:r>
              <a:rPr lang="en-ID" dirty="0"/>
              <a:t> Indonesia.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88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Kemkes.go.id</a:t>
            </a:r>
            <a:r>
              <a:rPr lang="id-ID" dirty="0"/>
              <a:t>/</a:t>
            </a:r>
            <a:r>
              <a:rPr lang="id-ID" dirty="0" err="1"/>
              <a:t>article</a:t>
            </a:r>
            <a:r>
              <a:rPr lang="id-ID" dirty="0"/>
              <a:t>/</a:t>
            </a:r>
            <a:r>
              <a:rPr lang="id-ID" dirty="0" err="1"/>
              <a:t>view</a:t>
            </a:r>
            <a:r>
              <a:rPr lang="id-ID" dirty="0"/>
              <a:t>/20012600004/gizi-saat-remaja-tentukan-kualitas-</a:t>
            </a:r>
            <a:r>
              <a:rPr lang="id-ID" dirty="0" err="1"/>
              <a:t>keturunan.html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08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Tahir, </a:t>
            </a:r>
            <a:r>
              <a:rPr lang="id-ID" dirty="0" err="1"/>
              <a:t>N</a:t>
            </a:r>
            <a:r>
              <a:rPr lang="id-ID" dirty="0"/>
              <a:t>. </a:t>
            </a:r>
            <a:r>
              <a:rPr lang="en-ID" dirty="0"/>
              <a:t>FAKTOR RISIKO KEJADIAN OBESITAS PADA WANITA PRAKONSEPSI DI KOTA MAKASSAR. </a:t>
            </a:r>
            <a:r>
              <a:rPr lang="id-ID" dirty="0" err="1"/>
              <a:t>http</a:t>
            </a:r>
            <a:r>
              <a:rPr lang="id-ID" dirty="0"/>
              <a:t>://</a:t>
            </a:r>
            <a:r>
              <a:rPr lang="id-ID" dirty="0" err="1"/>
              <a:t>digilib.unhas.ac.id</a:t>
            </a:r>
            <a:r>
              <a:rPr lang="id-ID" dirty="0"/>
              <a:t>/</a:t>
            </a:r>
            <a:r>
              <a:rPr lang="id-ID" dirty="0" err="1"/>
              <a:t>uploaded_files</a:t>
            </a:r>
            <a:r>
              <a:rPr lang="id-ID" dirty="0"/>
              <a:t>/</a:t>
            </a:r>
            <a:r>
              <a:rPr lang="id-ID" dirty="0" err="1"/>
              <a:t>temporary</a:t>
            </a:r>
            <a:r>
              <a:rPr lang="id-ID" dirty="0"/>
              <a:t>/</a:t>
            </a:r>
            <a:r>
              <a:rPr lang="id-ID" dirty="0" err="1"/>
              <a:t>DigitalCollection</a:t>
            </a:r>
            <a:r>
              <a:rPr lang="id-ID" dirty="0"/>
              <a:t>/ZGI4ZTA5NzIwODlhZTY1ZDQwZTkzMjUyM2Y0NDQwZTJhZjg4Yjk3Zg==.</a:t>
            </a:r>
            <a:r>
              <a:rPr lang="id-ID" dirty="0" err="1"/>
              <a:t>pdf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99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Obesity, Neuroinflammation, and Reproductive Function. </a:t>
            </a:r>
            <a:r>
              <a:rPr lang="id-ID" dirty="0" err="1"/>
              <a:t>https</a:t>
            </a:r>
            <a:r>
              <a:rPr lang="id-ID" dirty="0"/>
              <a:t>://</a:t>
            </a:r>
            <a:r>
              <a:rPr lang="id-ID" dirty="0" err="1"/>
              <a:t>pubmed.ncbi.nlm.nih.gov</a:t>
            </a:r>
            <a:r>
              <a:rPr lang="id-ID" dirty="0"/>
              <a:t>/31513269/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217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Obesity, Neuroinflammation, and Reproductive Function. </a:t>
            </a:r>
            <a:r>
              <a:rPr lang="id-ID" dirty="0" err="1"/>
              <a:t>https</a:t>
            </a:r>
            <a:r>
              <a:rPr lang="id-ID" dirty="0"/>
              <a:t>://</a:t>
            </a:r>
            <a:r>
              <a:rPr lang="id-ID" dirty="0" err="1"/>
              <a:t>pubmed.ncbi.nlm.nih.gov</a:t>
            </a:r>
            <a:r>
              <a:rPr lang="id-ID" dirty="0"/>
              <a:t>/31513269/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62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-1" y="794"/>
            <a:ext cx="9148809" cy="6856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pid.kemkes.go.id/uploads/img_60e3c13edba9f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10" name="Picture 9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5" y="4696692"/>
            <a:ext cx="9150925" cy="216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21495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6041"/>
                </a:solidFill>
              </a:rPr>
              <a:t>PERMASALAH GIZI PRA KONSEPSI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5672096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DHESI ARI ASTUTI</a:t>
            </a:r>
            <a:endParaRPr lang="id-ID" sz="2000" dirty="0"/>
          </a:p>
        </p:txBody>
      </p:sp>
      <p:pic>
        <p:nvPicPr>
          <p:cNvPr id="12" name="Picture 11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3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Kekurangan Energi Kronis (KEK)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A612E-2D23-A04E-A728-474371CC08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3041" r="13776" b="29032"/>
          <a:stretch/>
        </p:blipFill>
        <p:spPr>
          <a:xfrm>
            <a:off x="1917540" y="1274216"/>
            <a:ext cx="3888432" cy="182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FD74C-FF1F-3F4D-A9E1-DFC0C17AD3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41014" r="12988" b="28244"/>
          <a:stretch/>
        </p:blipFill>
        <p:spPr>
          <a:xfrm>
            <a:off x="1080373" y="3290428"/>
            <a:ext cx="6653290" cy="23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0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Penelitian</a:t>
            </a:r>
            <a:r>
              <a:rPr lang="en-ID" dirty="0"/>
              <a:t> (Puli, </a:t>
            </a:r>
            <a:r>
              <a:rPr lang="en-ID" dirty="0" err="1"/>
              <a:t>dkk</a:t>
            </a:r>
            <a:r>
              <a:rPr lang="en-ID" dirty="0"/>
              <a:t>., 2014)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menunjukan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87,5% </a:t>
            </a:r>
            <a:r>
              <a:rPr lang="en-ID" dirty="0" err="1"/>
              <a:t>mengalami</a:t>
            </a:r>
            <a:r>
              <a:rPr lang="en-ID" dirty="0"/>
              <a:t> KEK dan 17,54% non KEK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12,5% </a:t>
            </a:r>
            <a:r>
              <a:rPr lang="en-ID" dirty="0" err="1"/>
              <a:t>mengalami</a:t>
            </a:r>
            <a:r>
              <a:rPr lang="en-ID" dirty="0"/>
              <a:t> KEK dan 82,46% non KEK. Pada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23,6% </a:t>
            </a:r>
            <a:r>
              <a:rPr lang="en-ID" dirty="0" err="1"/>
              <a:t>mengalami</a:t>
            </a:r>
            <a:r>
              <a:rPr lang="en-ID" dirty="0"/>
              <a:t> KEK dan 76,4% non KEK,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yang </a:t>
            </a:r>
            <a:r>
              <a:rPr lang="en-ID" dirty="0" err="1"/>
              <a:t>bekerja</a:t>
            </a:r>
            <a:r>
              <a:rPr lang="en-ID" dirty="0"/>
              <a:t> 16,7% </a:t>
            </a:r>
            <a:r>
              <a:rPr lang="en-ID" dirty="0" err="1"/>
              <a:t>mengalami</a:t>
            </a:r>
            <a:r>
              <a:rPr lang="en-ID" dirty="0"/>
              <a:t> KEK dan 83,3% non KEK. Pada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pada </a:t>
            </a:r>
            <a:r>
              <a:rPr lang="en-ID" dirty="0" err="1"/>
              <a:t>pangan</a:t>
            </a:r>
            <a:r>
              <a:rPr lang="en-ID" dirty="0"/>
              <a:t> 26,67% </a:t>
            </a:r>
            <a:r>
              <a:rPr lang="en-ID" dirty="0" err="1"/>
              <a:t>responden</a:t>
            </a:r>
            <a:r>
              <a:rPr lang="en-ID" dirty="0"/>
              <a:t> KEK dan 73,33% pada non KEK,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pada </a:t>
            </a:r>
            <a:r>
              <a:rPr lang="en-ID" dirty="0" err="1"/>
              <a:t>pangan</a:t>
            </a:r>
            <a:r>
              <a:rPr lang="en-ID" dirty="0"/>
              <a:t> 14,63% </a:t>
            </a:r>
            <a:r>
              <a:rPr lang="en-ID" dirty="0" err="1"/>
              <a:t>responden</a:t>
            </a:r>
            <a:r>
              <a:rPr lang="en-ID" dirty="0"/>
              <a:t> KEK dan 85,35% non KEK dan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pada </a:t>
            </a:r>
            <a:r>
              <a:rPr lang="en-ID" dirty="0" err="1"/>
              <a:t>pangan</a:t>
            </a:r>
            <a:r>
              <a:rPr lang="en-ID" dirty="0"/>
              <a:t> 100% </a:t>
            </a:r>
            <a:r>
              <a:rPr lang="en-ID" dirty="0" err="1"/>
              <a:t>responden</a:t>
            </a:r>
            <a:r>
              <a:rPr lang="en-ID" dirty="0"/>
              <a:t> KEK.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signifikan</a:t>
            </a:r>
            <a:r>
              <a:rPr lang="en-ID" dirty="0"/>
              <a:t> (0,000) pada </a:t>
            </a:r>
            <a:r>
              <a:rPr lang="en-ID" dirty="0" err="1"/>
              <a:t>pendidikan</a:t>
            </a:r>
            <a:r>
              <a:rPr lang="en-ID" dirty="0"/>
              <a:t> dan (0,012) pada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KEK, </a:t>
            </a:r>
            <a:r>
              <a:rPr lang="en-ID" dirty="0" err="1"/>
              <a:t>sedangkan</a:t>
            </a:r>
            <a:r>
              <a:rPr lang="en-ID" dirty="0"/>
              <a:t> pada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signifikan</a:t>
            </a:r>
            <a:r>
              <a:rPr lang="en-ID" dirty="0"/>
              <a:t> (0,535) </a:t>
            </a:r>
            <a:r>
              <a:rPr lang="en-ID" dirty="0" err="1"/>
              <a:t>dengan</a:t>
            </a:r>
            <a:r>
              <a:rPr lang="en-ID" dirty="0"/>
              <a:t> KEK pada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prakonsepsi</a:t>
            </a:r>
            <a:r>
              <a:rPr lang="en-ID" dirty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>
                <a:highlight>
                  <a:srgbClr val="FFFF00"/>
                </a:highlight>
              </a:rPr>
              <a:t>Jika </a:t>
            </a:r>
            <a:r>
              <a:rPr lang="en-ID" dirty="0" err="1">
                <a:highlight>
                  <a:srgbClr val="FFFF00"/>
                </a:highlight>
              </a:rPr>
              <a:t>dilihat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dari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hasil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penelitian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faktor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pendidikan</a:t>
            </a:r>
            <a:r>
              <a:rPr lang="en-ID" dirty="0">
                <a:highlight>
                  <a:srgbClr val="FFFF00"/>
                </a:highlight>
              </a:rPr>
              <a:t> dan </a:t>
            </a:r>
            <a:r>
              <a:rPr lang="en-ID" dirty="0" err="1">
                <a:highlight>
                  <a:srgbClr val="FFFF00"/>
                </a:highlight>
              </a:rPr>
              <a:t>pengeluaran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pangan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mempengaruhi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dengan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kejadian</a:t>
            </a:r>
            <a:r>
              <a:rPr lang="en-ID" dirty="0">
                <a:highlight>
                  <a:srgbClr val="FFFF00"/>
                </a:highlight>
              </a:rPr>
              <a:t> KEK.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Kekurangan Energi Kronis (KEK)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97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Penelitian</a:t>
            </a:r>
            <a:r>
              <a:rPr lang="en-ID" dirty="0"/>
              <a:t> (</a:t>
            </a:r>
            <a:r>
              <a:rPr lang="en-ID" dirty="0" err="1"/>
              <a:t>Hubu</a:t>
            </a:r>
            <a:r>
              <a:rPr lang="en-ID" dirty="0"/>
              <a:t>, </a:t>
            </a:r>
            <a:r>
              <a:rPr lang="en-ID" dirty="0" err="1"/>
              <a:t>dkk</a:t>
            </a:r>
            <a:r>
              <a:rPr lang="en-ID" dirty="0"/>
              <a:t>., 2018)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menunjukan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,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dan </a:t>
            </a:r>
            <a:r>
              <a:rPr lang="en-ID" dirty="0" err="1"/>
              <a:t>pekerjaan</a:t>
            </a:r>
            <a:r>
              <a:rPr lang="en-ID" dirty="0"/>
              <a:t> pada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prakonsepsi</a:t>
            </a:r>
            <a:r>
              <a:rPr lang="en-ID" dirty="0"/>
              <a:t>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20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2,6%, </a:t>
            </a:r>
            <a:r>
              <a:rPr lang="en-ID" dirty="0">
                <a:highlight>
                  <a:srgbClr val="FFFF00"/>
                </a:highlight>
              </a:rPr>
              <a:t>paling </a:t>
            </a:r>
            <a:r>
              <a:rPr lang="en-ID" dirty="0" err="1">
                <a:highlight>
                  <a:srgbClr val="FFFF00"/>
                </a:highlight>
              </a:rPr>
              <a:t>banyak</a:t>
            </a:r>
            <a:r>
              <a:rPr lang="en-ID" dirty="0">
                <a:highlight>
                  <a:srgbClr val="FFFF00"/>
                </a:highlight>
              </a:rPr>
              <a:t> pada </a:t>
            </a:r>
            <a:r>
              <a:rPr lang="en-ID" dirty="0" err="1">
                <a:highlight>
                  <a:srgbClr val="FFFF00"/>
                </a:highlight>
              </a:rPr>
              <a:t>kategori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usia</a:t>
            </a:r>
            <a:r>
              <a:rPr lang="en-ID" dirty="0">
                <a:highlight>
                  <a:srgbClr val="FFFF00"/>
                </a:highlight>
              </a:rPr>
              <a:t> 20 – 35 </a:t>
            </a:r>
            <a:r>
              <a:rPr lang="en-ID" dirty="0" err="1">
                <a:highlight>
                  <a:srgbClr val="FFFF00"/>
                </a:highlight>
              </a:rPr>
              <a:t>tahun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yakni</a:t>
            </a:r>
            <a:r>
              <a:rPr lang="en-ID" dirty="0">
                <a:highlight>
                  <a:srgbClr val="FFFF00"/>
                </a:highlight>
              </a:rPr>
              <a:t> 97,4%.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>
                <a:highlight>
                  <a:srgbClr val="FFFF00"/>
                </a:highlight>
              </a:rPr>
              <a:t>pendidikan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menunjukkan</a:t>
            </a:r>
            <a:r>
              <a:rPr lang="en-ID" dirty="0">
                <a:highlight>
                  <a:srgbClr val="FFFF00"/>
                </a:highlight>
              </a:rPr>
              <a:t> paling </a:t>
            </a:r>
            <a:r>
              <a:rPr lang="en-ID" dirty="0" err="1">
                <a:highlight>
                  <a:srgbClr val="FFFF00"/>
                </a:highlight>
              </a:rPr>
              <a:t>banyak</a:t>
            </a:r>
            <a:r>
              <a:rPr lang="en-ID" dirty="0">
                <a:highlight>
                  <a:srgbClr val="FFFF00"/>
                </a:highlight>
              </a:rPr>
              <a:t> pada </a:t>
            </a:r>
            <a:r>
              <a:rPr lang="en-ID" dirty="0" err="1">
                <a:highlight>
                  <a:srgbClr val="FFFF00"/>
                </a:highlight>
              </a:rPr>
              <a:t>tingkat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pendidikan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sekolah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menengah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atas</a:t>
            </a:r>
            <a:r>
              <a:rPr lang="en-ID" dirty="0">
                <a:highlight>
                  <a:srgbClr val="FFFF00"/>
                </a:highlight>
              </a:rPr>
              <a:t> (SMA) </a:t>
            </a:r>
            <a:r>
              <a:rPr lang="en-ID" dirty="0" err="1"/>
              <a:t>yakni</a:t>
            </a:r>
            <a:r>
              <a:rPr lang="en-ID" dirty="0"/>
              <a:t> 27,0% dan paling </a:t>
            </a:r>
            <a:r>
              <a:rPr lang="en-ID" dirty="0" err="1"/>
              <a:t>rendah</a:t>
            </a:r>
            <a:r>
              <a:rPr lang="en-ID" dirty="0"/>
              <a:t> pada </a:t>
            </a:r>
            <a:r>
              <a:rPr lang="en-ID" dirty="0" err="1"/>
              <a:t>jenjang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perguruan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yakni</a:t>
            </a:r>
            <a:r>
              <a:rPr lang="en-ID" dirty="0"/>
              <a:t> hanya6,6%.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>
                <a:highlight>
                  <a:srgbClr val="FFFF00"/>
                </a:highlight>
              </a:rPr>
              <a:t>pekerjaan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menunjukkan</a:t>
            </a:r>
            <a:r>
              <a:rPr lang="en-ID" dirty="0">
                <a:highlight>
                  <a:srgbClr val="FFFF00"/>
                </a:highlight>
              </a:rPr>
              <a:t> paling </a:t>
            </a:r>
            <a:r>
              <a:rPr lang="en-ID" dirty="0" err="1">
                <a:highlight>
                  <a:srgbClr val="FFFF00"/>
                </a:highlight>
              </a:rPr>
              <a:t>banyak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wanita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prakonsepsi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bekerja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sebagai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ibu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rumah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tangga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yakni</a:t>
            </a:r>
            <a:r>
              <a:rPr lang="en-ID" dirty="0">
                <a:highlight>
                  <a:srgbClr val="FFFF00"/>
                </a:highlight>
              </a:rPr>
              <a:t> 92,8%.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Usia</a:t>
            </a:r>
            <a:r>
              <a:rPr lang="en-ID" dirty="0"/>
              <a:t> 20-35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reproduksi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gizinya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/>
              <a:t>Perempuan yang </a:t>
            </a:r>
            <a:r>
              <a:rPr lang="en-ID" dirty="0" err="1"/>
              <a:t>mengalami</a:t>
            </a:r>
            <a:r>
              <a:rPr lang="en-ID" dirty="0"/>
              <a:t> KEK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berdampak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dan </a:t>
            </a:r>
            <a:r>
              <a:rPr lang="en-ID" dirty="0" err="1"/>
              <a:t>kelak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Persentase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Kurang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Kronik</a:t>
            </a:r>
            <a:r>
              <a:rPr lang="en-ID" dirty="0"/>
              <a:t> (KEK) </a:t>
            </a:r>
            <a:r>
              <a:rPr lang="en-ID" dirty="0" err="1"/>
              <a:t>tercapai</a:t>
            </a:r>
            <a:r>
              <a:rPr lang="en-ID" dirty="0"/>
              <a:t> 9,7% </a:t>
            </a:r>
            <a:r>
              <a:rPr lang="en-ID" dirty="0" err="1"/>
              <a:t>dari</a:t>
            </a:r>
            <a:r>
              <a:rPr lang="en-ID" dirty="0"/>
              <a:t> target 16%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persentase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164,95% (</a:t>
            </a:r>
            <a:r>
              <a:rPr lang="en-ID" dirty="0">
                <a:hlinkClick r:id="rId3"/>
              </a:rPr>
              <a:t>http://ppid.kemkes.go.id/uploads/img_60e3c13edba9f.pdf</a:t>
            </a:r>
            <a:r>
              <a:rPr lang="en-ID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Kekurangan Energi Kronis (KEK)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50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Penelitian</a:t>
            </a:r>
            <a:r>
              <a:rPr lang="en-ID" dirty="0"/>
              <a:t> (</a:t>
            </a:r>
            <a:r>
              <a:rPr lang="en-ID" dirty="0" err="1"/>
              <a:t>Umisah</a:t>
            </a:r>
            <a:r>
              <a:rPr lang="en-ID" dirty="0"/>
              <a:t> dan </a:t>
            </a:r>
            <a:r>
              <a:rPr lang="en-ID" dirty="0" err="1"/>
              <a:t>Pustitasari</a:t>
            </a:r>
            <a:r>
              <a:rPr lang="en-ID" dirty="0"/>
              <a:t>, 2017)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berumur</a:t>
            </a:r>
            <a:r>
              <a:rPr lang="en-ID" dirty="0"/>
              <a:t> 17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sebanyak</a:t>
            </a:r>
            <a:r>
              <a:rPr lang="en-ID" dirty="0"/>
              <a:t> 30 </a:t>
            </a:r>
            <a:r>
              <a:rPr lang="en-ID" dirty="0" err="1"/>
              <a:t>responden</a:t>
            </a:r>
            <a:r>
              <a:rPr lang="en-ID" dirty="0"/>
              <a:t>,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16 </a:t>
            </a:r>
            <a:r>
              <a:rPr lang="en-ID" dirty="0" err="1"/>
              <a:t>responden</a:t>
            </a:r>
            <a:r>
              <a:rPr lang="en-ID" dirty="0"/>
              <a:t> KEK dan 14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KEK. Pada </a:t>
            </a:r>
            <a:r>
              <a:rPr lang="en-ID" dirty="0" err="1"/>
              <a:t>usia</a:t>
            </a:r>
            <a:r>
              <a:rPr lang="en-ID" dirty="0"/>
              <a:t> 15-19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diikuti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psikologisnya</a:t>
            </a:r>
            <a:r>
              <a:rPr lang="en-ID" dirty="0"/>
              <a:t>.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mencoba</a:t>
            </a:r>
            <a:r>
              <a:rPr lang="en-ID" dirty="0"/>
              <a:t> </a:t>
            </a:r>
            <a:r>
              <a:rPr lang="en-ID" dirty="0" err="1"/>
              <a:t>ragam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perilaku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terkecuali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dikonsumsi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berpengaruh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Usia</a:t>
            </a:r>
            <a:r>
              <a:rPr lang="en-ID" dirty="0"/>
              <a:t> 17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yang </a:t>
            </a:r>
            <a:r>
              <a:rPr lang="en-ID" dirty="0" err="1"/>
              <a:t>memperhatikan</a:t>
            </a:r>
            <a:r>
              <a:rPr lang="en-ID" dirty="0"/>
              <a:t> body image.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normal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pubertas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 </a:t>
            </a:r>
            <a:r>
              <a:rPr lang="en-ID" b="1" dirty="0"/>
              <a:t>body image</a:t>
            </a:r>
            <a:r>
              <a:rPr lang="en-ID" dirty="0"/>
              <a:t> </a:t>
            </a:r>
            <a:r>
              <a:rPr lang="en-ID" dirty="0" err="1"/>
              <a:t>dibanding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yang lain. Pada </a:t>
            </a:r>
            <a:r>
              <a:rPr lang="en-ID" b="1" dirty="0" err="1"/>
              <a:t>remaja</a:t>
            </a:r>
            <a:r>
              <a:rPr lang="en-ID" b="1" dirty="0"/>
              <a:t> </a:t>
            </a:r>
            <a:r>
              <a:rPr lang="en-ID" b="1" dirty="0" err="1"/>
              <a:t>usia</a:t>
            </a:r>
            <a:r>
              <a:rPr lang="en-ID" dirty="0"/>
              <a:t> 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berkaiatan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 </a:t>
            </a:r>
            <a:r>
              <a:rPr lang="en-ID" b="1" dirty="0"/>
              <a:t>body image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b="1" dirty="0" err="1"/>
              <a:t>usia</a:t>
            </a:r>
            <a:r>
              <a:rPr lang="en-ID" dirty="0"/>
              <a:t> 16 – 19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 </a:t>
            </a:r>
            <a:r>
              <a:rPr lang="en-ID" b="1" dirty="0" err="1"/>
              <a:t>usia</a:t>
            </a:r>
            <a:r>
              <a:rPr lang="en-ID" dirty="0"/>
              <a:t> </a:t>
            </a:r>
            <a:r>
              <a:rPr lang="en-ID" dirty="0" err="1"/>
              <a:t>puncak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b="1" dirty="0" err="1"/>
              <a:t>usia</a:t>
            </a:r>
            <a:r>
              <a:rPr lang="en-ID" dirty="0"/>
              <a:t> 17 </a:t>
            </a:r>
            <a:r>
              <a:rPr lang="en-ID" dirty="0" err="1"/>
              <a:t>tahun</a:t>
            </a:r>
            <a:r>
              <a:rPr lang="en-ID" dirty="0"/>
              <a:t> (</a:t>
            </a:r>
            <a:r>
              <a:rPr lang="en-ID" dirty="0" err="1"/>
              <a:t>Rawana</a:t>
            </a:r>
            <a:r>
              <a:rPr lang="en-ID" dirty="0"/>
              <a:t> and Morgan, 2014).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Kekurangan Energi Kronis (KEK)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10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Sejalan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slide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body image,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puteri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agar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yang ideal, salah </a:t>
            </a:r>
            <a:r>
              <a:rPr lang="en-ID" dirty="0" err="1"/>
              <a:t>satunya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kebiasaan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yang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menyimpang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eating disorder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berdampak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/>
              <a:t>Eating disorders (ED)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mental yang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dan </a:t>
            </a:r>
            <a:r>
              <a:rPr lang="en-ID" dirty="0" err="1"/>
              <a:t>berat</a:t>
            </a:r>
            <a:r>
              <a:rPr lang="en-ID" dirty="0"/>
              <a:t> badan,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dan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/>
              <a:t>Pada </a:t>
            </a:r>
            <a:r>
              <a:rPr lang="en-ID" dirty="0" err="1"/>
              <a:t>umumnya</a:t>
            </a:r>
            <a:r>
              <a:rPr lang="en-ID" dirty="0"/>
              <a:t>, </a:t>
            </a:r>
            <a:r>
              <a:rPr lang="en-ID" dirty="0" err="1"/>
              <a:t>penderita</a:t>
            </a:r>
            <a:r>
              <a:rPr lang="en-ID" dirty="0"/>
              <a:t> ED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macam</a:t>
            </a:r>
            <a:r>
              <a:rPr lang="en-ID" dirty="0"/>
              <a:t> ED: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dirty="0">
                <a:highlight>
                  <a:srgbClr val="FFFF00"/>
                </a:highlight>
              </a:rPr>
              <a:t>anorexia nervosa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dirty="0">
                <a:highlight>
                  <a:srgbClr val="FFFF00"/>
                </a:highlight>
              </a:rPr>
              <a:t>bulimia nervosa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menguruskan</a:t>
            </a:r>
            <a:r>
              <a:rPr lang="en-ID" dirty="0"/>
              <a:t> badan.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26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Anorexia nervosa (AN) dan bulimia nervosa (BN),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kronis</a:t>
            </a:r>
            <a:r>
              <a:rPr lang="en-ID" sz="2000" dirty="0"/>
              <a:t> yang </a:t>
            </a:r>
            <a:r>
              <a:rPr lang="en-ID" sz="2000" dirty="0" err="1"/>
              <a:t>didefinisikan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gangguan</a:t>
            </a:r>
            <a:r>
              <a:rPr lang="en-ID" sz="2000" dirty="0"/>
              <a:t> </a:t>
            </a: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mengkontrol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Tanda AN </a:t>
            </a:r>
            <a:r>
              <a:rPr lang="en-ID" sz="2000" dirty="0" err="1"/>
              <a:t>ditandai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2000" dirty="0" err="1"/>
              <a:t>Keengganan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menetapkan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 normal,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2000" dirty="0" err="1"/>
              <a:t>Penyimpangan</a:t>
            </a:r>
            <a:r>
              <a:rPr lang="en-ID" sz="2000" dirty="0"/>
              <a:t> </a:t>
            </a:r>
            <a:r>
              <a:rPr lang="en-ID" sz="2000" dirty="0" err="1"/>
              <a:t>pandangan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, </a:t>
            </a:r>
            <a:r>
              <a:rPr lang="en-ID" sz="2000" dirty="0" err="1"/>
              <a:t>ketakutan</a:t>
            </a:r>
            <a:r>
              <a:rPr lang="en-ID" sz="2000" dirty="0"/>
              <a:t> </a:t>
            </a:r>
            <a:r>
              <a:rPr lang="en-ID" sz="2000" dirty="0" err="1"/>
              <a:t>ekstrim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gemuk</a:t>
            </a:r>
            <a:r>
              <a:rPr lang="en-ID" sz="2000" dirty="0"/>
              <a:t>, dan </a:t>
            </a: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yang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terganggu</a:t>
            </a:r>
            <a:r>
              <a:rPr lang="en-ID" sz="2000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BN </a:t>
            </a:r>
            <a:r>
              <a:rPr lang="en-ID" sz="2000" dirty="0" err="1"/>
              <a:t>ditandai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yang </a:t>
            </a:r>
            <a:r>
              <a:rPr lang="en-ID" sz="2000" dirty="0" err="1"/>
              <a:t>besar</a:t>
            </a:r>
            <a:r>
              <a:rPr lang="en-ID" sz="2000" dirty="0"/>
              <a:t> yang </a:t>
            </a:r>
            <a:r>
              <a:rPr lang="en-ID" sz="2000" dirty="0" err="1"/>
              <a:t>sering</a:t>
            </a:r>
            <a:r>
              <a:rPr lang="en-ID" sz="2000" dirty="0"/>
              <a:t> dan </a:t>
            </a:r>
            <a:r>
              <a:rPr lang="en-ID" sz="2000" dirty="0" err="1"/>
              <a:t>berulang-ulang</a:t>
            </a:r>
            <a:endParaRPr lang="en-ID" sz="20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2000" dirty="0" err="1"/>
              <a:t>Mencoba</a:t>
            </a:r>
            <a:r>
              <a:rPr lang="en-ID" sz="2000" dirty="0"/>
              <a:t> </a:t>
            </a:r>
            <a:r>
              <a:rPr lang="en-ID" sz="2000" dirty="0" err="1"/>
              <a:t>memuntahkan</a:t>
            </a:r>
            <a:r>
              <a:rPr lang="en-ID" sz="2000" dirty="0"/>
              <a:t> </a:t>
            </a:r>
            <a:r>
              <a:rPr lang="en-ID" sz="2000" dirty="0" err="1"/>
              <a:t>kembali</a:t>
            </a:r>
            <a:endParaRPr lang="en-ID" sz="20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2000" dirty="0" err="1"/>
              <a:t>Penggunaan</a:t>
            </a:r>
            <a:r>
              <a:rPr lang="en-ID" sz="2000" dirty="0"/>
              <a:t> </a:t>
            </a:r>
            <a:r>
              <a:rPr lang="en-ID" sz="2000" dirty="0" err="1"/>
              <a:t>obat</a:t>
            </a:r>
            <a:r>
              <a:rPr lang="en-ID" sz="2000" dirty="0"/>
              <a:t> </a:t>
            </a:r>
            <a:r>
              <a:rPr lang="en-ID" sz="2000" dirty="0" err="1"/>
              <a:t>pencahar</a:t>
            </a:r>
            <a:endParaRPr lang="en-ID" sz="20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2000" dirty="0" err="1"/>
              <a:t>Berpuasa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berolahraga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berlebihan</a:t>
            </a:r>
            <a:r>
              <a:rPr lang="en-ID" sz="2000" dirty="0"/>
              <a:t> (National Institute of Mental Health (NIMH), 2007).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28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1600" dirty="0" err="1"/>
              <a:t>Dampak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gangguan</a:t>
            </a:r>
            <a:r>
              <a:rPr lang="en-ID" sz="1600" dirty="0"/>
              <a:t> </a:t>
            </a:r>
            <a:r>
              <a:rPr lang="en-ID" sz="1600" dirty="0" err="1"/>
              <a:t>makan</a:t>
            </a:r>
            <a:r>
              <a:rPr lang="en-ID" sz="1600" dirty="0"/>
              <a:t> yang </a:t>
            </a:r>
            <a:r>
              <a:rPr lang="en-ID" sz="1600" dirty="0" err="1"/>
              <a:t>berkepanjangan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hipotensi</a:t>
            </a:r>
            <a:r>
              <a:rPr lang="en-ID" sz="1600" dirty="0"/>
              <a:t> </a:t>
            </a:r>
            <a:r>
              <a:rPr lang="en-ID" sz="1600" dirty="0" err="1"/>
              <a:t>kronis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Bradikardia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Hipotermia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pembengkakan</a:t>
            </a:r>
            <a:r>
              <a:rPr lang="en-ID" sz="1600" dirty="0"/>
              <a:t> </a:t>
            </a:r>
            <a:r>
              <a:rPr lang="en-ID" sz="1600" dirty="0" err="1"/>
              <a:t>kelenjar</a:t>
            </a:r>
            <a:r>
              <a:rPr lang="en-ID" sz="1600" dirty="0"/>
              <a:t> </a:t>
            </a:r>
            <a:r>
              <a:rPr lang="en-ID" sz="1600" dirty="0" err="1"/>
              <a:t>liur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Anemia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Dehidrasi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/>
              <a:t>Alkalosis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Hipokloremia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Ruptur</a:t>
            </a:r>
            <a:r>
              <a:rPr lang="en-ID" sz="1600" dirty="0"/>
              <a:t> </a:t>
            </a:r>
            <a:r>
              <a:rPr lang="en-ID" sz="1600" dirty="0" err="1"/>
              <a:t>lambung</a:t>
            </a:r>
            <a:r>
              <a:rPr lang="en-ID" sz="1600" dirty="0"/>
              <a:t> juga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endParaRPr lang="en-ID" sz="1600" dirty="0"/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90% </a:t>
            </a:r>
            <a:r>
              <a:rPr lang="en-ID" sz="1600" dirty="0" err="1"/>
              <a:t>penderita</a:t>
            </a:r>
            <a:r>
              <a:rPr lang="en-ID" sz="1600" dirty="0"/>
              <a:t> AN </a:t>
            </a:r>
            <a:r>
              <a:rPr lang="en-ID" sz="1600" dirty="0" err="1"/>
              <a:t>mengalami</a:t>
            </a:r>
            <a:r>
              <a:rPr lang="en-ID" sz="1600" dirty="0"/>
              <a:t> </a:t>
            </a:r>
            <a:r>
              <a:rPr lang="en-ID" sz="1600" dirty="0" err="1"/>
              <a:t>amenorrea</a:t>
            </a:r>
            <a:r>
              <a:rPr lang="en-ID" sz="1600" dirty="0"/>
              <a:t> </a:t>
            </a:r>
            <a:r>
              <a:rPr lang="en-ID" sz="1600" dirty="0" err="1"/>
              <a:t>sekunder</a:t>
            </a:r>
            <a:r>
              <a:rPr lang="en-ID" sz="1600" dirty="0"/>
              <a:t> </a:t>
            </a:r>
            <a:r>
              <a:rPr lang="en-ID" sz="1600" dirty="0" err="1"/>
              <a:t>disebabkan</a:t>
            </a:r>
            <a:r>
              <a:rPr lang="en-ID" sz="1600" dirty="0"/>
              <a:t> oleh </a:t>
            </a:r>
            <a:r>
              <a:rPr lang="en-ID" sz="1600" dirty="0" err="1"/>
              <a:t>malnutrisi</a:t>
            </a:r>
            <a:r>
              <a:rPr lang="en-ID" sz="1600" dirty="0"/>
              <a:t> </a:t>
            </a:r>
            <a:r>
              <a:rPr lang="en-ID" sz="1600" dirty="0" err="1"/>
              <a:t>kronis</a:t>
            </a:r>
            <a:r>
              <a:rPr lang="en-ID" sz="1600" dirty="0"/>
              <a:t>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Pengurangan</a:t>
            </a:r>
            <a:r>
              <a:rPr lang="en-ID" sz="1600" dirty="0"/>
              <a:t> </a:t>
            </a:r>
            <a:r>
              <a:rPr lang="en-ID" sz="1600" dirty="0" err="1"/>
              <a:t>densitas</a:t>
            </a:r>
            <a:r>
              <a:rPr lang="en-ID" sz="1600" dirty="0"/>
              <a:t> </a:t>
            </a:r>
            <a:r>
              <a:rPr lang="en-ID" sz="1600" dirty="0" err="1"/>
              <a:t>tulang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masalah</a:t>
            </a:r>
            <a:r>
              <a:rPr lang="en-ID" sz="1600" dirty="0"/>
              <a:t> yang </a:t>
            </a:r>
            <a:r>
              <a:rPr lang="en-ID" sz="1600" dirty="0" err="1"/>
              <a:t>serius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sukar</a:t>
            </a:r>
            <a:r>
              <a:rPr lang="en-ID" sz="1600" dirty="0"/>
              <a:t> </a:t>
            </a:r>
            <a:r>
              <a:rPr lang="en-ID" sz="1600" dirty="0" err="1"/>
              <a:t>diobati</a:t>
            </a:r>
            <a:r>
              <a:rPr lang="en-ID" sz="1600" dirty="0"/>
              <a:t>, dan </a:t>
            </a:r>
            <a:r>
              <a:rPr lang="en-ID" sz="1600" dirty="0" err="1"/>
              <a:t>keadaan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resiko</a:t>
            </a:r>
            <a:r>
              <a:rPr lang="en-ID" sz="1600" dirty="0"/>
              <a:t> fraktur </a:t>
            </a:r>
            <a:r>
              <a:rPr lang="en-ID" sz="1600" dirty="0" err="1"/>
              <a:t>tulang</a:t>
            </a:r>
            <a:r>
              <a:rPr lang="en-ID" sz="1600" dirty="0"/>
              <a:t>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Gangguan</a:t>
            </a:r>
            <a:r>
              <a:rPr lang="en-ID" sz="1600" dirty="0"/>
              <a:t> </a:t>
            </a:r>
            <a:r>
              <a:rPr lang="en-ID" sz="1600" dirty="0" err="1"/>
              <a:t>makan</a:t>
            </a:r>
            <a:r>
              <a:rPr lang="en-ID" sz="1600" dirty="0"/>
              <a:t> juga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menyebabkan</a:t>
            </a:r>
            <a:r>
              <a:rPr lang="en-ID" sz="1600" dirty="0"/>
              <a:t> </a:t>
            </a:r>
            <a:r>
              <a:rPr lang="en-ID" sz="1600" dirty="0" err="1"/>
              <a:t>gangguan</a:t>
            </a:r>
            <a:r>
              <a:rPr lang="en-ID" sz="1600" dirty="0"/>
              <a:t> pada </a:t>
            </a:r>
            <a:r>
              <a:rPr lang="en-ID" sz="1600" dirty="0" err="1"/>
              <a:t>jantung</a:t>
            </a:r>
            <a:r>
              <a:rPr lang="en-ID" sz="1600" dirty="0"/>
              <a:t>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en-ID" sz="1600" dirty="0" err="1"/>
              <a:t>Resiko</a:t>
            </a:r>
            <a:r>
              <a:rPr lang="en-ID" sz="1600" dirty="0"/>
              <a:t> </a:t>
            </a:r>
            <a:r>
              <a:rPr lang="en-ID" sz="1600" dirty="0" err="1"/>
              <a:t>tertinggi</a:t>
            </a:r>
            <a:r>
              <a:rPr lang="en-ID" sz="1600" dirty="0"/>
              <a:t> pada </a:t>
            </a:r>
            <a:r>
              <a:rPr lang="en-ID" sz="1600" dirty="0" err="1"/>
              <a:t>panderita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gangguan</a:t>
            </a:r>
            <a:r>
              <a:rPr lang="en-ID" sz="1600" dirty="0"/>
              <a:t> </a:t>
            </a:r>
            <a:r>
              <a:rPr lang="en-ID" sz="1600" dirty="0" err="1"/>
              <a:t>makan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gagal</a:t>
            </a:r>
            <a:r>
              <a:rPr lang="en-ID" sz="1600" dirty="0"/>
              <a:t> </a:t>
            </a:r>
            <a:r>
              <a:rPr lang="en-ID" sz="1600" dirty="0" err="1"/>
              <a:t>jantung</a:t>
            </a:r>
            <a:r>
              <a:rPr lang="en-ID" sz="1600" dirty="0"/>
              <a:t> (</a:t>
            </a:r>
            <a:r>
              <a:rPr lang="en-ID" sz="1600" dirty="0" err="1"/>
              <a:t>Tsuboi</a:t>
            </a:r>
            <a:r>
              <a:rPr lang="en-ID" sz="1600" dirty="0"/>
              <a:t>, 2005).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06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penyebab</a:t>
            </a:r>
            <a:r>
              <a:rPr lang="en-ID" sz="2000" dirty="0"/>
              <a:t> </a:t>
            </a:r>
            <a:r>
              <a:rPr lang="en-ID" sz="2000" dirty="0" err="1"/>
              <a:t>gangguan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anorexia nervosa dan bulimia nervosa 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sosio-kultural</a:t>
            </a:r>
            <a:r>
              <a:rPr lang="en-ID" sz="2000" dirty="0"/>
              <a:t> </a:t>
            </a:r>
            <a:r>
              <a:rPr lang="en-ID" sz="2000" dirty="0" err="1"/>
              <a:t>Tekanan</a:t>
            </a:r>
            <a:r>
              <a:rPr lang="en-ID" sz="2000" dirty="0"/>
              <a:t> yang </a:t>
            </a:r>
            <a:r>
              <a:rPr lang="en-ID" sz="2000" dirty="0" err="1"/>
              <a:t>berlebihan</a:t>
            </a:r>
            <a:r>
              <a:rPr lang="en-ID" sz="2000" dirty="0"/>
              <a:t> pada </a:t>
            </a:r>
            <a:r>
              <a:rPr lang="en-ID" sz="2000" dirty="0" err="1"/>
              <a:t>wanita</a:t>
            </a:r>
            <a:r>
              <a:rPr lang="en-ID" sz="2000" dirty="0"/>
              <a:t> </a:t>
            </a:r>
            <a:r>
              <a:rPr lang="en-ID" sz="2000" dirty="0" err="1"/>
              <a:t>muda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mencapai</a:t>
            </a:r>
            <a:r>
              <a:rPr lang="en-ID" sz="2000" dirty="0"/>
              <a:t> </a:t>
            </a:r>
            <a:r>
              <a:rPr lang="en-ID" sz="2000" dirty="0" err="1"/>
              <a:t>standart</a:t>
            </a:r>
            <a:r>
              <a:rPr lang="en-ID" sz="2000" dirty="0"/>
              <a:t> kurus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realistis</a:t>
            </a:r>
            <a:r>
              <a:rPr lang="en-ID" sz="2000" dirty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psikologis</a:t>
            </a:r>
            <a:r>
              <a:rPr lang="en-ID" sz="2000" dirty="0"/>
              <a:t>: Diet yang </a:t>
            </a:r>
            <a:r>
              <a:rPr lang="en-ID" sz="2000" dirty="0" err="1"/>
              <a:t>kaku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/>
              <a:t>membatasi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mengontrol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 </a:t>
            </a:r>
            <a:r>
              <a:rPr lang="en-ID" sz="2000" dirty="0" err="1"/>
              <a:t>berdampak</a:t>
            </a:r>
            <a:r>
              <a:rPr lang="en-ID" sz="2000" dirty="0"/>
              <a:t> </a:t>
            </a:r>
            <a:r>
              <a:rPr lang="en-ID" sz="2000" dirty="0" err="1"/>
              <a:t>pelanggaran</a:t>
            </a:r>
            <a:r>
              <a:rPr lang="en-ID" sz="2000" dirty="0"/>
              <a:t> diet dan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berlebihan</a:t>
            </a:r>
            <a:r>
              <a:rPr lang="en-ID" sz="2000" dirty="0"/>
              <a:t> yang </a:t>
            </a:r>
            <a:r>
              <a:rPr lang="en-ID" sz="2000" dirty="0" err="1"/>
              <a:t>bersifat</a:t>
            </a:r>
            <a:r>
              <a:rPr lang="en-ID" sz="2000" dirty="0"/>
              <a:t> </a:t>
            </a:r>
            <a:r>
              <a:rPr lang="en-ID" sz="2000" dirty="0" err="1"/>
              <a:t>bulimik</a:t>
            </a:r>
            <a:r>
              <a:rPr lang="en-ID" sz="2000" dirty="0"/>
              <a:t>, </a:t>
            </a:r>
            <a:r>
              <a:rPr lang="en-ID" sz="2000" dirty="0" err="1"/>
              <a:t>ketidakpuasan</a:t>
            </a:r>
            <a:r>
              <a:rPr lang="en-ID" sz="2000" dirty="0"/>
              <a:t> pada </a:t>
            </a:r>
            <a:r>
              <a:rPr lang="en-ID" sz="2000" dirty="0" err="1"/>
              <a:t>tubuh</a:t>
            </a:r>
            <a:r>
              <a:rPr lang="en-ID" sz="2000" dirty="0"/>
              <a:t>, </a:t>
            </a:r>
            <a:r>
              <a:rPr lang="en-ID" sz="2000" dirty="0" err="1"/>
              <a:t>kesulitan</a:t>
            </a:r>
            <a:r>
              <a:rPr lang="en-ID" sz="2000" dirty="0"/>
              <a:t> </a:t>
            </a:r>
            <a:r>
              <a:rPr lang="en-ID" sz="2000" dirty="0" err="1"/>
              <a:t>berpisah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keluarga</a:t>
            </a:r>
            <a:r>
              <a:rPr lang="en-ID" sz="2000" dirty="0"/>
              <a:t> dan </a:t>
            </a:r>
            <a:r>
              <a:rPr lang="en-ID" sz="2000" dirty="0" err="1"/>
              <a:t>membangun</a:t>
            </a:r>
            <a:r>
              <a:rPr lang="en-ID" sz="2000" dirty="0"/>
              <a:t> </a:t>
            </a:r>
            <a:r>
              <a:rPr lang="en-ID" sz="2000" dirty="0" err="1"/>
              <a:t>identitas</a:t>
            </a:r>
            <a:r>
              <a:rPr lang="en-ID" sz="2000" dirty="0"/>
              <a:t> individual,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psikologis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kesempurnaan</a:t>
            </a:r>
            <a:r>
              <a:rPr lang="en-ID" sz="2000" dirty="0"/>
              <a:t> dan </a:t>
            </a:r>
            <a:r>
              <a:rPr lang="en-ID" sz="2000" dirty="0" err="1"/>
              <a:t>kecenderungan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berfikir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dikotomis</a:t>
            </a:r>
            <a:r>
              <a:rPr lang="en-ID" sz="2000" dirty="0"/>
              <a:t>/ </a:t>
            </a:r>
            <a:r>
              <a:rPr lang="en-ID" sz="2000" dirty="0" err="1"/>
              <a:t>hitam</a:t>
            </a:r>
            <a:r>
              <a:rPr lang="en-ID" sz="2000" dirty="0"/>
              <a:t> </a:t>
            </a:r>
            <a:r>
              <a:rPr lang="en-ID" sz="2000" dirty="0" err="1"/>
              <a:t>putih</a:t>
            </a:r>
            <a:endParaRPr lang="en-ID" sz="20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keluarga</a:t>
            </a:r>
            <a:r>
              <a:rPr lang="en-ID" sz="2000" dirty="0"/>
              <a:t>: </a:t>
            </a:r>
            <a:r>
              <a:rPr lang="en-ID" sz="2000" dirty="0" err="1"/>
              <a:t>pola</a:t>
            </a:r>
            <a:r>
              <a:rPr lang="en-ID" sz="2000" dirty="0"/>
              <a:t> </a:t>
            </a:r>
            <a:r>
              <a:rPr lang="en-ID" sz="2000" dirty="0" err="1"/>
              <a:t>pengasuhan</a:t>
            </a:r>
            <a:r>
              <a:rPr lang="en-ID" sz="2000" dirty="0"/>
              <a:t>, </a:t>
            </a:r>
            <a:r>
              <a:rPr lang="en-ID" sz="2000" dirty="0" err="1"/>
              <a:t>kedekatan</a:t>
            </a:r>
            <a:r>
              <a:rPr lang="en-ID" sz="2000" dirty="0"/>
              <a:t> </a:t>
            </a:r>
            <a:r>
              <a:rPr lang="en-ID" sz="2000" dirty="0" err="1"/>
              <a:t>keluarga</a:t>
            </a:r>
            <a:endParaRPr lang="en-ID" sz="20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biologis</a:t>
            </a:r>
            <a:r>
              <a:rPr lang="en-ID" sz="2000" dirty="0"/>
              <a:t>: </a:t>
            </a:r>
            <a:r>
              <a:rPr lang="en-ID" sz="2000" dirty="0" err="1"/>
              <a:t>genetis</a:t>
            </a:r>
            <a:r>
              <a:rPr lang="en-ID" sz="2000" dirty="0"/>
              <a:t>, </a:t>
            </a:r>
            <a:r>
              <a:rPr lang="en-ID" sz="2000" dirty="0" err="1"/>
              <a:t>ketidakseimbangan</a:t>
            </a:r>
            <a:r>
              <a:rPr lang="en-ID" sz="2000" dirty="0"/>
              <a:t> system </a:t>
            </a:r>
            <a:r>
              <a:rPr lang="en-ID" sz="2000" dirty="0" err="1"/>
              <a:t>neurotransmiter</a:t>
            </a:r>
            <a:r>
              <a:rPr lang="en-ID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80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Gejala-gejala</a:t>
            </a:r>
            <a:r>
              <a:rPr lang="en-ID" sz="2000" dirty="0"/>
              <a:t> lain </a:t>
            </a:r>
            <a:r>
              <a:rPr lang="en-ID" sz="2000" dirty="0" err="1"/>
              <a:t>seseorang</a:t>
            </a:r>
            <a:r>
              <a:rPr lang="en-ID" sz="2000" dirty="0"/>
              <a:t> </a:t>
            </a:r>
            <a:r>
              <a:rPr lang="en-ID" sz="2000" dirty="0" err="1"/>
              <a:t>menderita</a:t>
            </a:r>
            <a:r>
              <a:rPr lang="en-ID" sz="2000" dirty="0"/>
              <a:t> anorexia 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1)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mengalami</a:t>
            </a:r>
            <a:r>
              <a:rPr lang="en-ID" sz="2000" dirty="0"/>
              <a:t> </a:t>
            </a:r>
            <a:r>
              <a:rPr lang="en-ID" sz="2000" dirty="0" err="1"/>
              <a:t>menstruasi</a:t>
            </a:r>
            <a:r>
              <a:rPr lang="en-ID" sz="2000" dirty="0"/>
              <a:t> </a:t>
            </a:r>
            <a:r>
              <a:rPr lang="en-ID" sz="2000" dirty="0" err="1"/>
              <a:t>selama</a:t>
            </a:r>
            <a:r>
              <a:rPr lang="en-ID" sz="2000" dirty="0"/>
              <a:t> 3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berturut-turut</a:t>
            </a:r>
            <a:r>
              <a:rPr lang="en-ID" sz="2000" dirty="0"/>
              <a:t> (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wanita</a:t>
            </a:r>
            <a:r>
              <a:rPr lang="en-ID" sz="2000" dirty="0"/>
              <a:t>)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2)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mau</a:t>
            </a:r>
            <a:r>
              <a:rPr lang="en-ID" sz="2000" dirty="0"/>
              <a:t> dan </a:t>
            </a:r>
            <a:r>
              <a:rPr lang="en-ID" sz="2000" dirty="0" err="1"/>
              <a:t>menolak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di </a:t>
            </a:r>
            <a:r>
              <a:rPr lang="en-ID" sz="2000" dirty="0" err="1"/>
              <a:t>depan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3) </a:t>
            </a:r>
            <a:r>
              <a:rPr lang="en-ID" sz="2000" dirty="0" err="1"/>
              <a:t>Sering</a:t>
            </a:r>
            <a:r>
              <a:rPr lang="en-ID" sz="2000" dirty="0"/>
              <a:t> </a:t>
            </a:r>
            <a:r>
              <a:rPr lang="en-ID" sz="2000" dirty="0" err="1"/>
              <a:t>merasa</a:t>
            </a:r>
            <a:r>
              <a:rPr lang="en-ID" sz="2000" dirty="0"/>
              <a:t> </a:t>
            </a:r>
            <a:r>
              <a:rPr lang="en-ID" sz="2000" dirty="0" err="1"/>
              <a:t>gelisah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4) </a:t>
            </a:r>
            <a:r>
              <a:rPr lang="en-ID" sz="2000" dirty="0" err="1"/>
              <a:t>Lemah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5) </a:t>
            </a:r>
            <a:r>
              <a:rPr lang="en-ID" sz="2000" dirty="0" err="1"/>
              <a:t>Kulit</a:t>
            </a:r>
            <a:r>
              <a:rPr lang="en-ID" sz="2000" dirty="0"/>
              <a:t> </a:t>
            </a:r>
            <a:r>
              <a:rPr lang="en-ID" sz="2000" dirty="0" err="1"/>
              <a:t>kusam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6) </a:t>
            </a:r>
            <a:r>
              <a:rPr lang="en-ID" sz="2000" dirty="0" err="1"/>
              <a:t>Nafas</a:t>
            </a:r>
            <a:r>
              <a:rPr lang="en-ID" sz="2000" dirty="0"/>
              <a:t> </a:t>
            </a:r>
            <a:r>
              <a:rPr lang="en-ID" sz="2000" dirty="0" err="1"/>
              <a:t>pendek-pendek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7) </a:t>
            </a:r>
            <a:r>
              <a:rPr lang="en-ID" sz="2000" dirty="0" err="1"/>
              <a:t>Khawatir</a:t>
            </a:r>
            <a:r>
              <a:rPr lang="en-ID" sz="2000" dirty="0"/>
              <a:t> </a:t>
            </a:r>
            <a:r>
              <a:rPr lang="en-ID" sz="2000" dirty="0" err="1"/>
              <a:t>berlebih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asupan</a:t>
            </a:r>
            <a:r>
              <a:rPr lang="en-ID" sz="2000" dirty="0"/>
              <a:t> </a:t>
            </a:r>
            <a:r>
              <a:rPr lang="en-ID" sz="2000" dirty="0" err="1"/>
              <a:t>kalori</a:t>
            </a:r>
            <a:endParaRPr lang="en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87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 err="1"/>
              <a:t>Akibat</a:t>
            </a:r>
            <a:r>
              <a:rPr lang="en-ID" sz="2000" dirty="0"/>
              <a:t> Bulimia: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1) </a:t>
            </a:r>
            <a:r>
              <a:rPr lang="en-ID" sz="2000" dirty="0" err="1"/>
              <a:t>pembengkakan</a:t>
            </a:r>
            <a:r>
              <a:rPr lang="en-ID" sz="2000" dirty="0"/>
              <a:t> </a:t>
            </a:r>
            <a:r>
              <a:rPr lang="en-ID" sz="2000" dirty="0" err="1"/>
              <a:t>kelenjar</a:t>
            </a:r>
            <a:r>
              <a:rPr lang="en-ID" sz="2000" dirty="0"/>
              <a:t> </a:t>
            </a:r>
            <a:r>
              <a:rPr lang="en-ID" sz="2000" dirty="0" err="1"/>
              <a:t>ludah</a:t>
            </a:r>
            <a:r>
              <a:rPr lang="en-ID" sz="2000" dirty="0"/>
              <a:t> di pipi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2) </a:t>
            </a:r>
            <a:r>
              <a:rPr lang="en-ID" sz="2000" dirty="0" err="1"/>
              <a:t>Jaringan</a:t>
            </a:r>
            <a:r>
              <a:rPr lang="en-ID" sz="2000" dirty="0"/>
              <a:t> </a:t>
            </a:r>
            <a:r>
              <a:rPr lang="en-ID" sz="2000" dirty="0" err="1"/>
              <a:t>parut</a:t>
            </a:r>
            <a:r>
              <a:rPr lang="en-ID" sz="2000" dirty="0"/>
              <a:t> di </a:t>
            </a:r>
            <a:r>
              <a:rPr lang="en-ID" sz="2000" dirty="0" err="1"/>
              <a:t>buku</a:t>
            </a:r>
            <a:r>
              <a:rPr lang="en-ID" sz="2000" dirty="0"/>
              <a:t> </a:t>
            </a:r>
            <a:r>
              <a:rPr lang="en-ID" sz="2000" dirty="0" err="1"/>
              <a:t>jari</a:t>
            </a:r>
            <a:r>
              <a:rPr lang="en-ID" sz="2000" dirty="0"/>
              <a:t> </a:t>
            </a:r>
            <a:r>
              <a:rPr lang="en-ID" sz="2000" dirty="0" err="1"/>
              <a:t>tangan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merangsang</a:t>
            </a:r>
            <a:r>
              <a:rPr lang="en-ID" sz="2000" dirty="0"/>
              <a:t> </a:t>
            </a:r>
            <a:r>
              <a:rPr lang="en-ID" sz="2000" dirty="0" err="1"/>
              <a:t>muntah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3) </a:t>
            </a:r>
            <a:r>
              <a:rPr lang="en-ID" sz="2000" dirty="0" err="1"/>
              <a:t>Pengikisan</a:t>
            </a:r>
            <a:r>
              <a:rPr lang="en-ID" sz="2000" dirty="0"/>
              <a:t> email </a:t>
            </a:r>
            <a:r>
              <a:rPr lang="en-ID" sz="2000" dirty="0" err="1"/>
              <a:t>gigi</a:t>
            </a:r>
            <a:r>
              <a:rPr lang="en-ID" sz="2000" dirty="0"/>
              <a:t> </a:t>
            </a:r>
            <a:r>
              <a:rPr lang="en-ID" sz="2000" dirty="0" err="1"/>
              <a:t>akibat</a:t>
            </a:r>
            <a:r>
              <a:rPr lang="en-ID" sz="2000" dirty="0"/>
              <a:t> bulimia yang </a:t>
            </a:r>
            <a:r>
              <a:rPr lang="en-ID" sz="2000" dirty="0" err="1"/>
              <a:t>sering</a:t>
            </a:r>
            <a:r>
              <a:rPr lang="en-ID" sz="2000" dirty="0"/>
              <a:t> </a:t>
            </a:r>
            <a:r>
              <a:rPr lang="en-ID" sz="2000" dirty="0" err="1"/>
              <a:t>muntah</a:t>
            </a:r>
            <a:r>
              <a:rPr lang="en-ID" sz="2000" dirty="0"/>
              <a:t> dan </a:t>
            </a:r>
            <a:r>
              <a:rPr lang="en-ID" sz="2000" dirty="0" err="1"/>
              <a:t>mengeluarkan</a:t>
            </a:r>
            <a:r>
              <a:rPr lang="en-ID" sz="2000" dirty="0"/>
              <a:t> </a:t>
            </a:r>
            <a:r>
              <a:rPr lang="en-ID" sz="2000" dirty="0" err="1"/>
              <a:t>asam</a:t>
            </a:r>
            <a:r>
              <a:rPr lang="en-ID" sz="2000" dirty="0"/>
              <a:t> </a:t>
            </a:r>
            <a:r>
              <a:rPr lang="en-ID" sz="2000" dirty="0" err="1"/>
              <a:t>lambung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4) Kadar kalium yang </a:t>
            </a:r>
            <a:r>
              <a:rPr lang="en-ID" sz="2000" dirty="0" err="1"/>
              <a:t>rendah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darah</a:t>
            </a:r>
            <a:r>
              <a:rPr lang="en-ID" sz="2000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5) Gigi sensitive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panas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dingin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6) </a:t>
            </a:r>
            <a:r>
              <a:rPr lang="en-ID" sz="2000" dirty="0" err="1"/>
              <a:t>Masalah</a:t>
            </a:r>
            <a:r>
              <a:rPr lang="en-ID" sz="2000" dirty="0"/>
              <a:t> pada </a:t>
            </a:r>
            <a:r>
              <a:rPr lang="en-ID" sz="2000" dirty="0" err="1"/>
              <a:t>kelenjar</a:t>
            </a:r>
            <a:r>
              <a:rPr lang="en-ID" sz="2000" dirty="0"/>
              <a:t> </a:t>
            </a:r>
            <a:r>
              <a:rPr lang="en-ID" sz="2000" dirty="0" err="1"/>
              <a:t>ludah</a:t>
            </a:r>
            <a:r>
              <a:rPr lang="en-ID" sz="2000" dirty="0"/>
              <a:t> yang </a:t>
            </a:r>
            <a:r>
              <a:rPr lang="en-ID" sz="2000" dirty="0" err="1"/>
              <a:t>berupa</a:t>
            </a:r>
            <a:r>
              <a:rPr lang="en-ID" sz="2000" dirty="0"/>
              <a:t> rasa </a:t>
            </a:r>
            <a:r>
              <a:rPr lang="en-ID" sz="2000" dirty="0" err="1"/>
              <a:t>nyeri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pembengkakan</a:t>
            </a:r>
            <a:r>
              <a:rPr lang="en-ID" sz="2000" dirty="0"/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7) </a:t>
            </a:r>
            <a:r>
              <a:rPr lang="en-ID" sz="2000" dirty="0" err="1"/>
              <a:t>Paparan</a:t>
            </a:r>
            <a:r>
              <a:rPr lang="en-ID" sz="2000" dirty="0"/>
              <a:t> </a:t>
            </a:r>
            <a:r>
              <a:rPr lang="en-ID" sz="2000" dirty="0" err="1"/>
              <a:t>asam</a:t>
            </a:r>
            <a:r>
              <a:rPr lang="en-ID" sz="2000" dirty="0"/>
              <a:t> </a:t>
            </a:r>
            <a:r>
              <a:rPr lang="en-ID" sz="2000" dirty="0" err="1"/>
              <a:t>lambung</a:t>
            </a:r>
            <a:r>
              <a:rPr lang="en-ID" sz="2000" dirty="0"/>
              <a:t> </a:t>
            </a:r>
            <a:r>
              <a:rPr lang="en-ID" sz="2000" dirty="0" err="1"/>
              <a:t>berlebih</a:t>
            </a:r>
            <a:r>
              <a:rPr lang="en-ID" sz="2000" dirty="0"/>
              <a:t> pada </a:t>
            </a:r>
            <a:r>
              <a:rPr lang="en-ID" sz="2000" dirty="0" err="1"/>
              <a:t>kerongkongan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menyebabkan</a:t>
            </a:r>
            <a:r>
              <a:rPr lang="en-ID" sz="2000" dirty="0"/>
              <a:t> </a:t>
            </a:r>
            <a:r>
              <a:rPr lang="en-ID" sz="2000" dirty="0" err="1"/>
              <a:t>borok</a:t>
            </a:r>
            <a:r>
              <a:rPr lang="en-ID" sz="2000" dirty="0"/>
              <a:t>, </a:t>
            </a:r>
            <a:r>
              <a:rPr lang="en-ID" sz="2000" dirty="0" err="1"/>
              <a:t>pecah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penyempitan</a:t>
            </a:r>
            <a:r>
              <a:rPr lang="en-ID" sz="2000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8) </a:t>
            </a:r>
            <a:r>
              <a:rPr lang="en-ID" sz="2000" dirty="0" err="1"/>
              <a:t>Terganggunya</a:t>
            </a:r>
            <a:r>
              <a:rPr lang="en-ID" sz="2000" dirty="0"/>
              <a:t> proses </a:t>
            </a:r>
            <a:r>
              <a:rPr lang="en-ID" sz="2000" dirty="0" err="1"/>
              <a:t>pencernaan</a:t>
            </a:r>
            <a:r>
              <a:rPr lang="en-ID" sz="2000" dirty="0"/>
              <a:t> </a:t>
            </a:r>
            <a:r>
              <a:rPr lang="en-ID" sz="2000" dirty="0" err="1"/>
              <a:t>akibat</a:t>
            </a:r>
            <a:r>
              <a:rPr lang="en-ID" sz="2000" dirty="0"/>
              <a:t> </a:t>
            </a:r>
            <a:r>
              <a:rPr lang="en-ID" sz="2000" dirty="0" err="1"/>
              <a:t>pencahar</a:t>
            </a:r>
            <a:r>
              <a:rPr lang="en-ID" sz="2000" dirty="0"/>
              <a:t>, </a:t>
            </a:r>
            <a:r>
              <a:rPr lang="en-ID" sz="2000" dirty="0" err="1"/>
              <a:t>bisamengakibatkan</a:t>
            </a:r>
            <a:r>
              <a:rPr lang="en-ID" sz="2000" dirty="0"/>
              <a:t> </a:t>
            </a:r>
            <a:r>
              <a:rPr lang="en-ID" sz="2000" dirty="0" err="1"/>
              <a:t>disfungsi</a:t>
            </a:r>
            <a:r>
              <a:rPr lang="en-ID" sz="2000" dirty="0"/>
              <a:t> organ </a:t>
            </a:r>
            <a:r>
              <a:rPr lang="en-ID" sz="2000" dirty="0" err="1"/>
              <a:t>pencernaan</a:t>
            </a:r>
            <a:r>
              <a:rPr lang="en-ID" sz="2000" dirty="0"/>
              <a:t> 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sz="2000" dirty="0"/>
              <a:t>9) </a:t>
            </a:r>
            <a:r>
              <a:rPr lang="en-ID" sz="2000" dirty="0" err="1"/>
              <a:t>Ketidakseimbangan</a:t>
            </a:r>
            <a:r>
              <a:rPr lang="en-ID" sz="2000" dirty="0"/>
              <a:t> </a:t>
            </a:r>
            <a:r>
              <a:rPr lang="en-ID" sz="2000" dirty="0" err="1"/>
              <a:t>cairan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akibat</a:t>
            </a:r>
            <a:r>
              <a:rPr lang="en-ID" sz="2000" dirty="0"/>
              <a:t> stimulus </a:t>
            </a:r>
            <a:r>
              <a:rPr lang="en-ID" sz="2000" dirty="0" err="1"/>
              <a:t>zat</a:t>
            </a:r>
            <a:r>
              <a:rPr lang="en-ID" sz="2000" dirty="0"/>
              <a:t> diuretic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berlebih</a:t>
            </a:r>
            <a:r>
              <a:rPr lang="en-ID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03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500306"/>
            <a:ext cx="7099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b="1" dirty="0" err="1"/>
              <a:t>Mahasiswa</a:t>
            </a:r>
            <a:r>
              <a:rPr lang="en-ID" sz="2400" b="1" dirty="0"/>
              <a:t> </a:t>
            </a:r>
            <a:r>
              <a:rPr lang="en-ID" sz="2400" b="1" dirty="0" err="1"/>
              <a:t>mampu</a:t>
            </a:r>
            <a:r>
              <a:rPr lang="en-ID" sz="2400" b="1" dirty="0"/>
              <a:t> </a:t>
            </a:r>
            <a:r>
              <a:rPr lang="en-ID" sz="2400" b="1" dirty="0" err="1"/>
              <a:t>memahami</a:t>
            </a:r>
            <a:r>
              <a:rPr lang="en-ID" sz="2400" b="1" dirty="0"/>
              <a:t> </a:t>
            </a:r>
            <a:r>
              <a:rPr lang="en-ID" sz="2400" b="1" dirty="0" err="1"/>
              <a:t>permasalahan</a:t>
            </a:r>
            <a:r>
              <a:rPr lang="en-ID" sz="2400" b="1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 err="1"/>
              <a:t>Kegemukan</a:t>
            </a:r>
            <a:endParaRPr lang="en-ID" sz="2400" dirty="0"/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/>
              <a:t>Kurang </a:t>
            </a:r>
            <a:r>
              <a:rPr lang="en-ID" sz="2400" dirty="0" err="1"/>
              <a:t>gizi</a:t>
            </a:r>
            <a:endParaRPr lang="en-ID" sz="2400" dirty="0"/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 err="1"/>
              <a:t>Anoreksia</a:t>
            </a:r>
            <a:endParaRPr lang="en-ID" sz="2400" dirty="0"/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/>
              <a:t>Bulimia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400" dirty="0" err="1"/>
              <a:t>Asuhan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pada masa </a:t>
            </a:r>
            <a:r>
              <a:rPr lang="en-ID" sz="2400" dirty="0" err="1"/>
              <a:t>remaja</a:t>
            </a:r>
            <a:r>
              <a:rPr lang="en-ID" sz="2400" dirty="0"/>
              <a:t> dan </a:t>
            </a:r>
            <a:r>
              <a:rPr lang="en-ID" sz="2400" dirty="0" err="1"/>
              <a:t>pra</a:t>
            </a:r>
            <a:r>
              <a:rPr lang="en-ID" sz="2400" dirty="0"/>
              <a:t> </a:t>
            </a:r>
            <a:r>
              <a:rPr lang="en-ID" sz="2400" dirty="0" err="1"/>
              <a:t>konsepsi</a:t>
            </a:r>
            <a:r>
              <a:rPr lang="en-ID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Tujuan Pembelajaran:</a:t>
            </a: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/>
              <a:t>Cara </a:t>
            </a:r>
            <a:r>
              <a:rPr lang="en-ID" sz="2000" dirty="0" err="1"/>
              <a:t>mengatasi</a:t>
            </a:r>
            <a:r>
              <a:rPr lang="en-ID" sz="2000" dirty="0"/>
              <a:t>:</a:t>
            </a: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ID" sz="2000" dirty="0"/>
              <a:t>Harus </a:t>
            </a:r>
            <a:r>
              <a:rPr lang="en-ID" sz="2000" dirty="0" err="1"/>
              <a:t>percaya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endParaRPr lang="en-ID" sz="2000" dirty="0"/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pikiran</a:t>
            </a:r>
            <a:r>
              <a:rPr lang="en-ID" sz="2000" dirty="0"/>
              <a:t> </a:t>
            </a:r>
            <a:r>
              <a:rPr lang="en-ID" sz="2000" dirty="0" err="1"/>
              <a:t>positif</a:t>
            </a:r>
            <a:endParaRPr lang="en-ID" sz="2000" dirty="0"/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aktifitas</a:t>
            </a:r>
            <a:r>
              <a:rPr lang="en-ID" sz="2000" dirty="0"/>
              <a:t> </a:t>
            </a:r>
            <a:r>
              <a:rPr lang="en-ID" sz="2000" dirty="0" err="1"/>
              <a:t>positif</a:t>
            </a:r>
            <a:r>
              <a:rPr lang="en-ID" sz="2000" dirty="0"/>
              <a:t>: </a:t>
            </a:r>
            <a:r>
              <a:rPr lang="en-ID" sz="2000" dirty="0" err="1"/>
              <a:t>olahraga</a:t>
            </a:r>
            <a:r>
              <a:rPr lang="en-ID" sz="2000" dirty="0"/>
              <a:t> </a:t>
            </a:r>
            <a:r>
              <a:rPr lang="en-ID" sz="2000" dirty="0" err="1"/>
              <a:t>secukupnya</a:t>
            </a:r>
            <a:r>
              <a:rPr lang="en-ID" sz="2000" dirty="0"/>
              <a:t>, </a:t>
            </a:r>
            <a:r>
              <a:rPr lang="en-ID" sz="2000" dirty="0" err="1"/>
              <a:t>diskusi</a:t>
            </a:r>
            <a:r>
              <a:rPr lang="en-ID" sz="2000" dirty="0"/>
              <a:t> </a:t>
            </a:r>
            <a:r>
              <a:rPr lang="en-ID" sz="2000" dirty="0" err="1"/>
              <a:t>teman</a:t>
            </a:r>
            <a:r>
              <a:rPr lang="en-ID" sz="2000" dirty="0"/>
              <a:t> </a:t>
            </a:r>
            <a:r>
              <a:rPr lang="en-ID" sz="2000" dirty="0" err="1"/>
              <a:t>sebaya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yang </a:t>
            </a:r>
            <a:r>
              <a:rPr lang="en-ID" sz="2000" dirty="0" err="1"/>
              <a:t>terpercaya</a:t>
            </a:r>
            <a:endParaRPr lang="en-ID" sz="2000" dirty="0"/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ID" sz="2000" dirty="0"/>
              <a:t>Diet </a:t>
            </a:r>
            <a:r>
              <a:rPr lang="en-ID" sz="2000" dirty="0" err="1"/>
              <a:t>sehat</a:t>
            </a:r>
            <a:r>
              <a:rPr lang="en-ID" sz="2000" dirty="0"/>
              <a:t> </a:t>
            </a:r>
            <a:r>
              <a:rPr lang="en-ID" sz="2000" dirty="0" err="1"/>
              <a:t>berkonsultasi</a:t>
            </a:r>
            <a:r>
              <a:rPr lang="en-ID" sz="2000" dirty="0"/>
              <a:t> pada </a:t>
            </a:r>
            <a:r>
              <a:rPr lang="en-ID" sz="2000" dirty="0" err="1"/>
              <a:t>ahlinya</a:t>
            </a:r>
            <a:endParaRPr lang="en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Anoreksia dan </a:t>
            </a:r>
            <a:r>
              <a:rPr lang="en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ID" sz="2000" dirty="0"/>
              <a:t>ulimia Nervosa 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34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Reproduksi</a:t>
            </a:r>
            <a:r>
              <a:rPr lang="id-ID" dirty="0"/>
              <a:t> manusia membutuhkan zat gizi yang cukup. </a:t>
            </a:r>
            <a:r>
              <a:rPr lang="id-ID" dirty="0" err="1"/>
              <a:t>Asupan</a:t>
            </a:r>
            <a:r>
              <a:rPr lang="id-ID" dirty="0"/>
              <a:t> zat gizi harus diperhatikan agar mencapai kematangan seksual. Gizi seimbang akan menentukan kesehatan organ reproduksi. Berikut diuraikan beberapa zat gizi yang berperan dalam kesehatan reproduksi.</a:t>
            </a:r>
          </a:p>
          <a:p>
            <a:pPr lvl="0" algn="just"/>
            <a:r>
              <a:rPr lang="en-ID" dirty="0" err="1">
                <a:highlight>
                  <a:srgbClr val="FFFF00"/>
                </a:highlight>
              </a:rPr>
              <a:t>Karbohidrat</a:t>
            </a:r>
            <a:endParaRPr lang="en-ID" dirty="0">
              <a:highlight>
                <a:srgbClr val="FFFF00"/>
              </a:highlight>
            </a:endParaRPr>
          </a:p>
          <a:p>
            <a:pPr algn="just"/>
            <a:r>
              <a:rPr lang="en-ID" dirty="0"/>
              <a:t>Ketika </a:t>
            </a:r>
            <a:r>
              <a:rPr lang="en-ID" dirty="0" err="1"/>
              <a:t>premenstruasi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jarang</a:t>
            </a:r>
            <a:r>
              <a:rPr lang="en-ID" dirty="0"/>
              <a:t> </a:t>
            </a:r>
            <a:r>
              <a:rPr lang="en-ID" dirty="0" err="1"/>
              <a:t>remajamengalami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penekanan</a:t>
            </a:r>
            <a:r>
              <a:rPr lang="en-ID" dirty="0"/>
              <a:t> </a:t>
            </a:r>
            <a:r>
              <a:rPr lang="en-ID" dirty="0" err="1"/>
              <a:t>nafsumakan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esterogen.Perubahan</a:t>
            </a:r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belumdidukung</a:t>
            </a:r>
            <a:r>
              <a:rPr lang="en-ID" dirty="0"/>
              <a:t> data </a:t>
            </a:r>
            <a:r>
              <a:rPr lang="en-ID" dirty="0" err="1"/>
              <a:t>pasti</a:t>
            </a:r>
            <a:r>
              <a:rPr lang="en-ID" dirty="0"/>
              <a:t>. Ada yang </a:t>
            </a:r>
            <a:r>
              <a:rPr lang="en-ID" dirty="0" err="1"/>
              <a:t>berpendapatbahwa</a:t>
            </a:r>
            <a:r>
              <a:rPr lang="en-ID" dirty="0"/>
              <a:t> </a:t>
            </a:r>
            <a:r>
              <a:rPr lang="en-ID" dirty="0" err="1"/>
              <a:t>karbohidrat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sumberpeningkatan</a:t>
            </a:r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faseluteal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yang lain </a:t>
            </a:r>
            <a:r>
              <a:rPr lang="en-ID" dirty="0" err="1"/>
              <a:t>berpendapatbahwa</a:t>
            </a:r>
            <a:r>
              <a:rPr lang="en-ID" dirty="0"/>
              <a:t>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softdrink</a:t>
            </a:r>
            <a:r>
              <a:rPr lang="en-ID" dirty="0"/>
              <a:t> </a:t>
            </a:r>
            <a:r>
              <a:rPr lang="en-ID" dirty="0" err="1"/>
              <a:t>yangmengandung</a:t>
            </a:r>
            <a:r>
              <a:rPr lang="en-ID" dirty="0"/>
              <a:t> gula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meningkatselama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luteal.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makaselama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luteal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peningkatanasupan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. Akan </a:t>
            </a:r>
            <a:r>
              <a:rPr lang="en-ID" dirty="0" err="1"/>
              <a:t>tetapi,remaja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fast </a:t>
            </a:r>
            <a:r>
              <a:rPr lang="en-ID" dirty="0" err="1"/>
              <a:t>foodyang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-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yang </a:t>
            </a:r>
            <a:r>
              <a:rPr lang="en-ID" dirty="0" err="1"/>
              <a:t>secaratidak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tubuhkekurangan</a:t>
            </a:r>
            <a:r>
              <a:rPr lang="en-ID" dirty="0"/>
              <a:t> </a:t>
            </a:r>
            <a:r>
              <a:rPr lang="en-ID" dirty="0" err="1"/>
              <a:t>zat-zat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makro</a:t>
            </a:r>
            <a:r>
              <a:rPr lang="en-ID" dirty="0"/>
              <a:t> dan </a:t>
            </a:r>
            <a:r>
              <a:rPr lang="en-ID" dirty="0" err="1"/>
              <a:t>mikro.Apabila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terusmenerus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fungsiorgan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dan </a:t>
            </a:r>
            <a:r>
              <a:rPr lang="en-ID" dirty="0" err="1"/>
              <a:t>terganggunya</a:t>
            </a:r>
            <a:r>
              <a:rPr lang="en-ID" dirty="0"/>
              <a:t> </a:t>
            </a:r>
            <a:r>
              <a:rPr lang="en-ID" dirty="0" err="1"/>
              <a:t>fungsireproduksi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menstruasi</a:t>
            </a:r>
            <a:endParaRPr lang="en-ID" dirty="0"/>
          </a:p>
          <a:p>
            <a:pPr algn="just"/>
            <a:endParaRPr lang="en-ID" dirty="0"/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Gizi seimbang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09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ID" dirty="0"/>
              <a:t>Protein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Unit </a:t>
            </a:r>
            <a:r>
              <a:rPr lang="en-ID" dirty="0" err="1"/>
              <a:t>pembangun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protein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asamamino</a:t>
            </a:r>
            <a:r>
              <a:rPr lang="en-ID" dirty="0"/>
              <a:t>. </a:t>
            </a:r>
            <a:r>
              <a:rPr lang="en-ID" dirty="0" err="1"/>
              <a:t>Arginin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amino </a:t>
            </a:r>
            <a:r>
              <a:rPr lang="en-ID" dirty="0" err="1"/>
              <a:t>yangberfungsi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tahan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dan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kemandulan</a:t>
            </a:r>
            <a:r>
              <a:rPr lang="en-ID" dirty="0"/>
              <a:t>.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arginin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ikan,daging</a:t>
            </a:r>
            <a:r>
              <a:rPr lang="en-ID" dirty="0"/>
              <a:t> </a:t>
            </a:r>
            <a:r>
              <a:rPr lang="en-ID" dirty="0" err="1"/>
              <a:t>sapi</a:t>
            </a:r>
            <a:r>
              <a:rPr lang="en-ID" dirty="0"/>
              <a:t>, </a:t>
            </a:r>
            <a:r>
              <a:rPr lang="en-ID" dirty="0" err="1"/>
              <a:t>ayam</a:t>
            </a:r>
            <a:r>
              <a:rPr lang="en-ID" dirty="0"/>
              <a:t>, </a:t>
            </a:r>
            <a:r>
              <a:rPr lang="en-ID" dirty="0" err="1"/>
              <a:t>kacang-kacangan</a:t>
            </a:r>
            <a:r>
              <a:rPr lang="en-ID" dirty="0"/>
              <a:t>. </a:t>
            </a:r>
            <a:r>
              <a:rPr lang="en-ID" dirty="0" err="1"/>
              <a:t>Kedelai</a:t>
            </a:r>
            <a:r>
              <a:rPr lang="en-ID" dirty="0"/>
              <a:t> dan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olahan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tempe</a:t>
            </a:r>
            <a:r>
              <a:rPr lang="en-ID" dirty="0"/>
              <a:t> dan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phytoestrogen.Tahu</a:t>
            </a:r>
            <a:r>
              <a:rPr lang="en-ID" dirty="0"/>
              <a:t> yang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kacang</a:t>
            </a:r>
            <a:r>
              <a:rPr lang="en-ID" dirty="0"/>
              <a:t> </a:t>
            </a:r>
            <a:r>
              <a:rPr lang="en-ID" dirty="0" err="1"/>
              <a:t>kedelaimengandung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isoflavon</a:t>
            </a:r>
            <a:r>
              <a:rPr lang="en-ID" dirty="0"/>
              <a:t>. </a:t>
            </a:r>
            <a:r>
              <a:rPr lang="en-ID" dirty="0" err="1"/>
              <a:t>Konsumsitahu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merangsang</a:t>
            </a:r>
            <a:r>
              <a:rPr lang="en-ID" dirty="0"/>
              <a:t> </a:t>
            </a:r>
            <a:r>
              <a:rPr lang="en-ID" dirty="0" err="1"/>
              <a:t>produksihormon</a:t>
            </a:r>
            <a:r>
              <a:rPr lang="en-ID" dirty="0"/>
              <a:t> </a:t>
            </a:r>
            <a:r>
              <a:rPr lang="en-ID" dirty="0" err="1"/>
              <a:t>estrogen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menstruasisehingga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peradangan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kram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. </a:t>
            </a:r>
            <a:r>
              <a:rPr lang="en-ID" dirty="0" err="1"/>
              <a:t>Kemangi</a:t>
            </a:r>
            <a:r>
              <a:rPr lang="en-ID" dirty="0"/>
              <a:t> juga kaya </a:t>
            </a:r>
            <a:r>
              <a:rPr lang="en-ID" dirty="0" err="1"/>
              <a:t>dengankandungan</a:t>
            </a:r>
            <a:r>
              <a:rPr lang="en-ID" dirty="0"/>
              <a:t> </a:t>
            </a:r>
            <a:r>
              <a:rPr lang="en-ID" dirty="0" err="1"/>
              <a:t>arginin</a:t>
            </a:r>
            <a:r>
              <a:rPr lang="en-ID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Gizi seimbang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504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ID" dirty="0"/>
              <a:t>Lemak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Lemak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peranan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lemak </a:t>
            </a:r>
            <a:r>
              <a:rPr lang="en-ID" dirty="0" err="1"/>
              <a:t>esensial</a:t>
            </a:r>
            <a:r>
              <a:rPr lang="en-ID" dirty="0"/>
              <a:t> </a:t>
            </a:r>
            <a:r>
              <a:rPr lang="en-ID" dirty="0" err="1"/>
              <a:t>yangdiperlukan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dan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pengangkut</a:t>
            </a:r>
            <a:r>
              <a:rPr lang="en-ID" dirty="0"/>
              <a:t> vitamin </a:t>
            </a:r>
            <a:r>
              <a:rPr lang="en-ID" dirty="0" err="1"/>
              <a:t>larut</a:t>
            </a:r>
            <a:r>
              <a:rPr lang="en-ID" dirty="0"/>
              <a:t> lemak.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simpananlemak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adipose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persiapan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. </a:t>
            </a:r>
            <a:r>
              <a:rPr lang="en-ID" dirty="0" err="1"/>
              <a:t>Menstruasiwanita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kalau</a:t>
            </a:r>
            <a:r>
              <a:rPr lang="en-ID" dirty="0"/>
              <a:t> </a:t>
            </a:r>
            <a:r>
              <a:rPr lang="en-ID" dirty="0" err="1"/>
              <a:t>tidakmemiliki</a:t>
            </a:r>
            <a:r>
              <a:rPr lang="en-ID" dirty="0"/>
              <a:t> </a:t>
            </a:r>
            <a:r>
              <a:rPr lang="en-ID" dirty="0" err="1"/>
              <a:t>simpanan</a:t>
            </a:r>
            <a:r>
              <a:rPr lang="en-ID" dirty="0"/>
              <a:t> lemak 20%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totalberat</a:t>
            </a:r>
            <a:r>
              <a:rPr lang="en-ID" dirty="0"/>
              <a:t> badan3.Asam lemak </a:t>
            </a:r>
            <a:r>
              <a:rPr lang="en-ID" dirty="0" err="1"/>
              <a:t>esensial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lemakomega</a:t>
            </a:r>
            <a:r>
              <a:rPr lang="en-ID" dirty="0"/>
              <a:t> 3,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3% </a:t>
            </a:r>
            <a:r>
              <a:rPr lang="en-ID" dirty="0" err="1"/>
              <a:t>darienergi</a:t>
            </a:r>
            <a:r>
              <a:rPr lang="en-ID" dirty="0"/>
              <a:t> total. Wanita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asamlemak</a:t>
            </a:r>
            <a:r>
              <a:rPr lang="en-ID" dirty="0"/>
              <a:t> omega 3 yang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cenderungmengalami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(</a:t>
            </a:r>
            <a:r>
              <a:rPr lang="en-ID" dirty="0" err="1"/>
              <a:t>dismenorhea</a:t>
            </a:r>
            <a:r>
              <a:rPr lang="en-ID" dirty="0"/>
              <a:t>). </a:t>
            </a:r>
            <a:r>
              <a:rPr lang="en-ID" dirty="0" err="1"/>
              <a:t>Studimenunjukkan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asamlemak</a:t>
            </a:r>
            <a:r>
              <a:rPr lang="en-ID" dirty="0"/>
              <a:t> omega-3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sehari-hariakan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. Ikan tuna </a:t>
            </a:r>
            <a:r>
              <a:rPr lang="en-ID" dirty="0" err="1"/>
              <a:t>dansalmon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lemak omega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Gizi seimbang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05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ID" dirty="0"/>
              <a:t>Vitamin</a:t>
            </a:r>
          </a:p>
          <a:p>
            <a:pPr algn="just"/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mikro</a:t>
            </a:r>
            <a:r>
              <a:rPr lang="en-ID" dirty="0"/>
              <a:t> (vitamin </a:t>
            </a:r>
            <a:r>
              <a:rPr lang="en-ID" dirty="0" err="1"/>
              <a:t>danmineral</a:t>
            </a:r>
            <a:r>
              <a:rPr lang="en-ID" dirty="0"/>
              <a:t>)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kelebihan</a:t>
            </a:r>
            <a:r>
              <a:rPr lang="en-ID" dirty="0"/>
              <a:t> </a:t>
            </a:r>
            <a:r>
              <a:rPr lang="en-ID" dirty="0" err="1"/>
              <a:t>prostaglandinyang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memfasilitasi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Dysmenorrhea. Agar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tidakmengalami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tersebut,dibutuhkan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mikro</a:t>
            </a:r>
            <a:r>
              <a:rPr lang="en-ID" dirty="0"/>
              <a:t> yang </a:t>
            </a:r>
            <a:r>
              <a:rPr lang="en-ID" dirty="0" err="1"/>
              <a:t>pentingdalam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Dysmenorrheaprimer</a:t>
            </a:r>
            <a:r>
              <a:rPr lang="en-US" dirty="0"/>
              <a:t>.</a:t>
            </a:r>
            <a:endParaRPr lang="en-ID" dirty="0"/>
          </a:p>
          <a:p>
            <a:pPr lvl="0" algn="just"/>
            <a:r>
              <a:rPr lang="en-US" dirty="0" err="1"/>
              <a:t>Penilaian</a:t>
            </a:r>
            <a:r>
              <a:rPr lang="en-US" dirty="0"/>
              <a:t> Status </a:t>
            </a:r>
            <a:r>
              <a:rPr lang="en-US" dirty="0" err="1"/>
              <a:t>Gizi</a:t>
            </a:r>
            <a:endParaRPr lang="en-ID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Lingkar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Atas</a:t>
            </a:r>
            <a:endParaRPr lang="en-ID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Menghitung</a:t>
            </a:r>
            <a:r>
              <a:rPr lang="en-US" dirty="0"/>
              <a:t> IMT</a:t>
            </a:r>
            <a:r>
              <a:rPr lang="en-ID" dirty="0"/>
              <a:t> </a:t>
            </a:r>
          </a:p>
          <a:p>
            <a:pPr algn="just"/>
            <a:r>
              <a:rPr lang="en-ID" dirty="0" err="1"/>
              <a:t>Sejalan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: </a:t>
            </a:r>
            <a:r>
              <a:rPr lang="en-ID" dirty="0" err="1"/>
              <a:t>Penyebab</a:t>
            </a:r>
            <a:r>
              <a:rPr lang="en-ID" dirty="0"/>
              <a:t> Utama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 Pada </a:t>
            </a:r>
            <a:r>
              <a:rPr lang="en-ID" dirty="0" err="1"/>
              <a:t>Prakonsepsi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Indeks</a:t>
            </a:r>
            <a:r>
              <a:rPr lang="en-ID" dirty="0"/>
              <a:t> Masa </a:t>
            </a:r>
            <a:r>
              <a:rPr lang="en-ID" dirty="0" err="1"/>
              <a:t>Tubuh</a:t>
            </a:r>
            <a:r>
              <a:rPr lang="en-ID" dirty="0"/>
              <a:t> &lt;18,5 kg/m2 dan </a:t>
            </a:r>
            <a:r>
              <a:rPr lang="en-ID" dirty="0" err="1"/>
              <a:t>Lingkar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 Atas &lt;23,5 cm. Kurang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 pada masa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subur</a:t>
            </a:r>
            <a:r>
              <a:rPr lang="en-ID" dirty="0"/>
              <a:t> </a:t>
            </a:r>
            <a:r>
              <a:rPr lang="en-ID" dirty="0" err="1"/>
              <a:t>khususnya</a:t>
            </a:r>
            <a:r>
              <a:rPr lang="en-ID" dirty="0"/>
              <a:t> masa </a:t>
            </a:r>
            <a:r>
              <a:rPr lang="en-ID" dirty="0" err="1"/>
              <a:t>persiapan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berakibat</a:t>
            </a:r>
            <a:r>
              <a:rPr lang="en-ID" dirty="0"/>
              <a:t> pada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yang </a:t>
            </a:r>
            <a:r>
              <a:rPr lang="en-ID" dirty="0" err="1"/>
              <a:t>dikandungnya</a:t>
            </a:r>
            <a:r>
              <a:rPr lang="en-ID" dirty="0"/>
              <a:t>.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pengaruhnya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dan lama, </a:t>
            </a:r>
            <a:r>
              <a:rPr lang="en-ID" dirty="0" err="1"/>
              <a:t>persalinan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waktunya</a:t>
            </a:r>
            <a:r>
              <a:rPr lang="en-ID" dirty="0"/>
              <a:t> dan </a:t>
            </a:r>
            <a:r>
              <a:rPr lang="en-ID" dirty="0" err="1"/>
              <a:t>pendarahan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pengaruhnya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keguguran</a:t>
            </a:r>
            <a:r>
              <a:rPr lang="en-ID" dirty="0"/>
              <a:t>/abortus,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, </a:t>
            </a:r>
            <a:r>
              <a:rPr lang="en-ID" dirty="0" err="1"/>
              <a:t>kematian</a:t>
            </a:r>
            <a:r>
              <a:rPr lang="en-ID" dirty="0"/>
              <a:t> neonatal, </a:t>
            </a:r>
            <a:r>
              <a:rPr lang="en-ID" dirty="0" err="1"/>
              <a:t>cacat</a:t>
            </a:r>
            <a:r>
              <a:rPr lang="en-ID" dirty="0"/>
              <a:t> </a:t>
            </a:r>
            <a:r>
              <a:rPr lang="en-ID" dirty="0" err="1"/>
              <a:t>bawaan</a:t>
            </a:r>
            <a:r>
              <a:rPr lang="en-ID" dirty="0"/>
              <a:t>, </a:t>
            </a:r>
            <a:r>
              <a:rPr lang="en-ID" dirty="0" err="1"/>
              <a:t>anemia</a:t>
            </a:r>
            <a:r>
              <a:rPr lang="en-ID" dirty="0"/>
              <a:t> pada </a:t>
            </a:r>
            <a:r>
              <a:rPr lang="en-ID" dirty="0" err="1"/>
              <a:t>bayi</a:t>
            </a:r>
            <a:r>
              <a:rPr lang="en-ID" dirty="0"/>
              <a:t>, dan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Gizi seimbang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9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/>
              <a:t>Asuhan</a:t>
            </a:r>
            <a:r>
              <a:rPr lang="en-US" sz="2000" dirty="0"/>
              <a:t> </a:t>
            </a:r>
            <a:r>
              <a:rPr lang="en-US" sz="2000" dirty="0" err="1"/>
              <a:t>Gizi</a:t>
            </a:r>
            <a:r>
              <a:rPr lang="en-US" sz="2000" dirty="0"/>
              <a:t> </a:t>
            </a:r>
            <a:r>
              <a:rPr lang="en-US" sz="2000" dirty="0" err="1"/>
              <a:t>Pra</a:t>
            </a:r>
            <a:r>
              <a:rPr lang="en-US" sz="2000" dirty="0"/>
              <a:t> </a:t>
            </a:r>
            <a:r>
              <a:rPr lang="en-US" sz="2000" dirty="0" err="1"/>
              <a:t>Konsepsi</a:t>
            </a:r>
            <a:endParaRPr lang="en-ID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Peningkatan</a:t>
            </a:r>
            <a:r>
              <a:rPr lang="en-US" sz="2000" dirty="0"/>
              <a:t> status </a:t>
            </a:r>
            <a:r>
              <a:rPr lang="en-US" sz="2000" dirty="0" err="1"/>
              <a:t>gizi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</a:t>
            </a:r>
            <a:r>
              <a:rPr lang="en-US" sz="2000" dirty="0" err="1"/>
              <a:t>pengantin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perempuan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penanggulangan</a:t>
            </a:r>
            <a:r>
              <a:rPr lang="en-US" sz="2000" dirty="0"/>
              <a:t> KEK (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Kronis</a:t>
            </a:r>
            <a:r>
              <a:rPr lang="en-US" sz="2000" dirty="0"/>
              <a:t>) dan anemia </a:t>
            </a:r>
            <a:r>
              <a:rPr lang="en-US" sz="2000" dirty="0" err="1"/>
              <a:t>gizi</a:t>
            </a:r>
            <a:r>
              <a:rPr lang="en-US" sz="2000" dirty="0"/>
              <a:t> </a:t>
            </a:r>
            <a:r>
              <a:rPr lang="en-US" sz="2000" dirty="0" err="1"/>
              <a:t>besi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defisiensi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folat</a:t>
            </a:r>
            <a:r>
              <a:rPr lang="en-US" sz="2000" dirty="0"/>
              <a:t>. </a:t>
            </a:r>
            <a:r>
              <a:rPr lang="en-ID" sz="2000" dirty="0" err="1"/>
              <a:t>Fokus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pada </a:t>
            </a:r>
            <a:r>
              <a:rPr lang="en-ID" sz="2000" dirty="0" err="1"/>
              <a:t>prakonsepsi</a:t>
            </a:r>
            <a:r>
              <a:rPr lang="en-ID" sz="2000" dirty="0"/>
              <a:t> </a:t>
            </a:r>
            <a:r>
              <a:rPr lang="en-ID" sz="2000" dirty="0" err="1"/>
              <a:t>diprioritaskan</a:t>
            </a:r>
            <a:r>
              <a:rPr lang="en-ID" sz="2000" dirty="0"/>
              <a:t> pada </a:t>
            </a:r>
            <a:r>
              <a:rPr lang="en-ID" sz="2000" dirty="0" err="1"/>
              <a:t>asam</a:t>
            </a:r>
            <a:r>
              <a:rPr lang="en-ID" sz="2000" dirty="0"/>
              <a:t> </a:t>
            </a:r>
            <a:r>
              <a:rPr lang="en-ID" sz="2000" dirty="0" err="1"/>
              <a:t>folat</a:t>
            </a:r>
            <a:r>
              <a:rPr lang="en-ID" sz="2000" dirty="0"/>
              <a:t>, </a:t>
            </a:r>
            <a:r>
              <a:rPr lang="en-ID" sz="2000" dirty="0" err="1"/>
              <a:t>zat</a:t>
            </a:r>
            <a:r>
              <a:rPr lang="en-ID" sz="2000" dirty="0"/>
              <a:t> </a:t>
            </a:r>
            <a:r>
              <a:rPr lang="en-ID" sz="2000" dirty="0" err="1"/>
              <a:t>besi,vitamin</a:t>
            </a:r>
            <a:r>
              <a:rPr lang="en-ID" sz="2000" dirty="0"/>
              <a:t> C, E, B6, </a:t>
            </a:r>
            <a:r>
              <a:rPr lang="en-ID" sz="2000" dirty="0" err="1"/>
              <a:t>seng</a:t>
            </a:r>
            <a:r>
              <a:rPr lang="en-ID" sz="2000" dirty="0"/>
              <a:t>, selenium, </a:t>
            </a:r>
            <a:r>
              <a:rPr lang="en-ID" sz="2000" dirty="0" err="1"/>
              <a:t>dankalsium</a:t>
            </a:r>
            <a:r>
              <a:rPr lang="en-ID" sz="20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Gizi seimbang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904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diperhatikan</a:t>
            </a:r>
            <a:r>
              <a:rPr lang="en-ID" dirty="0"/>
              <a:t> oleh </a:t>
            </a:r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suami</a:t>
            </a:r>
            <a:r>
              <a:rPr lang="en-ID" dirty="0"/>
              <a:t> </a:t>
            </a:r>
            <a:r>
              <a:rPr lang="en-ID" dirty="0" err="1"/>
              <a:t>istri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masa </a:t>
            </a:r>
            <a:r>
              <a:rPr lang="en-ID" dirty="0" err="1"/>
              <a:t>prakonsepsi</a:t>
            </a:r>
            <a:r>
              <a:rPr lang="en-ID" dirty="0"/>
              <a:t>: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/>
              <a:t>Vitamin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penambahan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</a:t>
            </a:r>
            <a:r>
              <a:rPr lang="en-ID" dirty="0" err="1"/>
              <a:t>suplemen</a:t>
            </a:r>
            <a:r>
              <a:rPr lang="en-ID" dirty="0"/>
              <a:t> </a:t>
            </a:r>
            <a:r>
              <a:rPr lang="en-ID" dirty="0" err="1"/>
              <a:t>antioksidan</a:t>
            </a:r>
            <a:r>
              <a:rPr lang="en-ID" dirty="0"/>
              <a:t> dan 400 mcg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folat</a:t>
            </a:r>
            <a:r>
              <a:rPr lang="en-ID" dirty="0"/>
              <a:t>, </a:t>
            </a:r>
            <a:r>
              <a:rPr lang="en-ID" dirty="0" err="1"/>
              <a:t>perbanyak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alpukat</a:t>
            </a:r>
            <a:r>
              <a:rPr lang="en-ID" dirty="0"/>
              <a:t>, </a:t>
            </a:r>
            <a:r>
              <a:rPr lang="en-ID" dirty="0" err="1"/>
              <a:t>minyak</a:t>
            </a:r>
            <a:r>
              <a:rPr lang="en-ID" dirty="0"/>
              <a:t> </a:t>
            </a:r>
            <a:r>
              <a:rPr lang="en-ID" dirty="0" err="1"/>
              <a:t>bunga</a:t>
            </a:r>
            <a:r>
              <a:rPr lang="en-ID" dirty="0"/>
              <a:t> </a:t>
            </a:r>
            <a:r>
              <a:rPr lang="en-ID" dirty="0" err="1"/>
              <a:t>matahari</a:t>
            </a:r>
            <a:r>
              <a:rPr lang="en-ID" dirty="0"/>
              <a:t>, dan </a:t>
            </a:r>
            <a:r>
              <a:rPr lang="en-ID" dirty="0" err="1"/>
              <a:t>biji</a:t>
            </a:r>
            <a:r>
              <a:rPr lang="en-ID" dirty="0"/>
              <a:t> </a:t>
            </a:r>
            <a:r>
              <a:rPr lang="en-ID" dirty="0" err="1"/>
              <a:t>wijen</a:t>
            </a:r>
            <a:r>
              <a:rPr lang="en-ID" dirty="0"/>
              <a:t>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/>
              <a:t>Seng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proteksi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radikalbebas</a:t>
            </a:r>
            <a:r>
              <a:rPr lang="en-ID" dirty="0"/>
              <a:t>;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 err="1"/>
              <a:t>Asam</a:t>
            </a:r>
            <a:r>
              <a:rPr lang="en-ID" dirty="0"/>
              <a:t> lemak </a:t>
            </a:r>
            <a:r>
              <a:rPr lang="en-ID" dirty="0" err="1"/>
              <a:t>esensial</a:t>
            </a:r>
            <a:r>
              <a:rPr lang="en-ID" dirty="0"/>
              <a:t> </a:t>
            </a:r>
            <a:r>
              <a:rPr lang="en-ID" dirty="0" err="1"/>
              <a:t>diperlukanwanita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memperbanyak</a:t>
            </a:r>
            <a:r>
              <a:rPr lang="en-ID" dirty="0"/>
              <a:t> </a:t>
            </a:r>
            <a:r>
              <a:rPr lang="en-ID" dirty="0" err="1"/>
              <a:t>konsumsiikan</a:t>
            </a:r>
            <a:r>
              <a:rPr lang="en-ID" dirty="0"/>
              <a:t> segar;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US" dirty="0" err="1"/>
              <a:t>Mengurangi</a:t>
            </a:r>
            <a:r>
              <a:rPr lang="en-US" dirty="0"/>
              <a:t> k</a:t>
            </a:r>
            <a:r>
              <a:rPr lang="en-ID" dirty="0" err="1"/>
              <a:t>afein</a:t>
            </a:r>
            <a:r>
              <a:rPr lang="en-ID" dirty="0"/>
              <a:t> yang </a:t>
            </a:r>
            <a:r>
              <a:rPr lang="en-ID" dirty="0" err="1"/>
              <a:t>terkandung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minuman</a:t>
            </a:r>
            <a:r>
              <a:rPr lang="en-ID" dirty="0"/>
              <a:t>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masa </a:t>
            </a:r>
            <a:r>
              <a:rPr lang="en-ID" dirty="0" err="1"/>
              <a:t>prakonsepsi</a:t>
            </a:r>
            <a:r>
              <a:rPr lang="en-ID" dirty="0"/>
              <a:t>: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/>
              <a:t>Vitamin C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diperbanyak</a:t>
            </a:r>
            <a:r>
              <a:rPr lang="en-ID" dirty="0"/>
              <a:t>, </a:t>
            </a:r>
            <a:r>
              <a:rPr lang="en-ID" dirty="0" err="1"/>
              <a:t>sekitar</a:t>
            </a:r>
            <a:r>
              <a:rPr lang="en-ID" dirty="0"/>
              <a:t> 500mg/</a:t>
            </a:r>
            <a:r>
              <a:rPr lang="en-ID" dirty="0" err="1"/>
              <a:t>hari</a:t>
            </a:r>
            <a:r>
              <a:rPr lang="en-ID" dirty="0"/>
              <a:t> agar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kebal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infeksi;dan</a:t>
            </a:r>
            <a:r>
              <a:rPr lang="en-ID" dirty="0"/>
              <a:t>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/>
              <a:t>Beta </a:t>
            </a:r>
            <a:r>
              <a:rPr lang="en-ID" dirty="0" err="1"/>
              <a:t>karotin</a:t>
            </a:r>
            <a:r>
              <a:rPr lang="en-ID" dirty="0"/>
              <a:t> yang </a:t>
            </a:r>
            <a:r>
              <a:rPr lang="en-ID" dirty="0" err="1"/>
              <a:t>terkandung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wortel</a:t>
            </a:r>
            <a:r>
              <a:rPr lang="en-ID" dirty="0"/>
              <a:t>, </a:t>
            </a:r>
            <a:r>
              <a:rPr lang="en-ID" dirty="0" err="1"/>
              <a:t>jeruk</a:t>
            </a:r>
            <a:r>
              <a:rPr lang="en-ID" dirty="0"/>
              <a:t>, kiwi dan </a:t>
            </a:r>
            <a:r>
              <a:rPr lang="en-ID" dirty="0" err="1"/>
              <a:t>buah</a:t>
            </a:r>
            <a:r>
              <a:rPr lang="en-ID" dirty="0"/>
              <a:t> lain </a:t>
            </a:r>
            <a:r>
              <a:rPr lang="en-ID" dirty="0" err="1"/>
              <a:t>dibutuhkan</a:t>
            </a:r>
            <a:r>
              <a:rPr lang="en-ID" dirty="0"/>
              <a:t>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n-ID" dirty="0"/>
              <a:t>Satu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menjelang</a:t>
            </a:r>
            <a:r>
              <a:rPr lang="en-ID" dirty="0"/>
              <a:t> masa </a:t>
            </a:r>
            <a:r>
              <a:rPr lang="en-ID" dirty="0" err="1"/>
              <a:t>prakonsepsi</a:t>
            </a:r>
            <a:r>
              <a:rPr lang="en-ID" dirty="0"/>
              <a:t>: ·Vitamin C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ditingkatkan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1000mg/</a:t>
            </a:r>
            <a:r>
              <a:rPr lang="en-ID" dirty="0" err="1"/>
              <a:t>hari</a:t>
            </a:r>
            <a:r>
              <a:rPr lang="en-ID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Gizi seimbang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794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32224"/>
            <a:ext cx="6858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Mengacu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1000 HPK,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konsepsi</a:t>
            </a:r>
            <a:r>
              <a:rPr lang="en-ID" dirty="0"/>
              <a:t>,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yang </a:t>
            </a:r>
            <a:r>
              <a:rPr lang="en-ID" dirty="0" err="1"/>
              <a:t>terlewatkan</a:t>
            </a:r>
            <a:r>
              <a:rPr lang="en-ID" dirty="0"/>
              <a:t> dan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xang</a:t>
            </a:r>
            <a:r>
              <a:rPr lang="en-ID" dirty="0"/>
              <a:t> </a:t>
            </a:r>
            <a:r>
              <a:rPr lang="en-ID" dirty="0" err="1"/>
              <a:t>dijabarkan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implementasi</a:t>
            </a:r>
            <a:r>
              <a:rPr lang="en-ID" dirty="0"/>
              <a:t> program </a:t>
            </a:r>
            <a:r>
              <a:rPr lang="en-ID" dirty="0" err="1"/>
              <a:t>penyelamatan</a:t>
            </a:r>
            <a:r>
              <a:rPr lang="en-ID" dirty="0"/>
              <a:t> 1000 HPK,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>
                <a:highlight>
                  <a:srgbClr val="FFFF00"/>
                </a:highlight>
              </a:rPr>
              <a:t>Status </a:t>
            </a:r>
            <a:r>
              <a:rPr lang="en-ID" dirty="0" err="1">
                <a:highlight>
                  <a:srgbClr val="FFFF00"/>
                </a:highlight>
              </a:rPr>
              <a:t>gizi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ibu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prakonsepsi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dapat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menjadi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faktor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utama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kesehatan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ibu</a:t>
            </a:r>
            <a:r>
              <a:rPr lang="en-ID" dirty="0">
                <a:highlight>
                  <a:srgbClr val="FFFF00"/>
                </a:highlight>
              </a:rPr>
              <a:t> di masa </a:t>
            </a:r>
            <a:r>
              <a:rPr lang="en-ID" dirty="0" err="1">
                <a:highlight>
                  <a:srgbClr val="FFFF00"/>
                </a:highlight>
              </a:rPr>
              <a:t>kehamilannya</a:t>
            </a:r>
            <a:r>
              <a:rPr lang="en-ID" dirty="0">
                <a:highlight>
                  <a:srgbClr val="FFFF00"/>
                </a:highlight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/>
              <a:t>Masa </a:t>
            </a:r>
            <a:r>
              <a:rPr lang="en-ID" dirty="0" err="1"/>
              <a:t>pra</a:t>
            </a:r>
            <a:r>
              <a:rPr lang="en-ID" dirty="0"/>
              <a:t> </a:t>
            </a:r>
            <a:r>
              <a:rPr lang="en-ID" dirty="0" err="1"/>
              <a:t>konsepsi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masa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,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prakonsepsi</a:t>
            </a:r>
            <a:r>
              <a:rPr lang="en-ID" dirty="0"/>
              <a:t> </a:t>
            </a:r>
            <a:r>
              <a:rPr lang="en-ID" dirty="0" err="1"/>
              <a:t>diasumsikan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subur</a:t>
            </a:r>
            <a:r>
              <a:rPr lang="en-ID" dirty="0"/>
              <a:t> yang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pada masa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masa </a:t>
            </a:r>
            <a:r>
              <a:rPr lang="en-ID" dirty="0" err="1"/>
              <a:t>anak-anak</a:t>
            </a:r>
            <a:r>
              <a:rPr lang="en-ID" dirty="0"/>
              <a:t>, </a:t>
            </a:r>
            <a:r>
              <a:rPr lang="en-ID" dirty="0" err="1"/>
              <a:t>remaja</a:t>
            </a:r>
            <a:r>
              <a:rPr lang="en-ID" dirty="0"/>
              <a:t>,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. </a:t>
            </a:r>
            <a:endParaRPr lang="en-ID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/>
              <a:t>Masa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masa </a:t>
            </a:r>
            <a:r>
              <a:rPr lang="en-ID" dirty="0" err="1"/>
              <a:t>kritis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proses </a:t>
            </a:r>
            <a:r>
              <a:rPr lang="en-ID" dirty="0" err="1"/>
              <a:t>pemrograman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(</a:t>
            </a:r>
            <a:r>
              <a:rPr lang="en-ID" dirty="0" err="1"/>
              <a:t>fetal</a:t>
            </a:r>
            <a:r>
              <a:rPr lang="en-ID" dirty="0"/>
              <a:t> programming)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121913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Latar Belakang</a:t>
            </a: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12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32224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rahin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di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>
                <a:highlight>
                  <a:srgbClr val="FFFF00"/>
                </a:highlight>
              </a:rPr>
              <a:t>dimulai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saat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konsepsi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hingga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minggu</a:t>
            </a:r>
            <a:r>
              <a:rPr lang="en-ID" dirty="0">
                <a:highlight>
                  <a:srgbClr val="FFFF00"/>
                </a:highlight>
              </a:rPr>
              <a:t> ke-8 </a:t>
            </a:r>
            <a:r>
              <a:rPr lang="en-ID" dirty="0" err="1">
                <a:highlight>
                  <a:srgbClr val="FFFF00"/>
                </a:highlight>
              </a:rPr>
              <a:t>kehamilan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sangat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sulit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dijangkau</a:t>
            </a:r>
            <a:r>
              <a:rPr lang="en-ID" dirty="0">
                <a:highlight>
                  <a:srgbClr val="FFFF00"/>
                </a:highlight>
              </a:rPr>
              <a:t> oleh program yang </a:t>
            </a:r>
            <a:r>
              <a:rPr lang="en-ID" dirty="0" err="1">
                <a:highlight>
                  <a:srgbClr val="FFFF00"/>
                </a:highlight>
              </a:rPr>
              <a:t>ditujukan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untuk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ibu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hamil</a:t>
            </a:r>
            <a:r>
              <a:rPr lang="en-ID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/>
              <a:t>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, paling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kehamilannya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minggu</a:t>
            </a:r>
            <a:r>
              <a:rPr lang="en-ID" dirty="0"/>
              <a:t> ke-4 </a:t>
            </a:r>
            <a:r>
              <a:rPr lang="en-ID" dirty="0" err="1"/>
              <a:t>atau</a:t>
            </a:r>
            <a:r>
              <a:rPr lang="en-ID" dirty="0"/>
              <a:t> ke-5, </a:t>
            </a:r>
            <a:r>
              <a:rPr lang="en-ID" dirty="0" err="1"/>
              <a:t>karena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terdeteksi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, </a:t>
            </a:r>
            <a:r>
              <a:rPr lang="en-ID" dirty="0" err="1"/>
              <a:t>sesungguhnya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kehamilannya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minggu</a:t>
            </a:r>
            <a:r>
              <a:rPr lang="en-ID" dirty="0"/>
              <a:t> ke-4 </a:t>
            </a:r>
            <a:r>
              <a:rPr lang="en-ID" dirty="0" err="1"/>
              <a:t>atau</a:t>
            </a:r>
            <a:r>
              <a:rPr lang="en-ID" dirty="0"/>
              <a:t> ke-5.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dan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5--6 </a:t>
            </a:r>
            <a:r>
              <a:rPr lang="en-ID" dirty="0" err="1"/>
              <a:t>bulan</a:t>
            </a:r>
            <a:r>
              <a:rPr lang="en-ID" dirty="0"/>
              <a:t> (Maternal and Child Nutrition Study Group, 2008; Shah &amp; Sachdev, 2004; Black, e. al., 2008).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highlight>
                  <a:srgbClr val="FFFF00"/>
                </a:highlight>
              </a:rPr>
              <a:t>Dengan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demikian</a:t>
            </a:r>
            <a:r>
              <a:rPr lang="en-ID" dirty="0">
                <a:highlight>
                  <a:srgbClr val="FFFF00"/>
                </a:highlight>
              </a:rPr>
              <a:t>, </a:t>
            </a:r>
            <a:r>
              <a:rPr lang="en-ID" dirty="0" err="1">
                <a:highlight>
                  <a:srgbClr val="FFFF00"/>
                </a:highlight>
              </a:rPr>
              <a:t>periode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kritis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awal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kehamilan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saat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pembentukan</a:t>
            </a:r>
            <a:r>
              <a:rPr lang="en-ID" dirty="0">
                <a:highlight>
                  <a:srgbClr val="FFFF00"/>
                </a:highlight>
              </a:rPr>
              <a:t> organ </a:t>
            </a:r>
            <a:r>
              <a:rPr lang="en-ID" dirty="0" err="1">
                <a:highlight>
                  <a:srgbClr val="FFFF00"/>
                </a:highlight>
              </a:rPr>
              <a:t>penting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terlewatkan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begitu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saja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tanpa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ada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intervensi</a:t>
            </a:r>
            <a:r>
              <a:rPr lang="en-ID" dirty="0">
                <a:highlight>
                  <a:srgbClr val="FFFF00"/>
                </a:highlight>
              </a:rPr>
              <a:t>. Oleh </a:t>
            </a:r>
            <a:r>
              <a:rPr lang="en-ID" dirty="0" err="1">
                <a:highlight>
                  <a:srgbClr val="FFFF00"/>
                </a:highlight>
              </a:rPr>
              <a:t>karena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tidak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ada</a:t>
            </a:r>
            <a:r>
              <a:rPr lang="en-ID" dirty="0">
                <a:highlight>
                  <a:srgbClr val="FFFF00"/>
                </a:highlight>
              </a:rPr>
              <a:t> yang </a:t>
            </a:r>
            <a:r>
              <a:rPr lang="en-ID" dirty="0" err="1">
                <a:highlight>
                  <a:srgbClr val="FFFF00"/>
                </a:highlight>
              </a:rPr>
              <a:t>tahu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kapan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seseorang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hamil</a:t>
            </a:r>
            <a:r>
              <a:rPr lang="en-ID" dirty="0">
                <a:highlight>
                  <a:srgbClr val="FFFF00"/>
                </a:highlight>
              </a:rPr>
              <a:t>, </a:t>
            </a:r>
            <a:r>
              <a:rPr lang="en-ID" dirty="0" err="1">
                <a:highlight>
                  <a:srgbClr val="FFFF00"/>
                </a:highlight>
              </a:rPr>
              <a:t>maka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intervensi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gizi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seharusnya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diberikan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sejak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sebelum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hamil</a:t>
            </a:r>
            <a:r>
              <a:rPr lang="en-ID" dirty="0">
                <a:highlight>
                  <a:srgbClr val="FFFF00"/>
                </a:highlight>
              </a:rPr>
              <a:t>. 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1913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Latar Belakang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1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32224"/>
            <a:ext cx="68580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Kegemukan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penimbunan</a:t>
            </a:r>
            <a:r>
              <a:rPr lang="en-ID" dirty="0"/>
              <a:t> lemak </a:t>
            </a:r>
            <a:r>
              <a:rPr lang="en-ID" dirty="0" err="1"/>
              <a:t>berlebih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kelebihan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 (</a:t>
            </a:r>
            <a:r>
              <a:rPr lang="en-ID" dirty="0" err="1"/>
              <a:t>Kemenkes</a:t>
            </a:r>
            <a:r>
              <a:rPr lang="en-ID" dirty="0"/>
              <a:t> RI, 2012).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Obesitas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abnormal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akumulasi</a:t>
            </a:r>
            <a:r>
              <a:rPr lang="en-ID" dirty="0"/>
              <a:t> lemak yang </a:t>
            </a:r>
            <a:r>
              <a:rPr lang="en-ID" dirty="0" err="1"/>
              <a:t>berlebihan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Indonesia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(triple burden) </a:t>
            </a:r>
            <a:r>
              <a:rPr lang="en-ID" dirty="0" err="1"/>
              <a:t>yaitu</a:t>
            </a:r>
            <a:r>
              <a:rPr lang="en-ID" dirty="0"/>
              <a:t> stunting, wasting dan </a:t>
            </a:r>
            <a:r>
              <a:rPr lang="en-ID" dirty="0" err="1"/>
              <a:t>obesitas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mikro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anemia</a:t>
            </a:r>
            <a:r>
              <a:rPr lang="en-ID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/>
              <a:t>Data </a:t>
            </a:r>
            <a:r>
              <a:rPr lang="en-ID" dirty="0" err="1"/>
              <a:t>Riskesdas</a:t>
            </a:r>
            <a:r>
              <a:rPr lang="en-ID" dirty="0"/>
              <a:t> 2018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25,7%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13-15 </a:t>
            </a:r>
            <a:r>
              <a:rPr lang="en-ID" dirty="0" err="1"/>
              <a:t>tahun</a:t>
            </a:r>
            <a:r>
              <a:rPr lang="en-ID" dirty="0"/>
              <a:t> dan 26,9%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16-18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status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dan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8,7%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13-15 </a:t>
            </a:r>
            <a:r>
              <a:rPr lang="en-ID" dirty="0" err="1"/>
              <a:t>tahun</a:t>
            </a:r>
            <a:r>
              <a:rPr lang="en-ID" dirty="0"/>
              <a:t> dan 8,1%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16-18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kurus dan </a:t>
            </a:r>
            <a:r>
              <a:rPr lang="en-ID" dirty="0" err="1"/>
              <a:t>sangat</a:t>
            </a:r>
            <a:r>
              <a:rPr lang="en-ID" dirty="0"/>
              <a:t> kurus.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prevalensi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 </a:t>
            </a:r>
            <a:r>
              <a:rPr lang="en-ID" dirty="0" err="1"/>
              <a:t>lebih</a:t>
            </a:r>
            <a:r>
              <a:rPr lang="en-ID" dirty="0"/>
              <a:t> dan </a:t>
            </a:r>
            <a:r>
              <a:rPr lang="en-ID" dirty="0" err="1">
                <a:highlight>
                  <a:srgbClr val="FFFF00"/>
                </a:highlight>
              </a:rPr>
              <a:t>obesitas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sebesar</a:t>
            </a:r>
            <a:r>
              <a:rPr lang="en-ID" dirty="0">
                <a:highlight>
                  <a:srgbClr val="FFFF00"/>
                </a:highlight>
              </a:rPr>
              <a:t> 16,0% pada </a:t>
            </a:r>
            <a:r>
              <a:rPr lang="en-ID" dirty="0" err="1">
                <a:highlight>
                  <a:srgbClr val="FFFF00"/>
                </a:highlight>
              </a:rPr>
              <a:t>remaja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usia</a:t>
            </a:r>
            <a:r>
              <a:rPr lang="en-ID" dirty="0">
                <a:highlight>
                  <a:srgbClr val="FFFF00"/>
                </a:highlight>
              </a:rPr>
              <a:t> 13-15 </a:t>
            </a:r>
            <a:r>
              <a:rPr lang="en-ID" dirty="0" err="1">
                <a:highlight>
                  <a:srgbClr val="FFFF00"/>
                </a:highlight>
              </a:rPr>
              <a:t>tahun</a:t>
            </a:r>
            <a:r>
              <a:rPr lang="en-ID" dirty="0">
                <a:highlight>
                  <a:srgbClr val="FFFF00"/>
                </a:highlight>
              </a:rPr>
              <a:t> dan 13,5% pada </a:t>
            </a:r>
            <a:r>
              <a:rPr lang="en-ID" dirty="0" err="1">
                <a:highlight>
                  <a:srgbClr val="FFFF00"/>
                </a:highlight>
              </a:rPr>
              <a:t>remaja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usia</a:t>
            </a:r>
            <a:r>
              <a:rPr lang="en-ID" dirty="0">
                <a:highlight>
                  <a:srgbClr val="FFFF00"/>
                </a:highlight>
              </a:rPr>
              <a:t> 16-18 </a:t>
            </a:r>
            <a:r>
              <a:rPr lang="en-ID" dirty="0" err="1">
                <a:highlight>
                  <a:srgbClr val="FFFF00"/>
                </a:highlight>
              </a:rPr>
              <a:t>tahun</a:t>
            </a:r>
            <a:r>
              <a:rPr lang="en-ID" dirty="0">
                <a:highlight>
                  <a:srgbClr val="FFFF00"/>
                </a:highlight>
              </a:rPr>
              <a:t>.</a:t>
            </a:r>
          </a:p>
          <a:p>
            <a:pPr fontAlgn="base"/>
            <a:br>
              <a:rPr lang="en-ID" dirty="0"/>
            </a:br>
            <a:endParaRPr lang="en-ID" dirty="0"/>
          </a:p>
          <a:p>
            <a:pPr fontAlgn="base"/>
            <a:br>
              <a:rPr lang="en-ID" dirty="0"/>
            </a:br>
            <a:endParaRPr lang="en-ID" dirty="0"/>
          </a:p>
          <a:p>
            <a:pPr fontAlgn="base"/>
            <a:br>
              <a:rPr lang="en-ID" dirty="0"/>
            </a:br>
            <a:endParaRPr lang="en-ID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1913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Obesitas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6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32224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/>
              <a:t>Data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merepresentasikan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pada </a:t>
            </a:r>
            <a:r>
              <a:rPr lang="en-ID" dirty="0" err="1"/>
              <a:t>remaja</a:t>
            </a:r>
            <a:r>
              <a:rPr lang="en-ID" dirty="0"/>
              <a:t> di Indonesia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diperbaiki</a:t>
            </a:r>
            <a:r>
              <a:rPr lang="en-ID" dirty="0"/>
              <a:t>. </a:t>
            </a:r>
            <a:r>
              <a:rPr lang="en-ID" dirty="0" err="1"/>
              <a:t>Berdasarkan</a:t>
            </a:r>
            <a:r>
              <a:rPr lang="en-ID" dirty="0"/>
              <a:t> baseline survey UNICEF pada </a:t>
            </a:r>
            <a:r>
              <a:rPr lang="en-ID" dirty="0" err="1"/>
              <a:t>tahun</a:t>
            </a:r>
            <a:r>
              <a:rPr lang="en-ID" dirty="0"/>
              <a:t> 2017,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dan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pada </a:t>
            </a:r>
            <a:r>
              <a:rPr lang="en-ID" dirty="0" err="1"/>
              <a:t>remaja</a:t>
            </a:r>
            <a:r>
              <a:rPr lang="en-ID" dirty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/>
              <a:t>Sebagian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luang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>
                <a:highlight>
                  <a:srgbClr val="FFFF00"/>
                </a:highlight>
              </a:rPr>
              <a:t>kegiatan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tidak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aktif</a:t>
            </a:r>
            <a:r>
              <a:rPr lang="en-ID" dirty="0">
                <a:highlight>
                  <a:srgbClr val="FFFF00"/>
                </a:highlight>
              </a:rPr>
              <a:t>, </a:t>
            </a:r>
            <a:r>
              <a:rPr lang="en-ID" dirty="0" err="1">
                <a:highlight>
                  <a:srgbClr val="FFFF00"/>
                </a:highlight>
              </a:rPr>
              <a:t>sepertiga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remaja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makan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cemilan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buatan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pabrik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atau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makanan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olahan</a:t>
            </a:r>
            <a:r>
              <a:rPr lang="en-ID" dirty="0">
                <a:highlight>
                  <a:srgbClr val="FFFF00"/>
                </a:highlight>
              </a:rPr>
              <a:t>, </a:t>
            </a:r>
            <a:r>
              <a:rPr lang="en-ID" dirty="0" err="1">
                <a:highlight>
                  <a:srgbClr val="FFFF00"/>
                </a:highlight>
              </a:rPr>
              <a:t>sedangkan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sepertiga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lainnya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rutin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mengonsumsi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kue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basah</a:t>
            </a:r>
            <a:r>
              <a:rPr lang="en-ID" dirty="0">
                <a:highlight>
                  <a:srgbClr val="FFFF00"/>
                </a:highlight>
              </a:rPr>
              <a:t>, roti </a:t>
            </a:r>
            <a:r>
              <a:rPr lang="en-ID" dirty="0" err="1">
                <a:highlight>
                  <a:srgbClr val="FFFF00"/>
                </a:highlight>
              </a:rPr>
              <a:t>basah</a:t>
            </a:r>
            <a:r>
              <a:rPr lang="en-ID" dirty="0">
                <a:highlight>
                  <a:srgbClr val="FFFF00"/>
                </a:highlight>
              </a:rPr>
              <a:t>, </a:t>
            </a:r>
            <a:r>
              <a:rPr lang="en-ID" dirty="0" err="1">
                <a:highlight>
                  <a:srgbClr val="FFFF00"/>
                </a:highlight>
              </a:rPr>
              <a:t>gorengan</a:t>
            </a:r>
            <a:r>
              <a:rPr lang="en-ID" dirty="0">
                <a:highlight>
                  <a:srgbClr val="FFFF00"/>
                </a:highlight>
              </a:rPr>
              <a:t>, dan </a:t>
            </a:r>
            <a:r>
              <a:rPr lang="en-ID" dirty="0" err="1">
                <a:highlight>
                  <a:srgbClr val="FFFF00"/>
                </a:highlight>
              </a:rPr>
              <a:t>kerupuk</a:t>
            </a:r>
            <a:r>
              <a:rPr lang="en-ID" dirty="0">
                <a:highlight>
                  <a:srgbClr val="FFFF00"/>
                </a:highlight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juga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terhubungnya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pada </a:t>
            </a:r>
            <a:r>
              <a:rPr lang="en-ID" dirty="0" err="1"/>
              <a:t>akses</a:t>
            </a:r>
            <a:r>
              <a:rPr lang="en-ID" dirty="0"/>
              <a:t> internet,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. </a:t>
            </a:r>
            <a:r>
              <a:rPr lang="en-ID" dirty="0" err="1"/>
              <a:t>Pilihan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pada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, </a:t>
            </a:r>
            <a:r>
              <a:rPr lang="en-ID" dirty="0" err="1"/>
              <a:t>fortifikasi</a:t>
            </a:r>
            <a:r>
              <a:rPr lang="en-ID" dirty="0"/>
              <a:t> dan </a:t>
            </a:r>
            <a:r>
              <a:rPr lang="en-ID" dirty="0" err="1"/>
              <a:t>suplementasi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penanganan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penyerta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 </a:t>
            </a:r>
            <a:r>
              <a:rPr lang="en-ID" dirty="0" err="1"/>
              <a:t>Tujuannya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status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, </a:t>
            </a:r>
            <a:r>
              <a:rPr lang="en-ID" dirty="0" err="1"/>
              <a:t>memutus</a:t>
            </a:r>
            <a:r>
              <a:rPr lang="en-ID" dirty="0"/>
              <a:t> </a:t>
            </a:r>
            <a:r>
              <a:rPr lang="en-ID" dirty="0" err="1"/>
              <a:t>rantai</a:t>
            </a:r>
            <a:r>
              <a:rPr lang="en-ID" dirty="0"/>
              <a:t> inter-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,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menular</a:t>
            </a:r>
            <a:r>
              <a:rPr lang="en-ID" dirty="0"/>
              <a:t> dan </a:t>
            </a:r>
            <a:r>
              <a:rPr lang="en-ID" dirty="0" err="1"/>
              <a:t>kemiskinan</a:t>
            </a:r>
            <a:r>
              <a:rPr lang="en-ID" dirty="0"/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21913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Obesitas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30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832224"/>
            <a:ext cx="6858048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menyimpulkan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>
                <a:highlight>
                  <a:srgbClr val="FFFF00"/>
                </a:highlight>
              </a:rPr>
              <a:t>umur</a:t>
            </a:r>
            <a:r>
              <a:rPr lang="en-ID" sz="2000" dirty="0">
                <a:highlight>
                  <a:srgbClr val="FFFF00"/>
                </a:highlight>
              </a:rPr>
              <a:t>, </a:t>
            </a:r>
            <a:r>
              <a:rPr lang="en-ID" sz="2000" dirty="0" err="1">
                <a:highlight>
                  <a:srgbClr val="FFFF00"/>
                </a:highlight>
              </a:rPr>
              <a:t>riwayat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keluarga</a:t>
            </a:r>
            <a:r>
              <a:rPr lang="en-ID" sz="2000" dirty="0">
                <a:highlight>
                  <a:srgbClr val="FFFF00"/>
                </a:highlight>
              </a:rPr>
              <a:t>, </a:t>
            </a:r>
            <a:r>
              <a:rPr lang="en-ID" sz="2000" dirty="0" err="1">
                <a:highlight>
                  <a:srgbClr val="FFFF00"/>
                </a:highlight>
              </a:rPr>
              <a:t>pekerjaan</a:t>
            </a:r>
            <a:r>
              <a:rPr lang="en-ID" sz="2000" dirty="0">
                <a:highlight>
                  <a:srgbClr val="FFFF00"/>
                </a:highlight>
              </a:rPr>
              <a:t>, dan </a:t>
            </a:r>
            <a:r>
              <a:rPr lang="en-ID" sz="2000" dirty="0" err="1">
                <a:highlight>
                  <a:srgbClr val="FFFF00"/>
                </a:highlight>
              </a:rPr>
              <a:t>durasi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waktu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tidur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 </a:t>
            </a:r>
            <a:r>
              <a:rPr lang="en-ID" sz="2000" dirty="0" err="1"/>
              <a:t>kejadian</a:t>
            </a:r>
            <a:r>
              <a:rPr lang="en-ID" sz="2000" dirty="0"/>
              <a:t> </a:t>
            </a:r>
            <a:r>
              <a:rPr lang="en-ID" sz="2000" dirty="0" err="1"/>
              <a:t>obesitas</a:t>
            </a:r>
            <a:r>
              <a:rPr lang="en-ID" sz="2000" dirty="0"/>
              <a:t> pada </a:t>
            </a:r>
            <a:r>
              <a:rPr lang="en-ID" sz="2000" dirty="0" err="1"/>
              <a:t>wanita</a:t>
            </a:r>
            <a:r>
              <a:rPr lang="en-ID" sz="2000" dirty="0"/>
              <a:t> </a:t>
            </a:r>
            <a:r>
              <a:rPr lang="en-ID" sz="2000" dirty="0" err="1"/>
              <a:t>prakonsepsi</a:t>
            </a:r>
            <a:r>
              <a:rPr lang="en-ID" sz="2000" dirty="0"/>
              <a:t>. </a:t>
            </a:r>
            <a:r>
              <a:rPr lang="en-ID" sz="2000" dirty="0" err="1"/>
              <a:t>Faktor</a:t>
            </a:r>
            <a:r>
              <a:rPr lang="en-ID" sz="2000" dirty="0"/>
              <a:t> paling </a:t>
            </a:r>
            <a:r>
              <a:rPr lang="en-ID" sz="2000" dirty="0" err="1"/>
              <a:t>berpengaruh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durasi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tidur</a:t>
            </a:r>
            <a:r>
              <a:rPr lang="en-ID" sz="2000" dirty="0"/>
              <a:t> </a:t>
            </a:r>
            <a:r>
              <a:rPr lang="en-ID" sz="2000" dirty="0" err="1"/>
              <a:t>antar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 </a:t>
            </a:r>
            <a:r>
              <a:rPr lang="en-ID" sz="2000" dirty="0" err="1"/>
              <a:t>obesitas</a:t>
            </a:r>
            <a:r>
              <a:rPr lang="en-ID" sz="2000" dirty="0"/>
              <a:t> dan non </a:t>
            </a:r>
            <a:r>
              <a:rPr lang="en-ID" sz="2000" dirty="0" err="1"/>
              <a:t>obesitas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nilai</a:t>
            </a:r>
            <a:r>
              <a:rPr lang="en-ID" sz="2000" dirty="0"/>
              <a:t> OR </a:t>
            </a:r>
            <a:r>
              <a:rPr lang="en-ID" sz="2000" dirty="0" err="1"/>
              <a:t>sebesar</a:t>
            </a:r>
            <a:r>
              <a:rPr lang="en-ID" sz="2000" dirty="0"/>
              <a:t> 28,000 (</a:t>
            </a:r>
            <a:r>
              <a:rPr lang="en-ID" sz="2000" dirty="0" err="1"/>
              <a:t>dengan</a:t>
            </a:r>
            <a:r>
              <a:rPr lang="en-ID" sz="2000" dirty="0"/>
              <a:t> 95% CI 3,209 – 244,282),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diartikan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responden</a:t>
            </a:r>
            <a:r>
              <a:rPr lang="en-ID" sz="2000" dirty="0"/>
              <a:t> yang </a:t>
            </a:r>
            <a:r>
              <a:rPr lang="en-ID" sz="2000" dirty="0" err="1"/>
              <a:t>durasi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tidurnya</a:t>
            </a:r>
            <a:r>
              <a:rPr lang="en-ID" sz="2000" dirty="0"/>
              <a:t> </a:t>
            </a:r>
            <a:r>
              <a:rPr lang="en-ID" sz="2000" dirty="0" err="1"/>
              <a:t>berisiko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peluang</a:t>
            </a:r>
            <a:r>
              <a:rPr lang="en-ID" sz="2000" dirty="0"/>
              <a:t> 28 kali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mengalami</a:t>
            </a:r>
            <a:r>
              <a:rPr lang="en-ID" sz="2000" dirty="0"/>
              <a:t> </a:t>
            </a:r>
            <a:r>
              <a:rPr lang="en-ID" sz="2000" dirty="0" err="1"/>
              <a:t>obesitas</a:t>
            </a:r>
            <a:r>
              <a:rPr lang="en-ID" sz="20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121913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Obesitas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36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615" y="1432114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obesitas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signifikan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obesitas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prevalensi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, stroke, osteoarthritis, diabetes, dan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reproduksi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reproduksi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ketidakteraturan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, </a:t>
            </a:r>
            <a:r>
              <a:rPr lang="en-ID" dirty="0" err="1"/>
              <a:t>komplikasi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dan </a:t>
            </a:r>
            <a:r>
              <a:rPr lang="en-ID" dirty="0" err="1"/>
              <a:t>infertilitas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anovulasi</a:t>
            </a:r>
            <a:r>
              <a:rPr lang="en-ID" dirty="0"/>
              <a:t>, pada </a:t>
            </a:r>
            <a:r>
              <a:rPr lang="en-ID" dirty="0" err="1"/>
              <a:t>wanita</a:t>
            </a:r>
            <a:r>
              <a:rPr lang="en-ID" dirty="0"/>
              <a:t>, dan </a:t>
            </a:r>
            <a:r>
              <a:rPr lang="en-ID" dirty="0" err="1"/>
              <a:t>testosteron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dan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yang </a:t>
            </a:r>
            <a:r>
              <a:rPr lang="en-ID" dirty="0" err="1"/>
              <a:t>berkurang</a:t>
            </a:r>
            <a:r>
              <a:rPr lang="en-ID" dirty="0"/>
              <a:t>, pada </a:t>
            </a:r>
            <a:r>
              <a:rPr lang="en-ID" dirty="0" err="1"/>
              <a:t>pria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,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obesitas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kadar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gonadotropin, dan pada </a:t>
            </a:r>
            <a:r>
              <a:rPr lang="en-ID" dirty="0" err="1"/>
              <a:t>pria</a:t>
            </a:r>
            <a:r>
              <a:rPr lang="en-ID" dirty="0"/>
              <a:t> </a:t>
            </a:r>
            <a:r>
              <a:rPr lang="en-ID" dirty="0" err="1"/>
              <a:t>obesitas</a:t>
            </a:r>
            <a:r>
              <a:rPr lang="en-ID" dirty="0"/>
              <a:t>, </a:t>
            </a:r>
            <a:r>
              <a:rPr lang="en-ID" dirty="0" err="1"/>
              <a:t>testosteron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LH.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,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disregulasi</a:t>
            </a:r>
            <a:r>
              <a:rPr lang="en-ID" dirty="0"/>
              <a:t> </a:t>
            </a:r>
            <a:r>
              <a:rPr lang="en-ID" dirty="0" err="1"/>
              <a:t>sentral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sumbu</a:t>
            </a:r>
            <a:r>
              <a:rPr lang="en-ID" dirty="0"/>
              <a:t> </a:t>
            </a:r>
            <a:r>
              <a:rPr lang="en-ID" dirty="0" err="1"/>
              <a:t>hipotalamus</a:t>
            </a:r>
            <a:r>
              <a:rPr lang="en-ID" dirty="0"/>
              <a:t>-</a:t>
            </a:r>
            <a:r>
              <a:rPr lang="en-ID" dirty="0" err="1"/>
              <a:t>hipofisis</a:t>
            </a:r>
            <a:r>
              <a:rPr lang="en-ID" dirty="0"/>
              <a:t>-gonad, </a:t>
            </a:r>
            <a:r>
              <a:rPr lang="en-ID" dirty="0" err="1"/>
              <a:t>khususnya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neuron GnRH,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reproduksi</a:t>
            </a:r>
            <a:r>
              <a:rPr lang="en-ID" dirty="0"/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ID" dirty="0" err="1"/>
              <a:t>Obesitas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hiperinsulinemia</a:t>
            </a:r>
            <a:r>
              <a:rPr lang="en-ID" dirty="0"/>
              <a:t>, </a:t>
            </a:r>
            <a:r>
              <a:rPr lang="en-ID" dirty="0" err="1"/>
              <a:t>hiperlipidemia</a:t>
            </a:r>
            <a:r>
              <a:rPr lang="en-ID" dirty="0"/>
              <a:t>, </a:t>
            </a:r>
            <a:r>
              <a:rPr lang="en-ID" dirty="0" err="1"/>
              <a:t>hiperleptinemia</a:t>
            </a:r>
            <a:r>
              <a:rPr lang="en-ID" dirty="0"/>
              <a:t>, dan </a:t>
            </a:r>
            <a:r>
              <a:rPr lang="en-ID" dirty="0" err="1"/>
              <a:t>inflamasi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Obesitas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90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615" y="919507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Kekurangan Energi Kronis (KEK)</a:t>
            </a:r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AC200-D586-6D41-9D71-DFC2ABC0C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38272" r="13632" b="21925"/>
          <a:stretch/>
        </p:blipFill>
        <p:spPr>
          <a:xfrm>
            <a:off x="624149" y="1388313"/>
            <a:ext cx="8300310" cy="2664297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7EC7DAF-7C40-7045-AC75-23E3F76541F7}"/>
              </a:ext>
            </a:extLst>
          </p:cNvPr>
          <p:cNvSpPr/>
          <p:nvPr/>
        </p:nvSpPr>
        <p:spPr>
          <a:xfrm>
            <a:off x="2269061" y="3777499"/>
            <a:ext cx="3384376" cy="338437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Berdasarkan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hasil-hasil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menunjukkan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bahwa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asupan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gizi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berpengaruh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status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gizi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pada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wanita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usia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reproduksi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886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210</TotalTime>
  <Words>3096</Words>
  <Application>Microsoft Macintosh PowerPoint</Application>
  <PresentationFormat>On-screen Show (4:3)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Wingdings</vt:lpstr>
      <vt:lpstr>Presentation UNISA_01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16</cp:revision>
  <dcterms:created xsi:type="dcterms:W3CDTF">2018-06-25T02:53:09Z</dcterms:created>
  <dcterms:modified xsi:type="dcterms:W3CDTF">2021-11-05T01:15:06Z</dcterms:modified>
</cp:coreProperties>
</file>