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</p:sldMasterIdLst>
  <p:handoutMasterIdLst>
    <p:handoutMasterId r:id="rId16"/>
  </p:handoutMasterIdLst>
  <p:sldIdLst>
    <p:sldId id="289" r:id="rId3"/>
    <p:sldId id="295" r:id="rId4"/>
    <p:sldId id="291" r:id="rId5"/>
    <p:sldId id="292" r:id="rId6"/>
    <p:sldId id="293" r:id="rId7"/>
    <p:sldId id="294" r:id="rId8"/>
    <p:sldId id="264" r:id="rId9"/>
    <p:sldId id="258" r:id="rId10"/>
    <p:sldId id="287" r:id="rId11"/>
    <p:sldId id="261" r:id="rId12"/>
    <p:sldId id="262" r:id="rId13"/>
    <p:sldId id="288" r:id="rId14"/>
    <p:sldId id="260" r:id="rId15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33CC"/>
    <a:srgbClr val="00FF00"/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A9D39C55-A6BC-415B-925B-3B8D4AA02117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69B71894-9CA9-4A0D-B7D6-991813B13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574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6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0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09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5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5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25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9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1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667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63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03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8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8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0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7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42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57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3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1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161DD-169E-4857-8C7B-9A1587BA3782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61FC2-B590-4877-9FB9-15DC54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9660D86-472A-4BA8-A265-D0602CE113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F78F9D3-7960-4353-9891-6F2679A95B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3239" y="671513"/>
            <a:ext cx="8929686" cy="567549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700" b="1" u="sng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FEISHum</a:t>
            </a:r>
            <a:r>
              <a:rPr lang="en-GB" sz="77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UNISA</a:t>
            </a:r>
            <a:r>
              <a:rPr lang="en-GB" sz="77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– </a:t>
            </a:r>
            <a:r>
              <a:rPr lang="en-GB" sz="77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LO DIY</a:t>
            </a:r>
            <a:r>
              <a:rPr lang="en-GB" sz="77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endParaRPr lang="en-GB" sz="7700" b="1" u="sng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5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5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“MEMBANGUN KOMPETENSI MAHASISWA </a:t>
            </a:r>
            <a:r>
              <a:rPr lang="en-GB" sz="5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GUNA MELAKUKAN PENGAWASAN PELAYANAN PUBLIK”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Dr.</a:t>
            </a:r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GB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Suryawan</a:t>
            </a:r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GB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Raharjo</a:t>
            </a:r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, S.H., LL.M.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(</a:t>
            </a:r>
            <a:r>
              <a:rPr lang="en-GB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Ketua</a:t>
            </a:r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LO DIY)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41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Yogyakarta – 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9</a:t>
            </a:r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GB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Juni</a:t>
            </a:r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GB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2021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314" y="671512"/>
            <a:ext cx="2714624" cy="567549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6" y="969069"/>
            <a:ext cx="2053540" cy="33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" y="94130"/>
            <a:ext cx="11019971" cy="389964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+mn-lt"/>
              </a:rPr>
              <a:t>9</a:t>
            </a:r>
            <a:r>
              <a:rPr lang="en-GB" sz="3200" b="1" dirty="0" smtClean="0">
                <a:latin typeface="+mn-lt"/>
              </a:rPr>
              <a:t>. WEWENANG </a:t>
            </a:r>
            <a:r>
              <a:rPr lang="en-GB" sz="3200" b="1" dirty="0" smtClean="0">
                <a:latin typeface="+mn-lt"/>
              </a:rPr>
              <a:t>LO DIY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605118"/>
            <a:ext cx="11860305" cy="6158753"/>
          </a:xfrm>
        </p:spPr>
        <p:txBody>
          <a:bodyPr>
            <a:noAutofit/>
          </a:bodyPr>
          <a:lstStyle/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FF0000"/>
                </a:solidFill>
              </a:rPr>
              <a:t>Meminta</a:t>
            </a:r>
            <a:r>
              <a:rPr lang="en-GB" sz="1900" b="1" dirty="0" smtClean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keterangan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secara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lisan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smtClean="0">
                <a:solidFill>
                  <a:srgbClr val="FF0000"/>
                </a:solidFill>
              </a:rPr>
              <a:t>&amp;/</a:t>
            </a:r>
            <a:r>
              <a:rPr lang="en-GB" sz="1900" b="1" dirty="0" err="1" smtClean="0">
                <a:solidFill>
                  <a:srgbClr val="FF0000"/>
                </a:solidFill>
              </a:rPr>
              <a:t>atau</a:t>
            </a:r>
            <a:r>
              <a:rPr lang="en-GB" sz="1900" b="1" dirty="0" smtClean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tertulis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kepada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pihak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 smtClean="0">
                <a:solidFill>
                  <a:srgbClr val="FF0000"/>
                </a:solidFill>
              </a:rPr>
              <a:t>Pelapor</a:t>
            </a:r>
            <a:r>
              <a:rPr lang="en-GB" sz="1900" b="1" dirty="0" smtClean="0">
                <a:solidFill>
                  <a:srgbClr val="FF0000"/>
                </a:solidFill>
              </a:rPr>
              <a:t>, </a:t>
            </a:r>
            <a:r>
              <a:rPr lang="en-GB" sz="1900" b="1" dirty="0" err="1" smtClean="0">
                <a:solidFill>
                  <a:srgbClr val="FF0000"/>
                </a:solidFill>
              </a:rPr>
              <a:t>Terlapor</a:t>
            </a:r>
            <a:r>
              <a:rPr lang="en-GB" sz="1900" b="1" dirty="0" smtClean="0">
                <a:solidFill>
                  <a:srgbClr val="FF0000"/>
                </a:solidFill>
              </a:rPr>
              <a:t> &amp; </a:t>
            </a:r>
            <a:r>
              <a:rPr lang="en-GB" sz="1900" b="1" dirty="0" err="1">
                <a:solidFill>
                  <a:srgbClr val="FF0000"/>
                </a:solidFill>
              </a:rPr>
              <a:t>atau</a:t>
            </a:r>
            <a:r>
              <a:rPr lang="en-GB" sz="1900" b="1" dirty="0">
                <a:solidFill>
                  <a:srgbClr val="FF0000"/>
                </a:solidFill>
              </a:rPr>
              <a:t> </a:t>
            </a:r>
            <a:r>
              <a:rPr lang="en-GB" sz="1900" b="1" dirty="0" err="1">
                <a:solidFill>
                  <a:srgbClr val="FF0000"/>
                </a:solidFill>
              </a:rPr>
              <a:t>pihak</a:t>
            </a:r>
            <a:r>
              <a:rPr lang="en-GB" sz="1900" b="1" dirty="0">
                <a:solidFill>
                  <a:srgbClr val="FF0000"/>
                </a:solidFill>
              </a:rPr>
              <a:t> lain yang </a:t>
            </a:r>
            <a:r>
              <a:rPr lang="en-GB" sz="1900" b="1" dirty="0" err="1" smtClean="0">
                <a:solidFill>
                  <a:srgbClr val="FF0000"/>
                </a:solidFill>
              </a:rPr>
              <a:t>terkait</a:t>
            </a:r>
            <a:r>
              <a:rPr lang="en-GB" sz="1900" b="1" dirty="0" smtClean="0">
                <a:solidFill>
                  <a:srgbClr val="FF0000"/>
                </a:solidFill>
              </a:rPr>
              <a:t> </a:t>
            </a:r>
            <a:r>
              <a:rPr lang="en-GB" sz="1900" b="1" dirty="0" err="1" smtClean="0">
                <a:solidFill>
                  <a:srgbClr val="FF0000"/>
                </a:solidFill>
              </a:rPr>
              <a:t>dengan</a:t>
            </a:r>
            <a:r>
              <a:rPr lang="en-GB" sz="1900" b="1" dirty="0" smtClean="0">
                <a:solidFill>
                  <a:srgbClr val="FF0000"/>
                </a:solidFill>
              </a:rPr>
              <a:t> </a:t>
            </a:r>
            <a:r>
              <a:rPr lang="en-GB" sz="1900" b="1" dirty="0" err="1" smtClean="0">
                <a:solidFill>
                  <a:srgbClr val="FF0000"/>
                </a:solidFill>
              </a:rPr>
              <a:t>pengaduan</a:t>
            </a:r>
            <a:r>
              <a:rPr lang="en-GB" sz="1900" b="1" dirty="0" smtClean="0">
                <a:solidFill>
                  <a:srgbClr val="FF0000"/>
                </a:solidFill>
              </a:rPr>
              <a:t> yang </a:t>
            </a:r>
            <a:r>
              <a:rPr lang="en-GB" sz="1900" b="1" dirty="0" err="1" smtClean="0">
                <a:solidFill>
                  <a:srgbClr val="FF0000"/>
                </a:solidFill>
              </a:rPr>
              <a:t>disampaikan</a:t>
            </a:r>
            <a:r>
              <a:rPr lang="en-GB" sz="1900" b="1" dirty="0" smtClean="0">
                <a:solidFill>
                  <a:srgbClr val="FF0000"/>
                </a:solidFill>
              </a:rPr>
              <a:t> </a:t>
            </a:r>
            <a:r>
              <a:rPr lang="en-GB" sz="1900" b="1" dirty="0" err="1" smtClean="0">
                <a:solidFill>
                  <a:srgbClr val="FF0000"/>
                </a:solidFill>
              </a:rPr>
              <a:t>kepada</a:t>
            </a:r>
            <a:r>
              <a:rPr lang="en-GB" sz="1900" b="1" dirty="0" smtClean="0">
                <a:solidFill>
                  <a:srgbClr val="FF0000"/>
                </a:solidFill>
              </a:rPr>
              <a:t> LO DIY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009900"/>
                </a:solidFill>
              </a:rPr>
              <a:t>Melakukan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klarifikasi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terhadap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pihak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Pelapor</a:t>
            </a:r>
            <a:r>
              <a:rPr lang="en-GB" sz="1900" b="1" dirty="0" smtClean="0">
                <a:solidFill>
                  <a:srgbClr val="009900"/>
                </a:solidFill>
              </a:rPr>
              <a:t>, </a:t>
            </a:r>
            <a:r>
              <a:rPr lang="en-GB" sz="1900" b="1" dirty="0" err="1" smtClean="0">
                <a:solidFill>
                  <a:srgbClr val="009900"/>
                </a:solidFill>
              </a:rPr>
              <a:t>Terlapor</a:t>
            </a:r>
            <a:r>
              <a:rPr lang="en-GB" sz="1900" b="1" dirty="0" smtClean="0">
                <a:solidFill>
                  <a:srgbClr val="009900"/>
                </a:solidFill>
              </a:rPr>
              <a:t> &amp;/</a:t>
            </a:r>
            <a:r>
              <a:rPr lang="en-GB" sz="1900" b="1" dirty="0" err="1" smtClean="0">
                <a:solidFill>
                  <a:srgbClr val="009900"/>
                </a:solidFill>
              </a:rPr>
              <a:t>atau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pihak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>
                <a:solidFill>
                  <a:srgbClr val="009900"/>
                </a:solidFill>
              </a:rPr>
              <a:t>lain yang </a:t>
            </a:r>
            <a:r>
              <a:rPr lang="en-GB" sz="1900" b="1" dirty="0" err="1" smtClean="0">
                <a:solidFill>
                  <a:srgbClr val="009900"/>
                </a:solidFill>
              </a:rPr>
              <a:t>terkait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untuk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mendapatkan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kebenaran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isi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pengaduan</a:t>
            </a:r>
            <a:r>
              <a:rPr lang="en-GB" sz="1900" b="1" dirty="0" smtClean="0">
                <a:solidFill>
                  <a:srgbClr val="009900"/>
                </a:solidFill>
              </a:rPr>
              <a:t>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FF0066"/>
                </a:solidFill>
              </a:rPr>
              <a:t>Meminta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keterangan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secara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lisan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smtClean="0">
                <a:solidFill>
                  <a:srgbClr val="FF0066"/>
                </a:solidFill>
              </a:rPr>
              <a:t>&amp;/</a:t>
            </a:r>
            <a:r>
              <a:rPr lang="en-GB" sz="1900" b="1" dirty="0" err="1" smtClean="0">
                <a:solidFill>
                  <a:srgbClr val="FF0066"/>
                </a:solidFill>
              </a:rPr>
              <a:t>atau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tertulis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kepada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P</a:t>
            </a:r>
            <a:r>
              <a:rPr lang="en-GB" sz="1900" b="1" dirty="0" err="1" smtClean="0">
                <a:solidFill>
                  <a:srgbClr val="FF0066"/>
                </a:solidFill>
              </a:rPr>
              <a:t>emda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berkaitan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dengan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adanya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dugaan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penyimpangan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terhadap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asas-asas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P</a:t>
            </a:r>
            <a:r>
              <a:rPr lang="en-GB" sz="1900" b="1" dirty="0" err="1" smtClean="0">
                <a:solidFill>
                  <a:srgbClr val="FF0066"/>
                </a:solidFill>
              </a:rPr>
              <a:t>emda</a:t>
            </a:r>
            <a:r>
              <a:rPr lang="en-GB" sz="1900" b="1" dirty="0" smtClean="0">
                <a:solidFill>
                  <a:srgbClr val="FF0066"/>
                </a:solidFill>
              </a:rPr>
              <a:t> yang </a:t>
            </a:r>
            <a:r>
              <a:rPr lang="en-GB" sz="1900" b="1" dirty="0" err="1">
                <a:solidFill>
                  <a:srgbClr val="FF0066"/>
                </a:solidFill>
              </a:rPr>
              <a:t>bersih</a:t>
            </a:r>
            <a:r>
              <a:rPr lang="en-GB" sz="1900" b="1" dirty="0">
                <a:solidFill>
                  <a:srgbClr val="FF0066"/>
                </a:solidFill>
              </a:rPr>
              <a:t> &amp;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benar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dari</a:t>
            </a:r>
            <a:r>
              <a:rPr lang="en-GB" sz="1900" b="1" dirty="0">
                <a:solidFill>
                  <a:srgbClr val="FF0066"/>
                </a:solidFill>
              </a:rPr>
              <a:t> KKN, </a:t>
            </a:r>
            <a:r>
              <a:rPr lang="en-GB" sz="1900" b="1" dirty="0" err="1">
                <a:solidFill>
                  <a:srgbClr val="FF0066"/>
                </a:solidFill>
              </a:rPr>
              <a:t>penyalahgunaan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kekuasaan</a:t>
            </a:r>
            <a:r>
              <a:rPr lang="en-GB" sz="1900" b="1" dirty="0">
                <a:solidFill>
                  <a:srgbClr val="FF0066"/>
                </a:solidFill>
              </a:rPr>
              <a:t> /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jabatan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>
                <a:solidFill>
                  <a:srgbClr val="FF0066"/>
                </a:solidFill>
              </a:rPr>
              <a:t>&amp;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>
                <a:solidFill>
                  <a:srgbClr val="FF0066"/>
                </a:solidFill>
              </a:rPr>
              <a:t>tindakan</a:t>
            </a:r>
            <a:r>
              <a:rPr lang="en-GB" sz="1900" b="1" dirty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sewenang-wenang</a:t>
            </a:r>
            <a:r>
              <a:rPr lang="en-GB" sz="1900" b="1" dirty="0" smtClean="0">
                <a:solidFill>
                  <a:srgbClr val="FF0066"/>
                </a:solidFill>
              </a:rPr>
              <a:t>, </a:t>
            </a:r>
            <a:r>
              <a:rPr lang="en-GB" sz="1900" b="1" dirty="0" err="1" smtClean="0">
                <a:solidFill>
                  <a:srgbClr val="FF0066"/>
                </a:solidFill>
              </a:rPr>
              <a:t>sesuai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dengan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peraturan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perundang-undangan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dengan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tetap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menjunjung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tinggi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asas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praduga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tak</a:t>
            </a:r>
            <a:r>
              <a:rPr lang="en-GB" sz="1900" b="1" dirty="0" smtClean="0">
                <a:solidFill>
                  <a:srgbClr val="FF0066"/>
                </a:solidFill>
              </a:rPr>
              <a:t> </a:t>
            </a:r>
            <a:r>
              <a:rPr lang="en-GB" sz="1900" b="1" dirty="0" err="1" smtClean="0">
                <a:solidFill>
                  <a:srgbClr val="FF0066"/>
                </a:solidFill>
              </a:rPr>
              <a:t>bersalah</a:t>
            </a:r>
            <a:r>
              <a:rPr lang="en-GB" sz="1900" b="1" dirty="0" smtClean="0">
                <a:solidFill>
                  <a:srgbClr val="FF0066"/>
                </a:solidFill>
              </a:rPr>
              <a:t>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3333CC"/>
                </a:solidFill>
              </a:rPr>
              <a:t>Meminta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keterangan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secara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lisan</a:t>
            </a:r>
            <a:r>
              <a:rPr lang="en-GB" sz="1900" b="1" dirty="0">
                <a:solidFill>
                  <a:srgbClr val="3333CC"/>
                </a:solidFill>
              </a:rPr>
              <a:t> &amp;</a:t>
            </a:r>
            <a:r>
              <a:rPr lang="en-GB" sz="1900" b="1" dirty="0" smtClean="0">
                <a:solidFill>
                  <a:srgbClr val="3333CC"/>
                </a:solidFill>
              </a:rPr>
              <a:t>/</a:t>
            </a:r>
            <a:r>
              <a:rPr lang="en-GB" sz="1900" b="1" dirty="0" err="1" smtClean="0">
                <a:solidFill>
                  <a:srgbClr val="3333CC"/>
                </a:solidFill>
              </a:rPr>
              <a:t>atau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tertulis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 smtClean="0">
                <a:solidFill>
                  <a:srgbClr val="3333CC"/>
                </a:solidFill>
              </a:rPr>
              <a:t>kepada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 smtClean="0">
                <a:solidFill>
                  <a:srgbClr val="3333CC"/>
                </a:solidFill>
              </a:rPr>
              <a:t>pengusaha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berkaitan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dengan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adanya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dugaan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>
                <a:solidFill>
                  <a:srgbClr val="3333CC"/>
                </a:solidFill>
              </a:rPr>
              <a:t>penyimpangan</a:t>
            </a:r>
            <a:r>
              <a:rPr lang="en-GB" sz="1900" b="1" dirty="0">
                <a:solidFill>
                  <a:srgbClr val="3333CC"/>
                </a:solidFill>
              </a:rPr>
              <a:t> </a:t>
            </a:r>
            <a:r>
              <a:rPr lang="en-GB" sz="1900" b="1" dirty="0" err="1" smtClean="0">
                <a:solidFill>
                  <a:srgbClr val="3333CC"/>
                </a:solidFill>
              </a:rPr>
              <a:t>dalam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 smtClean="0">
                <a:solidFill>
                  <a:srgbClr val="3333CC"/>
                </a:solidFill>
              </a:rPr>
              <a:t>praktik</a:t>
            </a:r>
            <a:r>
              <a:rPr lang="en-GB" sz="1900" b="1" dirty="0" smtClean="0">
                <a:solidFill>
                  <a:srgbClr val="3333CC"/>
                </a:solidFill>
              </a:rPr>
              <a:t> </a:t>
            </a:r>
            <a:r>
              <a:rPr lang="en-GB" sz="1900" b="1" dirty="0" err="1" smtClean="0">
                <a:solidFill>
                  <a:srgbClr val="3333CC"/>
                </a:solidFill>
              </a:rPr>
              <a:t>usaha</a:t>
            </a:r>
            <a:r>
              <a:rPr lang="en-GB" sz="1900" b="1" dirty="0" smtClean="0">
                <a:solidFill>
                  <a:srgbClr val="3333CC"/>
                </a:solidFill>
              </a:rPr>
              <a:t>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C00000"/>
                </a:solidFill>
              </a:rPr>
              <a:t>Membuat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rekomendasi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kepada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pihak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Pelapor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>
                <a:solidFill>
                  <a:srgbClr val="C00000"/>
                </a:solidFill>
              </a:rPr>
              <a:t>&amp;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pihak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T</a:t>
            </a:r>
            <a:r>
              <a:rPr lang="en-GB" sz="1900" b="1" dirty="0" err="1" smtClean="0">
                <a:solidFill>
                  <a:srgbClr val="C00000"/>
                </a:solidFill>
              </a:rPr>
              <a:t>erlapor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dalam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rangka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>
                <a:solidFill>
                  <a:srgbClr val="C00000"/>
                </a:solidFill>
              </a:rPr>
              <a:t>penyelesaian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masalah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antara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kedua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belah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pihak</a:t>
            </a:r>
            <a:r>
              <a:rPr lang="en-GB" sz="1900" b="1" dirty="0" smtClean="0">
                <a:solidFill>
                  <a:srgbClr val="C00000"/>
                </a:solidFill>
              </a:rPr>
              <a:t>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7030A0"/>
                </a:solidFill>
              </a:rPr>
              <a:t>Menyampaikan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>
                <a:solidFill>
                  <a:srgbClr val="7030A0"/>
                </a:solidFill>
              </a:rPr>
              <a:t>rekomendasi</a:t>
            </a:r>
            <a:r>
              <a:rPr lang="en-GB" sz="1900" b="1" dirty="0">
                <a:solidFill>
                  <a:srgbClr val="7030A0"/>
                </a:solidFill>
              </a:rPr>
              <a:t> </a:t>
            </a:r>
            <a:r>
              <a:rPr lang="en-GB" sz="1900" b="1" dirty="0" err="1">
                <a:solidFill>
                  <a:srgbClr val="7030A0"/>
                </a:solidFill>
              </a:rPr>
              <a:t>kepada</a:t>
            </a:r>
            <a:r>
              <a:rPr lang="en-GB" sz="1900" b="1" dirty="0">
                <a:solidFill>
                  <a:srgbClr val="7030A0"/>
                </a:solidFill>
              </a:rPr>
              <a:t> </a:t>
            </a:r>
            <a:r>
              <a:rPr lang="en-GB" sz="1900" b="1" dirty="0" err="1">
                <a:solidFill>
                  <a:srgbClr val="7030A0"/>
                </a:solidFill>
              </a:rPr>
              <a:t>pihak</a:t>
            </a:r>
            <a:r>
              <a:rPr lang="en-GB" sz="1900" b="1" dirty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Pelapor</a:t>
            </a:r>
            <a:r>
              <a:rPr lang="en-GB" sz="1900" b="1" dirty="0" smtClean="0">
                <a:solidFill>
                  <a:srgbClr val="7030A0"/>
                </a:solidFill>
              </a:rPr>
              <a:t> &amp; </a:t>
            </a:r>
            <a:r>
              <a:rPr lang="en-GB" sz="1900" b="1" dirty="0" err="1" smtClean="0">
                <a:solidFill>
                  <a:srgbClr val="7030A0"/>
                </a:solidFill>
              </a:rPr>
              <a:t>Terlapor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serta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>
                <a:solidFill>
                  <a:srgbClr val="7030A0"/>
                </a:solidFill>
              </a:rPr>
              <a:t>pihak-pihak</a:t>
            </a:r>
            <a:r>
              <a:rPr lang="en-GB" sz="1900" b="1" dirty="0">
                <a:solidFill>
                  <a:srgbClr val="7030A0"/>
                </a:solidFill>
              </a:rPr>
              <a:t> lain yang </a:t>
            </a:r>
            <a:r>
              <a:rPr lang="en-GB" sz="1900" b="1" dirty="0" err="1" smtClean="0">
                <a:solidFill>
                  <a:srgbClr val="7030A0"/>
                </a:solidFill>
              </a:rPr>
              <a:t>terkait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dalam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rangka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memfasilitasi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penyelesaian</a:t>
            </a:r>
            <a:r>
              <a:rPr lang="en-GB" sz="1900" b="1" dirty="0" smtClean="0">
                <a:solidFill>
                  <a:srgbClr val="7030A0"/>
                </a:solidFill>
              </a:rPr>
              <a:t> </a:t>
            </a:r>
            <a:r>
              <a:rPr lang="en-GB" sz="1900" b="1" dirty="0" err="1" smtClean="0">
                <a:solidFill>
                  <a:srgbClr val="7030A0"/>
                </a:solidFill>
              </a:rPr>
              <a:t>masalah</a:t>
            </a:r>
            <a:r>
              <a:rPr lang="en-GB" sz="1900" b="1" dirty="0" smtClean="0">
                <a:solidFill>
                  <a:srgbClr val="7030A0"/>
                </a:solidFill>
              </a:rPr>
              <a:t>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/>
              <a:t>Menyampaikan</a:t>
            </a:r>
            <a:r>
              <a:rPr lang="en-GB" sz="1900" b="1" dirty="0" smtClean="0"/>
              <a:t> </a:t>
            </a:r>
            <a:r>
              <a:rPr lang="en-GB" sz="1900" b="1" dirty="0" err="1"/>
              <a:t>tembusan</a:t>
            </a:r>
            <a:r>
              <a:rPr lang="en-GB" sz="1900" b="1" dirty="0"/>
              <a:t> </a:t>
            </a:r>
            <a:r>
              <a:rPr lang="en-GB" sz="1900" b="1" dirty="0" err="1"/>
              <a:t>rekomendasi</a:t>
            </a:r>
            <a:r>
              <a:rPr lang="en-GB" sz="1900" b="1" dirty="0"/>
              <a:t> </a:t>
            </a:r>
            <a:r>
              <a:rPr lang="en-GB" sz="1900" b="1" dirty="0" err="1" smtClean="0"/>
              <a:t>kepada</a:t>
            </a:r>
            <a:r>
              <a:rPr lang="en-GB" sz="1900" b="1" dirty="0" smtClean="0"/>
              <a:t> </a:t>
            </a:r>
            <a:r>
              <a:rPr lang="en-GB" sz="1900" b="1" dirty="0" err="1" smtClean="0"/>
              <a:t>Gubernur</a:t>
            </a:r>
            <a:r>
              <a:rPr lang="en-GB" sz="1900" b="1" dirty="0" smtClean="0"/>
              <a:t> </a:t>
            </a:r>
            <a:r>
              <a:rPr lang="en-GB" sz="1900" b="1" dirty="0" err="1" smtClean="0"/>
              <a:t>melalui</a:t>
            </a:r>
            <a:r>
              <a:rPr lang="en-GB" sz="1900" b="1" dirty="0" smtClean="0"/>
              <a:t> Biro </a:t>
            </a:r>
            <a:r>
              <a:rPr lang="en-GB" sz="1900" b="1" dirty="0" err="1" smtClean="0"/>
              <a:t>Hukum</a:t>
            </a:r>
            <a:r>
              <a:rPr lang="en-GB" sz="1900" b="1" dirty="0" smtClean="0"/>
              <a:t> </a:t>
            </a:r>
            <a:r>
              <a:rPr lang="en-GB" sz="1900" b="1" dirty="0" err="1" smtClean="0"/>
              <a:t>Setda</a:t>
            </a:r>
            <a:r>
              <a:rPr lang="en-GB" sz="1900" b="1" dirty="0" smtClean="0"/>
              <a:t>. DIY ;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900" b="1" dirty="0" err="1" smtClean="0">
                <a:solidFill>
                  <a:srgbClr val="009900"/>
                </a:solidFill>
              </a:rPr>
              <a:t>Bila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perlu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dapat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mengumumkan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atau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mempublikasikan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hasil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rekomendasi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untuk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diketahui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masyarakat</a:t>
            </a:r>
            <a:r>
              <a:rPr lang="en-GB" sz="1900" b="1" dirty="0" smtClean="0">
                <a:solidFill>
                  <a:srgbClr val="009900"/>
                </a:solidFill>
              </a:rPr>
              <a:t>, </a:t>
            </a:r>
            <a:r>
              <a:rPr lang="en-GB" sz="1900" b="1" dirty="0" err="1" smtClean="0">
                <a:solidFill>
                  <a:srgbClr val="009900"/>
                </a:solidFill>
              </a:rPr>
              <a:t>sepanjang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ada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 smtClean="0">
                <a:solidFill>
                  <a:srgbClr val="009900"/>
                </a:solidFill>
              </a:rPr>
              <a:t>persetujuan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dari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Pelapor</a:t>
            </a:r>
            <a:r>
              <a:rPr lang="en-GB" sz="1900" b="1" dirty="0">
                <a:solidFill>
                  <a:srgbClr val="009900"/>
                </a:solidFill>
              </a:rPr>
              <a:t>, </a:t>
            </a:r>
            <a:r>
              <a:rPr lang="en-GB" sz="1900" b="1" dirty="0" err="1" smtClean="0">
                <a:solidFill>
                  <a:srgbClr val="009900"/>
                </a:solidFill>
              </a:rPr>
              <a:t>Terlapor</a:t>
            </a:r>
            <a:r>
              <a:rPr lang="en-GB" sz="1900" b="1" dirty="0" smtClean="0">
                <a:solidFill>
                  <a:srgbClr val="009900"/>
                </a:solidFill>
              </a:rPr>
              <a:t>, </a:t>
            </a:r>
            <a:r>
              <a:rPr lang="en-GB" sz="1900" b="1" dirty="0" err="1" smtClean="0">
                <a:solidFill>
                  <a:srgbClr val="009900"/>
                </a:solidFill>
              </a:rPr>
              <a:t>maupun</a:t>
            </a:r>
            <a:r>
              <a:rPr lang="en-GB" sz="1900" b="1" dirty="0" smtClean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Gubernur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melalui</a:t>
            </a:r>
            <a:r>
              <a:rPr lang="en-GB" sz="1900" b="1" dirty="0">
                <a:solidFill>
                  <a:srgbClr val="009900"/>
                </a:solidFill>
              </a:rPr>
              <a:t> Biro </a:t>
            </a:r>
            <a:r>
              <a:rPr lang="en-GB" sz="1900" b="1" dirty="0" err="1">
                <a:solidFill>
                  <a:srgbClr val="009900"/>
                </a:solidFill>
              </a:rPr>
              <a:t>Hukum</a:t>
            </a:r>
            <a:r>
              <a:rPr lang="en-GB" sz="1900" b="1" dirty="0">
                <a:solidFill>
                  <a:srgbClr val="009900"/>
                </a:solidFill>
              </a:rPr>
              <a:t> </a:t>
            </a:r>
            <a:r>
              <a:rPr lang="en-GB" sz="1900" b="1" dirty="0" err="1">
                <a:solidFill>
                  <a:srgbClr val="009900"/>
                </a:solidFill>
              </a:rPr>
              <a:t>Setda</a:t>
            </a:r>
            <a:r>
              <a:rPr lang="en-GB" sz="1900" b="1" dirty="0">
                <a:solidFill>
                  <a:srgbClr val="009900"/>
                </a:solidFill>
              </a:rPr>
              <a:t>. DIY .</a:t>
            </a:r>
          </a:p>
        </p:txBody>
      </p:sp>
    </p:spTree>
    <p:extLst>
      <p:ext uri="{BB962C8B-B14F-4D97-AF65-F5344CB8AC3E}">
        <p14:creationId xmlns:p14="http://schemas.microsoft.com/office/powerpoint/2010/main" val="41759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2"/>
            <a:ext cx="10515600" cy="51098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>
                <a:latin typeface="+mn-lt"/>
              </a:rPr>
              <a:t>10. PENGELOLAAN </a:t>
            </a:r>
            <a:r>
              <a:rPr lang="en-GB" sz="3200" b="1" dirty="0" smtClean="0">
                <a:latin typeface="+mn-lt"/>
              </a:rPr>
              <a:t>PENGADUAN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53" y="806824"/>
            <a:ext cx="11779623" cy="59570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rgbClr val="009900"/>
                </a:solidFill>
              </a:rPr>
              <a:t>Pelapor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dapat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menyampaikan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Pengaduan</a:t>
            </a:r>
            <a:r>
              <a:rPr lang="en-GB" sz="2400" b="1" dirty="0" smtClean="0">
                <a:solidFill>
                  <a:srgbClr val="009900"/>
                </a:solidFill>
              </a:rPr>
              <a:t> / </a:t>
            </a:r>
            <a:r>
              <a:rPr lang="en-GB" sz="2400" b="1" dirty="0" err="1" smtClean="0">
                <a:solidFill>
                  <a:srgbClr val="009900"/>
                </a:solidFill>
              </a:rPr>
              <a:t>Informasi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ke</a:t>
            </a:r>
            <a:r>
              <a:rPr lang="en-GB" sz="2400" b="1" dirty="0" smtClean="0">
                <a:solidFill>
                  <a:srgbClr val="009900"/>
                </a:solidFill>
              </a:rPr>
              <a:t> LO DIY.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/>
              <a:t>Pengaduan</a:t>
            </a:r>
            <a:r>
              <a:rPr lang="en-GB" sz="2400" b="1" dirty="0" smtClean="0"/>
              <a:t> / </a:t>
            </a:r>
            <a:r>
              <a:rPr lang="en-GB" sz="2400" b="1" dirty="0" err="1" smtClean="0"/>
              <a:t>Informasi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dapat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ditindaklanjuti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dengan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syarat</a:t>
            </a:r>
            <a:r>
              <a:rPr lang="en-GB" sz="2400" b="1" dirty="0" smtClean="0"/>
              <a:t> : </a:t>
            </a:r>
            <a:r>
              <a:rPr lang="en-GB" sz="2400" b="1" dirty="0" err="1" smtClean="0">
                <a:solidFill>
                  <a:srgbClr val="FF0000"/>
                </a:solidFill>
              </a:rPr>
              <a:t>adanya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bukti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dugaan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penyimpangan</a:t>
            </a:r>
            <a:r>
              <a:rPr lang="en-GB" sz="2400" b="1" dirty="0" smtClean="0">
                <a:solidFill>
                  <a:srgbClr val="FF0000"/>
                </a:solidFill>
              </a:rPr>
              <a:t> yang </a:t>
            </a:r>
            <a:r>
              <a:rPr lang="en-GB" sz="2400" b="1" dirty="0" err="1" smtClean="0">
                <a:solidFill>
                  <a:srgbClr val="FF0000"/>
                </a:solidFill>
              </a:rPr>
              <a:t>dilakukan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oleh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Terlapor</a:t>
            </a:r>
            <a:r>
              <a:rPr lang="en-GB" sz="2400" b="1" dirty="0" smtClean="0"/>
              <a:t> ; </a:t>
            </a:r>
            <a:r>
              <a:rPr lang="en-GB" sz="2400" b="1" dirty="0" err="1" smtClean="0">
                <a:solidFill>
                  <a:srgbClr val="3333CC"/>
                </a:solidFill>
              </a:rPr>
              <a:t>atas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peristiwa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tindakan</a:t>
            </a:r>
            <a:r>
              <a:rPr lang="en-GB" sz="2400" b="1" dirty="0" smtClean="0">
                <a:solidFill>
                  <a:srgbClr val="3333CC"/>
                </a:solidFill>
              </a:rPr>
              <a:t> / </a:t>
            </a:r>
            <a:r>
              <a:rPr lang="en-GB" sz="2400" b="1" dirty="0" err="1" smtClean="0">
                <a:solidFill>
                  <a:srgbClr val="3333CC"/>
                </a:solidFill>
              </a:rPr>
              <a:t>keputusan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Terlapor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dalam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tenggang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err="1" smtClean="0">
                <a:solidFill>
                  <a:srgbClr val="3333CC"/>
                </a:solidFill>
              </a:rPr>
              <a:t>waktu</a:t>
            </a:r>
            <a:r>
              <a:rPr lang="en-GB" sz="2400" b="1" dirty="0" smtClean="0">
                <a:solidFill>
                  <a:srgbClr val="3333CC"/>
                </a:solidFill>
              </a:rPr>
              <a:t> 2 </a:t>
            </a:r>
            <a:r>
              <a:rPr lang="en-GB" sz="2400" b="1" dirty="0" err="1" smtClean="0">
                <a:solidFill>
                  <a:srgbClr val="3333CC"/>
                </a:solidFill>
              </a:rPr>
              <a:t>tahun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 smtClean="0"/>
              <a:t>; </a:t>
            </a:r>
            <a:r>
              <a:rPr lang="en-GB" sz="2400" b="1" dirty="0" err="1" smtClean="0">
                <a:solidFill>
                  <a:srgbClr val="C00000"/>
                </a:solidFill>
              </a:rPr>
              <a:t>laporan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memuat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identitas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P</a:t>
            </a:r>
            <a:r>
              <a:rPr lang="en-GB" sz="2400" b="1" dirty="0" err="1" smtClean="0">
                <a:solidFill>
                  <a:srgbClr val="C00000"/>
                </a:solidFill>
              </a:rPr>
              <a:t>elapor</a:t>
            </a:r>
            <a:r>
              <a:rPr lang="en-GB" sz="2400" b="1" dirty="0" smtClean="0">
                <a:solidFill>
                  <a:srgbClr val="C00000"/>
                </a:solidFill>
              </a:rPr>
              <a:t> &amp; </a:t>
            </a:r>
            <a:r>
              <a:rPr lang="en-GB" sz="2400" b="1" dirty="0" err="1" smtClean="0">
                <a:solidFill>
                  <a:srgbClr val="C00000"/>
                </a:solidFill>
              </a:rPr>
              <a:t>Terlapor</a:t>
            </a:r>
            <a:r>
              <a:rPr lang="en-GB" sz="2400" b="1" dirty="0" smtClean="0"/>
              <a:t> ; </a:t>
            </a:r>
            <a:r>
              <a:rPr lang="en-GB" sz="2400" b="1" dirty="0" err="1" smtClean="0">
                <a:solidFill>
                  <a:srgbClr val="009900"/>
                </a:solidFill>
              </a:rPr>
              <a:t>uraian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dugaan</a:t>
            </a:r>
            <a:r>
              <a:rPr lang="en-GB" sz="2400" b="1" dirty="0" smtClean="0">
                <a:solidFill>
                  <a:srgbClr val="009900"/>
                </a:solidFill>
              </a:rPr>
              <a:t> </a:t>
            </a:r>
            <a:r>
              <a:rPr lang="en-GB" sz="2400" b="1" dirty="0" err="1" smtClean="0">
                <a:solidFill>
                  <a:srgbClr val="009900"/>
                </a:solidFill>
              </a:rPr>
              <a:t>penyimpangan</a:t>
            </a:r>
            <a:r>
              <a:rPr lang="en-GB" sz="2400" b="1" dirty="0"/>
              <a:t> </a:t>
            </a:r>
            <a:r>
              <a:rPr lang="en-GB" sz="2400" b="1" dirty="0" smtClean="0"/>
              <a:t>; </a:t>
            </a:r>
            <a:r>
              <a:rPr lang="en-GB" sz="2400" b="1" dirty="0" err="1" smtClean="0">
                <a:solidFill>
                  <a:srgbClr val="FF0066"/>
                </a:solidFill>
              </a:rPr>
              <a:t>alat</a:t>
            </a:r>
            <a:r>
              <a:rPr lang="en-GB" sz="2400" b="1" dirty="0" smtClean="0">
                <a:solidFill>
                  <a:srgbClr val="FF0066"/>
                </a:solidFill>
              </a:rPr>
              <a:t> </a:t>
            </a:r>
            <a:r>
              <a:rPr lang="en-GB" sz="2400" b="1" dirty="0" err="1" smtClean="0">
                <a:solidFill>
                  <a:srgbClr val="FF0066"/>
                </a:solidFill>
              </a:rPr>
              <a:t>bukti</a:t>
            </a:r>
            <a:r>
              <a:rPr lang="en-GB" sz="2400" b="1" dirty="0" smtClean="0"/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/>
              <a:t>Laporan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dapat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dikuasakan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sesuai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ketentuan</a:t>
            </a:r>
            <a:r>
              <a:rPr lang="en-GB" sz="2400" b="1" dirty="0" smtClean="0"/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rgbClr val="7030A0"/>
                </a:solidFill>
              </a:rPr>
              <a:t>Pelapor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dapat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meminta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identitasnya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untuk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dirahasiakan</a:t>
            </a:r>
            <a:r>
              <a:rPr lang="en-GB" sz="2400" b="1" dirty="0">
                <a:solidFill>
                  <a:srgbClr val="7030A0"/>
                </a:solidFill>
              </a:rPr>
              <a:t>.</a:t>
            </a:r>
            <a:endParaRPr lang="en-GB" sz="2400" b="1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rgbClr val="C00000"/>
                </a:solidFill>
              </a:rPr>
              <a:t>Tidak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dipungut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biaya</a:t>
            </a:r>
            <a:r>
              <a:rPr lang="en-GB" sz="2400" b="1" dirty="0" smtClean="0">
                <a:solidFill>
                  <a:srgbClr val="C00000"/>
                </a:solidFill>
              </a:rPr>
              <a:t> / </a:t>
            </a:r>
            <a:r>
              <a:rPr lang="en-GB" sz="2400" b="1" dirty="0" err="1">
                <a:solidFill>
                  <a:srgbClr val="C00000"/>
                </a:solidFill>
              </a:rPr>
              <a:t>i</a:t>
            </a:r>
            <a:r>
              <a:rPr lang="en-GB" sz="2400" b="1" dirty="0" err="1" smtClean="0">
                <a:solidFill>
                  <a:srgbClr val="C00000"/>
                </a:solidFill>
              </a:rPr>
              <a:t>mbalan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apapun</a:t>
            </a:r>
            <a:r>
              <a:rPr lang="en-GB" sz="2400" b="1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 smtClean="0"/>
              <a:t>Tindakan</a:t>
            </a:r>
            <a:r>
              <a:rPr lang="en-GB" sz="2400" b="1" dirty="0" smtClean="0"/>
              <a:t> LO DIY </a:t>
            </a:r>
            <a:r>
              <a:rPr lang="en-GB" sz="2400" b="1" dirty="0" err="1" smtClean="0"/>
              <a:t>dapat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berupa</a:t>
            </a:r>
            <a:r>
              <a:rPr lang="en-GB" sz="2400" b="1" dirty="0" smtClean="0"/>
              <a:t> : </a:t>
            </a:r>
            <a:r>
              <a:rPr lang="en-GB" sz="2400" b="1" dirty="0" err="1" smtClean="0">
                <a:solidFill>
                  <a:srgbClr val="3333CC"/>
                </a:solidFill>
              </a:rPr>
              <a:t>Klarifikasi</a:t>
            </a:r>
            <a:r>
              <a:rPr lang="en-GB" sz="2400" b="1" dirty="0" smtClean="0"/>
              <a:t>, </a:t>
            </a:r>
            <a:r>
              <a:rPr lang="en-GB" sz="2400" b="1" dirty="0" err="1" smtClean="0">
                <a:solidFill>
                  <a:srgbClr val="FF0000"/>
                </a:solidFill>
              </a:rPr>
              <a:t>Investigasi</a:t>
            </a:r>
            <a:r>
              <a:rPr lang="en-GB" sz="2400" b="1" dirty="0" smtClean="0"/>
              <a:t>, </a:t>
            </a:r>
            <a:r>
              <a:rPr lang="en-GB" sz="2400" b="1" dirty="0" err="1" smtClean="0">
                <a:solidFill>
                  <a:srgbClr val="009900"/>
                </a:solidFill>
              </a:rPr>
              <a:t>Mediasi</a:t>
            </a:r>
            <a:r>
              <a:rPr lang="en-GB" sz="2400" b="1" dirty="0" smtClean="0"/>
              <a:t> &amp; </a:t>
            </a:r>
            <a:r>
              <a:rPr lang="en-GB" sz="2400" b="1" dirty="0" err="1" smtClean="0">
                <a:solidFill>
                  <a:schemeClr val="accent4">
                    <a:lumMod val="75000"/>
                  </a:schemeClr>
                </a:solidFill>
              </a:rPr>
              <a:t>Koordinasi</a:t>
            </a:r>
            <a:r>
              <a:rPr lang="en-GB" sz="2400" b="1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>
                <a:solidFill>
                  <a:srgbClr val="00B0F0"/>
                </a:solidFill>
              </a:rPr>
              <a:t>LO DIY “</a:t>
            </a:r>
            <a:r>
              <a:rPr lang="en-GB" sz="2400" b="1" dirty="0" err="1" smtClean="0">
                <a:solidFill>
                  <a:srgbClr val="00B0F0"/>
                </a:solidFill>
              </a:rPr>
              <a:t>berhak</a:t>
            </a:r>
            <a:r>
              <a:rPr lang="en-GB" sz="2400" b="1" dirty="0" smtClean="0">
                <a:solidFill>
                  <a:srgbClr val="00B0F0"/>
                </a:solidFill>
              </a:rPr>
              <a:t>” </a:t>
            </a:r>
            <a:r>
              <a:rPr lang="en-GB" sz="2400" b="1" dirty="0" err="1" smtClean="0">
                <a:solidFill>
                  <a:srgbClr val="00B0F0"/>
                </a:solidFill>
              </a:rPr>
              <a:t>mengundang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Pelapor</a:t>
            </a:r>
            <a:r>
              <a:rPr lang="en-GB" sz="2400" b="1" dirty="0" smtClean="0">
                <a:solidFill>
                  <a:srgbClr val="00B0F0"/>
                </a:solidFill>
              </a:rPr>
              <a:t>, </a:t>
            </a:r>
            <a:r>
              <a:rPr lang="en-GB" sz="2400" b="1" dirty="0" err="1" smtClean="0">
                <a:solidFill>
                  <a:srgbClr val="00B0F0"/>
                </a:solidFill>
              </a:rPr>
              <a:t>Terlapor</a:t>
            </a:r>
            <a:r>
              <a:rPr lang="en-GB" sz="2400" b="1" dirty="0" smtClean="0">
                <a:solidFill>
                  <a:srgbClr val="00B0F0"/>
                </a:solidFill>
              </a:rPr>
              <a:t> &amp; </a:t>
            </a:r>
            <a:r>
              <a:rPr lang="en-GB" sz="2400" b="1" dirty="0" err="1" smtClean="0">
                <a:solidFill>
                  <a:srgbClr val="00B0F0"/>
                </a:solidFill>
              </a:rPr>
              <a:t>pihak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terkait</a:t>
            </a:r>
            <a:r>
              <a:rPr lang="en-GB" sz="2400" b="1" dirty="0">
                <a:solidFill>
                  <a:srgbClr val="00B0F0"/>
                </a:solidFill>
              </a:rPr>
              <a:t>.</a:t>
            </a:r>
            <a:endParaRPr lang="en-GB" sz="2400" b="1" dirty="0" smtClean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err="1"/>
              <a:t>Pelapor</a:t>
            </a:r>
            <a:r>
              <a:rPr lang="en-GB" sz="2400" b="1" dirty="0"/>
              <a:t>, </a:t>
            </a:r>
            <a:r>
              <a:rPr lang="en-GB" sz="2400" b="1" dirty="0" err="1"/>
              <a:t>Terlapor</a:t>
            </a:r>
            <a:r>
              <a:rPr lang="en-GB" sz="2400" b="1" dirty="0"/>
              <a:t> &amp; </a:t>
            </a:r>
            <a:r>
              <a:rPr lang="en-GB" sz="2400" b="1" dirty="0" err="1"/>
              <a:t>pihak</a:t>
            </a:r>
            <a:r>
              <a:rPr lang="en-GB" sz="2400" b="1" dirty="0"/>
              <a:t> </a:t>
            </a:r>
            <a:r>
              <a:rPr lang="en-GB" sz="2400" b="1" dirty="0" err="1" smtClean="0"/>
              <a:t>terkait</a:t>
            </a:r>
            <a:r>
              <a:rPr lang="en-GB" sz="2400" b="1" dirty="0" smtClean="0"/>
              <a:t> “</a:t>
            </a:r>
            <a:r>
              <a:rPr lang="en-GB" sz="2400" b="1" dirty="0" err="1" smtClean="0"/>
              <a:t>wajib</a:t>
            </a:r>
            <a:r>
              <a:rPr lang="en-GB" sz="2400" b="1" dirty="0" smtClean="0"/>
              <a:t>” </a:t>
            </a:r>
            <a:r>
              <a:rPr lang="en-GB" sz="2400" b="1" dirty="0" err="1" smtClean="0"/>
              <a:t>hadir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memenuhi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undangan</a:t>
            </a:r>
            <a:r>
              <a:rPr lang="en-GB" sz="2400" b="1" dirty="0" smtClean="0"/>
              <a:t> LO DIY.</a:t>
            </a:r>
          </a:p>
        </p:txBody>
      </p:sp>
    </p:spTree>
    <p:extLst>
      <p:ext uri="{BB962C8B-B14F-4D97-AF65-F5344CB8AC3E}">
        <p14:creationId xmlns:p14="http://schemas.microsoft.com/office/powerpoint/2010/main" val="23721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470646"/>
            <a:ext cx="11282082" cy="57687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5400" b="1" dirty="0" smtClean="0"/>
              <a:t>11. HASIL </a:t>
            </a:r>
            <a:r>
              <a:rPr lang="en-GB" sz="5400" b="1" dirty="0"/>
              <a:t>AKHIR PENGADUAN KEPADA LO DIY</a:t>
            </a:r>
          </a:p>
          <a:p>
            <a:pPr marL="1143000" indent="-1143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5400" b="1" dirty="0" err="1" smtClean="0">
                <a:solidFill>
                  <a:srgbClr val="FF0000"/>
                </a:solidFill>
              </a:rPr>
              <a:t>Rekomendasi</a:t>
            </a:r>
            <a:r>
              <a:rPr lang="en-GB" sz="5400" b="1" dirty="0" smtClean="0">
                <a:solidFill>
                  <a:srgbClr val="FF0000"/>
                </a:solidFill>
              </a:rPr>
              <a:t>  </a:t>
            </a:r>
          </a:p>
          <a:p>
            <a:pPr marL="1143000" indent="-1143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5400" b="1" dirty="0" err="1" smtClean="0">
                <a:solidFill>
                  <a:srgbClr val="FF0000"/>
                </a:solidFill>
              </a:rPr>
              <a:t>Laporan</a:t>
            </a:r>
            <a:r>
              <a:rPr lang="en-GB" sz="5400" b="1" dirty="0" smtClean="0">
                <a:solidFill>
                  <a:srgbClr val="FF0000"/>
                </a:solidFill>
              </a:rPr>
              <a:t> </a:t>
            </a:r>
            <a:r>
              <a:rPr lang="en-GB" sz="5400" b="1" dirty="0" err="1" smtClean="0">
                <a:solidFill>
                  <a:srgbClr val="FF0000"/>
                </a:solidFill>
              </a:rPr>
              <a:t>Penyelesaian</a:t>
            </a:r>
            <a:r>
              <a:rPr lang="en-GB" sz="5400" b="1" dirty="0" smtClean="0">
                <a:solidFill>
                  <a:srgbClr val="FF0000"/>
                </a:solidFill>
              </a:rPr>
              <a:t> </a:t>
            </a:r>
            <a:r>
              <a:rPr lang="en-GB" sz="5400" b="1" dirty="0" err="1" smtClean="0">
                <a:solidFill>
                  <a:srgbClr val="FF0000"/>
                </a:solidFill>
              </a:rPr>
              <a:t>Kasus</a:t>
            </a:r>
            <a:r>
              <a:rPr lang="en-GB" sz="5400" b="1" dirty="0" smtClean="0">
                <a:solidFill>
                  <a:srgbClr val="FF0000"/>
                </a:solidFill>
              </a:rPr>
              <a:t> (LPK)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295835"/>
            <a:ext cx="10694894" cy="874059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latin typeface="Chiller" panose="04020404031007020602" pitchFamily="82" charset="0"/>
              </a:rPr>
              <a:t>12. KOMUNIKASI </a:t>
            </a:r>
            <a:r>
              <a:rPr lang="en-GB" sz="6000" b="1" dirty="0" smtClean="0">
                <a:latin typeface="Chiller" panose="04020404031007020602" pitchFamily="82" charset="0"/>
              </a:rPr>
              <a:t>: </a:t>
            </a:r>
            <a:endParaRPr lang="en-GB" sz="6000" b="1" dirty="0">
              <a:latin typeface="Chiller" panose="040204040310070206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6" y="1196787"/>
            <a:ext cx="11322422" cy="541916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9900"/>
                </a:solidFill>
              </a:rPr>
              <a:t>Alamat</a:t>
            </a:r>
            <a:r>
              <a:rPr lang="en-GB" sz="3300" b="1" dirty="0" smtClean="0">
                <a:solidFill>
                  <a:srgbClr val="009900"/>
                </a:solidFill>
              </a:rPr>
              <a:t> LO DIY : </a:t>
            </a:r>
            <a:r>
              <a:rPr lang="en-GB" sz="3600" b="1" dirty="0" err="1"/>
              <a:t>Jln</a:t>
            </a:r>
            <a:r>
              <a:rPr lang="en-GB" sz="3600" b="1" dirty="0"/>
              <a:t>. </a:t>
            </a:r>
            <a:r>
              <a:rPr lang="en-GB" sz="3600" b="1" dirty="0" err="1"/>
              <a:t>Tentara</a:t>
            </a:r>
            <a:r>
              <a:rPr lang="en-GB" sz="3600" b="1" dirty="0"/>
              <a:t> </a:t>
            </a:r>
            <a:r>
              <a:rPr lang="en-GB" sz="3600" b="1" dirty="0" err="1"/>
              <a:t>Zeni</a:t>
            </a:r>
            <a:r>
              <a:rPr lang="en-GB" sz="3600" b="1" dirty="0"/>
              <a:t> </a:t>
            </a:r>
            <a:r>
              <a:rPr lang="en-GB" sz="3600" b="1" dirty="0" err="1"/>
              <a:t>Pelajar</a:t>
            </a:r>
            <a:r>
              <a:rPr lang="en-GB" sz="3600" b="1" dirty="0"/>
              <a:t> No. 1-A </a:t>
            </a:r>
            <a:r>
              <a:rPr lang="en-GB" sz="3600" b="1" dirty="0" err="1"/>
              <a:t>Pingit</a:t>
            </a:r>
            <a:r>
              <a:rPr lang="en-GB" sz="3600" b="1" dirty="0"/>
              <a:t> </a:t>
            </a:r>
            <a:r>
              <a:rPr lang="en-GB" sz="3600" b="1" dirty="0" err="1"/>
              <a:t>Kidul</a:t>
            </a:r>
            <a:r>
              <a:rPr lang="en-GB" sz="3600" b="1" dirty="0"/>
              <a:t> </a:t>
            </a:r>
            <a:r>
              <a:rPr lang="en-GB" sz="3600" b="1" dirty="0" err="1"/>
              <a:t>Jetis</a:t>
            </a:r>
            <a:r>
              <a:rPr lang="en-GB" sz="3600" b="1" dirty="0"/>
              <a:t> Kota Yogyakarta Daerah Istimewa Yogyakarta (55231</a:t>
            </a:r>
            <a:r>
              <a:rPr lang="en-GB" sz="3600" b="1" dirty="0" smtClean="0"/>
              <a:t>)</a:t>
            </a:r>
            <a:endParaRPr lang="en-GB" sz="3300" b="1" dirty="0" smtClean="0"/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9900"/>
                </a:solidFill>
              </a:rPr>
              <a:t>Telp</a:t>
            </a:r>
            <a:r>
              <a:rPr lang="en-GB" sz="3300" b="1" dirty="0" smtClean="0">
                <a:solidFill>
                  <a:srgbClr val="009900"/>
                </a:solidFill>
              </a:rPr>
              <a:t> Kantor : </a:t>
            </a:r>
            <a:r>
              <a:rPr lang="en-GB" sz="3300" b="1" dirty="0" smtClean="0">
                <a:solidFill>
                  <a:srgbClr val="FF0066"/>
                </a:solidFill>
              </a:rPr>
              <a:t>(0274) 554989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dirty="0" smtClean="0">
                <a:solidFill>
                  <a:srgbClr val="009900"/>
                </a:solidFill>
              </a:rPr>
              <a:t>Fax. : </a:t>
            </a:r>
            <a:r>
              <a:rPr lang="en-GB" sz="3300" b="1" dirty="0" smtClean="0">
                <a:solidFill>
                  <a:srgbClr val="7030A0"/>
                </a:solidFill>
              </a:rPr>
              <a:t>(0274) 556453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9900"/>
                </a:solidFill>
              </a:rPr>
              <a:t>Telp</a:t>
            </a:r>
            <a:r>
              <a:rPr lang="en-GB" sz="3300" b="1" dirty="0" smtClean="0">
                <a:solidFill>
                  <a:srgbClr val="009900"/>
                </a:solidFill>
              </a:rPr>
              <a:t>. / SMS / </a:t>
            </a:r>
            <a:r>
              <a:rPr lang="en-GB" sz="3300" b="1" i="1" dirty="0" err="1" smtClean="0">
                <a:solidFill>
                  <a:srgbClr val="009900"/>
                </a:solidFill>
              </a:rPr>
              <a:t>Whatapps</a:t>
            </a:r>
            <a:r>
              <a:rPr lang="en-GB" sz="3300" b="1" dirty="0" smtClean="0">
                <a:solidFill>
                  <a:srgbClr val="009900"/>
                </a:solidFill>
              </a:rPr>
              <a:t> : </a:t>
            </a:r>
            <a:r>
              <a:rPr lang="en-GB" sz="3300" b="1" dirty="0" smtClean="0">
                <a:solidFill>
                  <a:srgbClr val="FF0000"/>
                </a:solidFill>
              </a:rPr>
              <a:t>081227790008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i="1" dirty="0" smtClean="0">
                <a:solidFill>
                  <a:srgbClr val="009900"/>
                </a:solidFill>
              </a:rPr>
              <a:t>Website</a:t>
            </a:r>
            <a:r>
              <a:rPr lang="en-GB" sz="3300" b="1" dirty="0" smtClean="0">
                <a:solidFill>
                  <a:srgbClr val="009900"/>
                </a:solidFill>
              </a:rPr>
              <a:t> : </a:t>
            </a:r>
            <a:r>
              <a:rPr lang="en-GB" sz="3300" b="1" dirty="0" smtClean="0">
                <a:solidFill>
                  <a:srgbClr val="3333CC"/>
                </a:solidFill>
              </a:rPr>
              <a:t>www.lo-diy.or.id</a:t>
            </a:r>
            <a:r>
              <a:rPr lang="en-GB" sz="3300" b="1" dirty="0" smtClean="0">
                <a:solidFill>
                  <a:srgbClr val="0070C0"/>
                </a:solidFill>
              </a:rPr>
              <a:t> </a:t>
            </a:r>
            <a:r>
              <a:rPr lang="en-GB" sz="3300" b="1" dirty="0" smtClean="0">
                <a:solidFill>
                  <a:srgbClr val="009900"/>
                </a:solidFill>
              </a:rPr>
              <a:t>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i="1" dirty="0" smtClean="0">
                <a:solidFill>
                  <a:srgbClr val="009900"/>
                </a:solidFill>
              </a:rPr>
              <a:t>Twitter</a:t>
            </a:r>
            <a:r>
              <a:rPr lang="en-GB" sz="3300" b="1" dirty="0" smtClean="0">
                <a:solidFill>
                  <a:srgbClr val="009900"/>
                </a:solidFill>
              </a:rPr>
              <a:t> : </a:t>
            </a:r>
            <a:r>
              <a:rPr lang="en-GB" sz="3300" b="1" dirty="0" err="1" smtClean="0">
                <a:solidFill>
                  <a:schemeClr val="accent2">
                    <a:lumMod val="50000"/>
                  </a:schemeClr>
                </a:solidFill>
              </a:rPr>
              <a:t>ombudsmanjogja</a:t>
            </a:r>
            <a:endParaRPr lang="en-GB" sz="33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i="1" dirty="0" smtClean="0">
                <a:solidFill>
                  <a:srgbClr val="009900"/>
                </a:solidFill>
              </a:rPr>
              <a:t>Instagram</a:t>
            </a:r>
            <a:r>
              <a:rPr lang="en-GB" sz="3300" b="1" dirty="0" smtClean="0">
                <a:solidFill>
                  <a:srgbClr val="009900"/>
                </a:solidFill>
              </a:rPr>
              <a:t> : </a:t>
            </a:r>
            <a:r>
              <a:rPr lang="en-GB" sz="3300" b="1" dirty="0" err="1" smtClean="0">
                <a:solidFill>
                  <a:schemeClr val="bg2">
                    <a:lumMod val="10000"/>
                  </a:schemeClr>
                </a:solidFill>
              </a:rPr>
              <a:t>lembagaombudsmandiy</a:t>
            </a:r>
            <a:r>
              <a:rPr lang="en-GB" sz="3300" b="1" dirty="0" smtClean="0">
                <a:solidFill>
                  <a:srgbClr val="009900"/>
                </a:solidFill>
              </a:rPr>
              <a:t> 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n-GB" sz="3300" b="1" i="1" dirty="0" smtClean="0">
                <a:solidFill>
                  <a:srgbClr val="009900"/>
                </a:solidFill>
              </a:rPr>
              <a:t>Facebook</a:t>
            </a:r>
            <a:r>
              <a:rPr lang="en-GB" sz="3300" b="1" dirty="0" smtClean="0">
                <a:solidFill>
                  <a:srgbClr val="009900"/>
                </a:solidFill>
              </a:rPr>
              <a:t> : </a:t>
            </a:r>
            <a:r>
              <a:rPr lang="en-GB" sz="3300" b="1" dirty="0" err="1" smtClean="0">
                <a:solidFill>
                  <a:srgbClr val="C00000"/>
                </a:solidFill>
              </a:rPr>
              <a:t>sekretariat</a:t>
            </a:r>
            <a:r>
              <a:rPr lang="en-GB" sz="3300" b="1" dirty="0" smtClean="0">
                <a:solidFill>
                  <a:srgbClr val="C00000"/>
                </a:solidFill>
              </a:rPr>
              <a:t> </a:t>
            </a:r>
            <a:r>
              <a:rPr lang="en-GB" sz="3300" b="1" dirty="0">
                <a:solidFill>
                  <a:srgbClr val="C00000"/>
                </a:solidFill>
              </a:rPr>
              <a:t>ombudsman </a:t>
            </a:r>
            <a:r>
              <a:rPr lang="en-GB" sz="3300" b="1" dirty="0" err="1">
                <a:solidFill>
                  <a:srgbClr val="C00000"/>
                </a:solidFill>
              </a:rPr>
              <a:t>diy</a:t>
            </a:r>
            <a:endParaRPr lang="en-GB" sz="33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024"/>
            <a:ext cx="11779624" cy="103542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+mn-lt"/>
              </a:rPr>
              <a:t>1. </a:t>
            </a:r>
            <a:r>
              <a:rPr lang="en-GB" sz="2800" b="1" dirty="0" err="1" smtClean="0">
                <a:solidFill>
                  <a:srgbClr val="7030A0"/>
                </a:solidFill>
                <a:latin typeface="+mn-lt"/>
              </a:rPr>
              <a:t>Lembaga</a:t>
            </a:r>
            <a:r>
              <a:rPr lang="en-GB" sz="28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2800" b="1" dirty="0">
                <a:solidFill>
                  <a:srgbClr val="7030A0"/>
                </a:solidFill>
                <a:latin typeface="+mn-lt"/>
              </a:rPr>
              <a:t>Ombudsman Daerah Istimewa </a:t>
            </a:r>
            <a:r>
              <a:rPr lang="en-GB" sz="2800" b="1" dirty="0" smtClean="0">
                <a:solidFill>
                  <a:srgbClr val="7030A0"/>
                </a:solidFill>
                <a:latin typeface="+mn-lt"/>
              </a:rPr>
              <a:t>Yogyakarta (LO DIY)</a:t>
            </a:r>
            <a:endParaRPr lang="en-GB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4706"/>
            <a:ext cx="11779624" cy="5311587"/>
          </a:xfrm>
        </p:spPr>
        <p:txBody>
          <a:bodyPr>
            <a:normAutofit/>
          </a:bodyPr>
          <a:lstStyle/>
          <a:p>
            <a:pPr marL="252000" indent="-252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</a:pPr>
            <a:r>
              <a:rPr lang="en-GB" sz="3200" b="1" dirty="0" smtClean="0">
                <a:solidFill>
                  <a:srgbClr val="3333CC"/>
                </a:solidFill>
              </a:rPr>
              <a:t>LO DIY </a:t>
            </a:r>
            <a:r>
              <a:rPr lang="en-GB" sz="3200" b="1" dirty="0">
                <a:solidFill>
                  <a:srgbClr val="3333CC"/>
                </a:solidFill>
              </a:rPr>
              <a:t>: </a:t>
            </a:r>
            <a:r>
              <a:rPr lang="en-GB" sz="3200" b="1" dirty="0" err="1">
                <a:solidFill>
                  <a:srgbClr val="FF0000"/>
                </a:solidFill>
              </a:rPr>
              <a:t>Lembaga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daerah</a:t>
            </a:r>
            <a:r>
              <a:rPr lang="en-GB" sz="3200" b="1" dirty="0">
                <a:solidFill>
                  <a:srgbClr val="FF0000"/>
                </a:solidFill>
              </a:rPr>
              <a:t> yang </a:t>
            </a:r>
            <a:r>
              <a:rPr lang="en-GB" sz="3200" b="1" dirty="0" err="1">
                <a:solidFill>
                  <a:srgbClr val="FF0000"/>
                </a:solidFill>
              </a:rPr>
              <a:t>bersifat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independen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untuk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mengawasi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penyelenggaraan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pemerintah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daerah</a:t>
            </a:r>
            <a:r>
              <a:rPr lang="en-GB" sz="3200" b="1" dirty="0">
                <a:solidFill>
                  <a:srgbClr val="FF0000"/>
                </a:solidFill>
              </a:rPr>
              <a:t> &amp; </a:t>
            </a:r>
            <a:r>
              <a:rPr lang="en-GB" sz="3200" b="1" dirty="0" err="1">
                <a:solidFill>
                  <a:srgbClr val="FF0000"/>
                </a:solidFill>
              </a:rPr>
              <a:t>badan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usaha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khususnya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pada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bidang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pelayanan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publik</a:t>
            </a:r>
            <a:r>
              <a:rPr lang="en-GB" sz="3200" b="1" dirty="0">
                <a:solidFill>
                  <a:srgbClr val="3333CC"/>
                </a:solidFill>
              </a:rPr>
              <a:t>.</a:t>
            </a:r>
          </a:p>
          <a:p>
            <a:pPr marL="252000" indent="-252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</a:pPr>
            <a:r>
              <a:rPr lang="en-GB" sz="3200" b="1" dirty="0" err="1">
                <a:solidFill>
                  <a:srgbClr val="009900"/>
                </a:solidFill>
              </a:rPr>
              <a:t>Dasar</a:t>
            </a:r>
            <a:r>
              <a:rPr lang="en-GB" sz="3200" b="1" dirty="0">
                <a:solidFill>
                  <a:srgbClr val="009900"/>
                </a:solidFill>
              </a:rPr>
              <a:t> </a:t>
            </a:r>
            <a:r>
              <a:rPr lang="en-GB" sz="3200" b="1" dirty="0" err="1">
                <a:solidFill>
                  <a:srgbClr val="009900"/>
                </a:solidFill>
              </a:rPr>
              <a:t>Hukum</a:t>
            </a:r>
            <a:r>
              <a:rPr lang="en-GB" sz="3200" b="1" dirty="0">
                <a:solidFill>
                  <a:srgbClr val="009900"/>
                </a:solidFill>
              </a:rPr>
              <a:t> : </a:t>
            </a:r>
            <a:r>
              <a:rPr lang="en-GB" sz="3200" b="1" dirty="0" err="1"/>
              <a:t>Peraturan</a:t>
            </a:r>
            <a:r>
              <a:rPr lang="en-GB" sz="3200" b="1" dirty="0"/>
              <a:t> </a:t>
            </a:r>
            <a:r>
              <a:rPr lang="en-GB" sz="3200" b="1" dirty="0" err="1"/>
              <a:t>Gubernur</a:t>
            </a:r>
            <a:r>
              <a:rPr lang="en-GB" sz="3200" b="1" dirty="0"/>
              <a:t> DIY </a:t>
            </a:r>
            <a:r>
              <a:rPr lang="en-GB" sz="3200" b="1" u="sng" dirty="0" err="1">
                <a:solidFill>
                  <a:srgbClr val="009900"/>
                </a:solidFill>
              </a:rPr>
              <a:t>Nomor</a:t>
            </a:r>
            <a:r>
              <a:rPr lang="en-GB" sz="3200" b="1" u="sng" dirty="0">
                <a:solidFill>
                  <a:srgbClr val="009900"/>
                </a:solidFill>
              </a:rPr>
              <a:t> 69 </a:t>
            </a:r>
            <a:r>
              <a:rPr lang="en-GB" sz="3200" b="1" u="sng" dirty="0" err="1">
                <a:solidFill>
                  <a:srgbClr val="009900"/>
                </a:solidFill>
              </a:rPr>
              <a:t>Tahun</a:t>
            </a:r>
            <a:r>
              <a:rPr lang="en-GB" sz="3200" b="1" u="sng" dirty="0">
                <a:solidFill>
                  <a:srgbClr val="009900"/>
                </a:solidFill>
              </a:rPr>
              <a:t> 2014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/>
              <a:t>tentang</a:t>
            </a:r>
            <a:r>
              <a:rPr lang="en-GB" sz="3200" b="1" dirty="0"/>
              <a:t> Tata </a:t>
            </a:r>
            <a:r>
              <a:rPr lang="en-GB" sz="3200" b="1" dirty="0" err="1"/>
              <a:t>Kelola</a:t>
            </a:r>
            <a:r>
              <a:rPr lang="en-GB" sz="3200" b="1" dirty="0"/>
              <a:t> </a:t>
            </a:r>
            <a:r>
              <a:rPr lang="en-GB" sz="3200" b="1" dirty="0" err="1"/>
              <a:t>dan</a:t>
            </a:r>
            <a:r>
              <a:rPr lang="en-GB" sz="3200" b="1" dirty="0"/>
              <a:t> </a:t>
            </a:r>
            <a:r>
              <a:rPr lang="en-GB" sz="3200" b="1" dirty="0" err="1"/>
              <a:t>Susunan</a:t>
            </a:r>
            <a:r>
              <a:rPr lang="en-GB" sz="3200" b="1" dirty="0"/>
              <a:t> </a:t>
            </a:r>
            <a:r>
              <a:rPr lang="en-GB" sz="3200" b="1" dirty="0" err="1"/>
              <a:t>Organisasi</a:t>
            </a:r>
            <a:r>
              <a:rPr lang="en-GB" sz="3200" b="1" dirty="0"/>
              <a:t> LO DIY </a:t>
            </a:r>
            <a:r>
              <a:rPr lang="en-GB" sz="3200" b="1" dirty="0" err="1"/>
              <a:t>sebagaimana</a:t>
            </a:r>
            <a:r>
              <a:rPr lang="en-GB" sz="3200" b="1" dirty="0"/>
              <a:t> </a:t>
            </a:r>
            <a:r>
              <a:rPr lang="en-GB" sz="3200" b="1" dirty="0" err="1"/>
              <a:t>diperbaharui</a:t>
            </a:r>
            <a:r>
              <a:rPr lang="en-GB" sz="3200" b="1" dirty="0"/>
              <a:t> </a:t>
            </a:r>
            <a:r>
              <a:rPr lang="en-GB" sz="3200" b="1" dirty="0" err="1"/>
              <a:t>dengan</a:t>
            </a:r>
            <a:r>
              <a:rPr lang="en-GB" sz="3200" b="1" dirty="0"/>
              <a:t> </a:t>
            </a:r>
            <a:r>
              <a:rPr lang="en-GB" sz="3200" b="1" dirty="0" err="1"/>
              <a:t>Peraturan</a:t>
            </a:r>
            <a:r>
              <a:rPr lang="en-GB" sz="3200" b="1" dirty="0"/>
              <a:t> </a:t>
            </a:r>
            <a:r>
              <a:rPr lang="en-GB" sz="3200" b="1" dirty="0" err="1"/>
              <a:t>Gubernur</a:t>
            </a:r>
            <a:r>
              <a:rPr lang="en-GB" sz="3200" b="1" dirty="0"/>
              <a:t> </a:t>
            </a:r>
            <a:r>
              <a:rPr lang="en-GB" sz="3200" b="1" u="sng" dirty="0" err="1">
                <a:solidFill>
                  <a:srgbClr val="009900"/>
                </a:solidFill>
              </a:rPr>
              <a:t>Nomor</a:t>
            </a:r>
            <a:r>
              <a:rPr lang="en-GB" sz="3200" b="1" u="sng" dirty="0">
                <a:solidFill>
                  <a:srgbClr val="009900"/>
                </a:solidFill>
              </a:rPr>
              <a:t> 28 </a:t>
            </a:r>
            <a:r>
              <a:rPr lang="en-GB" sz="3200" b="1" u="sng" dirty="0" err="1">
                <a:solidFill>
                  <a:srgbClr val="009900"/>
                </a:solidFill>
              </a:rPr>
              <a:t>Tahun</a:t>
            </a:r>
            <a:r>
              <a:rPr lang="en-GB" sz="3200" b="1" u="sng" dirty="0">
                <a:solidFill>
                  <a:srgbClr val="009900"/>
                </a:solidFill>
              </a:rPr>
              <a:t> 2019 </a:t>
            </a:r>
            <a:r>
              <a:rPr lang="en-GB" sz="3200" b="1" dirty="0" err="1"/>
              <a:t>tentang</a:t>
            </a:r>
            <a:r>
              <a:rPr lang="en-GB" sz="3200" b="1" dirty="0"/>
              <a:t> </a:t>
            </a:r>
            <a:r>
              <a:rPr lang="en-GB" sz="3200" b="1" dirty="0" err="1"/>
              <a:t>Perubahan</a:t>
            </a:r>
            <a:r>
              <a:rPr lang="en-GB" sz="3200" b="1" dirty="0"/>
              <a:t> </a:t>
            </a:r>
            <a:r>
              <a:rPr lang="en-GB" sz="3200" b="1" dirty="0" err="1"/>
              <a:t>Peraturan</a:t>
            </a:r>
            <a:r>
              <a:rPr lang="en-GB" sz="3200" b="1" dirty="0"/>
              <a:t> </a:t>
            </a:r>
            <a:r>
              <a:rPr lang="en-GB" sz="3200" b="1" dirty="0" err="1"/>
              <a:t>Gubernur</a:t>
            </a:r>
            <a:r>
              <a:rPr lang="en-GB" sz="3200" b="1" dirty="0"/>
              <a:t> DIY </a:t>
            </a:r>
            <a:r>
              <a:rPr lang="en-GB" sz="3200" b="1" dirty="0" err="1"/>
              <a:t>Nomor</a:t>
            </a:r>
            <a:r>
              <a:rPr lang="en-GB" sz="3200" b="1" dirty="0"/>
              <a:t> 69 </a:t>
            </a:r>
            <a:r>
              <a:rPr lang="en-GB" sz="3200" b="1" dirty="0" err="1"/>
              <a:t>Tahun</a:t>
            </a:r>
            <a:r>
              <a:rPr lang="en-GB" sz="3200" b="1" dirty="0"/>
              <a:t> 2014 </a:t>
            </a:r>
            <a:r>
              <a:rPr lang="en-GB" sz="3200" b="1" dirty="0" err="1"/>
              <a:t>tentang</a:t>
            </a:r>
            <a:r>
              <a:rPr lang="en-GB" sz="3200" b="1" dirty="0"/>
              <a:t> Tata </a:t>
            </a:r>
            <a:r>
              <a:rPr lang="en-GB" sz="3200" b="1" dirty="0" err="1"/>
              <a:t>Kelola</a:t>
            </a:r>
            <a:r>
              <a:rPr lang="en-GB" sz="3200" b="1" dirty="0"/>
              <a:t> </a:t>
            </a:r>
            <a:r>
              <a:rPr lang="en-GB" sz="3200" b="1" dirty="0" err="1"/>
              <a:t>dan</a:t>
            </a:r>
            <a:r>
              <a:rPr lang="en-GB" sz="3200" b="1" dirty="0"/>
              <a:t> </a:t>
            </a:r>
            <a:r>
              <a:rPr lang="en-GB" sz="3200" b="1" dirty="0" err="1"/>
              <a:t>Susunan</a:t>
            </a:r>
            <a:r>
              <a:rPr lang="en-GB" sz="3200" b="1" dirty="0"/>
              <a:t> </a:t>
            </a:r>
            <a:r>
              <a:rPr lang="en-GB" sz="3200" b="1" dirty="0" err="1"/>
              <a:t>Organisasi</a:t>
            </a:r>
            <a:r>
              <a:rPr lang="en-GB" sz="3200" b="1" dirty="0"/>
              <a:t> LO DIY</a:t>
            </a:r>
            <a:r>
              <a:rPr lang="en-GB" sz="3200" b="1" dirty="0" smtClean="0">
                <a:solidFill>
                  <a:srgbClr val="3333CC"/>
                </a:solidFill>
              </a:rPr>
              <a:t>.</a:t>
            </a:r>
            <a:endParaRPr lang="en-GB" sz="32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9" y="443752"/>
            <a:ext cx="10968595" cy="984998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3333CC"/>
                </a:solidFill>
              </a:rPr>
              <a:t>2. METODE DALAM </a:t>
            </a:r>
            <a:r>
              <a:rPr lang="en-GB" sz="5400" b="1" dirty="0" err="1" smtClean="0">
                <a:solidFill>
                  <a:srgbClr val="3333CC"/>
                </a:solidFill>
              </a:rPr>
              <a:t>Pengawasan</a:t>
            </a:r>
            <a:r>
              <a:rPr lang="en-GB" sz="5400" b="1" dirty="0" smtClean="0">
                <a:solidFill>
                  <a:srgbClr val="3333CC"/>
                </a:solidFill>
              </a:rPr>
              <a:t>.</a:t>
            </a:r>
            <a:endParaRPr lang="en-GB" sz="5400" b="1" dirty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9" y="1571625"/>
            <a:ext cx="11385456" cy="499053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4000" b="1" dirty="0" smtClean="0">
                <a:solidFill>
                  <a:srgbClr val="FF0000"/>
                </a:solidFill>
              </a:rPr>
              <a:t>Ada </a:t>
            </a:r>
            <a:r>
              <a:rPr lang="en-GB" sz="4000" b="1" dirty="0" err="1" smtClean="0">
                <a:solidFill>
                  <a:srgbClr val="FF0000"/>
                </a:solidFill>
              </a:rPr>
              <a:t>nilai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keperdulian</a:t>
            </a:r>
            <a:r>
              <a:rPr lang="en-GB" sz="4000" b="1" dirty="0" smtClean="0"/>
              <a:t>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4000" b="1" dirty="0" err="1" smtClean="0">
                <a:solidFill>
                  <a:srgbClr val="009900"/>
                </a:solidFill>
              </a:rPr>
              <a:t>Mengetahui</a:t>
            </a:r>
            <a:r>
              <a:rPr lang="en-GB" sz="4000" b="1" dirty="0" smtClean="0">
                <a:solidFill>
                  <a:srgbClr val="009900"/>
                </a:solidFill>
              </a:rPr>
              <a:t> </a:t>
            </a:r>
            <a:r>
              <a:rPr lang="en-GB" sz="4000" b="1" dirty="0" err="1" smtClean="0">
                <a:solidFill>
                  <a:srgbClr val="009900"/>
                </a:solidFill>
              </a:rPr>
              <a:t>tata</a:t>
            </a:r>
            <a:r>
              <a:rPr lang="en-GB" sz="4000" b="1" dirty="0" smtClean="0">
                <a:solidFill>
                  <a:srgbClr val="009900"/>
                </a:solidFill>
              </a:rPr>
              <a:t> </a:t>
            </a:r>
            <a:r>
              <a:rPr lang="en-GB" sz="4000" b="1" dirty="0" err="1" smtClean="0">
                <a:solidFill>
                  <a:srgbClr val="009900"/>
                </a:solidFill>
              </a:rPr>
              <a:t>kelola</a:t>
            </a:r>
            <a:r>
              <a:rPr lang="en-GB" sz="4000" b="1" dirty="0" smtClean="0">
                <a:solidFill>
                  <a:srgbClr val="009900"/>
                </a:solidFill>
              </a:rPr>
              <a:t> / </a:t>
            </a:r>
            <a:r>
              <a:rPr lang="en-GB" sz="4000" b="1" dirty="0" err="1" smtClean="0">
                <a:solidFill>
                  <a:srgbClr val="009900"/>
                </a:solidFill>
              </a:rPr>
              <a:t>mekanisme</a:t>
            </a:r>
            <a:r>
              <a:rPr lang="en-GB" sz="4000" b="1" dirty="0" smtClean="0">
                <a:solidFill>
                  <a:srgbClr val="009900"/>
                </a:solidFill>
              </a:rPr>
              <a:t> </a:t>
            </a:r>
            <a:r>
              <a:rPr lang="en-GB" sz="4000" b="1" dirty="0" smtClean="0"/>
              <a:t>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4000" b="1" dirty="0" err="1" smtClean="0">
                <a:solidFill>
                  <a:srgbClr val="0070C0"/>
                </a:solidFill>
              </a:rPr>
              <a:t>Berani</a:t>
            </a:r>
            <a:r>
              <a:rPr lang="en-GB" sz="4000" b="1" dirty="0" smtClean="0">
                <a:solidFill>
                  <a:srgbClr val="0070C0"/>
                </a:solidFill>
              </a:rPr>
              <a:t> </a:t>
            </a:r>
            <a:r>
              <a:rPr lang="en-GB" sz="4000" b="1" dirty="0" err="1" smtClean="0">
                <a:solidFill>
                  <a:srgbClr val="0070C0"/>
                </a:solidFill>
              </a:rPr>
              <a:t>karena</a:t>
            </a:r>
            <a:r>
              <a:rPr lang="en-GB" sz="4000" b="1" dirty="0" smtClean="0">
                <a:solidFill>
                  <a:srgbClr val="0070C0"/>
                </a:solidFill>
              </a:rPr>
              <a:t> </a:t>
            </a:r>
            <a:r>
              <a:rPr lang="en-GB" sz="4000" b="1" dirty="0" err="1" smtClean="0">
                <a:solidFill>
                  <a:srgbClr val="0070C0"/>
                </a:solidFill>
              </a:rPr>
              <a:t>memiliki</a:t>
            </a:r>
            <a:r>
              <a:rPr lang="en-GB" sz="4000" b="1" dirty="0" smtClean="0">
                <a:solidFill>
                  <a:srgbClr val="0070C0"/>
                </a:solidFill>
              </a:rPr>
              <a:t> </a:t>
            </a:r>
            <a:r>
              <a:rPr lang="en-GB" sz="4000" b="1" dirty="0" err="1" smtClean="0">
                <a:solidFill>
                  <a:srgbClr val="0070C0"/>
                </a:solidFill>
              </a:rPr>
              <a:t>bukti</a:t>
            </a:r>
            <a:r>
              <a:rPr lang="en-GB" sz="4000" b="1" dirty="0" smtClean="0">
                <a:solidFill>
                  <a:srgbClr val="0070C0"/>
                </a:solidFill>
              </a:rPr>
              <a:t> </a:t>
            </a:r>
            <a:r>
              <a:rPr lang="en-GB" sz="4000" b="1" dirty="0" smtClean="0"/>
              <a:t>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4000" b="1" dirty="0" smtClean="0">
                <a:solidFill>
                  <a:srgbClr val="FF0066"/>
                </a:solidFill>
              </a:rPr>
              <a:t>Ada </a:t>
            </a:r>
            <a:r>
              <a:rPr lang="en-GB" sz="4000" b="1" dirty="0" err="1" smtClean="0">
                <a:solidFill>
                  <a:srgbClr val="FF0066"/>
                </a:solidFill>
              </a:rPr>
              <a:t>contoh</a:t>
            </a:r>
            <a:r>
              <a:rPr lang="en-GB" sz="4000" b="1" dirty="0" smtClean="0">
                <a:solidFill>
                  <a:srgbClr val="FF0066"/>
                </a:solidFill>
              </a:rPr>
              <a:t> / </a:t>
            </a:r>
            <a:r>
              <a:rPr lang="en-GB" sz="4000" b="1" dirty="0" err="1" smtClean="0">
                <a:solidFill>
                  <a:srgbClr val="FF0066"/>
                </a:solidFill>
              </a:rPr>
              <a:t>dapat</a:t>
            </a:r>
            <a:r>
              <a:rPr lang="en-GB" sz="4000" b="1" dirty="0" smtClean="0">
                <a:solidFill>
                  <a:srgbClr val="FF0066"/>
                </a:solidFill>
              </a:rPr>
              <a:t> </a:t>
            </a:r>
            <a:r>
              <a:rPr lang="en-GB" sz="4000" b="1" dirty="0" err="1" smtClean="0">
                <a:solidFill>
                  <a:srgbClr val="FF0066"/>
                </a:solidFill>
              </a:rPr>
              <a:t>dilakukan</a:t>
            </a:r>
            <a:r>
              <a:rPr lang="en-GB" sz="4000" b="1" dirty="0" smtClean="0">
                <a:solidFill>
                  <a:srgbClr val="FF0066"/>
                </a:solidFill>
              </a:rPr>
              <a:t> </a:t>
            </a:r>
            <a:r>
              <a:rPr lang="en-GB" sz="4000" b="1" dirty="0" err="1" smtClean="0">
                <a:solidFill>
                  <a:srgbClr val="FF0066"/>
                </a:solidFill>
              </a:rPr>
              <a:t>uji</a:t>
            </a:r>
            <a:r>
              <a:rPr lang="en-GB" sz="4000" b="1" dirty="0" smtClean="0">
                <a:solidFill>
                  <a:srgbClr val="FF0066"/>
                </a:solidFill>
              </a:rPr>
              <a:t> </a:t>
            </a:r>
            <a:r>
              <a:rPr lang="en-GB" sz="4000" b="1" dirty="0" err="1" smtClean="0">
                <a:solidFill>
                  <a:srgbClr val="FF0066"/>
                </a:solidFill>
              </a:rPr>
              <a:t>petik</a:t>
            </a:r>
            <a:r>
              <a:rPr lang="en-GB" sz="4000" b="1" dirty="0" smtClean="0">
                <a:solidFill>
                  <a:srgbClr val="FF0066"/>
                </a:solidFill>
              </a:rPr>
              <a:t> </a:t>
            </a:r>
            <a:r>
              <a:rPr lang="en-GB" sz="4000" b="1" dirty="0" smtClean="0"/>
              <a:t>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4000" b="1" dirty="0" err="1" smtClean="0">
                <a:solidFill>
                  <a:srgbClr val="002060"/>
                </a:solidFill>
              </a:rPr>
              <a:t>Beretika</a:t>
            </a:r>
            <a:r>
              <a:rPr lang="en-GB" sz="4000" b="1" dirty="0" smtClean="0">
                <a:solidFill>
                  <a:srgbClr val="002060"/>
                </a:solidFill>
              </a:rPr>
              <a:t> &amp; </a:t>
            </a:r>
            <a:r>
              <a:rPr lang="en-GB" sz="4000" b="1" dirty="0" err="1" smtClean="0">
                <a:solidFill>
                  <a:srgbClr val="002060"/>
                </a:solidFill>
              </a:rPr>
              <a:t>bertanggungjawab</a:t>
            </a:r>
            <a:r>
              <a:rPr lang="en-GB" sz="4000" b="1" dirty="0" smtClean="0"/>
              <a:t>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1149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00025"/>
            <a:ext cx="11329988" cy="1071563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3. </a:t>
            </a:r>
            <a:r>
              <a:rPr lang="en-GB" dirty="0" err="1" smtClean="0">
                <a:solidFill>
                  <a:srgbClr val="C00000"/>
                </a:solidFill>
              </a:rPr>
              <a:t>Melakukan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 smtClean="0">
                <a:solidFill>
                  <a:srgbClr val="C00000"/>
                </a:solidFill>
              </a:rPr>
              <a:t>Analisa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 smtClean="0">
                <a:solidFill>
                  <a:srgbClr val="C00000"/>
                </a:solidFill>
              </a:rPr>
              <a:t>Permasalahan</a:t>
            </a:r>
            <a:r>
              <a:rPr lang="en-GB" dirty="0" smtClean="0">
                <a:solidFill>
                  <a:srgbClr val="C00000"/>
                </a:solidFill>
              </a:rPr>
              <a:t>.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85888"/>
            <a:ext cx="11329988" cy="52578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6600"/>
                </a:solidFill>
              </a:rPr>
              <a:t>Tuntas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membaca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kronologi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permasalahan</a:t>
            </a:r>
            <a:r>
              <a:rPr lang="en-GB" sz="3300" b="1" dirty="0" smtClean="0">
                <a:solidFill>
                  <a:srgbClr val="006600"/>
                </a:solidFill>
              </a:rPr>
              <a:t> &amp; </a:t>
            </a:r>
            <a:r>
              <a:rPr lang="en-GB" sz="3300" b="1" dirty="0" err="1" smtClean="0">
                <a:solidFill>
                  <a:srgbClr val="006600"/>
                </a:solidFill>
              </a:rPr>
              <a:t>cukup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memahami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latar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belakang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permasalahan</a:t>
            </a:r>
            <a:r>
              <a:rPr lang="en-GB" sz="3300" b="1" dirty="0" smtClean="0">
                <a:solidFill>
                  <a:srgbClr val="006600"/>
                </a:solidFill>
              </a:rPr>
              <a:t> ;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6600CC"/>
                </a:solidFill>
              </a:rPr>
              <a:t>Cukup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literasi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terhadap</a:t>
            </a:r>
            <a:r>
              <a:rPr lang="en-GB" sz="3300" b="1" dirty="0" smtClean="0">
                <a:solidFill>
                  <a:srgbClr val="6600CC"/>
                </a:solidFill>
              </a:rPr>
              <a:t> : </a:t>
            </a:r>
            <a:r>
              <a:rPr lang="en-GB" sz="3300" b="1" dirty="0" err="1" smtClean="0">
                <a:solidFill>
                  <a:srgbClr val="6600CC"/>
                </a:solidFill>
              </a:rPr>
              <a:t>permasalahan</a:t>
            </a:r>
            <a:r>
              <a:rPr lang="en-GB" sz="3300" b="1" dirty="0" smtClean="0">
                <a:solidFill>
                  <a:srgbClr val="6600CC"/>
                </a:solidFill>
              </a:rPr>
              <a:t> yang </a:t>
            </a:r>
            <a:r>
              <a:rPr lang="en-GB" sz="3300" b="1" dirty="0" err="1" smtClean="0">
                <a:solidFill>
                  <a:srgbClr val="6600CC"/>
                </a:solidFill>
              </a:rPr>
              <a:t>sama</a:t>
            </a:r>
            <a:r>
              <a:rPr lang="en-GB" sz="3300" b="1" dirty="0" smtClean="0">
                <a:solidFill>
                  <a:srgbClr val="6600CC"/>
                </a:solidFill>
              </a:rPr>
              <a:t> / </a:t>
            </a:r>
            <a:r>
              <a:rPr lang="en-GB" sz="3300" b="1" dirty="0" err="1" smtClean="0">
                <a:solidFill>
                  <a:srgbClr val="6600CC"/>
                </a:solidFill>
              </a:rPr>
              <a:t>serupa</a:t>
            </a:r>
            <a:r>
              <a:rPr lang="en-GB" sz="3300" b="1" dirty="0" smtClean="0">
                <a:solidFill>
                  <a:srgbClr val="6600CC"/>
                </a:solidFill>
              </a:rPr>
              <a:t> &amp; </a:t>
            </a:r>
            <a:r>
              <a:rPr lang="en-GB" sz="3300" b="1" dirty="0" err="1" smtClean="0">
                <a:solidFill>
                  <a:srgbClr val="6600CC"/>
                </a:solidFill>
              </a:rPr>
              <a:t>teori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sebagai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pisau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analisis</a:t>
            </a:r>
            <a:r>
              <a:rPr lang="en-GB" sz="3300" b="1" dirty="0" smtClean="0">
                <a:solidFill>
                  <a:srgbClr val="6600CC"/>
                </a:solidFill>
              </a:rPr>
              <a:t> ;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6600"/>
                </a:solidFill>
              </a:rPr>
              <a:t>Mampu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bersikap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obyektif</a:t>
            </a:r>
            <a:r>
              <a:rPr lang="en-GB" sz="3300" b="1" dirty="0" smtClean="0">
                <a:solidFill>
                  <a:srgbClr val="006600"/>
                </a:solidFill>
              </a:rPr>
              <a:t> &amp; </a:t>
            </a:r>
            <a:r>
              <a:rPr lang="en-GB" sz="3300" b="1" dirty="0" err="1" smtClean="0">
                <a:solidFill>
                  <a:srgbClr val="006600"/>
                </a:solidFill>
              </a:rPr>
              <a:t>realistis</a:t>
            </a:r>
            <a:r>
              <a:rPr lang="en-GB" sz="3300" b="1" dirty="0" smtClean="0">
                <a:solidFill>
                  <a:srgbClr val="006600"/>
                </a:solidFill>
              </a:rPr>
              <a:t> ;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6600CC"/>
                </a:solidFill>
              </a:rPr>
              <a:t>Bisa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menterjemahkan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kronologi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permasalahan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dalam</a:t>
            </a:r>
            <a:r>
              <a:rPr lang="en-GB" sz="3300" b="1" dirty="0" smtClean="0">
                <a:solidFill>
                  <a:srgbClr val="6600CC"/>
                </a:solidFill>
              </a:rPr>
              <a:t> </a:t>
            </a:r>
            <a:r>
              <a:rPr lang="en-GB" sz="3300" b="1" dirty="0" err="1" smtClean="0">
                <a:solidFill>
                  <a:srgbClr val="6600CC"/>
                </a:solidFill>
              </a:rPr>
              <a:t>beberapa</a:t>
            </a:r>
            <a:r>
              <a:rPr lang="en-GB" sz="3300" b="1" dirty="0" smtClean="0">
                <a:solidFill>
                  <a:srgbClr val="6600CC"/>
                </a:solidFill>
              </a:rPr>
              <a:t> sub </a:t>
            </a:r>
            <a:r>
              <a:rPr lang="en-GB" sz="3300" b="1" dirty="0" err="1" smtClean="0">
                <a:solidFill>
                  <a:srgbClr val="6600CC"/>
                </a:solidFill>
              </a:rPr>
              <a:t>tema</a:t>
            </a:r>
            <a:r>
              <a:rPr lang="en-GB" sz="3300" b="1" dirty="0" smtClean="0">
                <a:solidFill>
                  <a:srgbClr val="6600CC"/>
                </a:solidFill>
              </a:rPr>
              <a:t> ;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006600"/>
                </a:solidFill>
              </a:rPr>
              <a:t>Mempunyai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pertimbangan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untuk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mengarahkan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penyelesaian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permasalahan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pada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kebijaksanaan</a:t>
            </a:r>
            <a:r>
              <a:rPr lang="en-GB" sz="3300" b="1" dirty="0" smtClean="0">
                <a:solidFill>
                  <a:srgbClr val="006600"/>
                </a:solidFill>
              </a:rPr>
              <a:t> </a:t>
            </a:r>
            <a:r>
              <a:rPr lang="en-GB" sz="3300" b="1" dirty="0" err="1" smtClean="0">
                <a:solidFill>
                  <a:srgbClr val="006600"/>
                </a:solidFill>
              </a:rPr>
              <a:t>tertentu</a:t>
            </a:r>
            <a:r>
              <a:rPr lang="en-GB" sz="3300" b="1" dirty="0" smtClean="0">
                <a:solidFill>
                  <a:srgbClr val="006600"/>
                </a:solidFill>
              </a:rPr>
              <a:t>.</a:t>
            </a:r>
            <a:endParaRPr lang="en-GB" sz="33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185738"/>
            <a:ext cx="11587163" cy="1071562"/>
          </a:xfrm>
        </p:spPr>
        <p:txBody>
          <a:bodyPr/>
          <a:lstStyle/>
          <a:p>
            <a:r>
              <a:rPr lang="en-GB" dirty="0" smtClean="0"/>
              <a:t>4. </a:t>
            </a:r>
            <a:r>
              <a:rPr lang="en-GB" dirty="0" err="1" smtClean="0"/>
              <a:t>Melakukan</a:t>
            </a:r>
            <a:r>
              <a:rPr lang="en-GB" dirty="0" smtClean="0"/>
              <a:t> </a:t>
            </a:r>
            <a:r>
              <a:rPr lang="en-GB" dirty="0" err="1" smtClean="0"/>
              <a:t>Manajemen</a:t>
            </a:r>
            <a:r>
              <a:rPr lang="en-GB" dirty="0" smtClean="0"/>
              <a:t> </a:t>
            </a:r>
            <a:r>
              <a:rPr lang="en-GB" dirty="0" err="1" smtClean="0"/>
              <a:t>Konflik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71613"/>
            <a:ext cx="11415714" cy="50292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FF0066"/>
                </a:solidFill>
              </a:rPr>
              <a:t>Memahamai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siapa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saja</a:t>
            </a:r>
            <a:r>
              <a:rPr lang="en-GB" sz="3200" b="1" dirty="0" smtClean="0">
                <a:solidFill>
                  <a:srgbClr val="FF0066"/>
                </a:solidFill>
              </a:rPr>
              <a:t> para </a:t>
            </a:r>
            <a:r>
              <a:rPr lang="en-GB" sz="3200" b="1" dirty="0" err="1" smtClean="0">
                <a:solidFill>
                  <a:srgbClr val="FF0066"/>
                </a:solidFill>
              </a:rPr>
              <a:t>pihak</a:t>
            </a:r>
            <a:r>
              <a:rPr lang="en-GB" sz="3200" b="1" dirty="0" smtClean="0">
                <a:solidFill>
                  <a:srgbClr val="FF0066"/>
                </a:solidFill>
              </a:rPr>
              <a:t> yang </a:t>
            </a:r>
            <a:r>
              <a:rPr lang="en-GB" sz="3200" b="1" dirty="0" err="1" smtClean="0">
                <a:solidFill>
                  <a:srgbClr val="FF0066"/>
                </a:solidFill>
              </a:rPr>
              <a:t>berkepentingan</a:t>
            </a:r>
            <a:r>
              <a:rPr lang="en-GB" sz="3200" b="1" dirty="0" smtClean="0">
                <a:solidFill>
                  <a:srgbClr val="FF0066"/>
                </a:solidFill>
              </a:rPr>
              <a:t> 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b="1" dirty="0" err="1">
                <a:solidFill>
                  <a:srgbClr val="00B050"/>
                </a:solidFill>
              </a:rPr>
              <a:t>M</a:t>
            </a:r>
            <a:r>
              <a:rPr lang="en-GB" sz="3200" b="1" dirty="0" err="1" smtClean="0">
                <a:solidFill>
                  <a:srgbClr val="00B050"/>
                </a:solidFill>
              </a:rPr>
              <a:t>enjadi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bagian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dari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i="1" dirty="0" smtClean="0">
                <a:solidFill>
                  <a:srgbClr val="00B050"/>
                </a:solidFill>
              </a:rPr>
              <a:t>problem solving, </a:t>
            </a:r>
            <a:r>
              <a:rPr lang="en-GB" sz="3200" b="1" dirty="0" err="1" smtClean="0">
                <a:solidFill>
                  <a:srgbClr val="00B050"/>
                </a:solidFill>
              </a:rPr>
              <a:t>jangan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sampai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justru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menjadi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i="1" dirty="0" smtClean="0">
                <a:solidFill>
                  <a:srgbClr val="00B050"/>
                </a:solidFill>
              </a:rPr>
              <a:t>troublemaker</a:t>
            </a:r>
            <a:r>
              <a:rPr lang="en-GB" sz="3200" b="1" dirty="0" smtClean="0">
                <a:solidFill>
                  <a:srgbClr val="00B050"/>
                </a:solidFill>
              </a:rPr>
              <a:t> 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FF0066"/>
                </a:solidFill>
              </a:rPr>
              <a:t>Mempunyai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pengetahuan</a:t>
            </a:r>
            <a:r>
              <a:rPr lang="en-GB" sz="3200" b="1" dirty="0" smtClean="0">
                <a:solidFill>
                  <a:srgbClr val="FF0066"/>
                </a:solidFill>
              </a:rPr>
              <a:t>, </a:t>
            </a:r>
            <a:r>
              <a:rPr lang="en-GB" sz="3200" b="1" dirty="0" err="1" smtClean="0">
                <a:solidFill>
                  <a:srgbClr val="FF0066"/>
                </a:solidFill>
              </a:rPr>
              <a:t>literasi</a:t>
            </a:r>
            <a:r>
              <a:rPr lang="en-GB" sz="3200" b="1" dirty="0" smtClean="0">
                <a:solidFill>
                  <a:srgbClr val="FF0066"/>
                </a:solidFill>
              </a:rPr>
              <a:t>, </a:t>
            </a:r>
            <a:r>
              <a:rPr lang="en-GB" sz="3200" b="1" dirty="0" err="1" smtClean="0">
                <a:solidFill>
                  <a:srgbClr val="FF0066"/>
                </a:solidFill>
              </a:rPr>
              <a:t>sikap</a:t>
            </a:r>
            <a:r>
              <a:rPr lang="en-GB" sz="3200" b="1" dirty="0" smtClean="0">
                <a:solidFill>
                  <a:srgbClr val="FF0066"/>
                </a:solidFill>
              </a:rPr>
              <a:t>, </a:t>
            </a:r>
            <a:r>
              <a:rPr lang="en-GB" sz="3200" b="1" dirty="0" err="1" smtClean="0">
                <a:solidFill>
                  <a:srgbClr val="FF0066"/>
                </a:solidFill>
              </a:rPr>
              <a:t>tujuan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serta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keberanian</a:t>
            </a:r>
            <a:r>
              <a:rPr lang="en-GB" sz="3200" b="1" dirty="0" smtClean="0">
                <a:solidFill>
                  <a:srgbClr val="FF0066"/>
                </a:solidFill>
              </a:rPr>
              <a:t> yang </a:t>
            </a:r>
            <a:r>
              <a:rPr lang="en-GB" sz="3200" b="1" dirty="0" err="1" smtClean="0">
                <a:solidFill>
                  <a:srgbClr val="FF0066"/>
                </a:solidFill>
              </a:rPr>
              <a:t>mumpuni</a:t>
            </a:r>
            <a:r>
              <a:rPr lang="en-GB" sz="3200" b="1" dirty="0" smtClean="0">
                <a:solidFill>
                  <a:srgbClr val="FF0066"/>
                </a:solidFill>
              </a:rPr>
              <a:t> 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00B050"/>
                </a:solidFill>
              </a:rPr>
              <a:t>Mempunyai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kapasitas</a:t>
            </a:r>
            <a:r>
              <a:rPr lang="en-GB" sz="3200" b="1" dirty="0" smtClean="0">
                <a:solidFill>
                  <a:srgbClr val="00B050"/>
                </a:solidFill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</a:rPr>
              <a:t>jaringan</a:t>
            </a:r>
            <a:r>
              <a:rPr lang="en-GB" sz="3200" b="1" dirty="0" smtClean="0">
                <a:solidFill>
                  <a:srgbClr val="00B050"/>
                </a:solidFill>
              </a:rPr>
              <a:t> / </a:t>
            </a:r>
            <a:r>
              <a:rPr lang="en-GB" sz="3200" b="1" dirty="0" err="1" smtClean="0">
                <a:solidFill>
                  <a:srgbClr val="00B050"/>
                </a:solidFill>
              </a:rPr>
              <a:t>relasi</a:t>
            </a:r>
            <a:r>
              <a:rPr lang="en-GB" sz="3200" b="1" dirty="0" smtClean="0">
                <a:solidFill>
                  <a:srgbClr val="00B050"/>
                </a:solidFill>
              </a:rPr>
              <a:t> yang </a:t>
            </a:r>
            <a:r>
              <a:rPr lang="en-GB" sz="3200" b="1" dirty="0" err="1" smtClean="0">
                <a:solidFill>
                  <a:srgbClr val="00B050"/>
                </a:solidFill>
              </a:rPr>
              <a:t>memadai</a:t>
            </a:r>
            <a:r>
              <a:rPr lang="en-GB" sz="3200" b="1" dirty="0" smtClean="0">
                <a:solidFill>
                  <a:srgbClr val="00B050"/>
                </a:solidFill>
              </a:rPr>
              <a:t> 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FF0066"/>
                </a:solidFill>
              </a:rPr>
              <a:t>Kemampuan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evaluasi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diri</a:t>
            </a:r>
            <a:r>
              <a:rPr lang="en-GB" sz="3200" b="1" dirty="0" smtClean="0">
                <a:solidFill>
                  <a:srgbClr val="FF0066"/>
                </a:solidFill>
              </a:rPr>
              <a:t> &amp; </a:t>
            </a:r>
            <a:r>
              <a:rPr lang="en-GB" sz="3200" b="1" dirty="0" err="1" smtClean="0">
                <a:solidFill>
                  <a:srgbClr val="FF0066"/>
                </a:solidFill>
              </a:rPr>
              <a:t>mengendalikan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kebijakan</a:t>
            </a:r>
            <a:r>
              <a:rPr lang="en-GB" sz="3200" b="1" dirty="0" smtClean="0">
                <a:solidFill>
                  <a:srgbClr val="FF0066"/>
                </a:solidFill>
              </a:rPr>
              <a:t> yang </a:t>
            </a:r>
            <a:r>
              <a:rPr lang="en-GB" sz="3200" b="1" dirty="0" err="1" smtClean="0">
                <a:solidFill>
                  <a:srgbClr val="FF0066"/>
                </a:solidFill>
              </a:rPr>
              <a:t>menjadi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lingkup</a:t>
            </a:r>
            <a:r>
              <a:rPr lang="en-GB" sz="3200" b="1" dirty="0" smtClean="0">
                <a:solidFill>
                  <a:srgbClr val="FF0066"/>
                </a:solidFill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</a:rPr>
              <a:t>kewenangan</a:t>
            </a:r>
            <a:r>
              <a:rPr lang="en-GB" sz="3200" b="1" dirty="0" smtClean="0">
                <a:solidFill>
                  <a:srgbClr val="FF0066"/>
                </a:solidFill>
              </a:rPr>
              <a:t>.</a:t>
            </a:r>
            <a:endParaRPr lang="en-GB" sz="3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214313"/>
            <a:ext cx="11601450" cy="871537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rgbClr val="008000"/>
                </a:solidFill>
              </a:rPr>
              <a:t>5. </a:t>
            </a:r>
            <a:r>
              <a:rPr lang="en-GB" sz="4400" dirty="0" err="1" smtClean="0">
                <a:solidFill>
                  <a:srgbClr val="008000"/>
                </a:solidFill>
              </a:rPr>
              <a:t>Kompetensi</a:t>
            </a:r>
            <a:r>
              <a:rPr lang="en-GB" sz="4400" dirty="0" smtClean="0">
                <a:solidFill>
                  <a:srgbClr val="008000"/>
                </a:solidFill>
              </a:rPr>
              <a:t> </a:t>
            </a:r>
            <a:r>
              <a:rPr lang="en-GB" sz="4400" dirty="0" err="1" smtClean="0">
                <a:solidFill>
                  <a:srgbClr val="008000"/>
                </a:solidFill>
              </a:rPr>
              <a:t>utama</a:t>
            </a:r>
            <a:r>
              <a:rPr lang="en-GB" sz="4400" dirty="0" smtClean="0">
                <a:solidFill>
                  <a:srgbClr val="008000"/>
                </a:solidFill>
              </a:rPr>
              <a:t>.</a:t>
            </a:r>
            <a:endParaRPr lang="en-GB" sz="44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085849"/>
            <a:ext cx="11601450" cy="555783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FF0000"/>
                </a:solidFill>
              </a:rPr>
              <a:t>Kemampuan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berbicara</a:t>
            </a:r>
            <a:r>
              <a:rPr lang="en-GB" sz="3200" b="1" dirty="0" smtClean="0">
                <a:solidFill>
                  <a:srgbClr val="FF0000"/>
                </a:solidFill>
              </a:rPr>
              <a:t> yang </a:t>
            </a:r>
            <a:r>
              <a:rPr lang="en-GB" sz="3200" b="1" dirty="0" err="1" smtClean="0">
                <a:solidFill>
                  <a:srgbClr val="FF0000"/>
                </a:solidFill>
              </a:rPr>
              <a:t>tegas</a:t>
            </a:r>
            <a:r>
              <a:rPr lang="en-GB" sz="3200" b="1" dirty="0" smtClean="0">
                <a:solidFill>
                  <a:srgbClr val="FF0000"/>
                </a:solidFill>
              </a:rPr>
              <a:t>, </a:t>
            </a:r>
            <a:r>
              <a:rPr lang="en-GB" sz="3200" b="1" dirty="0" err="1" smtClean="0">
                <a:solidFill>
                  <a:srgbClr val="FF0000"/>
                </a:solidFill>
              </a:rPr>
              <a:t>lugas</a:t>
            </a:r>
            <a:r>
              <a:rPr lang="en-GB" sz="3200" b="1" dirty="0" smtClean="0">
                <a:solidFill>
                  <a:srgbClr val="FF0000"/>
                </a:solidFill>
              </a:rPr>
              <a:t> &amp; </a:t>
            </a:r>
            <a:r>
              <a:rPr lang="en-GB" sz="3200" b="1" dirty="0" err="1" smtClean="0">
                <a:solidFill>
                  <a:srgbClr val="FF0000"/>
                </a:solidFill>
              </a:rPr>
              <a:t>jelas</a:t>
            </a:r>
            <a:r>
              <a:rPr lang="en-GB" sz="3200" b="1" dirty="0" smtClean="0">
                <a:solidFill>
                  <a:srgbClr val="FF0000"/>
                </a:solidFill>
              </a:rPr>
              <a:t> ( </a:t>
            </a:r>
            <a:r>
              <a:rPr lang="en-GB" sz="3200" b="1" i="1" dirty="0" smtClean="0">
                <a:solidFill>
                  <a:srgbClr val="FF0000"/>
                </a:solidFill>
              </a:rPr>
              <a:t>public speaking </a:t>
            </a:r>
            <a:r>
              <a:rPr lang="en-GB" sz="3200" b="1" dirty="0" smtClean="0">
                <a:solidFill>
                  <a:srgbClr val="FF0000"/>
                </a:solidFill>
              </a:rPr>
              <a:t>)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/>
              <a:t>A</a:t>
            </a:r>
            <a:r>
              <a:rPr lang="en-GB" sz="3200" b="1" dirty="0" err="1" smtClean="0"/>
              <a:t>nalisa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masalah</a:t>
            </a:r>
            <a:r>
              <a:rPr lang="en-GB" sz="3200" b="1" dirty="0" smtClean="0"/>
              <a:t> ;</a:t>
            </a:r>
            <a:endParaRPr lang="en-GB" sz="3200" b="1" dirty="0" smtClean="0">
              <a:solidFill>
                <a:srgbClr val="0070C0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0070C0"/>
                </a:solidFill>
              </a:rPr>
              <a:t>Cermat</a:t>
            </a:r>
            <a:r>
              <a:rPr lang="en-GB" sz="3200" b="1" dirty="0" smtClean="0">
                <a:solidFill>
                  <a:srgbClr val="0070C0"/>
                </a:solidFill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</a:rPr>
              <a:t>memahami</a:t>
            </a:r>
            <a:r>
              <a:rPr lang="en-GB" sz="3200" b="1" dirty="0" smtClean="0">
                <a:solidFill>
                  <a:srgbClr val="0070C0"/>
                </a:solidFill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</a:rPr>
              <a:t>skema</a:t>
            </a:r>
            <a:r>
              <a:rPr lang="en-GB" sz="3200" b="1" dirty="0" smtClean="0">
                <a:solidFill>
                  <a:srgbClr val="0070C0"/>
                </a:solidFill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</a:rPr>
              <a:t>permasalahan</a:t>
            </a:r>
            <a:r>
              <a:rPr lang="en-GB" sz="3200" b="1" dirty="0" smtClean="0">
                <a:solidFill>
                  <a:srgbClr val="0070C0"/>
                </a:solidFill>
              </a:rPr>
              <a:t> / </a:t>
            </a:r>
            <a:r>
              <a:rPr lang="en-GB" sz="3200" b="1" dirty="0" err="1" smtClean="0">
                <a:solidFill>
                  <a:srgbClr val="0070C0"/>
                </a:solidFill>
              </a:rPr>
              <a:t>kronologi</a:t>
            </a:r>
            <a:r>
              <a:rPr lang="en-GB" sz="3200" b="1" dirty="0" smtClean="0">
                <a:solidFill>
                  <a:srgbClr val="0070C0"/>
                </a:solidFill>
              </a:rPr>
              <a:t>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7030A0"/>
                </a:solidFill>
              </a:rPr>
              <a:t>Memahami</a:t>
            </a:r>
            <a:r>
              <a:rPr lang="en-GB" sz="3200" b="1" dirty="0" smtClean="0">
                <a:solidFill>
                  <a:srgbClr val="7030A0"/>
                </a:solidFill>
              </a:rPr>
              <a:t> </a:t>
            </a:r>
            <a:r>
              <a:rPr lang="en-GB" sz="3200" b="1" dirty="0" err="1" smtClean="0">
                <a:solidFill>
                  <a:srgbClr val="7030A0"/>
                </a:solidFill>
              </a:rPr>
              <a:t>teori</a:t>
            </a:r>
            <a:r>
              <a:rPr lang="en-GB" sz="3200" b="1" dirty="0" smtClean="0">
                <a:solidFill>
                  <a:srgbClr val="7030A0"/>
                </a:solidFill>
              </a:rPr>
              <a:t> </a:t>
            </a:r>
            <a:r>
              <a:rPr lang="en-GB" sz="3200" b="1" dirty="0" err="1" smtClean="0">
                <a:solidFill>
                  <a:srgbClr val="7030A0"/>
                </a:solidFill>
              </a:rPr>
              <a:t>hukum</a:t>
            </a:r>
            <a:r>
              <a:rPr lang="en-GB" sz="3200" b="1" dirty="0" smtClean="0">
                <a:solidFill>
                  <a:srgbClr val="7030A0"/>
                </a:solidFill>
              </a:rPr>
              <a:t> yang </a:t>
            </a:r>
            <a:r>
              <a:rPr lang="en-GB" sz="3200" b="1" dirty="0" err="1" smtClean="0">
                <a:solidFill>
                  <a:srgbClr val="7030A0"/>
                </a:solidFill>
              </a:rPr>
              <a:t>umum</a:t>
            </a:r>
            <a:r>
              <a:rPr lang="en-GB" sz="3200" b="1" dirty="0" smtClean="0">
                <a:solidFill>
                  <a:srgbClr val="7030A0"/>
                </a:solidFill>
              </a:rPr>
              <a:t> &amp; </a:t>
            </a:r>
            <a:r>
              <a:rPr lang="en-GB" sz="3200" b="1" dirty="0" err="1" smtClean="0">
                <a:solidFill>
                  <a:srgbClr val="7030A0"/>
                </a:solidFill>
              </a:rPr>
              <a:t>khusus</a:t>
            </a:r>
            <a:r>
              <a:rPr lang="en-GB" sz="3200" b="1" dirty="0" smtClean="0">
                <a:solidFill>
                  <a:srgbClr val="7030A0"/>
                </a:solidFill>
              </a:rPr>
              <a:t> ;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009900"/>
                </a:solidFill>
              </a:rPr>
              <a:t>Kemampuan</a:t>
            </a:r>
            <a:r>
              <a:rPr lang="en-GB" sz="3200" b="1" dirty="0" smtClean="0">
                <a:solidFill>
                  <a:srgbClr val="009900"/>
                </a:solidFill>
              </a:rPr>
              <a:t> </a:t>
            </a:r>
            <a:r>
              <a:rPr lang="en-GB" sz="3200" b="1" dirty="0" err="1" smtClean="0">
                <a:solidFill>
                  <a:srgbClr val="009900"/>
                </a:solidFill>
              </a:rPr>
              <a:t>sebagai</a:t>
            </a:r>
            <a:r>
              <a:rPr lang="en-GB" sz="3200" b="1" dirty="0" smtClean="0">
                <a:solidFill>
                  <a:srgbClr val="009900"/>
                </a:solidFill>
              </a:rPr>
              <a:t> mediator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002060"/>
                </a:solidFill>
              </a:rPr>
              <a:t>Literasi</a:t>
            </a:r>
            <a:r>
              <a:rPr lang="en-GB" sz="3200" b="1" dirty="0" smtClean="0">
                <a:solidFill>
                  <a:srgbClr val="002060"/>
                </a:solidFill>
              </a:rPr>
              <a:t>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smtClean="0">
                <a:solidFill>
                  <a:srgbClr val="FF0066"/>
                </a:solidFill>
              </a:rPr>
              <a:t>Beban </a:t>
            </a:r>
            <a:r>
              <a:rPr lang="en-GB" sz="3200" b="1" dirty="0" err="1" smtClean="0">
                <a:solidFill>
                  <a:srgbClr val="FF0066"/>
                </a:solidFill>
              </a:rPr>
              <a:t>psikologi</a:t>
            </a:r>
            <a:r>
              <a:rPr lang="en-GB" sz="3200" b="1" dirty="0" smtClean="0">
                <a:solidFill>
                  <a:srgbClr val="FF0066"/>
                </a:solidFill>
              </a:rPr>
              <a:t> yang </a:t>
            </a:r>
            <a:r>
              <a:rPr lang="en-GB" sz="3200" b="1" dirty="0" err="1" smtClean="0">
                <a:solidFill>
                  <a:srgbClr val="FF0066"/>
                </a:solidFill>
              </a:rPr>
              <a:t>stabil</a:t>
            </a:r>
            <a:r>
              <a:rPr lang="en-GB" sz="3200" b="1" dirty="0" smtClean="0">
                <a:solidFill>
                  <a:srgbClr val="FF0066"/>
                </a:solidFill>
              </a:rPr>
              <a:t> ;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3200" b="1" dirty="0" err="1" smtClean="0">
                <a:solidFill>
                  <a:srgbClr val="CC3300"/>
                </a:solidFill>
              </a:rPr>
              <a:t>Memiliki</a:t>
            </a:r>
            <a:r>
              <a:rPr lang="en-GB" sz="3200" b="1" dirty="0" smtClean="0">
                <a:solidFill>
                  <a:srgbClr val="CC3300"/>
                </a:solidFill>
              </a:rPr>
              <a:t> </a:t>
            </a:r>
            <a:r>
              <a:rPr lang="en-GB" sz="3200" b="1" dirty="0" err="1" smtClean="0">
                <a:solidFill>
                  <a:srgbClr val="CC3300"/>
                </a:solidFill>
              </a:rPr>
              <a:t>kapasitas</a:t>
            </a:r>
            <a:r>
              <a:rPr lang="en-GB" sz="3200" b="1" dirty="0" smtClean="0">
                <a:solidFill>
                  <a:srgbClr val="CC3300"/>
                </a:solidFill>
              </a:rPr>
              <a:t> </a:t>
            </a:r>
            <a:r>
              <a:rPr lang="en-GB" sz="3200" b="1" dirty="0" err="1" smtClean="0">
                <a:solidFill>
                  <a:srgbClr val="CC3300"/>
                </a:solidFill>
              </a:rPr>
              <a:t>jaringan</a:t>
            </a:r>
            <a:r>
              <a:rPr lang="en-GB" sz="3200" b="1" dirty="0">
                <a:solidFill>
                  <a:srgbClr val="CC3300"/>
                </a:solidFill>
              </a:rPr>
              <a:t> </a:t>
            </a:r>
            <a:r>
              <a:rPr lang="en-GB" sz="3200" b="1" dirty="0" smtClean="0">
                <a:solidFill>
                  <a:srgbClr val="CC3300"/>
                </a:solidFill>
              </a:rPr>
              <a:t>/ </a:t>
            </a:r>
            <a:r>
              <a:rPr lang="en-GB" sz="3200" b="1" i="1" dirty="0" smtClean="0">
                <a:solidFill>
                  <a:srgbClr val="CC3300"/>
                </a:solidFill>
              </a:rPr>
              <a:t>networking.</a:t>
            </a:r>
            <a:r>
              <a:rPr lang="en-GB" sz="3200" b="1" dirty="0" smtClean="0">
                <a:solidFill>
                  <a:srgbClr val="CC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4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365"/>
            <a:ext cx="10515600" cy="45720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+mn-lt"/>
              </a:rPr>
              <a:t>6</a:t>
            </a:r>
            <a:r>
              <a:rPr lang="en-GB" sz="3200" b="1" dirty="0" smtClean="0">
                <a:latin typeface="+mn-lt"/>
              </a:rPr>
              <a:t>. TUJUAN </a:t>
            </a:r>
            <a:r>
              <a:rPr lang="en-GB" sz="3200" b="1" dirty="0" smtClean="0">
                <a:latin typeface="+mn-lt"/>
              </a:rPr>
              <a:t>LO DIY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6" y="618566"/>
            <a:ext cx="11819964" cy="6091516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 smtClean="0">
                <a:solidFill>
                  <a:srgbClr val="3333CC"/>
                </a:solidFill>
              </a:rPr>
              <a:t>Mendorong</a:t>
            </a:r>
            <a:r>
              <a:rPr lang="en-GB" sz="2100" b="1" dirty="0" smtClean="0">
                <a:solidFill>
                  <a:srgbClr val="3333CC"/>
                </a:solidFill>
              </a:rPr>
              <a:t>  </a:t>
            </a:r>
            <a:r>
              <a:rPr lang="en-GB" sz="2100" b="1" dirty="0" err="1">
                <a:solidFill>
                  <a:srgbClr val="3333CC"/>
                </a:solidFill>
              </a:rPr>
              <a:t>terwujudnya</a:t>
            </a:r>
            <a:r>
              <a:rPr lang="en-GB" sz="2100" b="1" dirty="0">
                <a:solidFill>
                  <a:srgbClr val="3333CC"/>
                </a:solidFill>
              </a:rPr>
              <a:t>  </a:t>
            </a:r>
            <a:r>
              <a:rPr lang="en-GB" sz="2100" b="1" dirty="0" err="1">
                <a:solidFill>
                  <a:srgbClr val="3333CC"/>
                </a:solidFill>
              </a:rPr>
              <a:t>penyelenggaraan</a:t>
            </a:r>
            <a:r>
              <a:rPr lang="en-GB" sz="2100" b="1" dirty="0">
                <a:solidFill>
                  <a:srgbClr val="3333CC"/>
                </a:solidFill>
              </a:rPr>
              <a:t>  </a:t>
            </a:r>
            <a:r>
              <a:rPr lang="en-GB" sz="2100" b="1" dirty="0" err="1" smtClean="0">
                <a:solidFill>
                  <a:srgbClr val="3333CC"/>
                </a:solidFill>
              </a:rPr>
              <a:t>Pemda</a:t>
            </a:r>
            <a:r>
              <a:rPr lang="en-GB" sz="2100" b="1" dirty="0" smtClean="0">
                <a:solidFill>
                  <a:srgbClr val="3333CC"/>
                </a:solidFill>
              </a:rPr>
              <a:t> yang  </a:t>
            </a:r>
            <a:r>
              <a:rPr lang="en-GB" sz="2100" b="1" dirty="0" err="1">
                <a:solidFill>
                  <a:srgbClr val="3333CC"/>
                </a:solidFill>
              </a:rPr>
              <a:t>baik</a:t>
            </a:r>
            <a:r>
              <a:rPr lang="en-GB" sz="2100" b="1" dirty="0">
                <a:solidFill>
                  <a:srgbClr val="3333CC"/>
                </a:solidFill>
              </a:rPr>
              <a:t>  &amp;</a:t>
            </a:r>
            <a:r>
              <a:rPr lang="en-GB" sz="2100" b="1" dirty="0" smtClean="0">
                <a:solidFill>
                  <a:srgbClr val="3333CC"/>
                </a:solidFill>
              </a:rPr>
              <a:t>  </a:t>
            </a:r>
            <a:r>
              <a:rPr lang="en-GB" sz="2100" b="1" dirty="0" err="1">
                <a:solidFill>
                  <a:srgbClr val="3333CC"/>
                </a:solidFill>
              </a:rPr>
              <a:t>bersih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err="1" smtClean="0">
                <a:solidFill>
                  <a:srgbClr val="3333CC"/>
                </a:solidFill>
              </a:rPr>
              <a:t>serta</a:t>
            </a:r>
            <a:r>
              <a:rPr lang="en-GB" sz="2100" b="1" dirty="0" smtClean="0">
                <a:solidFill>
                  <a:srgbClr val="3333CC"/>
                </a:solidFill>
              </a:rPr>
              <a:t> </a:t>
            </a:r>
            <a:r>
              <a:rPr lang="en-GB" sz="2100" b="1" dirty="0" err="1">
                <a:solidFill>
                  <a:srgbClr val="3333CC"/>
                </a:solidFill>
              </a:rPr>
              <a:t>bebas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err="1">
                <a:solidFill>
                  <a:srgbClr val="3333CC"/>
                </a:solidFill>
              </a:rPr>
              <a:t>dari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smtClean="0">
                <a:solidFill>
                  <a:srgbClr val="3333CC"/>
                </a:solidFill>
              </a:rPr>
              <a:t>KKN, </a:t>
            </a:r>
            <a:r>
              <a:rPr lang="en-GB" sz="2100" b="1" dirty="0" err="1" smtClean="0">
                <a:solidFill>
                  <a:srgbClr val="3333CC"/>
                </a:solidFill>
              </a:rPr>
              <a:t>penyalahgunaan</a:t>
            </a:r>
            <a:r>
              <a:rPr lang="en-GB" sz="2100" b="1" dirty="0" smtClean="0">
                <a:solidFill>
                  <a:srgbClr val="3333CC"/>
                </a:solidFill>
              </a:rPr>
              <a:t> </a:t>
            </a:r>
            <a:r>
              <a:rPr lang="en-GB" sz="2100" b="1" dirty="0" err="1" smtClean="0">
                <a:solidFill>
                  <a:srgbClr val="3333CC"/>
                </a:solidFill>
              </a:rPr>
              <a:t>wewenang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smtClean="0">
                <a:solidFill>
                  <a:srgbClr val="3333CC"/>
                </a:solidFill>
              </a:rPr>
              <a:t>/ </a:t>
            </a:r>
            <a:r>
              <a:rPr lang="en-GB" sz="2100" b="1" dirty="0" err="1" smtClean="0">
                <a:solidFill>
                  <a:srgbClr val="3333CC"/>
                </a:solidFill>
              </a:rPr>
              <a:t>jabatan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smtClean="0">
                <a:solidFill>
                  <a:srgbClr val="3333CC"/>
                </a:solidFill>
              </a:rPr>
              <a:t>&amp; </a:t>
            </a:r>
            <a:r>
              <a:rPr lang="en-GB" sz="2100" b="1" dirty="0" err="1">
                <a:solidFill>
                  <a:srgbClr val="3333CC"/>
                </a:solidFill>
              </a:rPr>
              <a:t>tindakan</a:t>
            </a:r>
            <a:r>
              <a:rPr lang="en-GB" sz="2100" b="1" dirty="0">
                <a:solidFill>
                  <a:srgbClr val="3333CC"/>
                </a:solidFill>
              </a:rPr>
              <a:t> </a:t>
            </a:r>
            <a:r>
              <a:rPr lang="en-GB" sz="2100" b="1" dirty="0" err="1" smtClean="0">
                <a:solidFill>
                  <a:srgbClr val="3333CC"/>
                </a:solidFill>
              </a:rPr>
              <a:t>sewenang-wenang</a:t>
            </a:r>
            <a:r>
              <a:rPr lang="en-GB" sz="2100" b="1" dirty="0" smtClean="0">
                <a:solidFill>
                  <a:srgbClr val="3333CC"/>
                </a:solidFill>
              </a:rPr>
              <a:t> ;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 smtClean="0">
                <a:solidFill>
                  <a:srgbClr val="FF0000"/>
                </a:solidFill>
              </a:rPr>
              <a:t>Membantu</a:t>
            </a:r>
            <a:r>
              <a:rPr lang="en-GB" sz="2100" b="1" dirty="0" smtClean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setiap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warga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masyarakat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memperoleh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pelayanan</a:t>
            </a:r>
            <a:r>
              <a:rPr lang="en-GB" sz="2100" b="1" dirty="0">
                <a:solidFill>
                  <a:srgbClr val="FF0000"/>
                </a:solidFill>
              </a:rPr>
              <a:t>  yang  </a:t>
            </a:r>
            <a:r>
              <a:rPr lang="en-GB" sz="2100" b="1" dirty="0" err="1">
                <a:solidFill>
                  <a:srgbClr val="FF0000"/>
                </a:solidFill>
              </a:rPr>
              <a:t>baik</a:t>
            </a:r>
            <a:r>
              <a:rPr lang="en-GB" sz="2100" b="1" dirty="0">
                <a:solidFill>
                  <a:srgbClr val="FF0000"/>
                </a:solidFill>
              </a:rPr>
              <a:t>,  </a:t>
            </a:r>
            <a:r>
              <a:rPr lang="en-GB" sz="2100" b="1" dirty="0" err="1" smtClean="0">
                <a:solidFill>
                  <a:srgbClr val="FF0000"/>
                </a:solidFill>
              </a:rPr>
              <a:t>berkualitas</a:t>
            </a:r>
            <a:r>
              <a:rPr lang="en-GB" sz="2100" b="1" dirty="0" smtClean="0">
                <a:solidFill>
                  <a:srgbClr val="FF0000"/>
                </a:solidFill>
              </a:rPr>
              <a:t>, professional &amp;  </a:t>
            </a:r>
            <a:r>
              <a:rPr lang="en-GB" sz="2100" b="1" dirty="0" err="1">
                <a:solidFill>
                  <a:srgbClr val="FF0000"/>
                </a:solidFill>
              </a:rPr>
              <a:t>proporsional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berdasarkan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asas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kepastian</a:t>
            </a:r>
            <a:r>
              <a:rPr lang="en-GB" sz="2100" b="1" dirty="0">
                <a:solidFill>
                  <a:srgbClr val="FF0000"/>
                </a:solidFill>
              </a:rPr>
              <a:t>  </a:t>
            </a:r>
            <a:r>
              <a:rPr lang="en-GB" sz="2100" b="1" dirty="0" err="1">
                <a:solidFill>
                  <a:srgbClr val="FF0000"/>
                </a:solidFill>
              </a:rPr>
              <a:t>hukum</a:t>
            </a:r>
            <a:r>
              <a:rPr lang="en-GB" sz="2100" b="1" dirty="0">
                <a:solidFill>
                  <a:srgbClr val="FF0000"/>
                </a:solidFill>
              </a:rPr>
              <a:t>,  </a:t>
            </a:r>
            <a:r>
              <a:rPr lang="en-GB" sz="2100" b="1" dirty="0" err="1" smtClean="0">
                <a:solidFill>
                  <a:srgbClr val="FF0000"/>
                </a:solidFill>
              </a:rPr>
              <a:t>keadilan</a:t>
            </a:r>
            <a:r>
              <a:rPr lang="en-GB" sz="2100" b="1" dirty="0" smtClean="0">
                <a:solidFill>
                  <a:srgbClr val="FF0000"/>
                </a:solidFill>
              </a:rPr>
              <a:t> &amp; </a:t>
            </a:r>
            <a:r>
              <a:rPr lang="en-GB" sz="2100" b="1" dirty="0" err="1" smtClean="0">
                <a:solidFill>
                  <a:srgbClr val="FF0000"/>
                </a:solidFill>
              </a:rPr>
              <a:t>persamaan</a:t>
            </a:r>
            <a:r>
              <a:rPr lang="en-GB" sz="2100" b="1" dirty="0" smtClean="0">
                <a:solidFill>
                  <a:srgbClr val="FF0000"/>
                </a:solidFill>
              </a:rPr>
              <a:t> </a:t>
            </a:r>
            <a:r>
              <a:rPr lang="en-GB" sz="2100" b="1" dirty="0" err="1">
                <a:solidFill>
                  <a:srgbClr val="FF0000"/>
                </a:solidFill>
              </a:rPr>
              <a:t>dari</a:t>
            </a:r>
            <a:r>
              <a:rPr lang="en-GB" sz="2100" b="1" dirty="0">
                <a:solidFill>
                  <a:srgbClr val="FF0000"/>
                </a:solidFill>
              </a:rPr>
              <a:t> </a:t>
            </a:r>
            <a:r>
              <a:rPr lang="en-GB" sz="2100" b="1" dirty="0" err="1" smtClean="0">
                <a:solidFill>
                  <a:srgbClr val="FF0000"/>
                </a:solidFill>
              </a:rPr>
              <a:t>Pemda</a:t>
            </a:r>
            <a:r>
              <a:rPr lang="en-GB" sz="2100" b="1" dirty="0" smtClean="0">
                <a:solidFill>
                  <a:srgbClr val="FF0000"/>
                </a:solidFill>
              </a:rPr>
              <a:t> ; </a:t>
            </a:r>
            <a:endParaRPr lang="en-GB" sz="2100" b="1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 smtClean="0">
                <a:solidFill>
                  <a:srgbClr val="009900"/>
                </a:solidFill>
              </a:rPr>
              <a:t>Meningkatkan</a:t>
            </a:r>
            <a:r>
              <a:rPr lang="en-GB" sz="2100" b="1" dirty="0" smtClean="0">
                <a:solidFill>
                  <a:srgbClr val="009900"/>
                </a:solidFill>
              </a:rPr>
              <a:t>  </a:t>
            </a:r>
            <a:r>
              <a:rPr lang="en-GB" sz="2100" b="1" dirty="0" err="1">
                <a:solidFill>
                  <a:srgbClr val="009900"/>
                </a:solidFill>
              </a:rPr>
              <a:t>mutu</a:t>
            </a:r>
            <a:r>
              <a:rPr lang="en-GB" sz="2100" b="1" dirty="0">
                <a:solidFill>
                  <a:srgbClr val="009900"/>
                </a:solidFill>
              </a:rPr>
              <a:t>  </a:t>
            </a:r>
            <a:r>
              <a:rPr lang="en-GB" sz="2100" b="1" dirty="0" err="1">
                <a:solidFill>
                  <a:srgbClr val="009900"/>
                </a:solidFill>
              </a:rPr>
              <a:t>penyelenggaraan</a:t>
            </a:r>
            <a:r>
              <a:rPr lang="en-GB" sz="2100" b="1" dirty="0">
                <a:solidFill>
                  <a:srgbClr val="009900"/>
                </a:solidFill>
              </a:rPr>
              <a:t>  </a:t>
            </a:r>
            <a:r>
              <a:rPr lang="en-GB" sz="2100" b="1" dirty="0" err="1" smtClean="0">
                <a:solidFill>
                  <a:srgbClr val="009900"/>
                </a:solidFill>
              </a:rPr>
              <a:t>Pemda</a:t>
            </a:r>
            <a:r>
              <a:rPr lang="en-GB" sz="2100" b="1" dirty="0" smtClean="0">
                <a:solidFill>
                  <a:srgbClr val="009900"/>
                </a:solidFill>
              </a:rPr>
              <a:t> agar  </a:t>
            </a:r>
            <a:r>
              <a:rPr lang="en-GB" sz="2100" b="1" dirty="0" err="1">
                <a:solidFill>
                  <a:srgbClr val="009900"/>
                </a:solidFill>
              </a:rPr>
              <a:t>setiap</a:t>
            </a:r>
            <a:r>
              <a:rPr lang="en-GB" sz="2100" b="1" dirty="0">
                <a:solidFill>
                  <a:srgbClr val="009900"/>
                </a:solidFill>
              </a:rPr>
              <a:t>  </a:t>
            </a:r>
            <a:r>
              <a:rPr lang="en-GB" sz="2100" b="1" dirty="0" err="1">
                <a:solidFill>
                  <a:srgbClr val="009900"/>
                </a:solidFill>
              </a:rPr>
              <a:t>warga</a:t>
            </a:r>
            <a:r>
              <a:rPr lang="en-GB" sz="2100" b="1" dirty="0">
                <a:solidFill>
                  <a:srgbClr val="009900"/>
                </a:solidFill>
              </a:rPr>
              <a:t>  </a:t>
            </a:r>
            <a:r>
              <a:rPr lang="en-GB" sz="2100" b="1" dirty="0" err="1">
                <a:solidFill>
                  <a:srgbClr val="009900"/>
                </a:solidFill>
              </a:rPr>
              <a:t>negara</a:t>
            </a:r>
            <a:r>
              <a:rPr lang="en-GB" sz="2100" b="1" dirty="0">
                <a:solidFill>
                  <a:srgbClr val="009900"/>
                </a:solidFill>
              </a:rPr>
              <a:t> &amp;</a:t>
            </a:r>
            <a:r>
              <a:rPr lang="en-GB" sz="2100" b="1" dirty="0" smtClean="0">
                <a:solidFill>
                  <a:srgbClr val="009900"/>
                </a:solidFill>
              </a:rPr>
              <a:t> </a:t>
            </a:r>
            <a:r>
              <a:rPr lang="en-GB" sz="2100" b="1" dirty="0" err="1">
                <a:solidFill>
                  <a:srgbClr val="009900"/>
                </a:solidFill>
              </a:rPr>
              <a:t>penduduk</a:t>
            </a:r>
            <a:r>
              <a:rPr lang="en-GB" sz="2100" b="1" dirty="0">
                <a:solidFill>
                  <a:srgbClr val="009900"/>
                </a:solidFill>
              </a:rPr>
              <a:t> </a:t>
            </a:r>
            <a:r>
              <a:rPr lang="en-GB" sz="2100" b="1" dirty="0" err="1">
                <a:solidFill>
                  <a:srgbClr val="009900"/>
                </a:solidFill>
              </a:rPr>
              <a:t>memperoleh</a:t>
            </a:r>
            <a:r>
              <a:rPr lang="en-GB" sz="2100" b="1" dirty="0">
                <a:solidFill>
                  <a:srgbClr val="009900"/>
                </a:solidFill>
              </a:rPr>
              <a:t> </a:t>
            </a:r>
            <a:r>
              <a:rPr lang="en-GB" sz="2100" b="1" dirty="0" err="1">
                <a:solidFill>
                  <a:srgbClr val="009900"/>
                </a:solidFill>
              </a:rPr>
              <a:t>keadilan</a:t>
            </a:r>
            <a:r>
              <a:rPr lang="en-GB" sz="2100" b="1" dirty="0">
                <a:solidFill>
                  <a:srgbClr val="009900"/>
                </a:solidFill>
              </a:rPr>
              <a:t>, rasa </a:t>
            </a:r>
            <a:r>
              <a:rPr lang="en-GB" sz="2100" b="1" dirty="0" err="1" smtClean="0">
                <a:solidFill>
                  <a:srgbClr val="009900"/>
                </a:solidFill>
              </a:rPr>
              <a:t>aman</a:t>
            </a:r>
            <a:r>
              <a:rPr lang="en-GB" sz="2100" b="1" dirty="0" smtClean="0">
                <a:solidFill>
                  <a:srgbClr val="009900"/>
                </a:solidFill>
              </a:rPr>
              <a:t> &amp; </a:t>
            </a:r>
            <a:r>
              <a:rPr lang="en-GB" sz="2100" b="1" dirty="0" err="1">
                <a:solidFill>
                  <a:srgbClr val="009900"/>
                </a:solidFill>
              </a:rPr>
              <a:t>kesejahteraan</a:t>
            </a:r>
            <a:r>
              <a:rPr lang="en-GB" sz="2100" b="1" dirty="0">
                <a:solidFill>
                  <a:srgbClr val="009900"/>
                </a:solidFill>
              </a:rPr>
              <a:t> </a:t>
            </a:r>
            <a:r>
              <a:rPr lang="en-GB" sz="2100" b="1" dirty="0" err="1">
                <a:solidFill>
                  <a:srgbClr val="009900"/>
                </a:solidFill>
              </a:rPr>
              <a:t>semakin</a:t>
            </a:r>
            <a:r>
              <a:rPr lang="en-GB" sz="2100" b="1" dirty="0">
                <a:solidFill>
                  <a:srgbClr val="009900"/>
                </a:solidFill>
              </a:rPr>
              <a:t> </a:t>
            </a:r>
            <a:r>
              <a:rPr lang="en-GB" sz="2100" b="1" dirty="0" err="1" smtClean="0">
                <a:solidFill>
                  <a:srgbClr val="009900"/>
                </a:solidFill>
              </a:rPr>
              <a:t>baik</a:t>
            </a:r>
            <a:r>
              <a:rPr lang="en-GB" sz="2100" b="1" dirty="0" smtClean="0">
                <a:solidFill>
                  <a:srgbClr val="009900"/>
                </a:solidFill>
              </a:rPr>
              <a:t> ; </a:t>
            </a:r>
            <a:endParaRPr lang="en-GB" sz="2100" b="1" dirty="0">
              <a:solidFill>
                <a:srgbClr val="00990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 smtClean="0"/>
              <a:t>Memfasilitasi</a:t>
            </a:r>
            <a:r>
              <a:rPr lang="en-GB" sz="2100" b="1" dirty="0" smtClean="0"/>
              <a:t>  &amp;  </a:t>
            </a:r>
            <a:r>
              <a:rPr lang="en-GB" sz="2100" b="1" dirty="0" err="1"/>
              <a:t>memberikan</a:t>
            </a:r>
            <a:r>
              <a:rPr lang="en-GB" sz="2100" b="1" dirty="0"/>
              <a:t>  </a:t>
            </a:r>
            <a:r>
              <a:rPr lang="en-GB" sz="2100" b="1" dirty="0" err="1"/>
              <a:t>mediasi</a:t>
            </a:r>
            <a:r>
              <a:rPr lang="en-GB" sz="2100" b="1" dirty="0"/>
              <a:t>  </a:t>
            </a:r>
            <a:r>
              <a:rPr lang="en-GB" sz="2100" b="1" dirty="0" err="1"/>
              <a:t>untuk</a:t>
            </a:r>
            <a:r>
              <a:rPr lang="en-GB" sz="2100" b="1" dirty="0"/>
              <a:t>  </a:t>
            </a:r>
            <a:r>
              <a:rPr lang="en-GB" sz="2100" b="1" dirty="0" err="1"/>
              <a:t>mendapatkan</a:t>
            </a:r>
            <a:r>
              <a:rPr lang="en-GB" sz="2100" b="1" dirty="0"/>
              <a:t>  </a:t>
            </a:r>
            <a:r>
              <a:rPr lang="en-GB" sz="2100" b="1" dirty="0" err="1"/>
              <a:t>perlindungan</a:t>
            </a:r>
            <a:r>
              <a:rPr lang="en-GB" sz="2100" b="1" dirty="0"/>
              <a:t>  </a:t>
            </a:r>
            <a:r>
              <a:rPr lang="en-GB" sz="2100" b="1" dirty="0" err="1"/>
              <a:t>hukum</a:t>
            </a:r>
            <a:r>
              <a:rPr lang="en-GB" sz="2100" b="1" dirty="0"/>
              <a:t> </a:t>
            </a:r>
            <a:r>
              <a:rPr lang="en-GB" sz="2100" b="1" dirty="0" err="1" smtClean="0"/>
              <a:t>kepada</a:t>
            </a:r>
            <a:r>
              <a:rPr lang="en-GB" sz="2100" b="1" dirty="0" smtClean="0"/>
              <a:t> </a:t>
            </a:r>
            <a:r>
              <a:rPr lang="en-GB" sz="2100" b="1" dirty="0" err="1"/>
              <a:t>setiap</a:t>
            </a:r>
            <a:r>
              <a:rPr lang="en-GB" sz="2100" b="1" dirty="0"/>
              <a:t> </a:t>
            </a:r>
            <a:r>
              <a:rPr lang="en-GB" sz="2100" b="1" dirty="0" err="1"/>
              <a:t>warga</a:t>
            </a:r>
            <a:r>
              <a:rPr lang="en-GB" sz="2100" b="1" dirty="0"/>
              <a:t> </a:t>
            </a:r>
            <a:r>
              <a:rPr lang="en-GB" sz="2100" b="1" dirty="0" err="1"/>
              <a:t>masyarakat</a:t>
            </a:r>
            <a:r>
              <a:rPr lang="en-GB" sz="2100" b="1" dirty="0"/>
              <a:t> </a:t>
            </a:r>
            <a:r>
              <a:rPr lang="en-GB" sz="2100" b="1" dirty="0" err="1"/>
              <a:t>untuk</a:t>
            </a:r>
            <a:r>
              <a:rPr lang="en-GB" sz="2100" b="1" dirty="0"/>
              <a:t> </a:t>
            </a:r>
            <a:r>
              <a:rPr lang="en-GB" sz="2100" b="1" dirty="0" err="1"/>
              <a:t>memperoleh</a:t>
            </a:r>
            <a:r>
              <a:rPr lang="en-GB" sz="2100" b="1" dirty="0"/>
              <a:t> </a:t>
            </a:r>
            <a:r>
              <a:rPr lang="en-GB" sz="2100" b="1" dirty="0" err="1"/>
              <a:t>pelayanan</a:t>
            </a:r>
            <a:r>
              <a:rPr lang="en-GB" sz="2100" b="1" dirty="0"/>
              <a:t> yang </a:t>
            </a:r>
            <a:r>
              <a:rPr lang="en-GB" sz="2100" b="1" dirty="0" err="1"/>
              <a:t>baik</a:t>
            </a:r>
            <a:r>
              <a:rPr lang="en-GB" sz="2100" b="1" dirty="0"/>
              <a:t>, </a:t>
            </a:r>
            <a:r>
              <a:rPr lang="en-GB" sz="2100" b="1" dirty="0" err="1"/>
              <a:t>berkualitas</a:t>
            </a:r>
            <a:r>
              <a:rPr lang="en-GB" sz="2100" b="1" dirty="0"/>
              <a:t>, </a:t>
            </a:r>
            <a:r>
              <a:rPr lang="en-GB" sz="2100" b="1" dirty="0" err="1" smtClean="0"/>
              <a:t>profesional</a:t>
            </a:r>
            <a:r>
              <a:rPr lang="en-GB" sz="2100" b="1" dirty="0" smtClean="0"/>
              <a:t>  &amp;  </a:t>
            </a:r>
            <a:r>
              <a:rPr lang="en-GB" sz="2100" b="1" dirty="0" err="1"/>
              <a:t>proporsional</a:t>
            </a:r>
            <a:r>
              <a:rPr lang="en-GB" sz="2100" b="1" dirty="0"/>
              <a:t>  </a:t>
            </a:r>
            <a:r>
              <a:rPr lang="en-GB" sz="2100" b="1" dirty="0" err="1"/>
              <a:t>berdasarkan</a:t>
            </a:r>
            <a:r>
              <a:rPr lang="en-GB" sz="2100" b="1" dirty="0"/>
              <a:t>  </a:t>
            </a:r>
            <a:r>
              <a:rPr lang="en-GB" sz="2100" b="1" dirty="0" err="1"/>
              <a:t>asas</a:t>
            </a:r>
            <a:r>
              <a:rPr lang="en-GB" sz="2100" b="1" dirty="0"/>
              <a:t>  </a:t>
            </a:r>
            <a:r>
              <a:rPr lang="en-GB" sz="2100" b="1" dirty="0" err="1"/>
              <a:t>kepastian</a:t>
            </a:r>
            <a:r>
              <a:rPr lang="en-GB" sz="2100" b="1" dirty="0"/>
              <a:t>  </a:t>
            </a:r>
            <a:r>
              <a:rPr lang="en-GB" sz="2100" b="1" dirty="0" err="1"/>
              <a:t>hukum</a:t>
            </a:r>
            <a:r>
              <a:rPr lang="en-GB" sz="2100" b="1" dirty="0"/>
              <a:t>,  </a:t>
            </a:r>
            <a:r>
              <a:rPr lang="en-GB" sz="2100" b="1" dirty="0" err="1" smtClean="0"/>
              <a:t>keadilan</a:t>
            </a:r>
            <a:r>
              <a:rPr lang="en-GB" sz="2100" b="1" dirty="0"/>
              <a:t> </a:t>
            </a:r>
            <a:r>
              <a:rPr lang="en-GB" sz="2100" b="1" dirty="0" smtClean="0"/>
              <a:t>&amp; </a:t>
            </a:r>
            <a:r>
              <a:rPr lang="en-GB" sz="2100" b="1" dirty="0" err="1" smtClean="0"/>
              <a:t>persamaan</a:t>
            </a:r>
            <a:r>
              <a:rPr lang="en-GB" sz="2100" b="1" dirty="0" smtClean="0"/>
              <a:t> </a:t>
            </a:r>
            <a:r>
              <a:rPr lang="en-GB" sz="2100" b="1" dirty="0" err="1"/>
              <a:t>dalam</a:t>
            </a:r>
            <a:r>
              <a:rPr lang="en-GB" sz="2100" b="1" dirty="0"/>
              <a:t> </a:t>
            </a:r>
            <a:r>
              <a:rPr lang="en-GB" sz="2100" b="1" dirty="0" err="1"/>
              <a:t>segala</a:t>
            </a:r>
            <a:r>
              <a:rPr lang="en-GB" sz="2100" b="1" dirty="0"/>
              <a:t> </a:t>
            </a:r>
            <a:r>
              <a:rPr lang="en-GB" sz="2100" b="1" dirty="0" err="1"/>
              <a:t>bidang</a:t>
            </a:r>
            <a:r>
              <a:rPr lang="en-GB" sz="2100" b="1" dirty="0"/>
              <a:t> </a:t>
            </a:r>
            <a:r>
              <a:rPr lang="en-GB" sz="2100" b="1" dirty="0" err="1"/>
              <a:t>dari</a:t>
            </a:r>
            <a:r>
              <a:rPr lang="en-GB" sz="2100" b="1" dirty="0"/>
              <a:t> </a:t>
            </a:r>
            <a:r>
              <a:rPr lang="en-GB" sz="2100" b="1" dirty="0" err="1"/>
              <a:t>penyelenggaraan</a:t>
            </a:r>
            <a:r>
              <a:rPr lang="en-GB" sz="2100" b="1" dirty="0"/>
              <a:t> </a:t>
            </a:r>
            <a:r>
              <a:rPr lang="en-GB" sz="2100" b="1" dirty="0" err="1" smtClean="0"/>
              <a:t>Pemda</a:t>
            </a:r>
            <a:r>
              <a:rPr lang="en-GB" sz="2100" b="1" dirty="0" smtClean="0"/>
              <a:t> ; </a:t>
            </a:r>
            <a:endParaRPr lang="en-GB" sz="2100" b="1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>
                <a:solidFill>
                  <a:srgbClr val="FF0066"/>
                </a:solidFill>
              </a:rPr>
              <a:t>M</a:t>
            </a:r>
            <a:r>
              <a:rPr lang="en-GB" sz="2100" b="1" dirty="0" err="1" smtClean="0">
                <a:solidFill>
                  <a:srgbClr val="FF0066"/>
                </a:solidFill>
              </a:rPr>
              <a:t>endorong</a:t>
            </a:r>
            <a:r>
              <a:rPr lang="en-GB" sz="2100" b="1" dirty="0" smtClean="0">
                <a:solidFill>
                  <a:srgbClr val="FF0066"/>
                </a:solidFill>
              </a:rPr>
              <a:t> </a:t>
            </a:r>
            <a:r>
              <a:rPr lang="en-GB" sz="2100" b="1" dirty="0" err="1">
                <a:solidFill>
                  <a:srgbClr val="FF0066"/>
                </a:solidFill>
              </a:rPr>
              <a:t>terwujudnya</a:t>
            </a:r>
            <a:r>
              <a:rPr lang="en-GB" sz="2100" b="1" dirty="0">
                <a:solidFill>
                  <a:srgbClr val="FF0066"/>
                </a:solidFill>
              </a:rPr>
              <a:t> </a:t>
            </a:r>
            <a:r>
              <a:rPr lang="en-GB" sz="2100" b="1" dirty="0" err="1">
                <a:solidFill>
                  <a:srgbClr val="FF0066"/>
                </a:solidFill>
              </a:rPr>
              <a:t>penyelenggaraan</a:t>
            </a:r>
            <a:r>
              <a:rPr lang="en-GB" sz="2100" b="1" dirty="0">
                <a:solidFill>
                  <a:srgbClr val="FF0066"/>
                </a:solidFill>
              </a:rPr>
              <a:t> </a:t>
            </a:r>
            <a:r>
              <a:rPr lang="en-GB" sz="2100" b="1" dirty="0" err="1">
                <a:solidFill>
                  <a:srgbClr val="FF0066"/>
                </a:solidFill>
              </a:rPr>
              <a:t>usaha</a:t>
            </a:r>
            <a:r>
              <a:rPr lang="en-GB" sz="2100" b="1" dirty="0">
                <a:solidFill>
                  <a:srgbClr val="FF0066"/>
                </a:solidFill>
              </a:rPr>
              <a:t> yang </a:t>
            </a:r>
            <a:r>
              <a:rPr lang="en-GB" sz="2100" b="1" dirty="0" err="1">
                <a:solidFill>
                  <a:srgbClr val="FF0066"/>
                </a:solidFill>
              </a:rPr>
              <a:t>baik</a:t>
            </a:r>
            <a:r>
              <a:rPr lang="en-GB" sz="2100" b="1" dirty="0">
                <a:solidFill>
                  <a:srgbClr val="FF0066"/>
                </a:solidFill>
              </a:rPr>
              <a:t> &amp;</a:t>
            </a:r>
            <a:r>
              <a:rPr lang="en-GB" sz="2100" b="1" dirty="0" smtClean="0">
                <a:solidFill>
                  <a:srgbClr val="FF0066"/>
                </a:solidFill>
              </a:rPr>
              <a:t> </a:t>
            </a:r>
            <a:r>
              <a:rPr lang="en-GB" sz="2100" b="1" dirty="0" err="1" smtClean="0">
                <a:solidFill>
                  <a:srgbClr val="FF0066"/>
                </a:solidFill>
              </a:rPr>
              <a:t>bersih</a:t>
            </a:r>
            <a:r>
              <a:rPr lang="en-GB" sz="2100" b="1" dirty="0" smtClean="0">
                <a:solidFill>
                  <a:srgbClr val="FF0066"/>
                </a:solidFill>
              </a:rPr>
              <a:t> ; </a:t>
            </a:r>
            <a:endParaRPr lang="en-GB" sz="2100" b="1" dirty="0">
              <a:solidFill>
                <a:srgbClr val="FF0066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>
                <a:solidFill>
                  <a:srgbClr val="7030A0"/>
                </a:solidFill>
              </a:rPr>
              <a:t>M</a:t>
            </a:r>
            <a:r>
              <a:rPr lang="en-GB" sz="2100" b="1" dirty="0" err="1" smtClean="0">
                <a:solidFill>
                  <a:srgbClr val="7030A0"/>
                </a:solidFill>
              </a:rPr>
              <a:t>emfasiliasi</a:t>
            </a:r>
            <a:r>
              <a:rPr lang="en-GB" sz="2100" b="1" dirty="0" smtClean="0">
                <a:solidFill>
                  <a:srgbClr val="7030A0"/>
                </a:solidFill>
              </a:rPr>
              <a:t>  &amp;  </a:t>
            </a:r>
            <a:r>
              <a:rPr lang="en-GB" sz="2100" b="1" dirty="0" err="1">
                <a:solidFill>
                  <a:srgbClr val="7030A0"/>
                </a:solidFill>
              </a:rPr>
              <a:t>memberikan</a:t>
            </a:r>
            <a:r>
              <a:rPr lang="en-GB" sz="2100" b="1" dirty="0">
                <a:solidFill>
                  <a:srgbClr val="7030A0"/>
                </a:solidFill>
              </a:rPr>
              <a:t>  </a:t>
            </a:r>
            <a:r>
              <a:rPr lang="en-GB" sz="2100" b="1" dirty="0" err="1">
                <a:solidFill>
                  <a:srgbClr val="7030A0"/>
                </a:solidFill>
              </a:rPr>
              <a:t>mediasi</a:t>
            </a:r>
            <a:r>
              <a:rPr lang="en-GB" sz="2100" b="1" dirty="0">
                <a:solidFill>
                  <a:srgbClr val="7030A0"/>
                </a:solidFill>
              </a:rPr>
              <a:t>  </a:t>
            </a:r>
            <a:r>
              <a:rPr lang="en-GB" sz="2100" b="1" dirty="0" err="1">
                <a:solidFill>
                  <a:srgbClr val="7030A0"/>
                </a:solidFill>
              </a:rPr>
              <a:t>untuk</a:t>
            </a:r>
            <a:r>
              <a:rPr lang="en-GB" sz="2100" b="1" dirty="0">
                <a:solidFill>
                  <a:srgbClr val="7030A0"/>
                </a:solidFill>
              </a:rPr>
              <a:t>  </a:t>
            </a:r>
            <a:r>
              <a:rPr lang="en-GB" sz="2100" b="1" dirty="0" err="1">
                <a:solidFill>
                  <a:srgbClr val="7030A0"/>
                </a:solidFill>
              </a:rPr>
              <a:t>mendapatkan</a:t>
            </a:r>
            <a:r>
              <a:rPr lang="en-GB" sz="2100" b="1" dirty="0">
                <a:solidFill>
                  <a:srgbClr val="7030A0"/>
                </a:solidFill>
              </a:rPr>
              <a:t>  </a:t>
            </a:r>
            <a:r>
              <a:rPr lang="en-GB" sz="2100" b="1" dirty="0" err="1">
                <a:solidFill>
                  <a:srgbClr val="7030A0"/>
                </a:solidFill>
              </a:rPr>
              <a:t>perlindungan</a:t>
            </a:r>
            <a:r>
              <a:rPr lang="en-GB" sz="2100" b="1" dirty="0">
                <a:solidFill>
                  <a:srgbClr val="7030A0"/>
                </a:solidFill>
              </a:rPr>
              <a:t>  </a:t>
            </a:r>
            <a:r>
              <a:rPr lang="en-GB" sz="2100" b="1" dirty="0" err="1">
                <a:solidFill>
                  <a:srgbClr val="7030A0"/>
                </a:solidFill>
              </a:rPr>
              <a:t>hukum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 smtClean="0">
                <a:solidFill>
                  <a:srgbClr val="7030A0"/>
                </a:solidFill>
              </a:rPr>
              <a:t>kepada</a:t>
            </a:r>
            <a:r>
              <a:rPr lang="en-GB" sz="2100" b="1" dirty="0" smtClean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setiap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warga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masyarakat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untuk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memperoleh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pelayanan</a:t>
            </a:r>
            <a:r>
              <a:rPr lang="en-GB" sz="2100" b="1" dirty="0">
                <a:solidFill>
                  <a:srgbClr val="7030A0"/>
                </a:solidFill>
              </a:rPr>
              <a:t> yang </a:t>
            </a:r>
            <a:r>
              <a:rPr lang="en-GB" sz="2100" b="1" dirty="0" err="1">
                <a:solidFill>
                  <a:srgbClr val="7030A0"/>
                </a:solidFill>
              </a:rPr>
              <a:t>baik</a:t>
            </a:r>
            <a:r>
              <a:rPr lang="en-GB" sz="2100" b="1" dirty="0">
                <a:solidFill>
                  <a:srgbClr val="7030A0"/>
                </a:solidFill>
              </a:rPr>
              <a:t>, </a:t>
            </a:r>
            <a:r>
              <a:rPr lang="en-GB" sz="2100" b="1" dirty="0" err="1">
                <a:solidFill>
                  <a:srgbClr val="7030A0"/>
                </a:solidFill>
              </a:rPr>
              <a:t>berkualitas</a:t>
            </a:r>
            <a:r>
              <a:rPr lang="en-GB" sz="2100" b="1" dirty="0">
                <a:solidFill>
                  <a:srgbClr val="7030A0"/>
                </a:solidFill>
              </a:rPr>
              <a:t>, </a:t>
            </a:r>
            <a:r>
              <a:rPr lang="en-GB" sz="2100" b="1" dirty="0" err="1" smtClean="0">
                <a:solidFill>
                  <a:srgbClr val="7030A0"/>
                </a:solidFill>
              </a:rPr>
              <a:t>profesional</a:t>
            </a:r>
            <a:r>
              <a:rPr lang="en-GB" sz="2100" b="1" dirty="0" smtClean="0">
                <a:solidFill>
                  <a:srgbClr val="7030A0"/>
                </a:solidFill>
              </a:rPr>
              <a:t> &amp; </a:t>
            </a:r>
            <a:r>
              <a:rPr lang="en-GB" sz="2100" b="1" dirty="0" err="1">
                <a:solidFill>
                  <a:srgbClr val="7030A0"/>
                </a:solidFill>
              </a:rPr>
              <a:t>proporsional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dalam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>
                <a:solidFill>
                  <a:srgbClr val="7030A0"/>
                </a:solidFill>
              </a:rPr>
              <a:t>praktek</a:t>
            </a:r>
            <a:r>
              <a:rPr lang="en-GB" sz="2100" b="1" dirty="0">
                <a:solidFill>
                  <a:srgbClr val="7030A0"/>
                </a:solidFill>
              </a:rPr>
              <a:t> </a:t>
            </a:r>
            <a:r>
              <a:rPr lang="en-GB" sz="2100" b="1" dirty="0" err="1" smtClean="0">
                <a:solidFill>
                  <a:srgbClr val="7030A0"/>
                </a:solidFill>
              </a:rPr>
              <a:t>usaha</a:t>
            </a:r>
            <a:r>
              <a:rPr lang="en-GB" sz="2100" b="1" dirty="0" smtClean="0">
                <a:solidFill>
                  <a:srgbClr val="7030A0"/>
                </a:solidFill>
              </a:rPr>
              <a:t> ; </a:t>
            </a:r>
            <a:endParaRPr lang="en-GB" sz="2100" b="1" dirty="0">
              <a:solidFill>
                <a:srgbClr val="7030A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100" b="1" dirty="0" err="1">
                <a:solidFill>
                  <a:srgbClr val="002060"/>
                </a:solidFill>
              </a:rPr>
              <a:t>M</a:t>
            </a:r>
            <a:r>
              <a:rPr lang="en-GB" sz="2100" b="1" dirty="0" err="1" smtClean="0">
                <a:solidFill>
                  <a:srgbClr val="002060"/>
                </a:solidFill>
              </a:rPr>
              <a:t>endorong</a:t>
            </a:r>
            <a:r>
              <a:rPr lang="en-GB" sz="2100" b="1" dirty="0" smtClean="0">
                <a:solidFill>
                  <a:srgbClr val="002060"/>
                </a:solidFill>
              </a:rPr>
              <a:t> </a:t>
            </a:r>
            <a:r>
              <a:rPr lang="en-GB" sz="2100" b="1" dirty="0" err="1">
                <a:solidFill>
                  <a:srgbClr val="002060"/>
                </a:solidFill>
              </a:rPr>
              <a:t>terwujudnya</a:t>
            </a:r>
            <a:r>
              <a:rPr lang="en-GB" sz="2100" b="1" dirty="0">
                <a:solidFill>
                  <a:srgbClr val="002060"/>
                </a:solidFill>
              </a:rPr>
              <a:t> </a:t>
            </a:r>
            <a:r>
              <a:rPr lang="en-GB" sz="2100" b="1" dirty="0" err="1">
                <a:solidFill>
                  <a:srgbClr val="002060"/>
                </a:solidFill>
              </a:rPr>
              <a:t>etika</a:t>
            </a:r>
            <a:r>
              <a:rPr lang="en-GB" sz="2100" b="1" dirty="0">
                <a:solidFill>
                  <a:srgbClr val="002060"/>
                </a:solidFill>
              </a:rPr>
              <a:t> </a:t>
            </a:r>
            <a:r>
              <a:rPr lang="en-GB" sz="2100" b="1" dirty="0" err="1">
                <a:solidFill>
                  <a:srgbClr val="002060"/>
                </a:solidFill>
              </a:rPr>
              <a:t>usaha</a:t>
            </a:r>
            <a:r>
              <a:rPr lang="en-GB" sz="2100" b="1" dirty="0">
                <a:solidFill>
                  <a:srgbClr val="002060"/>
                </a:solidFill>
              </a:rPr>
              <a:t> yang </a:t>
            </a:r>
            <a:r>
              <a:rPr lang="en-GB" sz="2100" b="1" dirty="0" err="1">
                <a:solidFill>
                  <a:srgbClr val="002060"/>
                </a:solidFill>
              </a:rPr>
              <a:t>baik</a:t>
            </a:r>
            <a:r>
              <a:rPr lang="en-GB" sz="2100" b="1" dirty="0">
                <a:solidFill>
                  <a:srgbClr val="002060"/>
                </a:solidFill>
              </a:rPr>
              <a:t> &amp;</a:t>
            </a:r>
            <a:r>
              <a:rPr lang="en-GB" sz="2100" b="1" dirty="0" smtClean="0">
                <a:solidFill>
                  <a:srgbClr val="002060"/>
                </a:solidFill>
              </a:rPr>
              <a:t> </a:t>
            </a:r>
            <a:r>
              <a:rPr lang="en-GB" sz="2100" b="1" dirty="0" err="1">
                <a:solidFill>
                  <a:srgbClr val="002060"/>
                </a:solidFill>
              </a:rPr>
              <a:t>berkelanjutan</a:t>
            </a:r>
            <a:r>
              <a:rPr lang="en-GB" sz="21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65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65126"/>
            <a:ext cx="10627659" cy="1087156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+mn-lt"/>
              </a:rPr>
              <a:t>7</a:t>
            </a:r>
            <a:r>
              <a:rPr lang="en-GB" sz="5400" b="1" dirty="0" smtClean="0">
                <a:latin typeface="+mn-lt"/>
              </a:rPr>
              <a:t>. FUNGSI </a:t>
            </a:r>
            <a:r>
              <a:rPr lang="en-GB" sz="5400" b="1" dirty="0" smtClean="0">
                <a:latin typeface="+mn-lt"/>
              </a:rPr>
              <a:t>LO DIY</a:t>
            </a:r>
            <a:endParaRPr lang="en-GB" sz="54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6141" y="1825625"/>
            <a:ext cx="1062765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 err="1" smtClean="0">
                <a:solidFill>
                  <a:srgbClr val="C00000"/>
                </a:solidFill>
              </a:rPr>
              <a:t>Sebagai</a:t>
            </a:r>
            <a:r>
              <a:rPr lang="en-GB" sz="4400" b="1" dirty="0" smtClean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lembaga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pengawasan</a:t>
            </a:r>
            <a:r>
              <a:rPr lang="en-GB" sz="4400" b="1" dirty="0">
                <a:solidFill>
                  <a:srgbClr val="C00000"/>
                </a:solidFill>
              </a:rPr>
              <a:t>, </a:t>
            </a:r>
            <a:r>
              <a:rPr lang="en-GB" sz="4400" b="1" dirty="0" err="1">
                <a:solidFill>
                  <a:srgbClr val="C00000"/>
                </a:solidFill>
              </a:rPr>
              <a:t>mediasi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</a:rPr>
              <a:t>pelayanan</a:t>
            </a:r>
            <a:r>
              <a:rPr lang="en-GB" sz="4400" b="1" dirty="0" smtClean="0">
                <a:solidFill>
                  <a:srgbClr val="C00000"/>
                </a:solidFill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</a:rPr>
              <a:t>masyarakat</a:t>
            </a:r>
            <a:r>
              <a:rPr lang="en-GB" sz="4400" b="1" dirty="0" smtClean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terhadap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penyelenggaraan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</a:rPr>
              <a:t>pemerintahan</a:t>
            </a:r>
            <a:r>
              <a:rPr lang="en-GB" sz="4400" b="1" dirty="0" smtClean="0">
                <a:solidFill>
                  <a:srgbClr val="C00000"/>
                </a:solidFill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</a:rPr>
              <a:t>daerah</a:t>
            </a:r>
            <a:r>
              <a:rPr lang="en-GB" sz="4400" b="1" dirty="0" smtClean="0">
                <a:solidFill>
                  <a:srgbClr val="C00000"/>
                </a:solidFill>
              </a:rPr>
              <a:t> &amp; </a:t>
            </a:r>
            <a:r>
              <a:rPr lang="en-GB" sz="4400" b="1" dirty="0" err="1">
                <a:solidFill>
                  <a:srgbClr val="C00000"/>
                </a:solidFill>
              </a:rPr>
              <a:t>praktik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dunia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usaha</a:t>
            </a:r>
            <a:r>
              <a:rPr lang="en-GB" sz="44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5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024" y="268942"/>
            <a:ext cx="11900647" cy="63470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None/>
            </a:pPr>
            <a:r>
              <a:rPr lang="en-GB" sz="2300" b="1" dirty="0"/>
              <a:t>8</a:t>
            </a:r>
            <a:r>
              <a:rPr lang="en-GB" sz="2300" b="1" dirty="0" smtClean="0"/>
              <a:t>. TUGAS </a:t>
            </a:r>
            <a:r>
              <a:rPr lang="en-GB" sz="2300" b="1" dirty="0"/>
              <a:t>LO DIY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FF0000"/>
                </a:solidFill>
              </a:rPr>
              <a:t>Menyusun</a:t>
            </a:r>
            <a:r>
              <a:rPr lang="en-GB" sz="2300" b="1" dirty="0">
                <a:solidFill>
                  <a:srgbClr val="FF0000"/>
                </a:solidFill>
              </a:rPr>
              <a:t> program </a:t>
            </a:r>
            <a:r>
              <a:rPr lang="en-GB" sz="2300" b="1" dirty="0" err="1">
                <a:solidFill>
                  <a:srgbClr val="FF0000"/>
                </a:solidFill>
              </a:rPr>
              <a:t>kerja</a:t>
            </a:r>
            <a:r>
              <a:rPr lang="en-GB" sz="2300" b="1" dirty="0">
                <a:solidFill>
                  <a:srgbClr val="FF0000"/>
                </a:solidFill>
              </a:rPr>
              <a:t> LO DIY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002060"/>
                </a:solidFill>
              </a:rPr>
              <a:t>Menyebarluaskan</a:t>
            </a:r>
            <a:r>
              <a:rPr lang="en-GB" sz="2300" b="1" dirty="0">
                <a:solidFill>
                  <a:srgbClr val="002060"/>
                </a:solidFill>
              </a:rPr>
              <a:t> </a:t>
            </a:r>
            <a:r>
              <a:rPr lang="en-GB" sz="2300" b="1" dirty="0" err="1">
                <a:solidFill>
                  <a:srgbClr val="002060"/>
                </a:solidFill>
              </a:rPr>
              <a:t>pemahaman</a:t>
            </a:r>
            <a:r>
              <a:rPr lang="en-GB" sz="2300" b="1" dirty="0">
                <a:solidFill>
                  <a:srgbClr val="002060"/>
                </a:solidFill>
              </a:rPr>
              <a:t> </a:t>
            </a:r>
            <a:r>
              <a:rPr lang="en-GB" sz="2300" b="1" dirty="0" err="1">
                <a:solidFill>
                  <a:srgbClr val="002060"/>
                </a:solidFill>
              </a:rPr>
              <a:t>Tupoksi</a:t>
            </a:r>
            <a:r>
              <a:rPr lang="en-GB" sz="2300" b="1" dirty="0">
                <a:solidFill>
                  <a:srgbClr val="002060"/>
                </a:solidFill>
              </a:rPr>
              <a:t> LO DIY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009900"/>
                </a:solidFill>
              </a:rPr>
              <a:t>Melakukan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koordinasi</a:t>
            </a:r>
            <a:r>
              <a:rPr lang="en-GB" sz="2300" b="1" dirty="0">
                <a:solidFill>
                  <a:srgbClr val="009900"/>
                </a:solidFill>
              </a:rPr>
              <a:t> &amp;/</a:t>
            </a:r>
            <a:r>
              <a:rPr lang="en-GB" sz="2300" b="1" dirty="0" err="1">
                <a:solidFill>
                  <a:srgbClr val="009900"/>
                </a:solidFill>
              </a:rPr>
              <a:t>atau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kerja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sama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dengan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berbagai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lembaga</a:t>
            </a:r>
            <a:r>
              <a:rPr lang="en-GB" sz="2300" b="1" dirty="0">
                <a:solidFill>
                  <a:srgbClr val="009900"/>
                </a:solidFill>
              </a:rPr>
              <a:t>, </a:t>
            </a:r>
            <a:r>
              <a:rPr lang="en-GB" sz="2300" b="1" dirty="0" err="1">
                <a:solidFill>
                  <a:srgbClr val="009900"/>
                </a:solidFill>
              </a:rPr>
              <a:t>baik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pemerintah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maupun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badan</a:t>
            </a:r>
            <a:r>
              <a:rPr lang="en-GB" sz="2300" b="1" dirty="0">
                <a:solidFill>
                  <a:srgbClr val="009900"/>
                </a:solidFill>
              </a:rPr>
              <a:t> </a:t>
            </a:r>
            <a:r>
              <a:rPr lang="en-GB" sz="2300" b="1" dirty="0" err="1">
                <a:solidFill>
                  <a:srgbClr val="009900"/>
                </a:solidFill>
              </a:rPr>
              <a:t>usaha</a:t>
            </a:r>
            <a:r>
              <a:rPr lang="en-GB" sz="2300" b="1" dirty="0">
                <a:solidFill>
                  <a:srgbClr val="009900"/>
                </a:solidFill>
              </a:rPr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FF0066"/>
                </a:solidFill>
              </a:rPr>
              <a:t>Menerima</a:t>
            </a:r>
            <a:r>
              <a:rPr lang="en-GB" sz="2300" b="1" dirty="0">
                <a:solidFill>
                  <a:srgbClr val="FF0066"/>
                </a:solidFill>
              </a:rPr>
              <a:t> &amp; </a:t>
            </a:r>
            <a:r>
              <a:rPr lang="en-GB" sz="2300" b="1" dirty="0" err="1">
                <a:solidFill>
                  <a:srgbClr val="FF0066"/>
                </a:solidFill>
              </a:rPr>
              <a:t>menindaklanjuti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pengaduan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dari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masyarakat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atas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keputusan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dan</a:t>
            </a:r>
            <a:r>
              <a:rPr lang="en-GB" sz="2300" b="1" dirty="0">
                <a:solidFill>
                  <a:srgbClr val="FF0066"/>
                </a:solidFill>
              </a:rPr>
              <a:t>/</a:t>
            </a:r>
            <a:r>
              <a:rPr lang="en-GB" sz="2300" b="1" dirty="0" err="1">
                <a:solidFill>
                  <a:srgbClr val="FF0066"/>
                </a:solidFill>
              </a:rPr>
              <a:t>atau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tindakan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penyelenggara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Pemda</a:t>
            </a:r>
            <a:r>
              <a:rPr lang="en-GB" sz="2300" b="1" dirty="0">
                <a:solidFill>
                  <a:srgbClr val="FF0066"/>
                </a:solidFill>
              </a:rPr>
              <a:t> &amp; </a:t>
            </a:r>
            <a:r>
              <a:rPr lang="en-GB" sz="2300" b="1" dirty="0" err="1">
                <a:solidFill>
                  <a:srgbClr val="FF0066"/>
                </a:solidFill>
              </a:rPr>
              <a:t>pengusaha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dalam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memberikan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pelayanan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kepada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masyarakat</a:t>
            </a:r>
            <a:r>
              <a:rPr lang="en-GB" sz="2300" b="1" dirty="0">
                <a:solidFill>
                  <a:srgbClr val="FF0066"/>
                </a:solidFill>
              </a:rPr>
              <a:t> yang </a:t>
            </a:r>
            <a:r>
              <a:rPr lang="en-GB" sz="2300" b="1" dirty="0" err="1">
                <a:solidFill>
                  <a:srgbClr val="FF0066"/>
                </a:solidFill>
              </a:rPr>
              <a:t>dirasakan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tidak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adil</a:t>
            </a:r>
            <a:r>
              <a:rPr lang="en-GB" sz="2300" b="1" dirty="0">
                <a:solidFill>
                  <a:srgbClr val="FF0066"/>
                </a:solidFill>
              </a:rPr>
              <a:t>, </a:t>
            </a:r>
            <a:r>
              <a:rPr lang="en-GB" sz="2300" b="1" dirty="0" err="1">
                <a:solidFill>
                  <a:srgbClr val="FF0066"/>
                </a:solidFill>
              </a:rPr>
              <a:t>dikriminatif</a:t>
            </a:r>
            <a:r>
              <a:rPr lang="en-GB" sz="2300" b="1" dirty="0">
                <a:solidFill>
                  <a:srgbClr val="FF0066"/>
                </a:solidFill>
              </a:rPr>
              <a:t>, </a:t>
            </a:r>
            <a:r>
              <a:rPr lang="en-GB" sz="2300" b="1" dirty="0" err="1">
                <a:solidFill>
                  <a:srgbClr val="FF0066"/>
                </a:solidFill>
              </a:rPr>
              <a:t>tidak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patut</a:t>
            </a:r>
            <a:r>
              <a:rPr lang="en-GB" sz="2300" b="1" dirty="0">
                <a:solidFill>
                  <a:srgbClr val="FF0066"/>
                </a:solidFill>
              </a:rPr>
              <a:t>, </a:t>
            </a:r>
            <a:r>
              <a:rPr lang="en-GB" sz="2300" b="1" dirty="0" err="1">
                <a:solidFill>
                  <a:srgbClr val="FF0066"/>
                </a:solidFill>
              </a:rPr>
              <a:t>merugikan</a:t>
            </a:r>
            <a:r>
              <a:rPr lang="en-GB" sz="2300" b="1" dirty="0">
                <a:solidFill>
                  <a:srgbClr val="FF0066"/>
                </a:solidFill>
              </a:rPr>
              <a:t> / </a:t>
            </a:r>
            <a:r>
              <a:rPr lang="en-GB" sz="2300" b="1" dirty="0" err="1">
                <a:solidFill>
                  <a:srgbClr val="FF0066"/>
                </a:solidFill>
              </a:rPr>
              <a:t>bertentangan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dengan</a:t>
            </a:r>
            <a:r>
              <a:rPr lang="en-GB" sz="2300" b="1" dirty="0">
                <a:solidFill>
                  <a:srgbClr val="FF0066"/>
                </a:solidFill>
              </a:rPr>
              <a:t> </a:t>
            </a:r>
            <a:r>
              <a:rPr lang="en-GB" sz="2300" b="1" dirty="0" err="1">
                <a:solidFill>
                  <a:srgbClr val="FF0066"/>
                </a:solidFill>
              </a:rPr>
              <a:t>hukum</a:t>
            </a:r>
            <a:r>
              <a:rPr lang="en-GB" sz="2300" b="1" dirty="0">
                <a:solidFill>
                  <a:srgbClr val="FF0066"/>
                </a:solidFill>
              </a:rPr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3333CC"/>
                </a:solidFill>
              </a:rPr>
              <a:t>Menerima</a:t>
            </a:r>
            <a:r>
              <a:rPr lang="en-GB" sz="2300" b="1" dirty="0">
                <a:solidFill>
                  <a:srgbClr val="3333CC"/>
                </a:solidFill>
              </a:rPr>
              <a:t> &amp; </a:t>
            </a:r>
            <a:r>
              <a:rPr lang="en-GB" sz="2300" b="1" dirty="0" err="1">
                <a:solidFill>
                  <a:srgbClr val="3333CC"/>
                </a:solidFill>
              </a:rPr>
              <a:t>menindaklanjuti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pengaduan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dari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masyarakat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atas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dugaan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penyimpanan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dalam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penyelenggaraan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 smtClean="0">
                <a:solidFill>
                  <a:srgbClr val="3333CC"/>
                </a:solidFill>
              </a:rPr>
              <a:t>pemda</a:t>
            </a:r>
            <a:r>
              <a:rPr lang="en-GB" sz="2300" b="1" dirty="0" smtClean="0">
                <a:solidFill>
                  <a:srgbClr val="3333CC"/>
                </a:solidFill>
              </a:rPr>
              <a:t> </a:t>
            </a:r>
            <a:r>
              <a:rPr lang="en-GB" sz="2300" b="1" dirty="0">
                <a:solidFill>
                  <a:srgbClr val="3333CC"/>
                </a:solidFill>
              </a:rPr>
              <a:t>&amp; </a:t>
            </a:r>
            <a:r>
              <a:rPr lang="en-GB" sz="2300" b="1" dirty="0" err="1">
                <a:solidFill>
                  <a:srgbClr val="3333CC"/>
                </a:solidFill>
              </a:rPr>
              <a:t>praktik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dunia</a:t>
            </a:r>
            <a:r>
              <a:rPr lang="en-GB" sz="2300" b="1" dirty="0">
                <a:solidFill>
                  <a:srgbClr val="3333CC"/>
                </a:solidFill>
              </a:rPr>
              <a:t> </a:t>
            </a:r>
            <a:r>
              <a:rPr lang="en-GB" sz="2300" b="1" dirty="0" err="1">
                <a:solidFill>
                  <a:srgbClr val="3333CC"/>
                </a:solidFill>
              </a:rPr>
              <a:t>usaha</a:t>
            </a:r>
            <a:r>
              <a:rPr lang="en-GB" sz="2300" b="1" dirty="0">
                <a:solidFill>
                  <a:srgbClr val="3333CC"/>
                </a:solidFill>
              </a:rPr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Atas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prakarsa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sendiri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melakukan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tindak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lanjut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terhadap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dugaan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penyimpangan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penyelenggaraan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Pemda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praktik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dunia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chemeClr val="accent2">
                    <a:lumMod val="50000"/>
                  </a:schemeClr>
                </a:solidFill>
              </a:rPr>
              <a:t>usaha</a:t>
            </a:r>
            <a:r>
              <a:rPr lang="en-GB" sz="2300" b="1" dirty="0">
                <a:solidFill>
                  <a:schemeClr val="accent2">
                    <a:lumMod val="50000"/>
                  </a:schemeClr>
                </a:solidFill>
              </a:rPr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0070C0"/>
                </a:solidFill>
              </a:rPr>
              <a:t>Membangun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jaringan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kerja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 smtClean="0">
                <a:solidFill>
                  <a:srgbClr val="0070C0"/>
                </a:solidFill>
              </a:rPr>
              <a:t>guna</a:t>
            </a:r>
            <a:r>
              <a:rPr lang="en-GB" sz="2300" b="1" dirty="0" smtClean="0">
                <a:solidFill>
                  <a:srgbClr val="0070C0"/>
                </a:solidFill>
              </a:rPr>
              <a:t> </a:t>
            </a:r>
            <a:r>
              <a:rPr lang="en-GB" sz="2300" b="1" dirty="0" err="1" smtClean="0">
                <a:solidFill>
                  <a:srgbClr val="0070C0"/>
                </a:solidFill>
              </a:rPr>
              <a:t>pencegahan</a:t>
            </a:r>
            <a:r>
              <a:rPr lang="en-GB" sz="2300" b="1" dirty="0" smtClean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penyimpangan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dalam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penyelenggaraan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Pemda</a:t>
            </a:r>
            <a:r>
              <a:rPr lang="en-GB" sz="2300" b="1" dirty="0">
                <a:solidFill>
                  <a:srgbClr val="0070C0"/>
                </a:solidFill>
              </a:rPr>
              <a:t> &amp; </a:t>
            </a:r>
            <a:r>
              <a:rPr lang="en-GB" sz="2300" b="1" dirty="0" err="1">
                <a:solidFill>
                  <a:srgbClr val="0070C0"/>
                </a:solidFill>
              </a:rPr>
              <a:t>praktik</a:t>
            </a:r>
            <a:r>
              <a:rPr lang="en-GB" sz="2300" b="1" dirty="0">
                <a:solidFill>
                  <a:srgbClr val="0070C0"/>
                </a:solidFill>
              </a:rPr>
              <a:t> </a:t>
            </a:r>
            <a:r>
              <a:rPr lang="en-GB" sz="2300" b="1" dirty="0" err="1">
                <a:solidFill>
                  <a:srgbClr val="0070C0"/>
                </a:solidFill>
              </a:rPr>
              <a:t>usaha</a:t>
            </a:r>
            <a:r>
              <a:rPr lang="en-GB" sz="2300" b="1" dirty="0">
                <a:solidFill>
                  <a:srgbClr val="0070C0"/>
                </a:solidFill>
              </a:rPr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/>
              <a:t>Membuat</a:t>
            </a:r>
            <a:r>
              <a:rPr lang="en-GB" sz="2300" b="1" dirty="0"/>
              <a:t> </a:t>
            </a:r>
            <a:r>
              <a:rPr lang="en-GB" sz="2300" b="1" dirty="0" err="1"/>
              <a:t>penelitian</a:t>
            </a:r>
            <a:r>
              <a:rPr lang="en-GB" sz="2300" b="1" dirty="0"/>
              <a:t> &amp; review </a:t>
            </a:r>
            <a:r>
              <a:rPr lang="en-GB" sz="2300" b="1" dirty="0" err="1"/>
              <a:t>kebijakan</a:t>
            </a:r>
            <a:r>
              <a:rPr lang="en-GB" sz="2300" b="1" dirty="0"/>
              <a:t> </a:t>
            </a:r>
            <a:r>
              <a:rPr lang="en-GB" sz="2300" b="1" dirty="0" err="1"/>
              <a:t>atas</a:t>
            </a:r>
            <a:r>
              <a:rPr lang="en-GB" sz="2300" b="1" dirty="0"/>
              <a:t> </a:t>
            </a:r>
            <a:r>
              <a:rPr lang="en-GB" sz="2300" b="1" dirty="0" err="1"/>
              <a:t>persoalan-persoalan</a:t>
            </a:r>
            <a:r>
              <a:rPr lang="en-GB" sz="2300" b="1" dirty="0"/>
              <a:t> </a:t>
            </a:r>
            <a:r>
              <a:rPr lang="en-GB" sz="2300" b="1" dirty="0" err="1"/>
              <a:t>publik</a:t>
            </a:r>
            <a:r>
              <a:rPr lang="en-GB" sz="2300" b="1" dirty="0"/>
              <a:t> ;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+mj-lt"/>
              <a:buAutoNum type="arabicPeriod"/>
            </a:pPr>
            <a:r>
              <a:rPr lang="en-GB" sz="2300" b="1" dirty="0" err="1">
                <a:solidFill>
                  <a:srgbClr val="C00000"/>
                </a:solidFill>
              </a:rPr>
              <a:t>Membuat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laporan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triwulanan</a:t>
            </a:r>
            <a:r>
              <a:rPr lang="en-GB" sz="2300" b="1" dirty="0">
                <a:solidFill>
                  <a:srgbClr val="C00000"/>
                </a:solidFill>
              </a:rPr>
              <a:t> &amp; </a:t>
            </a:r>
            <a:r>
              <a:rPr lang="en-GB" sz="2300" b="1" dirty="0" err="1">
                <a:solidFill>
                  <a:srgbClr val="C00000"/>
                </a:solidFill>
              </a:rPr>
              <a:t>tahunan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kepada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Gubernur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terhadap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>
                <a:solidFill>
                  <a:srgbClr val="C00000"/>
                </a:solidFill>
              </a:rPr>
              <a:t>pelaksanaan</a:t>
            </a:r>
            <a:r>
              <a:rPr lang="en-GB" sz="2300" b="1" dirty="0">
                <a:solidFill>
                  <a:srgbClr val="C00000"/>
                </a:solidFill>
              </a:rPr>
              <a:t> </a:t>
            </a:r>
            <a:r>
              <a:rPr lang="en-GB" sz="2300" b="1" dirty="0" err="1" smtClean="0">
                <a:solidFill>
                  <a:srgbClr val="C00000"/>
                </a:solidFill>
              </a:rPr>
              <a:t>tugas</a:t>
            </a:r>
            <a:r>
              <a:rPr lang="en-GB" sz="2300" b="1" dirty="0" smtClean="0">
                <a:solidFill>
                  <a:srgbClr val="C00000"/>
                </a:solidFill>
              </a:rPr>
              <a:t>.</a:t>
            </a:r>
            <a:endParaRPr lang="en-GB" sz="2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1010</Words>
  <Application>Microsoft Office PowerPoint</Application>
  <PresentationFormat>Widescreen</PresentationFormat>
  <Paragraphs>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Bell MT</vt:lpstr>
      <vt:lpstr>Calibri</vt:lpstr>
      <vt:lpstr>Calibri Light</vt:lpstr>
      <vt:lpstr>Chiller</vt:lpstr>
      <vt:lpstr>Rockwell</vt:lpstr>
      <vt:lpstr>Rockwell Condensed</vt:lpstr>
      <vt:lpstr>Wingdings</vt:lpstr>
      <vt:lpstr>Office Theme</vt:lpstr>
      <vt:lpstr>Wood Type</vt:lpstr>
      <vt:lpstr>PowerPoint Presentation</vt:lpstr>
      <vt:lpstr>1. Lembaga Ombudsman Daerah Istimewa Yogyakarta (LO DIY)</vt:lpstr>
      <vt:lpstr>2. METODE DALAM Pengawasan.</vt:lpstr>
      <vt:lpstr>3. Melakukan Analisa Permasalahan.</vt:lpstr>
      <vt:lpstr>4. Melakukan Manajemen Konflik.</vt:lpstr>
      <vt:lpstr>5. Kompetensi utama.</vt:lpstr>
      <vt:lpstr>6. TUJUAN LO DIY</vt:lpstr>
      <vt:lpstr>7. FUNGSI LO DIY</vt:lpstr>
      <vt:lpstr>PowerPoint Presentation</vt:lpstr>
      <vt:lpstr>9. WEWENANG LO DIY</vt:lpstr>
      <vt:lpstr>10. PENGELOLAAN PENGADUAN</vt:lpstr>
      <vt:lpstr>PowerPoint Presentation</vt:lpstr>
      <vt:lpstr>12. KOMUNIKASI 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137</cp:revision>
  <cp:lastPrinted>2018-08-08T17:21:39Z</cp:lastPrinted>
  <dcterms:created xsi:type="dcterms:W3CDTF">2018-02-06T06:11:07Z</dcterms:created>
  <dcterms:modified xsi:type="dcterms:W3CDTF">2021-06-08T23:32:12Z</dcterms:modified>
</cp:coreProperties>
</file>