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9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4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2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43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4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5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46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47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48.xml" ContentType="application/vnd.openxmlformats-officedocument.theme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9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theme/theme50.xml" ContentType="application/vnd.openxmlformats-officedocument.theme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1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2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3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54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55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  <p:sldMasterId id="2147483866" r:id="rId18"/>
    <p:sldMasterId id="2147483878" r:id="rId19"/>
    <p:sldMasterId id="2147483890" r:id="rId20"/>
    <p:sldMasterId id="2147483902" r:id="rId21"/>
    <p:sldMasterId id="2147483914" r:id="rId22"/>
    <p:sldMasterId id="2147483926" r:id="rId23"/>
    <p:sldMasterId id="2147483938" r:id="rId24"/>
    <p:sldMasterId id="2147483950" r:id="rId25"/>
    <p:sldMasterId id="2147483962" r:id="rId26"/>
    <p:sldMasterId id="2147483974" r:id="rId27"/>
    <p:sldMasterId id="2147483986" r:id="rId28"/>
    <p:sldMasterId id="2147483998" r:id="rId29"/>
    <p:sldMasterId id="2147484010" r:id="rId30"/>
    <p:sldMasterId id="2147484022" r:id="rId31"/>
    <p:sldMasterId id="2147484034" r:id="rId32"/>
    <p:sldMasterId id="2147484046" r:id="rId33"/>
    <p:sldMasterId id="2147484058" r:id="rId34"/>
    <p:sldMasterId id="2147484070" r:id="rId35"/>
    <p:sldMasterId id="2147484082" r:id="rId36"/>
    <p:sldMasterId id="2147484094" r:id="rId37"/>
    <p:sldMasterId id="2147484106" r:id="rId38"/>
    <p:sldMasterId id="2147484118" r:id="rId39"/>
    <p:sldMasterId id="2147484130" r:id="rId40"/>
    <p:sldMasterId id="2147484142" r:id="rId41"/>
    <p:sldMasterId id="2147484154" r:id="rId42"/>
    <p:sldMasterId id="2147484166" r:id="rId43"/>
    <p:sldMasterId id="2147484178" r:id="rId44"/>
    <p:sldMasterId id="2147484190" r:id="rId45"/>
    <p:sldMasterId id="2147484202" r:id="rId46"/>
    <p:sldMasterId id="2147484214" r:id="rId47"/>
    <p:sldMasterId id="2147484226" r:id="rId48"/>
    <p:sldMasterId id="2147484238" r:id="rId49"/>
    <p:sldMasterId id="2147484250" r:id="rId50"/>
    <p:sldMasterId id="2147484262" r:id="rId51"/>
    <p:sldMasterId id="2147484274" r:id="rId52"/>
    <p:sldMasterId id="2147484286" r:id="rId53"/>
    <p:sldMasterId id="2147484298" r:id="rId54"/>
    <p:sldMasterId id="2147484310" r:id="rId55"/>
    <p:sldMasterId id="2147484322" r:id="rId56"/>
  </p:sldMasterIdLst>
  <p:notesMasterIdLst>
    <p:notesMasterId r:id="rId115"/>
  </p:notesMasterIdLst>
  <p:sldIdLst>
    <p:sldId id="285" r:id="rId57"/>
    <p:sldId id="305" r:id="rId58"/>
    <p:sldId id="306" r:id="rId59"/>
    <p:sldId id="309" r:id="rId60"/>
    <p:sldId id="308" r:id="rId61"/>
    <p:sldId id="310" r:id="rId62"/>
    <p:sldId id="361" r:id="rId63"/>
    <p:sldId id="316" r:id="rId64"/>
    <p:sldId id="315" r:id="rId65"/>
    <p:sldId id="311" r:id="rId66"/>
    <p:sldId id="317" r:id="rId67"/>
    <p:sldId id="314" r:id="rId68"/>
    <p:sldId id="312" r:id="rId69"/>
    <p:sldId id="320" r:id="rId70"/>
    <p:sldId id="321" r:id="rId71"/>
    <p:sldId id="363" r:id="rId72"/>
    <p:sldId id="318" r:id="rId73"/>
    <p:sldId id="322" r:id="rId74"/>
    <p:sldId id="323" r:id="rId75"/>
    <p:sldId id="324" r:id="rId76"/>
    <p:sldId id="319" r:id="rId77"/>
    <p:sldId id="326" r:id="rId78"/>
    <p:sldId id="330" r:id="rId79"/>
    <p:sldId id="331" r:id="rId80"/>
    <p:sldId id="328" r:id="rId81"/>
    <p:sldId id="332" r:id="rId82"/>
    <p:sldId id="333" r:id="rId83"/>
    <p:sldId id="334" r:id="rId84"/>
    <p:sldId id="335" r:id="rId85"/>
    <p:sldId id="336" r:id="rId86"/>
    <p:sldId id="339" r:id="rId87"/>
    <p:sldId id="352" r:id="rId88"/>
    <p:sldId id="341" r:id="rId89"/>
    <p:sldId id="345" r:id="rId90"/>
    <p:sldId id="342" r:id="rId91"/>
    <p:sldId id="344" r:id="rId92"/>
    <p:sldId id="343" r:id="rId93"/>
    <p:sldId id="346" r:id="rId94"/>
    <p:sldId id="347" r:id="rId95"/>
    <p:sldId id="348" r:id="rId96"/>
    <p:sldId id="349" r:id="rId97"/>
    <p:sldId id="350" r:id="rId98"/>
    <p:sldId id="351" r:id="rId99"/>
    <p:sldId id="367" r:id="rId100"/>
    <p:sldId id="353" r:id="rId101"/>
    <p:sldId id="354" r:id="rId102"/>
    <p:sldId id="355" r:id="rId103"/>
    <p:sldId id="356" r:id="rId104"/>
    <p:sldId id="302" r:id="rId105"/>
    <p:sldId id="357" r:id="rId106"/>
    <p:sldId id="358" r:id="rId107"/>
    <p:sldId id="359" r:id="rId108"/>
    <p:sldId id="366" r:id="rId109"/>
    <p:sldId id="364" r:id="rId110"/>
    <p:sldId id="365" r:id="rId111"/>
    <p:sldId id="368" r:id="rId112"/>
    <p:sldId id="369" r:id="rId113"/>
    <p:sldId id="384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CCFF"/>
    <a:srgbClr val="FFEB71"/>
    <a:srgbClr val="FF9933"/>
    <a:srgbClr val="FFBDE3"/>
    <a:srgbClr val="CC99FF"/>
    <a:srgbClr val="0099CC"/>
    <a:srgbClr val="FFFFCC"/>
    <a:srgbClr val="6699FF"/>
    <a:srgbClr val="BF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7.xml"/><Relationship Id="rId68" Type="http://schemas.openxmlformats.org/officeDocument/2006/relationships/slide" Target="slides/slide12.xml"/><Relationship Id="rId84" Type="http://schemas.openxmlformats.org/officeDocument/2006/relationships/slide" Target="slides/slide28.xml"/><Relationship Id="rId89" Type="http://schemas.openxmlformats.org/officeDocument/2006/relationships/slide" Target="slides/slide33.xml"/><Relationship Id="rId112" Type="http://schemas.openxmlformats.org/officeDocument/2006/relationships/slide" Target="slides/slide5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2.xml"/><Relationship Id="rId74" Type="http://schemas.openxmlformats.org/officeDocument/2006/relationships/slide" Target="slides/slide18.xml"/><Relationship Id="rId79" Type="http://schemas.openxmlformats.org/officeDocument/2006/relationships/slide" Target="slides/slide23.xml"/><Relationship Id="rId102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4.xml"/><Relationship Id="rId95" Type="http://schemas.openxmlformats.org/officeDocument/2006/relationships/slide" Target="slides/slide39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8.xml"/><Relationship Id="rId69" Type="http://schemas.openxmlformats.org/officeDocument/2006/relationships/slide" Target="slides/slide13.xml"/><Relationship Id="rId113" Type="http://schemas.openxmlformats.org/officeDocument/2006/relationships/slide" Target="slides/slide57.xml"/><Relationship Id="rId118" Type="http://schemas.openxmlformats.org/officeDocument/2006/relationships/theme" Target="theme/theme1.xml"/><Relationship Id="rId80" Type="http://schemas.openxmlformats.org/officeDocument/2006/relationships/slide" Target="slides/slide24.xml"/><Relationship Id="rId85" Type="http://schemas.openxmlformats.org/officeDocument/2006/relationships/slide" Target="slides/slide2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3.xml"/><Relationship Id="rId103" Type="http://schemas.openxmlformats.org/officeDocument/2006/relationships/slide" Target="slides/slide47.xml"/><Relationship Id="rId108" Type="http://schemas.openxmlformats.org/officeDocument/2006/relationships/slide" Target="slides/slide52.xml"/><Relationship Id="rId54" Type="http://schemas.openxmlformats.org/officeDocument/2006/relationships/slideMaster" Target="slideMasters/slideMaster54.xml"/><Relationship Id="rId70" Type="http://schemas.openxmlformats.org/officeDocument/2006/relationships/slide" Target="slides/slide14.xml"/><Relationship Id="rId75" Type="http://schemas.openxmlformats.org/officeDocument/2006/relationships/slide" Target="slides/slide19.xml"/><Relationship Id="rId91" Type="http://schemas.openxmlformats.org/officeDocument/2006/relationships/slide" Target="slides/slide35.xml"/><Relationship Id="rId96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58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73" Type="http://schemas.openxmlformats.org/officeDocument/2006/relationships/slide" Target="slides/slide17.xml"/><Relationship Id="rId78" Type="http://schemas.openxmlformats.org/officeDocument/2006/relationships/slide" Target="slides/slide22.xml"/><Relationship Id="rId81" Type="http://schemas.openxmlformats.org/officeDocument/2006/relationships/slide" Target="slides/slide25.xml"/><Relationship Id="rId86" Type="http://schemas.openxmlformats.org/officeDocument/2006/relationships/slide" Target="slides/slide30.xml"/><Relationship Id="rId94" Type="http://schemas.openxmlformats.org/officeDocument/2006/relationships/slide" Target="slides/slide38.xml"/><Relationship Id="rId99" Type="http://schemas.openxmlformats.org/officeDocument/2006/relationships/slide" Target="slides/slide43.xml"/><Relationship Id="rId101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3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20.xml"/><Relationship Id="rId97" Type="http://schemas.openxmlformats.org/officeDocument/2006/relationships/slide" Target="slides/slide41.xml"/><Relationship Id="rId104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5.xml"/><Relationship Id="rId92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0.xml"/><Relationship Id="rId87" Type="http://schemas.openxmlformats.org/officeDocument/2006/relationships/slide" Target="slides/slide31.xml"/><Relationship Id="rId110" Type="http://schemas.openxmlformats.org/officeDocument/2006/relationships/slide" Target="slides/slide54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.xml"/><Relationship Id="rId82" Type="http://schemas.openxmlformats.org/officeDocument/2006/relationships/slide" Target="slides/slide2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21.xml"/><Relationship Id="rId100" Type="http://schemas.openxmlformats.org/officeDocument/2006/relationships/slide" Target="slides/slide44.xml"/><Relationship Id="rId105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6.xml"/><Relationship Id="rId93" Type="http://schemas.openxmlformats.org/officeDocument/2006/relationships/slide" Target="slides/slide37.xml"/><Relationship Id="rId98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1.xml"/><Relationship Id="rId11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6.xml"/><Relationship Id="rId83" Type="http://schemas.openxmlformats.org/officeDocument/2006/relationships/slide" Target="slides/slide27.xml"/><Relationship Id="rId88" Type="http://schemas.openxmlformats.org/officeDocument/2006/relationships/slide" Target="slides/slide32.xml"/><Relationship Id="rId111" Type="http://schemas.openxmlformats.org/officeDocument/2006/relationships/slide" Target="slides/slide55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.xml"/><Relationship Id="rId106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FCC26-37F3-4B88-8D13-F15FC1785CE4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7011-98B9-42FF-9233-CCBEDC27E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0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87011-98B9-42FF-9233-CCBEDC27E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3931-2D80-47F0-8031-BCEEE5A1A5B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394724-ADA3-40FB-83BF-F852EAA00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F91843-0FDF-4A9E-9682-7913C9B7F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790367-FB64-4BA1-A4E3-936AD22FC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950FF7-F631-42D2-A82E-81AFE73E2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8218D3-010F-40DC-9799-8413FA636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26066E-B165-437A-8ADC-EB67AF0A3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CC10C0-85A7-497E-9AAF-8B7E03C12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E8C173-83D4-4045-9DF3-1C44B68FE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C1781B-8621-4271-BA5A-1E75AC24D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0120DE-5C92-4BB3-AA7F-B1D4C26FB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84BADF-D443-4C7A-B44A-777541DA8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2CF727-851D-4770-B641-1BF5F3D560F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9BFAF4-F953-47F1-ABA7-D24C77F42C5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5AD6FA-619C-49B3-8591-9464C7FA883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C345B3-F49C-42BC-8EA8-61947B752AE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3E3B6A-23DE-4412-8E17-61E6A107BB6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C7C0BC-3724-4FE0-9BCC-5B9845963CA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09860B-0E62-4F22-B9F7-118CC1DEF6D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CD5E27-1D8E-4C36-9703-732EF488E5E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AEBE-206E-46D2-965A-83BE52BF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CC185F-BF24-4F87-B67A-0C872760680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4CE1BF-7704-4226-8478-84204D5CDC7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19CF6B-0191-47AB-BEA7-7B0E5DF5423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170414-3544-4ED2-966A-B31337179A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EAF92-0C82-44CE-A19E-10E4C4AF017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8B0CCF-9EA6-4A63-BC59-E2F9A5930E7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E45912-B670-4681-A74D-E7B96BE908E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B8231D-3899-40D8-B58F-C3F4C406360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0B91D9-5925-4990-81CD-6E7C9B23CA3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341BDE-6539-4865-B462-E09F9714F94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8C5A34-9BEF-4DB4-ACEA-18D94FB11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DBE0DD-F962-4866-98B4-60B061D16CC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D442C2-4114-47FE-936B-4701EA0C9D4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B4C92D-A737-4B9A-941A-4307B2374C9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8F2338-3C55-4708-AE73-E0E27E24086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8ABF2C-D78C-4CDE-8844-E264D4DD28F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01937D-D11C-46F2-8432-D60DF368DF1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41CA3C-8773-40D9-AF79-4B0EAB9B36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3BA538-B720-4738-B866-FCDB81DE2E8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7A327F-A1BE-4F47-B8C5-4329BA70481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CF19FA-AAA6-4D3B-ADC2-C5213855C22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68B91E-8392-4646-A21D-0E56306FE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590828-14EB-4604-BA0C-F4DA9FB9814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EA69A3-F96D-4B53-87CF-D873C7CF07B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4B304D-DE2B-42AA-AAD1-88B11AB9E62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C44952-2427-455E-9BEA-82588EDB26F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AAAB1D-E65E-48DF-9321-1C9C37ABF42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39D6C2-6BEC-4705-A7D7-6392B4D0A11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0F251C-7664-4BBD-B3F5-7322116D87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28A565-F7C2-4A2D-9939-FEFA71D6A2E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D2715-C717-49C0-A9EC-8BC7C11BBBC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DC806B-4682-44E9-832C-E533521C4A7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2A435E-BDAA-4C86-A2EB-F373CAF3C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3F559-A968-483D-B2A2-E37DB6700B5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3CB387-2007-4F00-8DCB-08775A8DFA7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C9B7FD-DBF6-4D7F-8A88-6316D2F42CF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3D0407-2B21-4C33-B13B-490A7BB649C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81D437-FD49-40ED-A4D5-8B6ECE6BB51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5901C8-33D7-48D0-9C5E-A653877DC97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ED382C-0D8B-40AA-8EC0-60A950BEFAD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4B53B3-8617-4775-B543-34224C143CD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679444-21B8-47E9-BF74-1BD25E81BEA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5C024C-DD28-4E46-ABEC-D6D3D4034AF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F21F3E-60EA-4A77-94DF-3BE13830D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D11C62-DD94-46B1-A5BB-22D99D96EC0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F93F2C-94B2-45EE-AB99-A7B6EE2689E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E8AF8E-1A2D-4B95-B952-F313BD3C4DC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4507C6-AFC8-42CA-BEAC-9E35FAADA7F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EF8C8B-5C71-4D53-9B12-DC96F2CED09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ED409A-34AF-46E2-95CF-11CEB706E30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7F4DDA-2FC3-4E44-A363-9468A99E660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0C4CF-5E3F-4F17-9658-8198A18606B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F5DFDD-4DCD-47F7-A994-A1656A95E76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453A46-B76B-417C-B332-CEE55C24421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701B5B-23FC-4284-A74F-C1E3E973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D82563-2717-4896-B26A-8E37AECF1E8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B00AE0-849E-4C9D-A634-2A484EC8ABE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7498AF-FC70-45C3-81CD-7CD03621891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809E6F-6411-4E42-835B-9E74F0EC3F8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D042EA-41F0-4CF7-8C2A-5BBAD1950CC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6EAED-9B2F-4C05-AFFC-8D1FE8A0EC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8CC29D-BD6F-4AFD-B6B5-FAD150D4DF7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3B5F2B-7768-4486-8F6C-F0D4E3D0E0C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E218D3-6A5A-42DD-8824-73540DF5FA7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33C330-67A3-4324-8D4B-D690A3296D4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F390F7-9B04-4F01-B16A-91474F555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1216F0-56C6-4522-809F-E2B8ABC13FD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6BB5D-374C-4FF3-AF20-BECE7DE8363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F17880-CFF8-413B-9AA7-ECFD53DEAF4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79E5BA-A9CB-49EC-B2C1-7B3AF61AF2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D13209-F6EF-41D2-BC1B-80B55B0AFA7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3D13AA-E4A4-4865-A29F-4387DFA3FEB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3DA791-E2C6-47E8-B52D-4D8935F82C8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9D1242-1CB8-4301-A54F-C6513B548B8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916FB5-6512-4133-87CC-EBF87B49062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0E16B4-FF31-4889-BFF8-794BB9D9CEA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99A135-B62E-489F-92C8-58FC8C76CB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0AE441-3B3F-4F3C-A55F-0639929ADD3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D9D899-1BA6-4EAA-AF34-E9764BAC985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A4A8DC-778F-4C9B-9BB3-466C019DF12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8DC348-688E-41C3-937A-DD06CEB2742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4AAC5C-5745-4FF2-A7F7-8605440456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9188B-5DD3-43BE-ABCA-7503C0D0B46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6966BD-93BD-4940-8E89-979439C57E5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D0C2FB-2E98-429C-AB18-78AC3E6987B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B31A23-738A-45AD-AF67-4ED7A437FDF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E2DA7B-4C04-47D2-837A-4A418ED9353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0D87FE-A073-4F64-A4D1-9662C89BC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79F785-DEEF-49D6-9438-7382248D09D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DC4279-7434-422B-8CBC-53A956514AB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576B88-28A3-44D5-953A-1F8909EC963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537A8B-D131-4426-934E-178E6B23663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FE731-464A-4DF9-8B00-1DDD57D222A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81463-BE2E-4619-98E4-C64AB69671E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647783-AED4-4DF2-81DF-1E28F894E9F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2AE174-4AF0-4464-9E41-C005148DDBB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1A871E-9AA3-405C-B54F-7CEF3C1B8DE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DD3029-FF75-4187-A255-D429D19705D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50CB0F-EF1C-4A8E-B691-C7547A551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58F121-7320-404F-A999-4204A9BD74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818414-414D-4CD6-B3CC-9ACB52B5EED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CAE7CE-6BFE-498A-BA4F-660BA975AD8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EB6852-0FFD-4610-B8AD-983234F38D3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6CFCD-73F9-4318-A8F7-74C7AF32D5F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E515E-0420-4184-8639-BC405FB628E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E4184E-FC5A-478D-AF36-B2A7D4B14FF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ED4676-BA64-4CDE-B617-48549D57C94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5B7971-9D47-45D8-AC64-6312B2EDB10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BC018D-C381-43CE-AAE9-E764BF2768D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AC4569-8D5F-486F-A70F-2E62506D6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C3ADF-EBD6-41CA-81E3-277033B56C6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435632-413A-4149-9406-C960D33FB71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A4C813-CAD1-4354-8BD9-FE4E8B309E3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1FC784-0FFD-4AAE-8BF8-362C4E034C4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5B2145-FB6C-4729-982B-E986C885FD1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D5C5D3-AE2C-42AA-B438-25BECBA9B26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38B330-FEB0-49A8-9158-AB76DCBA602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44E0FE-A2C3-4A54-8C1C-A9B453697B3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243FD9-7443-4B8E-8795-4E9938CC720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C0634F-7780-4D72-BEA5-12ECD66C28E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17BD51-5A35-4DCC-A4E9-79450FBDF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8ADD61-83A9-4CBA-BC59-CAE48F68889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06A64E-FB29-4DDD-BB9E-C7E11944FCD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DEEF88-FB1E-411B-87DA-E0B191A6982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CACDA-1ED2-44C5-A6B2-393C9927D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BBEF9E-D96C-4D0C-805D-E5529DA80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D3698B-FDEA-4329-A584-BD90EA7D5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67DFD2-35FC-437E-AA15-56AD40DD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5F468D-BE50-4A65-86AA-B6FF30C18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C0B3D0-62B9-4A06-89C7-700E6A1B0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C02FCA-6A3E-41F0-9976-4D06AF857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96BC7F-05A3-40A9-AF7E-990317CD1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A95E37-18E3-4A15-BB1D-91AEE7F55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4CAF84-60D7-4543-9617-7836A4605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4123D5-C0B7-40FC-9F0A-D10345D75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98DB51-CF9B-4E90-987D-E2E8E4168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D2E642-5AE3-48F3-AA14-0375BE5C2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E8BDE-3D0B-45FF-B261-5A5092330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0B5F6F-88A7-4E92-8D75-C94B27BD4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8282D7-3FF9-4E8A-89F1-C61734900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218A86-B2EB-48EC-BD31-70367A1C9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9200DC-686D-486E-9B4B-27C41F175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AE5BCC-6BAC-4710-ABA2-2B2F1B522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45F468-5B90-43C0-82F1-0360C51C7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F2A9E3-36B5-433A-B47A-09746793F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E39DB9-EEB4-4AA3-B035-80411CB1B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C0BD92-DE26-48F4-9388-8BEC2B32B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FDEB08-F17C-47C1-8F96-EFFA84F70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016FCF-D81D-4729-8C83-087081520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F160AB-38C4-4497-AD46-92B7DD1E7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AEEB9F-8098-4DAF-86A7-59606BD32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C68BDF-886B-4CE3-831D-0E14AAF0C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5B5170-2180-479D-9B8D-23170D4D4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3BE972-58EC-4FB1-A6FD-03763AEF9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EC78DB-29B4-40EA-805E-5CC013123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99288D-BB94-4939-9E69-091A0303A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2FA8AA-87B4-474A-844F-86A458F3D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97372-D1B4-45B8-93A0-50B7964E9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C43A8A-A4A4-4ABC-93F4-24827CD66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646EFF-035E-40F0-9144-AAB9B2B41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16582B-3B1C-4C26-9175-DEF1E6E60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741C6F-F0C0-4214-8A6F-1F160A52A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BFE677-A06D-498B-BAE3-9881785A5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214D91-6DC7-4B22-B9CE-FF1A6116E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FEE302-C877-4F66-A12B-641BF372D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BC9C6C-BFB9-48D0-9C79-2DB5F82D8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C1C22F-FBD6-42F1-B297-9041724A9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819328-8165-482E-90AC-DBFA47E89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22E718-1D0B-4410-A7A2-A892932A8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04B83F-565E-4663-958D-30E9AFE28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50232E-4700-404D-BF98-8F49487DB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EEDC9F-5155-4A1A-88D6-8E2B1E158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3E963-2DF2-4F5A-9EBC-65324E3A9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50A69C-F270-49CB-8706-65375E03C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BD2BDF-109D-4D92-9E9E-B8B317F14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7B3638-5BA7-40AC-9C41-328048983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F0FECD-B578-4C9C-9694-E1AFA07F3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2525A1-2A6B-49AC-8CAA-26F9889C0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9CBCD5-B439-4505-99F7-A35CB12CD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13553F-F777-494A-B447-20853F264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F1CED9-D770-4FF3-8FB9-C99CB43EA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7E9CDD-8625-4E73-904A-66730214F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320CCA-F739-425F-AF1A-47D051068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EB88B1-70D4-4CCA-8923-4DFE51428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18B69A-4AC6-4333-AF4A-88CDC1E3B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7D11C3-2FA1-4685-94D0-D36F23B29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BDC92A-9F84-4743-ADE4-53DC88316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C9FD99-AAE7-49E0-8419-EBE7542AF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F5EAAE-6E7B-49CD-8408-5F0371E86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9A528B-6598-4D3F-A7F1-268CEA656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86D8F4-4EDA-4AB6-8BFF-B49A14312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F499CF-5FDF-4E80-A7DF-6AD56FC35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CD1DE0-FDA2-4D15-BD82-A63471FE7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B431D6-3D75-4C64-9F20-77E6AEEC5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D8D16-C083-426F-BF69-8FC23121C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69E6AC-39EC-4911-8A31-95B56FC51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9BC3A0-2A18-4BA9-A175-E1F1DADF1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174AB8-7BC3-4E32-AEFC-15BFB4AB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95AF9C-962B-4D03-8BD8-3B7B7DB7A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6274F7-C990-402F-ADC8-65E6AF987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30CDFB-FF9C-49DD-98E2-E76EE390A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7AB3DC-742E-463E-8591-2DD48C8BA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238E47-7320-43C3-93D3-0A75925C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614E18-AECF-4FBF-980E-820554809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EEEFE1-5727-4519-9498-074BD2EA9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4549E-B3E6-4147-935F-8B8501EFE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AC17F9-E3E9-4B89-B71B-82C17D920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8FA21F-EB37-43E9-9698-248EAFE69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2577A9-393A-47EA-95DD-5834428C0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D5B94A-BD3A-43BD-8C5E-5433539E4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8036D5-8250-43EF-8C29-DFCB15974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459B6B-B8F5-4715-A2D9-5FEFB6EB9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313CA6-DF3E-45DB-83C3-764A898A5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A729D7-529A-4649-98B6-2B68E572B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F6D553-CA95-4625-A44F-4E730740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DF1C30-CD69-414F-A46B-70350C6EC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BB8A18-720E-4127-96AD-839617CAF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AEB524-5CD3-41E7-80E4-C9E7C8BAD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FE2DAF-6CC0-4B12-AA6C-90E8832C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22A3BA-20CD-45A3-B875-65E021AF3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8CEEEC-359A-4CD6-9D69-CAB08E3C2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1983B9-6AE6-4EE9-9997-8FEE6A9E7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A88E9A-E068-45C3-ACF8-994CFD548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B1D932-D8E2-42BB-842B-B3DF97104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76F42-05E1-4FB4-808B-7FD7FA000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3AD647-393F-44A4-92A0-838814D1D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D02DFE-174D-4E87-A5F5-A8EA74307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E74333-FB4C-4A70-A4AE-2B9ABAB2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411205-2CB5-4CD6-A065-4FB37C5D4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C906EB-7329-45FA-B4C9-EA669CA43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F3FE9-D8B2-43F1-8BF5-6B324C555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90CA95-2944-46EC-87F8-96E85263A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2DCAED-63C6-405A-9B55-730C6C8C8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C7DCE5-A4A7-40DA-AE6A-A150172E8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8F7A20-DEB1-4154-ADF8-E0C8E3DA8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425016-00A8-4F04-B2B2-BE72F804B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604032-6D97-4DF1-9D46-DBF1DEB61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E0B4B1-C359-4009-B934-047B4561B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FDF970-8537-47EE-9EDF-B34990B1B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3C879F-4328-4550-B567-9BC068167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5096FB-8D7A-493E-BD92-BC3EB60F8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CD0580-50DC-48A0-8397-633B1B748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5B6332-EAE1-474C-8B69-342E116BF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8AE8A2-DCF9-4775-AB10-89A3BABA6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9352F-2593-4C5C-9391-A73060ECC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986437-2962-44CE-B17E-4887C6317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AD381-5FAC-41E8-B830-1C3D3998E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FCA87C-8B77-4957-93E8-DA4426D30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0E94D3-52EB-41CA-A95A-A350B95EA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800AE8-CFEF-4B12-9E5E-EDEE0DDAE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5D090-C2FC-4821-AEA5-1533C15AC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18AC47-A747-4305-B57E-65DB565D3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EE30E4-8624-4C6C-BEB7-3BB50D42C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E9BC55-88CF-49C8-BFAE-E5F69B6CE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68E216-7E68-41F6-B000-103E64D8A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965E91-C0D4-48FB-84A3-FACFAF4BE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B79AB1-C6A5-4025-8E80-15ED27A49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42E7F5-5113-496F-90E7-8837AB49D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EEEA51-72A2-4B6C-8905-EABD67B88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2BB7B8-35C1-481F-864F-8167A3A04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AE1AFE-5C38-431F-B9B4-4B87BAF8B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9E163-8001-46B8-8D87-4F97AEB85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F5DCDF-9A44-49F6-AECA-CA20CA4D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8D3BB5-39AC-497E-9487-166256081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BA039C-7B4C-4617-AC71-7DD50BD2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85052A-69DE-4D49-9EAD-A960EA10B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1984D6-D554-4785-8B7C-F403C0B61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9C426E-8E99-4FF6-B2D2-B1EBD3125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76F880-A945-4803-8B41-8A821F5E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09266E-A307-405C-A0FC-B74FD30B9A4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B9EC05-6A8F-441D-89FD-750C3F632EE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78978C-36BE-4C9A-BB4F-BBE35543A1C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71D029-9172-4312-A2D2-25B12CDE6BF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DF38A4-C730-4E29-9D43-540CEF05FA9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DFBB3C-16E4-457E-A53F-4E89DB959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7AEE94-A6FB-427A-B925-AB3701FE46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4BBF64-48A3-4088-A48E-0E4105970D8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FB1237-0539-4615-8239-D326DD38E83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DD0E78-2EC8-4AD5-A759-94636404C1D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C79B93-98E4-4899-9688-0B90CBEF2F6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5958D3-9EC1-4B4D-8C67-7E7BEC6B18A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97A25F-72C1-4869-8D8A-73C8C5E141C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94ACED-602A-47A8-B747-B3245DA00C2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D7F9A5-B52B-42E0-B1A1-DA3E39B3277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7F0B75-DCCF-45CE-AD8D-DB3B000446F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113EB5-DE3D-493A-B56C-FF7CA2F6E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72D52F-309D-45AD-BCC0-B06BD06876E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4526C5-90D4-403B-9081-1CDE4F19E6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9CB11B-DC3A-4749-A555-6E5C29E7B8E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477869-C4C3-44AA-9FB8-D048EF0B6B2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65ECE1-B8F1-4FAD-8436-D96763A5534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946BCD-A8ED-4D07-9A24-5CA044E42EE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235BA2-E693-47AA-8B25-97F67669235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1B2165-CC75-42BE-B3AD-A44EF019B32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516A0E-9C28-4A7A-B6C5-8383015A612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DC72CC-4B49-43A6-846E-7F098185646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8237F2-C651-4FA2-ADE3-616A8AC28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E3F7CD-A779-4D8F-878C-ACBAC6615F3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13625-8AAA-46F5-8F1D-84037B446F7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FDC86B-3BBA-43B0-9ECE-21C38074757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0105BC-5C1A-40BA-BA3B-A77CDB93185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3A5072-6851-428A-8790-C227DFB63EE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41E170-AA3D-49B0-9324-10DD27E51EB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F0E55B-FC94-4186-9E53-48500B02BD4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C4EA31-B252-4E92-9385-959E0EB91AD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ACAE3-BED6-46AE-873C-9EC1023588B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1B5001-FE41-4BD9-8C44-904B0F3C539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4F3118-A2C1-4766-86D6-2FCFEF471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9210DA-771B-4FAD-9689-898C98174FF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0F7BD1-8263-4B19-B860-B3898B457F1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F3EDB9-958E-4BAE-95A3-568913C4B4D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278A1F-3254-4A07-AB15-BAAB7B8D96B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D5DB6F-0655-44FB-8884-38203025C5F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676D0D-33C9-42CA-9EAB-B12B10F4FF1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2B02BC-CE74-47AA-A130-EB19027EECB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B2102C-4F6D-4350-8DD2-210EE33D533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D0978C-B32F-46E2-A204-4217E3B64BD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1152A7-F739-4CA2-8630-60CF2E2EAE8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D83F9E-D64B-460B-A06E-05B446EA7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E71B3B-36E4-42AF-818C-4CCFB979AC1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9FFD0E-B875-426A-9FFE-5D921FD78BB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30470C-2451-4011-8175-C557FA74A31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5C698B-A192-4D58-9A72-FFD4DBBC91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6B3A9D-8503-495C-9A92-06DF726E4A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812C93-2590-4D18-82BA-938931CA9B7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BB9FE1-51E1-480B-AF35-39CB5F37DCB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B3A5F3-A407-4B27-B42A-C21BE013409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3BC6E2-450B-45C5-A120-53B00030B92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B6C4B4-6698-41F8-87FE-5A6AF3A2251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B0B480-F607-457A-9A2E-656093E34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CD2E5D-2D25-475D-98D1-7655B16A3C9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F81E76-BBBD-457D-B67B-E374716ED0F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F05394-623B-4A60-A07D-203A3A18F2E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E9C02F-2B21-4923-A5F8-E2DB8F82F29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C97147-4ED5-4C44-98E4-C75031ACCE3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1DBA33-329D-4B12-B040-A5E1F46E96D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FA4005-063A-43A3-886F-8D694AE5DFD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420215-3FE2-4904-BA22-27146ADD3EB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C696BB-7B2E-460A-AE4D-3021ACCB4E6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4A2DA2-5F75-48B0-9BF2-1ED8B66984D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088399-359E-4776-8637-2A401B29B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3E541C-6C90-4A95-BDC7-7913BAE0940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970C59-A094-4CEF-9BE7-40CBF0E74F8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15C530-6402-495B-9E13-73A0C85224E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EEA69D-2ED8-4B27-B12F-BF68D816792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591075-2870-4CAF-84BB-6BB68FEED4F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85C54F-536C-43E8-8B57-C09B911D077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797C10-FFB2-4C5A-BC93-01EEA4248E4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F914F8-2EA5-43B8-B5AA-584C484AE5B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DA91CB-F212-474D-8B47-89606B4AB8F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7AFC84-4F9E-4CAC-8AF2-A899677D5DA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ADA8D9-C4A5-40B8-9C07-914ED99FD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E47738-0000-47DE-A7F0-4696EED516E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60DAD0-B2BC-44B0-A90E-BE59E277FE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D25E74-F667-4E17-9F5D-12D4D16F0C3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06EA63-39C3-462F-95A5-99B79A55ABD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2B9C1-728C-4958-B6F5-EA2537DB56E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B327B5-238F-4B6C-B18A-580FFEBE3B8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DAC676-9DBD-48C0-9753-EA0CD1D30BE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F14BFF-848A-4D4F-A86A-BC381208DFA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34D5F0-78DC-4799-B07C-78754264084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56FC1F-2021-4AF0-A1CD-7EB3C5735A1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405CFA-021D-43D6-BDE2-07756B1FB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5BFAB9-01DF-481B-A7C5-C040E5DBA47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B55A1B-657A-4822-9579-E28163890C5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774CE3-6FF8-4988-B074-533142096A6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A678A2-9D4C-463E-ABAA-AD11F792A16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B8F7CF-0F17-455D-9FAB-FC9D9E2174C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A7C3A9-58FC-42C2-B16D-EC3CC491349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BC3B95-8FE3-4CE6-BD8E-09078F3E9CC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D035CB-F2D9-45B8-8861-41343D848B0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BA7BB3-4C48-4B18-AA2F-AB03F71E9AE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AAA0F3-D0B3-4810-A36C-8A5EABB74B4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910978-7C9F-451C-A6D1-CEE3670901F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F8BD1F-79EB-4A3F-925B-BE97A83474A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655D0F-6A17-42A7-BCF3-CFD7E9B7597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AB0F2D-6A4F-4097-8839-27CA4ED70C5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01BF58-3BA5-4360-978B-7BA67C28E44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02DA56-33F1-488D-B641-E1BED8713AB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3692C7-DA60-457A-A8DB-BC706047D8C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38F7B2-2640-4472-8651-7B8F5ADBE4D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ED63D2-0427-4B7A-BE57-80E7DD7EC94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67DDED-1666-4366-AF51-723BC94878D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AD6604-D1CB-40DE-904D-28D3829ACE7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19FB00-4714-4AB4-8145-438CC594EE2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1AA126-65D0-41F2-A6BD-51DA7E92F26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EF9F90-8404-498E-A97A-50BD4F1C545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FAEC18-0052-4D2E-A6AC-FF0674E2211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021BCE-6CBE-4ADC-B934-22EDFA24012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FA33C8-577E-4100-BD9E-8834DF878F1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4BEFF1-7905-40C2-B12E-0B9612272B6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B33974-CCAA-4233-857F-814296493A8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1AA7EC-B70E-4448-A862-43AD1AB1D3A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F6E64B-2A7D-4857-92B1-F456A1B983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AA9F64-98E7-44A2-8143-AB54DC85F6A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380855-6BF5-4A57-A394-2350E6403C7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538937-59FC-4F78-B0D7-4F6634D596C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F03E9-7110-4D1A-B635-11551DA7252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471593-A7E8-4E27-A6A4-1149073BA30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F3A089-EF09-4E03-98FB-234479BB6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B9123B-02CC-4902-B9CE-E02067C93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76DB1D-258E-4084-BC33-4E4845DC5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4D8389-8FBC-4C3F-B07E-7B8107415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102DF6-0372-492B-9538-0DA29051A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10B3CB-9C0E-4805-BC6B-238CDBF1C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B8832E-123B-4E0B-9912-3F1328DBE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3624C3-08CC-4535-AA7A-1D0DB109A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9B2CF1-618E-410D-B28D-DAE4038A1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101B30-D7F5-4D99-8A92-8C157B41B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BD1723-0749-407D-8D4F-A9AA14D8F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40E2BE-F029-4794-8F03-0EC7BE6D8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7949E1-8A4B-42AD-A35A-2489C8A0D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4BA9EA-1764-4DAE-B79D-5E155EB01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8FC2EC-D92B-4218-8347-AB644ABF9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C03750-E85D-4E34-9BC9-FCCCC4FE9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FA8320-C43D-40BE-B0DA-9823422C3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24EB8F-DA23-44AB-97FC-F83B82477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242768-CBD8-4680-BEEE-C614BE936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1897CC-8F03-4F88-B825-1D46B339B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236FEE-097D-404C-970F-73C2A2BA6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4739D1-5EC4-4C49-A0D6-F7CA3FACA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CFA617-6BA7-4E1A-AC1B-9C29BA654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9A60C8-3C11-4DBB-92AF-96CC74CA8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3B1A6-C2CD-4394-AE6B-B763AB8F8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B42B47-B006-4C3F-A749-5AAFF9F63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C2C3DF-FECD-4F3C-BF65-6CB5F376F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422293-7CE7-4ADB-8C08-8CCF58D07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8677BC-684C-41A2-B33E-8CFB58F62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2BADEA-9C55-418B-924E-DFA8AC4D8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6B9BF-4381-4A72-818A-0DE015384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2C2EFF-376F-4282-B133-37F138C4E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6556C6-6B67-4298-A77D-59D493698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A1D767-A588-4110-8884-043586E85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70FA2D-9C35-40E2-8775-01D0289D6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AFC5D4-2ADB-4364-AEAA-D89AB9544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1A768F-2E57-4CC7-9507-181DDA796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EE472E-D23A-47C0-A46E-8A183CF87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40711D-7CDC-4D04-8D77-B9C0C6E6B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604FA9-93DF-41A0-BB54-4EB941F8E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0B0E44-550D-4D85-ABDC-461447D3B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167AB2-B51F-4C78-A77E-EC4F964C5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9B7C9-C576-475E-8020-C82CD3410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092487-D845-4F46-A041-F00140B92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41986D-161A-483E-BCAB-139FB9D25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E78271-D734-4871-8B71-AFE1E3112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347A40-D735-497C-B475-633640B88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51CAF2-57D8-4573-A493-BFEA48020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D2A689-AF83-4FF3-9610-F5192BE28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BD7A0C-633C-4362-9726-47B1E9458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AF16BB-2552-4F8B-B934-4EAA27450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512637-3452-4D1A-ABF2-927F34C77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C16EDE-CE48-482C-8B71-10D78493A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0A8104-E318-48CB-B4F7-43012BB1A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E94C87-CB22-4FEE-B7D2-447DBD59C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21728E-0274-4F45-A09B-5B0B41043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5C7EE7-2FDD-44F4-8885-F8580CF88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4D5D51-C5D0-4474-AAFE-8AD5054E6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072209-6799-4B27-B8D7-401789EC9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D9EE2E-B025-4FD7-ACAB-DAF282885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FF4F69-DB0D-4370-AC97-10DCC307C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7BB625-77B5-42D4-8518-299753856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AD4F48-F52B-4F5E-94C9-5DFBC6E6E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61B529-0F5C-4EDC-A828-874B5A110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241A78-BAD4-4571-8A31-ED1EF7557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79813F-2D57-47C1-9F30-D1B8FCF41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AEBE-206E-46D2-965A-83BE52BF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A2F390-0217-45BA-B208-BDEEA34E9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AB9656-0F8F-4F25-9823-5B8810221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5FCFA0-59CF-4DF3-9655-38576C533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C1D1BC-4431-4EF9-BBCA-09D45B9DB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22BABF-26EA-4642-8ADF-B8F21FD13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2CAFAE-6B5A-4EB8-B01E-61CCF33BA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CC0350-E98E-48C3-9A2C-4106BD366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5AD506-D685-4C80-B405-8693D9994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3BA4AA-F05E-4B50-9468-146703304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C2E520-B60D-4DAA-B4A9-A82659B7A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287813-AAB4-4613-9D3C-995A94FCB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AEBE-206E-46D2-965A-83BE52BF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21DDBC-3D32-4FE1-ACBA-CF3265125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910936-8859-4B24-8185-7B14B28E2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84793E-C8BD-4194-A2E7-938112476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DE6F16-A86D-4EBC-8DF6-C1F9BB297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87EE0A-9B1E-497C-AEB4-610888627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FB7D02-854E-442C-BDEF-416670CE8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D5514E-CB90-43FB-9A0D-7E0FAF564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E794BF-475F-4446-BB15-5719FAB81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03BC59-19FB-44D5-B717-29D5C118E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9B43A-3259-48CD-BB7B-A62AB39C2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901A29-2AC5-48FB-9EB8-840162192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9E5C9F-CBC7-442E-9E5E-29F8A0966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D8BF01-7DBB-486C-8AFB-A02F26C62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966371-B678-4857-8366-D546620A3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6F8ACD-617F-4D42-86B5-2B04556CD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56EBD0-AEA5-43A6-B3A2-3B159C6BD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A6818C-2D30-4AB5-ADD0-35EEFF471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388EB1-ED5F-4874-90D5-52EC9C0B5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E866A5-3BFD-47EE-8D3E-4D4547C7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E910A8-1FF4-475F-AB3A-3EEFBF44E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6CC1B3-15E0-4AFD-9EAF-045345587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0ADFC9-B7EB-4D24-B1B8-4A3360C1F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810A4F-7B21-48D3-B8A0-FEBC3DBAC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03E297-9D30-42A9-8295-E0C12012F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1D2CF-C70F-4360-AC70-49770522F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32896A-ED8B-4FA9-B16D-80950FFEF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5E06E9-580A-4F9F-B185-7A37A123F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609DC1-5106-44AF-9BF8-A50A600A7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0370B1-9D00-45E2-BCA0-6CD01C338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B0569B-2285-45DA-AD19-9889436FE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0AF13C-0811-427E-9D0A-BD6BDBE7A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A78B52-1762-44A2-BE3C-9AF23D689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DC4FB0-9B43-4304-BF65-E8AFB8B95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3704E1-E4B3-429C-A960-1ED6A8857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C11921-96EA-423A-8EF3-9099325C2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2E9B78-2479-4FF7-98B2-69A5F2C1A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4E1290-7212-4CD3-A08F-ACBFF6BB8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0D3010-1F88-43A6-9691-01176C19B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87BBD4-909C-4C04-924C-6137AFDE7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5293B4-9CDF-49A1-A618-66271CC7B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38313A-4F8C-48C8-A56E-948CD1407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5CCE1A-7E06-4A72-8872-2330BB86B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CBF543-3BAE-4218-8CC8-287E1B807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8A2385-E1CC-41A5-BA65-C1AB9801D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767C9A-E856-4DB3-9018-78A190B7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229AB4-6383-4D4B-9418-55F127BB2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D5E8E0-FB45-4658-A0FA-403ED71DB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661BD2-9488-4F0E-8EE3-33EA125C2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734EE4-14F6-4FB4-B337-DC54976B9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569D9D-69AE-404C-9B42-25F33EFC3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FEA28E-0E73-4F91-BCA7-565F356A8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444C66-86D8-441B-9832-E08EFED53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B49935-DBCD-4BB2-9E51-FD61AAEF7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E3040C-BFB0-48BD-B8DD-6EA6735C2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4ABE61-D11C-4A72-A080-B9AC32E6B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C0D3BA-C221-480D-9014-8091664AC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C8665F-62B7-4E0F-BB53-0B6937D03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B9C56F-3C43-41D5-A375-9F270CD8A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7D9DCA-FCB9-416E-B242-5689EC606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421E41-77C4-4B80-BD1D-DFEF2C1AA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BDD812-DA0F-442E-9AED-AE6722A26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703D41-6F38-45A3-B896-68FABE9A2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0E1D86-3703-416B-8AD1-F3C89746E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B1FCF4-6565-4859-9BA2-5626C692B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C3E384-47DA-429B-ADCC-E4648EEF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09EDA0-6270-4767-809A-2D60059C2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5383F6-DE0D-4C51-9351-C06879000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7EB72E-E897-4AF0-8487-F38301A56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30ABBF-B2AC-4EC0-804A-88C6C49A0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7F83AE-DE14-47BC-8DDE-46D0D11A8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782AC-A7FC-44EB-A6A1-0A1648B76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8E6CD-1D9C-43C5-8076-3EF0EA632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56E0F7-F25E-4743-ACA9-18F2F437D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8E1182-7636-4C12-B8C7-A767EFE81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63926B-8A2A-4D45-ACCF-7D983FB60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135F19-719C-4BAE-A1BB-3FC416391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B0FE46-635A-4E53-A0B7-FDC3C55E5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C5B31B-2DB5-4460-A4A7-1D0791B05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AE00F4-7468-435D-A729-B2CD9C655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A52B08-85E0-4595-9179-7AE78230F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460DCF-61A9-4E8B-A206-38DF2BD63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67BCDE-7477-44D8-980D-355C2F225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F3FB69-D425-423A-979A-9706E42D0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F6F9BF-3F53-4FA0-BE6D-8DFB61968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7DF8CE-C2C6-46F1-A92C-4DBDEFFEB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1BEA2E-CF18-4D0B-BB7E-4A0488AED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F1D280-B7FC-4DD1-AB2F-72CA9C734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1AE9DA-1F34-4FDB-93B0-3C6259848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Relationship Id="rId14" Type="http://schemas.openxmlformats.org/officeDocument/2006/relationships/image" Target="../media/image3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image" Target="../media/image3.jpe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Relationship Id="rId14" Type="http://schemas.openxmlformats.org/officeDocument/2006/relationships/image" Target="../media/image3.jpe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Relationship Id="rId14" Type="http://schemas.openxmlformats.org/officeDocument/2006/relationships/image" Target="../media/image3.jpe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552.xml"/><Relationship Id="rId2" Type="http://schemas.openxmlformats.org/officeDocument/2006/relationships/slideLayout" Target="../slideLayouts/slideLayout5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Relationship Id="rId14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9.xml"/><Relationship Id="rId12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5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5" Type="http://schemas.openxmlformats.org/officeDocument/2006/relationships/slideLayout" Target="../slideLayouts/slideLayout5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Relationship Id="rId14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71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70.xml"/><Relationship Id="rId11" Type="http://schemas.openxmlformats.org/officeDocument/2006/relationships/slideLayout" Target="../slideLayouts/slideLayout575.xml"/><Relationship Id="rId5" Type="http://schemas.openxmlformats.org/officeDocument/2006/relationships/slideLayout" Target="../slideLayouts/slideLayout56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4.xml"/><Relationship Id="rId4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73.xml"/><Relationship Id="rId14" Type="http://schemas.openxmlformats.org/officeDocument/2006/relationships/image" Target="../media/image3.jpe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Relationship Id="rId14" Type="http://schemas.openxmlformats.org/officeDocument/2006/relationships/image" Target="../media/image3.jpe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3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slideLayout" Target="../slideLayouts/slideLayout597.xml"/><Relationship Id="rId5" Type="http://schemas.openxmlformats.org/officeDocument/2006/relationships/slideLayout" Target="../slideLayouts/slideLayout59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96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Relationship Id="rId14" Type="http://schemas.openxmlformats.org/officeDocument/2006/relationships/image" Target="../media/image3.jpe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4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9.xml"/><Relationship Id="rId1" Type="http://schemas.openxmlformats.org/officeDocument/2006/relationships/slideLayout" Target="../slideLayouts/slideLayout598.xml"/><Relationship Id="rId6" Type="http://schemas.openxmlformats.org/officeDocument/2006/relationships/slideLayout" Target="../slideLayouts/slideLayout603.xml"/><Relationship Id="rId11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1.xml"/><Relationship Id="rId9" Type="http://schemas.openxmlformats.org/officeDocument/2006/relationships/slideLayout" Target="../slideLayouts/slideLayout606.xml"/><Relationship Id="rId14" Type="http://schemas.openxmlformats.org/officeDocument/2006/relationships/image" Target="../media/image3.jpe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5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11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10400" cy="42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Apple Chancery" charset="0"/>
                <a:cs typeface="Arial Unicode MS" pitchFamily="32" charset="0"/>
              </a:rPr>
              <a:t>zoelist_2203@yahoo.co.id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7AC0036A-D55E-4AC6-9956-8EDEA67B8E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5A34D02F-F1FA-459F-B066-292A2F018E87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3F2E29FF-4CF8-4B85-AE38-9C2172E4947E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389E1E16-A3FF-4176-9946-B148E237F223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3040C88B-7117-4592-B506-877A08417314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21304E0D-405C-486F-BA54-37161183530F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C756D44F-FEF7-4D1B-85D6-DE7E14DEED10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2BCF2CB0-543F-47E4-B2D9-BD19BF37F742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46D81A65-E329-4BCF-9516-6F8D70435BF0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8C336C88-0637-4B4C-801D-6734BE23D419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1D63922A-D43C-4B8D-880E-24FF59AF7F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99E8E585-F24B-4D9F-8000-CF457B2D83D6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848D1E8A-356C-4BE3-A7B4-5C709F22E207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F5200FE9-C553-427E-A4CE-9C49195E0A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A78A907E-E00C-4F7D-8C45-644781CFB7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E928FAAE-9890-4235-9552-FC48C8F96B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47660788-C891-4D0B-8E22-BF5EEBF752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AE34B9A7-DE30-4BCA-BDDA-B553434BC3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1BAB909B-D429-40A7-B342-E39420187B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DB524819-A99B-4294-92A0-A4B3E2FE57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79BA28C8-F991-40AF-96EE-4CA230B0C6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>
              <a:buSzPct val="45000"/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A710C8A-AD19-4449-AC1A-DD2409CA0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0FB425D5-D2AC-4D66-992C-D5999435CB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EFBA4D49-EDE2-47A8-B327-489DBA40CA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9D1873E5-0A83-42AF-8A30-428CBBA3F3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2AC154DF-0666-4672-B099-6587698865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18CF50F6-74AD-4477-A591-8144AC0B88D3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4510B437-9A45-4A4D-A2B3-513655E74E4B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6DD3D79F-50A5-4273-9381-1EBD82D60EC1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E2713627-B7CD-4E89-918C-A8C8BFB7CE9F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154A1987-75AE-4963-BD36-E5F459F25A11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00C33F1C-D12F-493E-BBFB-A7F1EA670254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9E7F182E-25AF-4963-819B-B2EA013197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549C908E-50D3-4918-8AAC-7F98FB6FACDE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23F180D3-825D-48E7-99B2-6B0BC64E3907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3110DD63-07A7-4B92-A605-AFDF32CBB137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5B2E51BB-456F-4A57-8B3B-A76F818F4BCE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id-ID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DBE8B17D-9574-4895-9C8F-3A25052D7163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B2C3705E-6A8E-423C-B7BC-53A82BBFFD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C8F0CF60-F56A-4B37-82CD-F9392DC98D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F8B2B1A2-060A-4BF6-BC4D-66DA170EF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4D322D73-4328-4D21-AB3E-94A6253382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5588370D-F55D-4A6E-B128-2B95F11C9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10400" cy="42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Apple Chancery" charset="0"/>
                <a:cs typeface="Arial Unicode MS" pitchFamily="32" charset="0"/>
              </a:rPr>
              <a:t>zoelist_2203@yahoo.co.id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ADB422C6-302D-4D62-8A7F-CF628F6CA6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33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3D901C5B-AE5A-4196-8420-C214E45D6F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335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D8DC6AF6-47B7-4F77-8AE1-96C48E0848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F2CAD47D-6F67-4D8D-9F7F-0DC0CCC5CD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8C8BA671-C212-4005-8FE6-2C5398035B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89B2C849-3F69-40C3-A307-A26DEDBE80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A5820B22-3BE3-454C-AA05-F5B3E72D9B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8C911C4F-C758-4788-B606-A91E5571B9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>
              <a:buSzPct val="45000"/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FC28ABB-203F-4BEE-88D2-7771C31B3C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3400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A694A2CC-106E-4EB1-9833-36F17124735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10400" cy="42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Apple Chancery" charset="0"/>
                <a:cs typeface="Arial Unicode MS" pitchFamily="32" charset="0"/>
              </a:rPr>
              <a:t>zoelist_2203@yahoo.co.id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cs typeface="Arial Unicode MS" pitchFamily="32" charset="0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sus\AppData\Local\Temp\sps18047.pdf" TargetMode="External"/><Relationship Id="rId2" Type="http://schemas.openxmlformats.org/officeDocument/2006/relationships/hyperlink" Target="file:///C:\Users\Asus\AppData\Local\Temp\USWR-v4n2p61-en.pdf" TargetMode="External"/><Relationship Id="rId1" Type="http://schemas.openxmlformats.org/officeDocument/2006/relationships/slideLayout" Target="../slideLayouts/slideLayout212.xml"/><Relationship Id="rId5" Type="http://schemas.openxmlformats.org/officeDocument/2006/relationships/hyperlink" Target="https://www.youtube.com/watch?v=xZNwYmrFaFg" TargetMode="External"/><Relationship Id="rId4" Type="http://schemas.openxmlformats.org/officeDocument/2006/relationships/hyperlink" Target="file:///C:\Users\Asus\AppData\Local\Temp\302866751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bmu.ac.ir/physiotherapy/article/view/18483/14289" TargetMode="External"/><Relationship Id="rId1" Type="http://schemas.openxmlformats.org/officeDocument/2006/relationships/slideLayout" Target="../slideLayouts/slideLayout2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rEvepRanoA" TargetMode="External"/><Relationship Id="rId1" Type="http://schemas.openxmlformats.org/officeDocument/2006/relationships/slideLayout" Target="../slideLayouts/slideLayout2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82" y="928670"/>
            <a:ext cx="8777318" cy="928694"/>
          </a:xfrm>
        </p:spPr>
        <p:txBody>
          <a:bodyPr/>
          <a:lstStyle/>
          <a:p>
            <a:br>
              <a:rPr lang="id-ID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PROSES FISIOTERAPI PADA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KASUS</a:t>
            </a:r>
            <a:br>
              <a:rPr lang="en-US" altLang="id-ID" sz="2000" dirty="0"/>
            </a:br>
            <a:r>
              <a:rPr lang="en-US" altLang="id-ID" sz="2000" b="1" dirty="0">
                <a:latin typeface="Times New Roman" pitchFamily="18" charset="0"/>
                <a:cs typeface="Times New Roman" pitchFamily="18" charset="0"/>
              </a:rPr>
              <a:t> BELL’S PALSY  DAN TRIGEMINAL NEURALGIA </a:t>
            </a:r>
            <a:br>
              <a:rPr lang="en-US" altLang="id-ID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072074"/>
            <a:ext cx="6400800" cy="12144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PROGRAM  STUDI SARJANA FISIOTERAPI 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FAKULTAS ILMU KESEHATAN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UNIVERSITAS ‘AISYIYAH YOGYAKARTA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74" y="442913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Dika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Rizki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Imania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SSt.Ft.,M.Fis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l="30469" t="24667" r="21094" b="10000"/>
          <a:stretch>
            <a:fillRect/>
          </a:stretch>
        </p:blipFill>
        <p:spPr bwMode="auto">
          <a:xfrm>
            <a:off x="5000628" y="1857364"/>
            <a:ext cx="2869362" cy="2267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9688" t="23333" r="32812" b="7333"/>
          <a:stretch>
            <a:fillRect/>
          </a:stretch>
        </p:blipFill>
        <p:spPr bwMode="auto">
          <a:xfrm>
            <a:off x="1714480" y="1785926"/>
            <a:ext cx="2378317" cy="2576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91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8013" cy="773132"/>
          </a:xfrm>
        </p:spPr>
        <p:txBody>
          <a:bodyPr/>
          <a:lstStyle/>
          <a:p>
            <a:r>
              <a:rPr lang="en-US" b="1" dirty="0" err="1"/>
              <a:t>Etiologi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4052897"/>
          </a:xfrm>
        </p:spPr>
        <p:txBody>
          <a:bodyPr/>
          <a:lstStyle/>
          <a:p>
            <a:pPr marL="346075" indent="-346075">
              <a:buFont typeface="Wingdings" pitchFamily="2" charset="2"/>
              <a:buChar char="ü"/>
            </a:pPr>
            <a:r>
              <a:rPr lang="en-US" dirty="0"/>
              <a:t>5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Bell’s palsy,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iskemik</a:t>
            </a:r>
            <a:r>
              <a:rPr lang="en-US" dirty="0"/>
              <a:t> </a:t>
            </a:r>
            <a:r>
              <a:rPr lang="en-US" dirty="0" err="1"/>
              <a:t>vaskular</a:t>
            </a:r>
            <a:r>
              <a:rPr lang="en-US" dirty="0"/>
              <a:t>, virus, </a:t>
            </a:r>
            <a:r>
              <a:rPr lang="en-US" dirty="0" err="1"/>
              <a:t>bakteri</a:t>
            </a:r>
            <a:r>
              <a:rPr lang="en-US" dirty="0"/>
              <a:t>, </a:t>
            </a:r>
            <a:r>
              <a:rPr lang="en-US" dirty="0" err="1"/>
              <a:t>herediter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imunologi</a:t>
            </a:r>
            <a:r>
              <a:rPr lang="en-US" dirty="0"/>
              <a:t> (</a:t>
            </a:r>
            <a:r>
              <a:rPr lang="en-US" dirty="0" err="1"/>
              <a:t>Lowis</a:t>
            </a:r>
            <a:r>
              <a:rPr lang="en-US" dirty="0"/>
              <a:t> &amp; Gaharu2012)</a:t>
            </a:r>
            <a:endParaRPr lang="sv-SE" dirty="0"/>
          </a:p>
          <a:p>
            <a:pPr marL="346075" indent="-346075">
              <a:buFont typeface="Wingdings" pitchFamily="2" charset="2"/>
              <a:buChar char="ü"/>
            </a:pPr>
            <a:r>
              <a:rPr lang="en-US" dirty="0" err="1"/>
              <a:t>Etiologi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Virus </a:t>
            </a:r>
            <a:r>
              <a:rPr lang="en-US" dirty="0">
                <a:sym typeface="Wingdings" pitchFamily="2" charset="2"/>
              </a:rPr>
              <a:t> Virus Herpes </a:t>
            </a:r>
            <a:r>
              <a:rPr lang="en-US" dirty="0" err="1">
                <a:sym typeface="Wingdings" pitchFamily="2" charset="2"/>
              </a:rPr>
              <a:t>Simpleks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tipe</a:t>
            </a:r>
            <a:r>
              <a:rPr lang="en-US" dirty="0">
                <a:sym typeface="Wingdings" pitchFamily="2" charset="2"/>
              </a:rPr>
              <a:t> 1 (HSV 1), </a:t>
            </a:r>
            <a:r>
              <a:rPr lang="en-US" dirty="0" err="1">
                <a:sym typeface="Wingdings" pitchFamily="2" charset="2"/>
              </a:rPr>
              <a:t>reaktivitas</a:t>
            </a:r>
            <a:r>
              <a:rPr lang="en-US" dirty="0">
                <a:sym typeface="Wingdings" pitchFamily="2" charset="2"/>
              </a:rPr>
              <a:t> virus </a:t>
            </a:r>
            <a:r>
              <a:rPr lang="en-US" dirty="0" err="1">
                <a:sym typeface="Wingdings" pitchFamily="2" charset="2"/>
              </a:rPr>
              <a:t>varicella</a:t>
            </a:r>
            <a:r>
              <a:rPr lang="en-US" dirty="0">
                <a:sym typeface="Wingdings" pitchFamily="2" charset="2"/>
              </a:rPr>
              <a:t> zoster, herpes zoster </a:t>
            </a:r>
            <a:r>
              <a:rPr lang="en-US" dirty="0" err="1">
                <a:sym typeface="Wingdings" pitchFamily="2" charset="2"/>
              </a:rPr>
              <a:t>cephalicus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dll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8013" cy="857256"/>
          </a:xfrm>
        </p:spPr>
        <p:txBody>
          <a:bodyPr/>
          <a:lstStyle/>
          <a:p>
            <a:r>
              <a:rPr lang="en-US" dirty="0" err="1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Murakami, </a:t>
            </a:r>
            <a:r>
              <a:rPr lang="en-US" dirty="0" err="1"/>
              <a:t>dkk</a:t>
            </a:r>
            <a:r>
              <a:rPr lang="en-US" dirty="0"/>
              <a:t> </a:t>
            </a:r>
          </a:p>
          <a:p>
            <a:r>
              <a:rPr lang="en-US" dirty="0" err="1"/>
              <a:t>menginokulasi</a:t>
            </a:r>
            <a:r>
              <a:rPr lang="en-US" dirty="0"/>
              <a:t> HSV </a:t>
            </a:r>
            <a:r>
              <a:rPr lang="en-US" dirty="0" err="1"/>
              <a:t>tipe</a:t>
            </a:r>
            <a:r>
              <a:rPr lang="en-US" dirty="0"/>
              <a:t> 1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paralisis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Antigen virus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fasialis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ganglion </a:t>
            </a:r>
            <a:r>
              <a:rPr lang="en-US" dirty="0" err="1"/>
              <a:t>genikulatum</a:t>
            </a:r>
            <a:r>
              <a:rPr lang="en-US" dirty="0"/>
              <a:t>.</a:t>
            </a:r>
          </a:p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patologi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mikroskopis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demielinisasi</a:t>
            </a:r>
            <a:r>
              <a:rPr lang="en-US" dirty="0"/>
              <a:t>, edema,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vaskular</a:t>
            </a:r>
            <a:r>
              <a:rPr lang="en-US" dirty="0"/>
              <a:t> </a:t>
            </a:r>
            <a:r>
              <a:rPr lang="en-US" dirty="0" err="1"/>
              <a:t>saraf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8013" cy="630256"/>
          </a:xfrm>
        </p:spPr>
        <p:txBody>
          <a:bodyPr/>
          <a:lstStyle/>
          <a:p>
            <a:pPr algn="l"/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6"/>
            <a:ext cx="4214843" cy="3971940"/>
          </a:xfrm>
        </p:spPr>
        <p:txBody>
          <a:bodyPr/>
          <a:lstStyle/>
          <a:p>
            <a:r>
              <a:rPr lang="en-US" sz="2400" b="1" dirty="0" err="1"/>
              <a:t>Menurut</a:t>
            </a:r>
            <a:r>
              <a:rPr lang="en-US" sz="2400" b="1" dirty="0"/>
              <a:t> </a:t>
            </a:r>
            <a:r>
              <a:rPr lang="en-US" sz="2400" b="1" dirty="0" err="1"/>
              <a:t>Lowis</a:t>
            </a:r>
            <a:r>
              <a:rPr lang="en-US" sz="2400" b="1" dirty="0"/>
              <a:t> &amp; </a:t>
            </a:r>
            <a:r>
              <a:rPr lang="en-US" sz="2400" b="1" dirty="0" err="1"/>
              <a:t>Gaharu</a:t>
            </a:r>
            <a:r>
              <a:rPr lang="en-US" sz="2400" b="1" dirty="0"/>
              <a:t>, 2012</a:t>
            </a:r>
          </a:p>
          <a:p>
            <a:r>
              <a:rPr lang="en-US" sz="1600" b="1" dirty="0" err="1"/>
              <a:t>lesi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foramen </a:t>
            </a:r>
            <a:r>
              <a:rPr lang="en-US" sz="1600" b="1" dirty="0" err="1">
                <a:solidFill>
                  <a:srgbClr val="FF0000"/>
                </a:solidFill>
              </a:rPr>
              <a:t>stylomastoideus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terjadi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gangguan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/>
              <a:t>komplit</a:t>
            </a:r>
            <a:r>
              <a:rPr lang="en-US" sz="1600" dirty="0"/>
              <a:t> yang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paralisis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</a:t>
            </a:r>
            <a:r>
              <a:rPr lang="en-US" sz="1600" dirty="0" err="1"/>
              <a:t>ekspresi</a:t>
            </a:r>
            <a:r>
              <a:rPr lang="en-US" sz="1600" dirty="0"/>
              <a:t> </a:t>
            </a:r>
            <a:r>
              <a:rPr lang="en-US" sz="1600" dirty="0" err="1"/>
              <a:t>wajah</a:t>
            </a:r>
            <a:r>
              <a:rPr lang="en-US" sz="1600" dirty="0"/>
              <a:t>,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berair</a:t>
            </a:r>
            <a:r>
              <a:rPr lang="en-US" sz="1600" dirty="0"/>
              <a:t>, </a:t>
            </a:r>
            <a:r>
              <a:rPr lang="fi-FI" sz="1600" dirty="0"/>
              <a:t>airliur keluar dari sudut mulut</a:t>
            </a:r>
            <a:endParaRPr lang="en-US" sz="1600" dirty="0"/>
          </a:p>
          <a:p>
            <a:r>
              <a:rPr lang="en-US" sz="1600" b="1" dirty="0"/>
              <a:t>Lesi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00B0F0"/>
                </a:solidFill>
              </a:rPr>
              <a:t>kanalis</a:t>
            </a:r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b="1" dirty="0" err="1">
                <a:solidFill>
                  <a:srgbClr val="00B0F0"/>
                </a:solidFill>
              </a:rPr>
              <a:t>fasialis</a:t>
            </a:r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persimpangan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korda</a:t>
            </a:r>
            <a:r>
              <a:rPr lang="en-US" sz="1600" dirty="0"/>
              <a:t> timpani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bawah</a:t>
            </a:r>
            <a:r>
              <a:rPr lang="en-US" sz="1600" dirty="0"/>
              <a:t> ganglion </a:t>
            </a:r>
            <a:r>
              <a:rPr lang="en-US" sz="1600" dirty="0" err="1"/>
              <a:t>genikulatum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SDA </a:t>
            </a:r>
            <a:r>
              <a:rPr lang="en-US" sz="1600" dirty="0" err="1">
                <a:sym typeface="Wingdings" pitchFamily="2" charset="2"/>
              </a:rPr>
              <a:t>ditambah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/>
              <a:t>pengecapan</a:t>
            </a:r>
            <a:r>
              <a:rPr lang="en-US" sz="1600" dirty="0"/>
              <a:t> </a:t>
            </a:r>
            <a:r>
              <a:rPr lang="en-US" sz="1600" dirty="0" err="1"/>
              <a:t>menghilang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2/3 anterior </a:t>
            </a:r>
            <a:r>
              <a:rPr lang="en-US" sz="1600" dirty="0" err="1"/>
              <a:t>lidah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sisi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</a:p>
          <a:p>
            <a:r>
              <a:rPr lang="en-US" sz="1600" dirty="0"/>
              <a:t>Lesi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 yang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muskulus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stapedius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mengakibatkan</a:t>
            </a:r>
            <a:r>
              <a:rPr lang="en-US" sz="1600" dirty="0"/>
              <a:t> </a:t>
            </a:r>
            <a:r>
              <a:rPr lang="en-US" sz="1600" dirty="0" err="1"/>
              <a:t>hiperakusis</a:t>
            </a:r>
            <a:r>
              <a:rPr lang="en-US" sz="1600" dirty="0"/>
              <a:t> (</a:t>
            </a:r>
            <a:r>
              <a:rPr lang="en-US" sz="1600" dirty="0" err="1"/>
              <a:t>sensitivitas</a:t>
            </a:r>
            <a:r>
              <a:rPr lang="en-US" sz="1600" dirty="0"/>
              <a:t> </a:t>
            </a:r>
            <a:r>
              <a:rPr lang="en-US" sz="1600" dirty="0" err="1"/>
              <a:t>nyeri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suara</a:t>
            </a:r>
            <a:r>
              <a:rPr lang="en-US" sz="1600" dirty="0"/>
              <a:t> </a:t>
            </a:r>
            <a:r>
              <a:rPr lang="en-US" sz="1600" dirty="0" err="1"/>
              <a:t>keras</a:t>
            </a:r>
            <a:r>
              <a:rPr lang="en-US" sz="1600" dirty="0"/>
              <a:t>)</a:t>
            </a:r>
          </a:p>
        </p:txBody>
      </p:sp>
      <p:pic>
        <p:nvPicPr>
          <p:cNvPr id="5" name="Picture 2" descr="E:\MATERI KULIAH\MODUL\MODUL SARAF TEPI\2020\Gambar bells palsy\WhatsApp Image 2021-05-28 at 21.56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4786314" cy="4712189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4929190" y="4429132"/>
            <a:ext cx="500066" cy="3571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429256" y="3214686"/>
            <a:ext cx="428628" cy="3571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929322" y="3357562"/>
            <a:ext cx="428628" cy="28575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8013" cy="630256"/>
          </a:xfrm>
        </p:spPr>
        <p:txBody>
          <a:bodyPr/>
          <a:lstStyle/>
          <a:p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Pembanding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85992"/>
            <a:ext cx="8228013" cy="314327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err="1"/>
              <a:t>Miastenia</a:t>
            </a:r>
            <a:r>
              <a:rPr lang="en-US" dirty="0"/>
              <a:t> </a:t>
            </a:r>
            <a:r>
              <a:rPr lang="en-US" dirty="0" err="1"/>
              <a:t>Grafis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Cidera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Fraktur</a:t>
            </a:r>
            <a:r>
              <a:rPr lang="en-US" dirty="0"/>
              <a:t>  </a:t>
            </a:r>
            <a:r>
              <a:rPr lang="en-US" dirty="0" err="1"/>
              <a:t>tengorak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Luka </a:t>
            </a:r>
            <a:r>
              <a:rPr lang="en-US" dirty="0" err="1"/>
              <a:t>wajah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DM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hipertensi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MATERI KULIAH\MODUL\MODUL SARAF TEPI\2020\Gambar bells palsy\WhatsApp Image 2021-05-28 at 21.59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40" y="1556792"/>
            <a:ext cx="7429520" cy="5072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100010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Bells Palsy VS Stroke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MATERI KULIAH\MODUL\MODUL SARAF TEPI\2020\Gambar bells palsy\WhatsApp Image 2021-05-28 at 22.00.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8604"/>
            <a:ext cx="8686800" cy="592935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858000" y="990600"/>
            <a:ext cx="2286000" cy="236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A7FF-F9A0-4405-92FB-F293EDD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0859"/>
            <a:ext cx="8228013" cy="1141412"/>
          </a:xfrm>
        </p:spPr>
        <p:txBody>
          <a:bodyPr/>
          <a:lstStyle/>
          <a:p>
            <a:r>
              <a:rPr lang="en-ID" sz="3600" b="1" dirty="0" err="1"/>
              <a:t>Perbedaan</a:t>
            </a:r>
            <a:r>
              <a:rPr lang="en-ID" sz="3600" b="1" dirty="0"/>
              <a:t> </a:t>
            </a:r>
            <a:r>
              <a:rPr lang="en-ID" sz="3600" b="1" dirty="0" err="1"/>
              <a:t>Gejala</a:t>
            </a:r>
            <a:r>
              <a:rPr lang="en-ID" sz="3600" b="1" dirty="0"/>
              <a:t> </a:t>
            </a:r>
            <a:r>
              <a:rPr lang="en-ID" sz="3600" b="1" dirty="0" err="1"/>
              <a:t>Motorik</a:t>
            </a:r>
            <a:r>
              <a:rPr lang="en-ID" sz="3600" b="1" dirty="0"/>
              <a:t> </a:t>
            </a:r>
            <a:r>
              <a:rPr lang="en-ID" sz="3600" b="1" dirty="0" err="1"/>
              <a:t>Paralisis</a:t>
            </a:r>
            <a:r>
              <a:rPr lang="en-ID" sz="3600" b="1" dirty="0"/>
              <a:t> Nervus </a:t>
            </a:r>
            <a:r>
              <a:rPr lang="en-ID" sz="3600" b="1" dirty="0" err="1"/>
              <a:t>Fasialis</a:t>
            </a:r>
            <a:r>
              <a:rPr lang="en-ID" sz="3600" b="1" dirty="0"/>
              <a:t> </a:t>
            </a:r>
            <a:r>
              <a:rPr lang="en-ID" sz="3600" b="1" dirty="0" err="1"/>
              <a:t>Sentral</a:t>
            </a:r>
            <a:r>
              <a:rPr lang="en-ID" sz="3600" b="1" dirty="0"/>
              <a:t> dan </a:t>
            </a:r>
            <a:r>
              <a:rPr lang="en-ID" sz="3600" b="1" dirty="0" err="1"/>
              <a:t>Perifer</a:t>
            </a:r>
            <a:r>
              <a:rPr lang="en-ID" sz="3600" b="1" dirty="0"/>
              <a:t> </a:t>
            </a:r>
            <a:endParaRPr lang="en-ID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13F149-6524-4B91-805A-AF376502C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89056"/>
              </p:ext>
            </p:extLst>
          </p:nvPr>
        </p:nvGraphicFramePr>
        <p:xfrm>
          <a:off x="322734" y="2420888"/>
          <a:ext cx="849694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0547560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46781307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22989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dirty="0" err="1">
                          <a:solidFill>
                            <a:schemeClr val="tx1"/>
                          </a:solidFill>
                        </a:rPr>
                        <a:t>Gejala</a:t>
                      </a:r>
                      <a:endParaRPr lang="en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Sentral/UMN </a:t>
                      </a:r>
                    </a:p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(Gejala Kontralateral dari Lesi)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Perifer/LMN</a:t>
                      </a:r>
                    </a:p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(Gejala Ipsilateral dari Lesi)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51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b="0">
                          <a:effectLst/>
                        </a:rPr>
                        <a:t>Tidak dapat mengerutkan dahi</a:t>
                      </a:r>
                      <a:endParaRPr lang="en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Tidak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952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b="0">
                          <a:effectLst/>
                        </a:rPr>
                        <a:t>Tidak dapat menutup mata secara sempurna</a:t>
                      </a:r>
                      <a:endParaRPr lang="en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3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>
                          <a:effectLst/>
                        </a:rPr>
                        <a:t>Mulut akan tampak jatuh (Asimetris)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984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0E0C90-5A47-4D26-981C-CD0B68B1C11D}"/>
              </a:ext>
            </a:extLst>
          </p:cNvPr>
          <p:cNvSpPr txBox="1"/>
          <p:nvPr/>
        </p:nvSpPr>
        <p:spPr>
          <a:xfrm>
            <a:off x="457200" y="5418477"/>
            <a:ext cx="8075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effectLst/>
              </a:rPr>
              <a:t>gejala sensorik</a:t>
            </a:r>
            <a:r>
              <a:rPr lang="fi-FI" b="0" dirty="0">
                <a:effectLst/>
                <a:sym typeface="Wingdings" panose="05000000000000000000" pitchFamily="2" charset="2"/>
              </a:rPr>
              <a:t></a:t>
            </a:r>
            <a:r>
              <a:rPr lang="fi-FI" b="0" dirty="0">
                <a:effectLst/>
              </a:rPr>
              <a:t> penurunan produksi saliva, </a:t>
            </a:r>
            <a:r>
              <a:rPr lang="en-ID" b="0" dirty="0" err="1">
                <a:effectLst/>
              </a:rPr>
              <a:t>timbulnya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gerakan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involunter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sinkinetik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dari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otot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wajah</a:t>
            </a:r>
            <a:r>
              <a:rPr lang="en-ID" b="0" dirty="0">
                <a:effectLst/>
              </a:rPr>
              <a:t> (</a:t>
            </a:r>
            <a:r>
              <a:rPr lang="en-ID" b="0" dirty="0" err="1">
                <a:effectLst/>
              </a:rPr>
              <a:t>spasme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wajah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saat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menutup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mata</a:t>
            </a:r>
            <a:r>
              <a:rPr lang="en-ID" b="0" dirty="0">
                <a:effectLst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783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8013" cy="1141412"/>
          </a:xfrm>
        </p:spPr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8013" cy="4267211"/>
          </a:xfrm>
        </p:spPr>
        <p:txBody>
          <a:bodyPr/>
          <a:lstStyle/>
          <a:p>
            <a:r>
              <a:rPr lang="en-US" dirty="0" err="1"/>
              <a:t>Sekitar</a:t>
            </a:r>
            <a:r>
              <a:rPr lang="en-US" dirty="0"/>
              <a:t> 80-90%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denganBell’s</a:t>
            </a:r>
            <a:r>
              <a:rPr lang="en-US" dirty="0"/>
              <a:t> palsy </a:t>
            </a:r>
            <a:r>
              <a:rPr lang="en-US" b="1" dirty="0" err="1"/>
              <a:t>sembuh</a:t>
            </a:r>
            <a:r>
              <a:rPr lang="en-US" b="1" dirty="0"/>
              <a:t> total </a:t>
            </a:r>
            <a:r>
              <a:rPr lang="en-US" b="1" dirty="0" err="1"/>
              <a:t>dalam</a:t>
            </a:r>
            <a:r>
              <a:rPr lang="en-US" b="1" dirty="0"/>
              <a:t> 6 </a:t>
            </a:r>
            <a:r>
              <a:rPr lang="en-US" b="1" dirty="0" err="1"/>
              <a:t>bulan</a:t>
            </a:r>
            <a:r>
              <a:rPr lang="en-US" dirty="0"/>
              <a:t>, </a:t>
            </a:r>
          </a:p>
          <a:p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50-60%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b="1" dirty="0" err="1"/>
              <a:t>membaik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3 </a:t>
            </a:r>
            <a:r>
              <a:rPr lang="en-US" b="1" dirty="0" err="1"/>
              <a:t>minggu</a:t>
            </a:r>
            <a:r>
              <a:rPr lang="en-US" b="1" dirty="0"/>
              <a:t>.</a:t>
            </a:r>
          </a:p>
          <a:p>
            <a:r>
              <a:rPr lang="en-US" dirty="0" err="1"/>
              <a:t>Sekitar</a:t>
            </a:r>
            <a:r>
              <a:rPr lang="en-US" dirty="0"/>
              <a:t> 10%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asimetri</a:t>
            </a:r>
            <a:r>
              <a:rPr lang="en-US" dirty="0"/>
              <a:t> </a:t>
            </a:r>
            <a:r>
              <a:rPr lang="en-US" dirty="0" err="1"/>
              <a:t>muskulus</a:t>
            </a:r>
            <a:r>
              <a:rPr lang="en-US" dirty="0"/>
              <a:t> </a:t>
            </a:r>
            <a:r>
              <a:rPr lang="en-US" dirty="0" err="1"/>
              <a:t>fasialis</a:t>
            </a:r>
            <a:r>
              <a:rPr lang="en-US" dirty="0"/>
              <a:t> </a:t>
            </a:r>
            <a:r>
              <a:rPr lang="en-US" dirty="0" err="1"/>
              <a:t>persisten</a:t>
            </a:r>
            <a:r>
              <a:rPr lang="en-US" dirty="0"/>
              <a:t>,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/>
              <a:t>5%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(</a:t>
            </a:r>
            <a:r>
              <a:rPr lang="en-US" dirty="0" err="1"/>
              <a:t>sequela</a:t>
            </a:r>
            <a:r>
              <a:rPr lang="en-US" dirty="0"/>
              <a:t>) yang </a:t>
            </a:r>
            <a:r>
              <a:rPr lang="en-US" dirty="0" err="1"/>
              <a:t>berat</a:t>
            </a:r>
            <a:r>
              <a:rPr lang="en-US" dirty="0"/>
              <a:t>, (</a:t>
            </a:r>
            <a:r>
              <a:rPr lang="en-US" dirty="0" err="1"/>
              <a:t>Lowis</a:t>
            </a:r>
            <a:r>
              <a:rPr lang="en-US" dirty="0"/>
              <a:t> &amp; Gaharu,2012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071546"/>
            <a:ext cx="7543800" cy="857256"/>
          </a:xfrm>
        </p:spPr>
        <p:txBody>
          <a:bodyPr/>
          <a:lstStyle/>
          <a:p>
            <a:pPr eaLnBrk="1" hangingPunct="1"/>
            <a:r>
              <a:rPr lang="en-US" sz="4000" dirty="0" err="1"/>
              <a:t>Pemeriksaan</a:t>
            </a:r>
            <a:r>
              <a:rPr lang="en-US" sz="4000" dirty="0"/>
              <a:t> </a:t>
            </a:r>
            <a:r>
              <a:rPr lang="en-US" sz="4000" dirty="0" err="1"/>
              <a:t>Khusus</a:t>
            </a:r>
            <a:endParaRPr lang="en-US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8869"/>
            <a:ext cx="7186634" cy="3500462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Otot</a:t>
            </a:r>
            <a:endParaRPr lang="en-US" dirty="0"/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/>
              <a:t>MMT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/>
              <a:t>Sensorik</a:t>
            </a:r>
            <a:r>
              <a:rPr lang="en-US" dirty="0"/>
              <a:t>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 err="1"/>
              <a:t>Dermatom</a:t>
            </a:r>
            <a:r>
              <a:rPr lang="en-US" dirty="0"/>
              <a:t> Test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 err="1"/>
              <a:t>Myotom</a:t>
            </a:r>
            <a:r>
              <a:rPr lang="en-US" dirty="0"/>
              <a:t> Test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VAS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user\Pictures\SST\mmt waj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279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391400" cy="431800"/>
          </a:xfrm>
        </p:spPr>
        <p:txBody>
          <a:bodyPr/>
          <a:lstStyle/>
          <a:p>
            <a:pPr eaLnBrk="1" hangingPunct="1"/>
            <a:r>
              <a:rPr lang="id-ID" altLang="id-ID" dirty="0">
                <a:latin typeface="Verdana" pitchFamily="34" charset="0"/>
                <a:ea typeface="Arial Unicode MS" pitchFamily="34" charset="-128"/>
                <a:cs typeface="Tahoma" pitchFamily="34" charset="0"/>
              </a:rPr>
              <a:t>DOA BELAJAR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50" y="3500438"/>
            <a:ext cx="7858125" cy="221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“</a:t>
            </a:r>
            <a:r>
              <a:rPr lang="en-US" sz="2800" dirty="0" err="1">
                <a:solidFill>
                  <a:schemeClr val="tx1"/>
                </a:solidFill>
              </a:rPr>
              <a:t>Kami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ridho</a:t>
            </a:r>
            <a:r>
              <a:rPr lang="en-US" sz="2800" dirty="0">
                <a:solidFill>
                  <a:schemeClr val="tx1"/>
                </a:solidFill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Tuhanku</a:t>
            </a:r>
            <a:r>
              <a:rPr lang="en-US" sz="2800" dirty="0">
                <a:solidFill>
                  <a:schemeClr val="tx1"/>
                </a:solidFill>
              </a:rPr>
              <a:t>, Islam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agamaku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Nabi</a:t>
            </a:r>
            <a:r>
              <a:rPr lang="en-US" sz="2800" dirty="0">
                <a:solidFill>
                  <a:schemeClr val="tx1"/>
                </a:solidFill>
              </a:rPr>
              <a:t> Muhammad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Nabi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Rasul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Allah, </a:t>
            </a:r>
            <a:r>
              <a:rPr lang="en-US" sz="2800" dirty="0" err="1">
                <a:solidFill>
                  <a:schemeClr val="tx1"/>
                </a:solidFill>
              </a:rPr>
              <a:t>tambahkanlah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kepadaku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ilmu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berikanlah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kefahaman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3076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0"/>
            <a:ext cx="571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SST\ugo 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72198" y="0"/>
            <a:ext cx="3071802" cy="1071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8013" cy="1141412"/>
          </a:xfrm>
        </p:spPr>
        <p:txBody>
          <a:bodyPr/>
          <a:lstStyle/>
          <a:p>
            <a:r>
              <a:rPr lang="en-US" dirty="0" err="1"/>
              <a:t>Penilaian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996674"/>
              </p:ext>
            </p:extLst>
          </p:nvPr>
        </p:nvGraphicFramePr>
        <p:xfrm>
          <a:off x="428596" y="2143116"/>
          <a:ext cx="8043891" cy="377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3600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Posisi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527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Nilai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Persentase (%) 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d-ID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0, 30, 70, 100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Skor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Istirahat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527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Mengerutkan dahi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527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>
                          <a:latin typeface="Times New Roman"/>
                          <a:ea typeface="Times New Roman"/>
                          <a:cs typeface="Times New Roman"/>
                        </a:rPr>
                        <a:t>Menutup mata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527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Tersenyum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527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Bersiul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527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8013" cy="1141412"/>
          </a:xfrm>
        </p:spPr>
        <p:txBody>
          <a:bodyPr/>
          <a:lstStyle/>
          <a:p>
            <a:r>
              <a:rPr lang="en-US" dirty="0" err="1"/>
              <a:t>Klasifikasi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2143116"/>
          <a:ext cx="6972321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Derajat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Klasifikasi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 – 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Kelumpuhan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–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Kelumpuhan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Sedang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Kelumpuhan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Sedang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Berat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1 - 25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Kelumpuhan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Kelumpuhan</a:t>
                      </a:r>
                      <a:r>
                        <a:rPr lang="en-US" dirty="0"/>
                        <a:t>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:\BKD\House brack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58087" cy="54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428625" y="0"/>
            <a:ext cx="8229600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Arial" pitchFamily="34" charset="0"/>
              <a:buNone/>
            </a:pPr>
            <a:r>
              <a:rPr lang="en-US" sz="2400" b="1"/>
              <a:t>House-Brackmann Facial grading  system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571472" y="6072206"/>
            <a:ext cx="8229600" cy="78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600"/>
              <a:t>Kanerva, M. 2008. Peripheral Facial Palsy: Grading, Etiology, and Melkerson- Rosenthal Syndrome. Otolaryngology-</a:t>
            </a:r>
          </a:p>
          <a:p>
            <a:pPr>
              <a:buFont typeface="Arial" pitchFamily="34" charset="0"/>
              <a:buNone/>
            </a:pPr>
            <a:r>
              <a:rPr lang="en-US" sz="1600"/>
              <a:t>Head and Neck Surgery, In Press.</a:t>
            </a:r>
          </a:p>
          <a:p>
            <a:pPr algn="ctr" eaLnBrk="0" hangingPunct="0">
              <a:buFont typeface="Arial" pitchFamily="34" charset="0"/>
              <a:buNone/>
            </a:pPr>
            <a:endParaRPr lang="en-US" sz="16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:\BKD\Yanagih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8001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5715000"/>
            <a:ext cx="8143875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/>
              <a:t>Masing- masing fungsi diberi skor 0-4, dengan skor maksimum 40. </a:t>
            </a:r>
          </a:p>
          <a:p>
            <a:pPr>
              <a:buFont typeface="Arial" pitchFamily="34" charset="0"/>
              <a:buNone/>
            </a:pPr>
            <a:r>
              <a:rPr lang="en-US" sz="2000">
                <a:sym typeface="Wingdings" pitchFamily="2" charset="2"/>
              </a:rPr>
              <a:t> </a:t>
            </a:r>
            <a:r>
              <a:rPr lang="en-US" sz="2000"/>
              <a:t>fungsi normal (4), paralisis ringan (3), paralisis sedang (2), </a:t>
            </a:r>
          </a:p>
          <a:p>
            <a:pPr>
              <a:buFont typeface="Arial" pitchFamily="34" charset="0"/>
              <a:buNone/>
            </a:pPr>
            <a:r>
              <a:rPr lang="en-US" sz="2000"/>
              <a:t>paralisis berat (1), dan  paralisis total (0). </a:t>
            </a:r>
          </a:p>
          <a:p>
            <a:pPr>
              <a:buFont typeface="Arial" pitchFamily="34" charset="0"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29642" cy="1143000"/>
          </a:xfrm>
        </p:spPr>
        <p:txBody>
          <a:bodyPr/>
          <a:lstStyle/>
          <a:p>
            <a:r>
              <a:rPr lang="id-ID" dirty="0"/>
              <a:t>Penatalaksanaan</a:t>
            </a:r>
            <a:r>
              <a:rPr lang="en-US" dirty="0"/>
              <a:t> </a:t>
            </a:r>
            <a:r>
              <a:rPr lang="en-US" dirty="0" err="1"/>
              <a:t>Fisioterapi</a:t>
            </a:r>
            <a:endParaRPr lang="id-ID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78634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Exercise :</a:t>
            </a:r>
          </a:p>
          <a:p>
            <a:pPr marL="752475">
              <a:buFont typeface="Wingdings" pitchFamily="2" charset="2"/>
              <a:buChar char="ü"/>
            </a:pPr>
            <a:r>
              <a:rPr lang="en-US" dirty="0"/>
              <a:t>PNF </a:t>
            </a:r>
            <a:r>
              <a:rPr lang="en-US" dirty="0" err="1"/>
              <a:t>Wajah</a:t>
            </a:r>
            <a:endParaRPr lang="en-US" dirty="0"/>
          </a:p>
          <a:p>
            <a:pPr marL="752475">
              <a:buFont typeface="Wingdings" pitchFamily="2" charset="2"/>
              <a:buChar char="ü"/>
            </a:pPr>
            <a:r>
              <a:rPr lang="id-ID" dirty="0"/>
              <a:t>Stimulasi aktifasi saraf wajah</a:t>
            </a:r>
          </a:p>
          <a:p>
            <a:pPr marL="752475">
              <a:buFont typeface="Wingdings" pitchFamily="2" charset="2"/>
              <a:buChar char="ü"/>
            </a:pPr>
            <a:r>
              <a:rPr lang="id-ID" dirty="0"/>
              <a:t>Massage wajah (Efflurage,strocking, tapping,Thumb kneading)</a:t>
            </a:r>
          </a:p>
          <a:p>
            <a:pPr marL="752475">
              <a:buFont typeface="Wingdings" pitchFamily="2" charset="2"/>
              <a:buChar char="ü"/>
            </a:pPr>
            <a:r>
              <a:rPr lang="id-ID" dirty="0"/>
              <a:t>Latihan fungsi wajah (Mirror exc)</a:t>
            </a:r>
            <a:endParaRPr lang="en-US" dirty="0"/>
          </a:p>
          <a:p>
            <a:pPr>
              <a:buNone/>
            </a:pPr>
            <a:r>
              <a:rPr lang="en-US" b="1" dirty="0" err="1"/>
              <a:t>Modalitas</a:t>
            </a:r>
            <a:r>
              <a:rPr lang="en-US" b="1" dirty="0"/>
              <a:t> </a:t>
            </a:r>
            <a:r>
              <a:rPr lang="en-US" b="1" dirty="0" err="1"/>
              <a:t>Elektroterapi</a:t>
            </a:r>
            <a:endParaRPr lang="en-US" b="1" dirty="0"/>
          </a:p>
          <a:p>
            <a:pPr marL="631825"/>
            <a:r>
              <a:rPr lang="en-US" dirty="0"/>
              <a:t>IR, MWD, US, </a:t>
            </a:r>
            <a:r>
              <a:rPr lang="en-US" dirty="0" err="1"/>
              <a:t>Elektrical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/ES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BKD\PNF Bells pal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929313"/>
            <a:ext cx="9144000" cy="928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400"/>
              <a:t>Dikutip dari: Al- mohana, A., Al-Ramezi, K., Abdulkareem,L., Al-Jwer,N., Al-Ajmi, M., Mohammed,S. 2007. Physical therapy management for facial nerve paralysis. Committee of Physical Therapy Protocols. Office of Physical Therapy Affairs.Ministry of Health – Kuwait</a:t>
            </a:r>
          </a:p>
          <a:p>
            <a:pPr>
              <a:buFont typeface="Arial" pitchFamily="34" charset="0"/>
              <a:buNone/>
            </a:pPr>
            <a:endParaRPr 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Exc</a:t>
            </a:r>
          </a:p>
        </p:txBody>
      </p:sp>
      <p:pic>
        <p:nvPicPr>
          <p:cNvPr id="11267" name="Picture 2" descr="C:\Users\user\Pictures\q.jpg"/>
          <p:cNvPicPr>
            <a:picLocks noChangeAspect="1" noChangeArrowheads="1"/>
          </p:cNvPicPr>
          <p:nvPr/>
        </p:nvPicPr>
        <p:blipFill>
          <a:blip r:embed="rId2"/>
          <a:srcRect t="15555"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813" t="28666" r="9375" b="8667"/>
          <a:stretch>
            <a:fillRect/>
          </a:stretch>
        </p:blipFill>
        <p:spPr bwMode="auto">
          <a:xfrm>
            <a:off x="228600" y="2209800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469" t="42000" r="25781" b="26000"/>
          <a:stretch>
            <a:fillRect/>
          </a:stretch>
        </p:blipFill>
        <p:spPr bwMode="auto">
          <a:xfrm>
            <a:off x="762000" y="457200"/>
            <a:ext cx="670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3276600" y="4724400"/>
            <a:ext cx="548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4600" y="4953000"/>
            <a:ext cx="6248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9375" t="30000" r="9375" b="24667"/>
          <a:stretch>
            <a:fillRect/>
          </a:stretch>
        </p:blipFill>
        <p:spPr bwMode="auto">
          <a:xfrm>
            <a:off x="457200" y="3048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0156" t="30000" r="14844" b="30000"/>
          <a:stretch>
            <a:fillRect/>
          </a:stretch>
        </p:blipFill>
        <p:spPr bwMode="auto">
          <a:xfrm>
            <a:off x="380999" y="2667000"/>
            <a:ext cx="847769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971800" y="5408612"/>
            <a:ext cx="548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715000"/>
            <a:ext cx="1600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29600" y="4876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5181600"/>
            <a:ext cx="548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500990" cy="857232"/>
          </a:xfrm>
        </p:spPr>
        <p:txBody>
          <a:bodyPr/>
          <a:lstStyle/>
          <a:p>
            <a:pPr eaLnBrk="1" hangingPunct="1"/>
            <a:r>
              <a:rPr lang="id-ID" altLang="id-ID" dirty="0">
                <a:ea typeface="Arial Unicode MS" pitchFamily="34" charset="-128"/>
                <a:cs typeface="Tahoma" pitchFamily="34" charset="0"/>
              </a:rPr>
              <a:t>TUJUAN PEMBELAJARAN</a:t>
            </a:r>
            <a:endParaRPr lang="id-ID" altLang="id-ID" dirty="0">
              <a:latin typeface="Verdan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57224" y="2285992"/>
            <a:ext cx="7658098" cy="3357586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id-ID" sz="2400" dirty="0" err="1"/>
              <a:t>Mahasiswa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memahami</a:t>
            </a:r>
            <a:r>
              <a:rPr lang="en-US" altLang="id-ID" sz="2400" dirty="0"/>
              <a:t> </a:t>
            </a:r>
            <a:r>
              <a:rPr lang="id-ID" altLang="id-ID" sz="2400" dirty="0"/>
              <a:t>tentang pengertian </a:t>
            </a:r>
            <a:r>
              <a:rPr lang="en-US" altLang="id-ID" sz="2400" dirty="0"/>
              <a:t>Trigeminal Neuralgia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Bells Palsy</a:t>
            </a:r>
            <a:endParaRPr lang="id-ID" altLang="id-ID" sz="24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id-ID" sz="2400" dirty="0" err="1"/>
              <a:t>Mahasiswa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memahami</a:t>
            </a:r>
            <a:r>
              <a:rPr lang="en-US" altLang="id-ID" sz="2400" dirty="0"/>
              <a:t> </a:t>
            </a:r>
            <a:r>
              <a:rPr lang="id-ID" altLang="id-ID" sz="2400" dirty="0"/>
              <a:t>etiologi </a:t>
            </a:r>
            <a:r>
              <a:rPr lang="en-US" altLang="id-ID" sz="2400" dirty="0"/>
              <a:t>Trigeminal Neuralgia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Bells Palsy</a:t>
            </a:r>
            <a:endParaRPr lang="id-ID" altLang="id-ID" sz="24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id-ID" sz="2400" dirty="0" err="1"/>
              <a:t>Mahasiswa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menjelaskan</a:t>
            </a:r>
            <a:r>
              <a:rPr lang="en-US" altLang="id-ID" sz="2400" dirty="0"/>
              <a:t> </a:t>
            </a:r>
            <a:r>
              <a:rPr lang="id-ID" altLang="id-ID" sz="2400" dirty="0"/>
              <a:t>patofisiologi </a:t>
            </a:r>
            <a:r>
              <a:rPr lang="en-US" altLang="id-ID" sz="2400" dirty="0"/>
              <a:t>Trigeminal Neuralgia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Bells Palsy</a:t>
            </a:r>
            <a:endParaRPr lang="id-ID" altLang="id-ID" sz="24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id-ID" sz="2400" dirty="0" err="1"/>
              <a:t>Mahasiswa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mengetahui</a:t>
            </a:r>
            <a:r>
              <a:rPr lang="en-US" altLang="id-ID" sz="2400" dirty="0"/>
              <a:t> </a:t>
            </a:r>
            <a:r>
              <a:rPr lang="id-ID" altLang="id-ID" sz="2400" dirty="0"/>
              <a:t>dan memahami PLF dari </a:t>
            </a:r>
            <a:r>
              <a:rPr lang="en-US" altLang="id-ID" sz="2400" dirty="0"/>
              <a:t>Trigeminal Neuralgia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Bells Palsy</a:t>
            </a:r>
            <a:endParaRPr lang="id-ID" altLang="id-ID" sz="24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594" t="26667" r="18750" b="33333"/>
          <a:stretch>
            <a:fillRect/>
          </a:stretch>
        </p:blipFill>
        <p:spPr bwMode="auto">
          <a:xfrm>
            <a:off x="0" y="228600"/>
            <a:ext cx="708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8594" t="25332" r="10938" b="8000"/>
          <a:stretch>
            <a:fillRect/>
          </a:stretch>
        </p:blipFill>
        <p:spPr bwMode="auto">
          <a:xfrm>
            <a:off x="533400" y="24384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838200" y="5181600"/>
            <a:ext cx="784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44196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54864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8013" cy="723354"/>
          </a:xfrm>
        </p:spPr>
        <p:txBody>
          <a:bodyPr/>
          <a:lstStyle/>
          <a:p>
            <a:pPr algn="l"/>
            <a:r>
              <a:rPr lang="en-US" dirty="0" err="1"/>
              <a:t>Jurnal</a:t>
            </a:r>
            <a:r>
              <a:rPr lang="en-US" dirty="0"/>
              <a:t> 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050"/>
            <a:ext cx="8228013" cy="49831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file:///C:/Users/Asus/AppData/Local/Temp/USWR-v4n2p61-en.pdf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file:///C:/Users/Asus/AppData/Local/Temp/sps18047.pdf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file:///C:/Users/Asus/AppData/Local/Temp/302866751.pdf</a:t>
            </a:r>
            <a:endParaRPr lang="en-US" dirty="0"/>
          </a:p>
          <a:p>
            <a:r>
              <a:rPr lang="en-US" dirty="0"/>
              <a:t>VIDEO</a:t>
            </a:r>
          </a:p>
          <a:p>
            <a:r>
              <a:rPr lang="en-US" dirty="0">
                <a:hlinkClick r:id="rId5"/>
              </a:rPr>
              <a:t>https://www.youtube.com/watch?v=xZNwYmrFaFg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2714620"/>
            <a:ext cx="4071966" cy="1141412"/>
          </a:xfrm>
        </p:spPr>
        <p:txBody>
          <a:bodyPr/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TRIGEMINAL</a:t>
            </a:r>
            <a:b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Neuralgia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30469" t="24667" r="21094" b="10000"/>
          <a:stretch>
            <a:fillRect/>
          </a:stretch>
        </p:blipFill>
        <p:spPr bwMode="auto">
          <a:xfrm>
            <a:off x="785786" y="1571612"/>
            <a:ext cx="350046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1143000"/>
          </a:xfrm>
        </p:spPr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International Headache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r>
              <a:rPr lang="en-US" b="1" i="1" dirty="0"/>
              <a:t>trigeminal neuralgia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yang </a:t>
            </a:r>
            <a:r>
              <a:rPr lang="en-US" dirty="0" err="1"/>
              <a:t>menyakitkan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tersengat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(Bryce, 2004). Dan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/>
              <a:t>1. Trigeminal neuralgia </a:t>
            </a:r>
            <a:r>
              <a:rPr lang="en-US" dirty="0" err="1"/>
              <a:t>idiopatik</a:t>
            </a:r>
            <a:endParaRPr lang="en-US" dirty="0"/>
          </a:p>
          <a:p>
            <a:pPr>
              <a:buNone/>
            </a:pPr>
            <a:r>
              <a:rPr lang="en-US" dirty="0"/>
              <a:t>2. Trigeminal neuralgia </a:t>
            </a:r>
            <a:r>
              <a:rPr lang="en-US" dirty="0" err="1"/>
              <a:t>simptomatik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173" y="836712"/>
            <a:ext cx="7897653" cy="5356543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C47E9E-7A77-4E62-B12D-D34E915FBEB1}"/>
              </a:ext>
            </a:extLst>
          </p:cNvPr>
          <p:cNvSpPr/>
          <p:nvPr/>
        </p:nvSpPr>
        <p:spPr bwMode="auto">
          <a:xfrm>
            <a:off x="836278" y="5301208"/>
            <a:ext cx="3519698" cy="72008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3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584" y="0"/>
            <a:ext cx="5554960" cy="418058"/>
          </a:xfrm>
        </p:spPr>
        <p:txBody>
          <a:bodyPr/>
          <a:lstStyle/>
          <a:p>
            <a:r>
              <a:rPr lang="en-US" dirty="0"/>
              <a:t>ANATOMI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61" y="1052736"/>
            <a:ext cx="8228013" cy="4740399"/>
          </a:xfrm>
        </p:spPr>
        <p:txBody>
          <a:bodyPr/>
          <a:lstStyle/>
          <a:p>
            <a:r>
              <a:rPr lang="en-US" sz="2800" b="1" dirty="0"/>
              <a:t>Nervus Trigeminus </a:t>
            </a:r>
            <a:r>
              <a:rPr lang="en-US" sz="2800" dirty="0" err="1"/>
              <a:t>adalah</a:t>
            </a:r>
            <a:r>
              <a:rPr lang="en-US" sz="2800" dirty="0"/>
              <a:t> nervus </a:t>
            </a:r>
            <a:r>
              <a:rPr lang="en-US" sz="2800" dirty="0" err="1"/>
              <a:t>cranialis</a:t>
            </a:r>
            <a:r>
              <a:rPr lang="en-US" sz="2800" dirty="0"/>
              <a:t> ke-5. Nervus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2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Cabang </a:t>
            </a:r>
            <a:r>
              <a:rPr lang="en-US" sz="2800" b="1" dirty="0" err="1"/>
              <a:t>besar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memerankan</a:t>
            </a:r>
            <a:r>
              <a:rPr lang="en-US" sz="2800" dirty="0"/>
              <a:t> </a:t>
            </a:r>
            <a:r>
              <a:rPr lang="en-US" sz="2800" u="sng" dirty="0" err="1"/>
              <a:t>fungsi</a:t>
            </a:r>
            <a:r>
              <a:rPr lang="en-US" sz="2800" u="sng" dirty="0"/>
              <a:t> </a:t>
            </a:r>
            <a:r>
              <a:rPr lang="en-US" sz="2800" u="sng" dirty="0" err="1"/>
              <a:t>sensoris</a:t>
            </a:r>
            <a:r>
              <a:rPr lang="en-US" sz="2800" u="sng" dirty="0"/>
              <a:t> </a:t>
            </a:r>
            <a:r>
              <a:rPr lang="en-US" sz="2800" dirty="0"/>
              <a:t>pada </a:t>
            </a:r>
            <a:r>
              <a:rPr lang="en-US" sz="2800" dirty="0" err="1"/>
              <a:t>wajah</a:t>
            </a:r>
            <a:r>
              <a:rPr lang="en-US" sz="2800" dirty="0"/>
              <a:t>, </a:t>
            </a:r>
          </a:p>
          <a:p>
            <a:r>
              <a:rPr lang="en-US" sz="2800" dirty="0"/>
              <a:t>Cabang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memerankan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motorik</a:t>
            </a:r>
            <a:r>
              <a:rPr lang="en-US" sz="2800" dirty="0"/>
              <a:t> </a:t>
            </a:r>
            <a:r>
              <a:rPr lang="en-US" sz="2800" dirty="0" err="1"/>
              <a:t>mengunyah</a:t>
            </a:r>
            <a:r>
              <a:rPr lang="en-US" sz="2800" dirty="0"/>
              <a:t>.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u="sng" dirty="0" err="1"/>
              <a:t>Fungsi</a:t>
            </a:r>
            <a:r>
              <a:rPr lang="en-US" sz="2800" u="sng" dirty="0"/>
              <a:t> </a:t>
            </a:r>
            <a:r>
              <a:rPr lang="en-US" sz="2800" u="sng" dirty="0" err="1"/>
              <a:t>motorik</a:t>
            </a:r>
            <a:r>
              <a:rPr lang="en-US" sz="2800" u="sng" dirty="0"/>
              <a:t> </a:t>
            </a:r>
            <a:r>
              <a:rPr lang="en-US" sz="2800" dirty="0" err="1"/>
              <a:t>diperankan</a:t>
            </a:r>
            <a:r>
              <a:rPr lang="en-US" sz="2800" dirty="0"/>
              <a:t> oleh m. </a:t>
            </a:r>
            <a:r>
              <a:rPr lang="en-US" sz="2800" dirty="0" err="1"/>
              <a:t>pterogoidesus</a:t>
            </a:r>
            <a:r>
              <a:rPr lang="en-US" sz="2800" dirty="0"/>
              <a:t> lateralis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membuka</a:t>
            </a:r>
            <a:r>
              <a:rPr lang="en-US" sz="2800" dirty="0"/>
              <a:t> </a:t>
            </a:r>
            <a:r>
              <a:rPr lang="en-US" sz="2800" dirty="0" err="1"/>
              <a:t>rahang</a:t>
            </a:r>
            <a:r>
              <a:rPr lang="en-US" sz="2800" dirty="0"/>
              <a:t> </a:t>
            </a:r>
            <a:r>
              <a:rPr lang="en-US" sz="2800" dirty="0" err="1"/>
              <a:t>bawah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sensorik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3 ramus, </a:t>
            </a:r>
            <a:r>
              <a:rPr lang="en-US" sz="2800" dirty="0" err="1"/>
              <a:t>yaitu</a:t>
            </a:r>
            <a:r>
              <a:rPr lang="en-US" sz="2800" dirty="0"/>
              <a:t> ramus </a:t>
            </a:r>
            <a:r>
              <a:rPr lang="en-US" sz="2800" dirty="0" err="1"/>
              <a:t>opthalmica</a:t>
            </a:r>
            <a:r>
              <a:rPr lang="en-US" sz="2800" dirty="0"/>
              <a:t>, ramus maxilla, dan ramus mandibula.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000924" cy="571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2400" b="1" dirty="0"/>
              <a:t>Ramus </a:t>
            </a:r>
            <a:r>
              <a:rPr lang="en-US" sz="2400" b="1" dirty="0" err="1"/>
              <a:t>opthalmica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dirty="0" err="1"/>
              <a:t>mengurus</a:t>
            </a:r>
            <a:r>
              <a:rPr lang="en-US" sz="2400" dirty="0"/>
              <a:t> </a:t>
            </a:r>
            <a:r>
              <a:rPr lang="en-US" sz="2400" dirty="0" err="1"/>
              <a:t>sensibiltas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pada area </a:t>
            </a:r>
            <a:r>
              <a:rPr lang="en-US" sz="2400" dirty="0" err="1"/>
              <a:t>dahi</a:t>
            </a:r>
            <a:r>
              <a:rPr lang="en-US" sz="2400" dirty="0"/>
              <a:t>, </a:t>
            </a:r>
            <a:r>
              <a:rPr lang="en-US" sz="2400" dirty="0" err="1"/>
              <a:t>mata</a:t>
            </a:r>
            <a:r>
              <a:rPr lang="en-US" sz="2400" dirty="0"/>
              <a:t>, </a:t>
            </a:r>
            <a:r>
              <a:rPr lang="en-US" sz="2400" dirty="0" err="1"/>
              <a:t>hidung</a:t>
            </a:r>
            <a:r>
              <a:rPr lang="en-US" sz="2400" dirty="0"/>
              <a:t>, </a:t>
            </a:r>
            <a:r>
              <a:rPr lang="en-US" sz="2400" dirty="0" err="1"/>
              <a:t>kening</a:t>
            </a:r>
            <a:r>
              <a:rPr lang="en-US" sz="2400" dirty="0"/>
              <a:t>, </a:t>
            </a:r>
            <a:r>
              <a:rPr lang="en-US" sz="2400" dirty="0" err="1"/>
              <a:t>selaput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, dan sinus paranasal. </a:t>
            </a:r>
          </a:p>
          <a:p>
            <a:r>
              <a:rPr lang="en-US" sz="2400" b="1" dirty="0"/>
              <a:t>Ramus </a:t>
            </a:r>
            <a:r>
              <a:rPr lang="en-US" sz="2400" b="1" dirty="0" err="1"/>
              <a:t>maxilaris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mengurus</a:t>
            </a:r>
            <a:r>
              <a:rPr lang="en-US" sz="2400" dirty="0"/>
              <a:t> </a:t>
            </a:r>
            <a:r>
              <a:rPr lang="en-US" sz="2400" dirty="0" err="1"/>
              <a:t>sensibiltas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pada area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palatum</a:t>
            </a:r>
            <a:r>
              <a:rPr lang="en-US" sz="2400" dirty="0"/>
              <a:t> dan </a:t>
            </a:r>
            <a:r>
              <a:rPr lang="en-US" sz="2400" dirty="0" err="1"/>
              <a:t>mukosa</a:t>
            </a:r>
            <a:r>
              <a:rPr lang="en-US" sz="2400" dirty="0"/>
              <a:t> </a:t>
            </a:r>
            <a:r>
              <a:rPr lang="en-US" sz="2400" dirty="0" err="1"/>
              <a:t>hidung</a:t>
            </a:r>
            <a:r>
              <a:rPr lang="en-US" sz="2400" dirty="0"/>
              <a:t>. </a:t>
            </a:r>
          </a:p>
          <a:p>
            <a:r>
              <a:rPr lang="en-US" sz="2400" b="1" dirty="0"/>
              <a:t>Ramus </a:t>
            </a:r>
            <a:r>
              <a:rPr lang="en-US" sz="2400" b="1" dirty="0" err="1"/>
              <a:t>mandibularis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mengurus</a:t>
            </a:r>
            <a:r>
              <a:rPr lang="en-US" sz="2400" dirty="0"/>
              <a:t> </a:t>
            </a:r>
            <a:r>
              <a:rPr lang="en-US" sz="2400" dirty="0" err="1"/>
              <a:t>sensibilitas</a:t>
            </a:r>
            <a:r>
              <a:rPr lang="en-US" sz="2400" dirty="0"/>
              <a:t> </a:t>
            </a:r>
            <a:r>
              <a:rPr lang="en-US" sz="2400" dirty="0" err="1"/>
              <a:t>rahang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gigi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pipi, </a:t>
            </a:r>
            <a:r>
              <a:rPr lang="en-US" sz="2400" dirty="0" err="1"/>
              <a:t>mukosa</a:t>
            </a:r>
            <a:r>
              <a:rPr lang="en-US" sz="2400" dirty="0"/>
              <a:t> pipi, dan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</a:t>
            </a:r>
          </a:p>
          <a:p>
            <a:r>
              <a:rPr lang="en-US" sz="2400" b="1" u="sng" dirty="0"/>
              <a:t>PERCABANGAN :</a:t>
            </a:r>
          </a:p>
          <a:p>
            <a:r>
              <a:rPr lang="en-US" sz="2400" dirty="0"/>
              <a:t>Cabang V1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fissura</a:t>
            </a:r>
            <a:r>
              <a:rPr lang="en-US" sz="2400" dirty="0"/>
              <a:t> orbitalis superior </a:t>
            </a:r>
            <a:r>
              <a:rPr lang="en-US" sz="2400" dirty="0" err="1"/>
              <a:t>bersama</a:t>
            </a:r>
            <a:r>
              <a:rPr lang="en-US" sz="2400" dirty="0"/>
              <a:t> nervus III, IV, VI. </a:t>
            </a:r>
          </a:p>
          <a:p>
            <a:r>
              <a:rPr lang="en-US" sz="2400" dirty="0"/>
              <a:t>Cabang V2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foramen rotundum.</a:t>
            </a:r>
          </a:p>
          <a:p>
            <a:r>
              <a:rPr lang="en-US" sz="2400" dirty="0"/>
              <a:t> Cabang V3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foramen </a:t>
            </a:r>
            <a:r>
              <a:rPr lang="en-US" sz="2400" dirty="0" err="1"/>
              <a:t>ovale</a:t>
            </a:r>
            <a:r>
              <a:rPr lang="en-US" sz="2400" dirty="0"/>
              <a:t>. Ganglion </a:t>
            </a:r>
            <a:r>
              <a:rPr lang="en-US" sz="2400" dirty="0" err="1"/>
              <a:t>Nervus</a:t>
            </a:r>
            <a:r>
              <a:rPr lang="en-US" sz="2400" dirty="0"/>
              <a:t> </a:t>
            </a:r>
            <a:r>
              <a:rPr lang="en-US" sz="2400" dirty="0" err="1"/>
              <a:t>trigeminus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Ganglion </a:t>
            </a:r>
            <a:r>
              <a:rPr lang="en-US" sz="2400" dirty="0" err="1"/>
              <a:t>Gasseri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Penyebab trigeminal neuralgia ada dua macam :</a:t>
            </a:r>
          </a:p>
          <a:p>
            <a:pPr marL="514350" indent="-514350">
              <a:buAutoNum type="arabicPeriod"/>
            </a:pPr>
            <a:r>
              <a:rPr lang="en-US" dirty="0" err="1"/>
              <a:t>Idiopatik</a:t>
            </a:r>
            <a:r>
              <a:rPr lang="en-US" dirty="0"/>
              <a:t>,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multipel</a:t>
            </a:r>
            <a:r>
              <a:rPr lang="en-US" dirty="0"/>
              <a:t> </a:t>
            </a:r>
            <a:r>
              <a:rPr lang="en-US" dirty="0" err="1"/>
              <a:t>sklerosis</a:t>
            </a:r>
            <a:r>
              <a:rPr lang="en-US" dirty="0"/>
              <a:t>.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kasus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terbanyak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serebeli</a:t>
            </a:r>
            <a:r>
              <a:rPr lang="en-US" dirty="0"/>
              <a:t> anterior inferior, tumor, </a:t>
            </a:r>
            <a:r>
              <a:rPr lang="en-US" dirty="0" err="1"/>
              <a:t>vene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arterivena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15% </a:t>
            </a:r>
            <a:r>
              <a:rPr lang="en-US" dirty="0" err="1">
                <a:sym typeface="Wingdings" pitchFamily="2" charset="2"/>
              </a:rPr>
              <a:t>kasusnya</a:t>
            </a:r>
            <a:r>
              <a:rPr lang="en-US" dirty="0">
                <a:sym typeface="Wingdings" pitchFamily="2" charset="2"/>
              </a:rPr>
              <a:t>. </a:t>
            </a:r>
            <a:r>
              <a:rPr lang="en-US" dirty="0"/>
              <a:t>(</a:t>
            </a:r>
            <a:r>
              <a:rPr lang="en-US" dirty="0" err="1"/>
              <a:t>Munir</a:t>
            </a:r>
            <a:r>
              <a:rPr lang="en-US" dirty="0"/>
              <a:t>, 2015)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Trigeminal neuralgia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Rasa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neuropatik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paroksimal</a:t>
            </a:r>
            <a:r>
              <a:rPr lang="en-US" dirty="0"/>
              <a:t>, </a:t>
            </a:r>
            <a:r>
              <a:rPr lang="en-US" dirty="0" err="1"/>
              <a:t>tajam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menikam</a:t>
            </a:r>
            <a:r>
              <a:rPr lang="en-US" dirty="0"/>
              <a:t>, </a:t>
            </a:r>
            <a:r>
              <a:rPr lang="en-US" dirty="0" err="1"/>
              <a:t>tertembak</a:t>
            </a:r>
            <a:r>
              <a:rPr lang="en-US" dirty="0"/>
              <a:t>, </a:t>
            </a:r>
            <a:r>
              <a:rPr lang="en-US" dirty="0" err="1"/>
              <a:t>tersengat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petir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.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interval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rasa </a:t>
            </a:r>
            <a:r>
              <a:rPr lang="en-US" dirty="0" err="1"/>
              <a:t>tumpul</a:t>
            </a:r>
            <a:r>
              <a:rPr lang="en-US" dirty="0"/>
              <a:t> </a:t>
            </a:r>
            <a:r>
              <a:rPr lang="en-US" dirty="0" err="1"/>
              <a:t>ringan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2714620"/>
            <a:ext cx="4071966" cy="1141412"/>
          </a:xfrm>
        </p:spPr>
        <p:txBody>
          <a:bodyPr/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Bell’s Palsy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688" t="23333" r="32812" b="7333"/>
          <a:stretch>
            <a:fillRect/>
          </a:stretch>
        </p:blipFill>
        <p:spPr bwMode="auto">
          <a:xfrm>
            <a:off x="928662" y="1428736"/>
            <a:ext cx="3494967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US" dirty="0"/>
              <a:t>2. Lokasi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dermatom</a:t>
            </a:r>
            <a:r>
              <a:rPr lang="en-US" dirty="0"/>
              <a:t> nervus trigeminus dan yang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unilateral. </a:t>
            </a:r>
          </a:p>
          <a:p>
            <a:pPr>
              <a:buNone/>
            </a:pPr>
            <a:r>
              <a:rPr lang="en-US" dirty="0" err="1"/>
              <a:t>Tersering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didaerah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nervus </a:t>
            </a:r>
            <a:r>
              <a:rPr lang="en-US" dirty="0" err="1"/>
              <a:t>mandibularis</a:t>
            </a:r>
            <a:r>
              <a:rPr lang="en-US" dirty="0"/>
              <a:t> (V2) 19,1% dan nervus </a:t>
            </a:r>
            <a:r>
              <a:rPr lang="en-US" dirty="0" err="1"/>
              <a:t>maksilaris</a:t>
            </a:r>
            <a:r>
              <a:rPr lang="en-US" dirty="0"/>
              <a:t> (V3) 14,1%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35,9% </a:t>
            </a:r>
            <a:r>
              <a:rPr lang="en-US" dirty="0" err="1"/>
              <a:t>sehingga</a:t>
            </a:r>
            <a:r>
              <a:rPr lang="en-US" dirty="0"/>
              <a:t> paling </a:t>
            </a:r>
            <a:r>
              <a:rPr lang="en-US" dirty="0" err="1"/>
              <a:t>sering</a:t>
            </a:r>
            <a:r>
              <a:rPr lang="en-US" dirty="0"/>
              <a:t> rasa </a:t>
            </a:r>
            <a:r>
              <a:rPr lang="en-US" dirty="0" err="1"/>
              <a:t>nyeri</a:t>
            </a:r>
            <a:r>
              <a:rPr lang="en-US" dirty="0"/>
              <a:t> pada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17" y="892286"/>
            <a:ext cx="8336366" cy="5073427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3. Trigeminal neuralgia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dicetuskan</a:t>
            </a:r>
            <a:r>
              <a:rPr lang="en-US" sz="2800" dirty="0"/>
              <a:t> oleh stimulus non-</a:t>
            </a:r>
            <a:r>
              <a:rPr lang="en-US" sz="2800" dirty="0" err="1"/>
              <a:t>oksius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perabaan</a:t>
            </a:r>
            <a:r>
              <a:rPr lang="en-US" sz="2800" dirty="0"/>
              <a:t> </a:t>
            </a:r>
            <a:r>
              <a:rPr lang="en-US" sz="2800" dirty="0" err="1"/>
              <a:t>ringan</a:t>
            </a:r>
            <a:r>
              <a:rPr lang="en-US" sz="2800" dirty="0"/>
              <a:t>, </a:t>
            </a:r>
            <a:r>
              <a:rPr lang="en-US" sz="2800" dirty="0" err="1"/>
              <a:t>getaran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stimulus </a:t>
            </a:r>
            <a:r>
              <a:rPr lang="en-US" sz="2800" dirty="0" err="1"/>
              <a:t>mengunyah</a:t>
            </a:r>
            <a:r>
              <a:rPr lang="en-US" sz="2800" dirty="0"/>
              <a:t>. </a:t>
            </a:r>
          </a:p>
          <a:p>
            <a:pPr>
              <a:buNone/>
            </a:pPr>
            <a:r>
              <a:rPr lang="en-US" sz="2800" dirty="0" err="1"/>
              <a:t>Akibatnya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gosok</a:t>
            </a:r>
            <a:r>
              <a:rPr lang="en-US" sz="2800" dirty="0"/>
              <a:t> </a:t>
            </a:r>
            <a:r>
              <a:rPr lang="en-US" sz="2800" dirty="0" err="1"/>
              <a:t>gigi</a:t>
            </a:r>
            <a:r>
              <a:rPr lang="en-US" sz="2800" dirty="0"/>
              <a:t>, </a:t>
            </a:r>
            <a:r>
              <a:rPr lang="en-US" sz="2800" dirty="0" err="1"/>
              <a:t>makan</a:t>
            </a:r>
            <a:r>
              <a:rPr lang="en-US" sz="2800" dirty="0"/>
              <a:t>, </a:t>
            </a:r>
            <a:r>
              <a:rPr lang="en-US" sz="2800" dirty="0" err="1"/>
              <a:t>menelan</a:t>
            </a:r>
            <a:r>
              <a:rPr lang="en-US" sz="2800" dirty="0"/>
              <a:t>, </a:t>
            </a:r>
            <a:r>
              <a:rPr lang="en-US" sz="2800" dirty="0" err="1"/>
              <a:t>berbicara</a:t>
            </a:r>
            <a:r>
              <a:rPr lang="en-US" sz="2800" dirty="0"/>
              <a:t>, </a:t>
            </a:r>
            <a:r>
              <a:rPr lang="en-US" sz="2800" dirty="0" err="1"/>
              <a:t>bercukur</a:t>
            </a:r>
            <a:r>
              <a:rPr lang="en-US" sz="2800" dirty="0"/>
              <a:t> </a:t>
            </a:r>
            <a:r>
              <a:rPr lang="en-US" sz="2800" dirty="0" err="1"/>
              <a:t>wajah</a:t>
            </a:r>
            <a:r>
              <a:rPr lang="en-US" sz="2800" dirty="0"/>
              <a:t>, </a:t>
            </a:r>
            <a:r>
              <a:rPr lang="en-US" sz="2800" dirty="0" err="1"/>
              <a:t>tersentuh</a:t>
            </a:r>
            <a:r>
              <a:rPr lang="en-US" sz="2800" dirty="0"/>
              <a:t> </a:t>
            </a:r>
            <a:r>
              <a:rPr lang="en-US" sz="2800" dirty="0" err="1"/>
              <a:t>wajah</a:t>
            </a:r>
            <a:r>
              <a:rPr lang="en-US" sz="2800" dirty="0"/>
              <a:t>, </a:t>
            </a:r>
            <a:r>
              <a:rPr lang="en-US" sz="2800" dirty="0" err="1"/>
              <a:t>membasuh</a:t>
            </a:r>
            <a:r>
              <a:rPr lang="en-US" sz="2800" dirty="0"/>
              <a:t> </a:t>
            </a:r>
            <a:r>
              <a:rPr lang="en-US" sz="2800" dirty="0" err="1"/>
              <a:t>muka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terhembus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 </a:t>
            </a:r>
            <a:r>
              <a:rPr lang="en-US" sz="2800" dirty="0" err="1"/>
              <a:t>dingin</a:t>
            </a:r>
            <a:r>
              <a:rPr lang="en-US" sz="2800" dirty="0"/>
              <a:t>.</a:t>
            </a:r>
          </a:p>
          <a:p>
            <a:pPr>
              <a:buNone/>
            </a:pP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mencetuskan</a:t>
            </a:r>
            <a:r>
              <a:rPr lang="en-US" sz="2800" dirty="0"/>
              <a:t> </a:t>
            </a:r>
            <a:r>
              <a:rPr lang="en-US" sz="2800" dirty="0" err="1"/>
              <a:t>nyeri</a:t>
            </a:r>
            <a:r>
              <a:rPr lang="en-US" sz="2800" dirty="0"/>
              <a:t> (</a:t>
            </a:r>
            <a:r>
              <a:rPr lang="en-US" sz="2800" dirty="0" err="1"/>
              <a:t>triger</a:t>
            </a:r>
            <a:r>
              <a:rPr lang="en-US" sz="2800" dirty="0"/>
              <a:t> area) </a:t>
            </a:r>
            <a:r>
              <a:rPr lang="en-US" sz="2800" dirty="0" err="1"/>
              <a:t>diwajah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5 </a:t>
            </a:r>
            <a:r>
              <a:rPr lang="en-US" sz="2800" dirty="0" err="1"/>
              <a:t>depan</a:t>
            </a:r>
            <a:r>
              <a:rPr lang="en-US" sz="2800" dirty="0"/>
              <a:t>, </a:t>
            </a:r>
            <a:r>
              <a:rPr lang="en-US" sz="2800" dirty="0" err="1"/>
              <a:t>sesisi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nyeri</a:t>
            </a:r>
            <a:r>
              <a:rPr lang="en-US" sz="2800" dirty="0"/>
              <a:t> pada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percabangan</a:t>
            </a:r>
            <a:r>
              <a:rPr lang="en-US" sz="2800" dirty="0"/>
              <a:t> nervus trigeminus yang </a:t>
            </a:r>
            <a:r>
              <a:rPr lang="en-US" sz="2800" dirty="0" err="1"/>
              <a:t>sama.Bila</a:t>
            </a:r>
            <a:r>
              <a:rPr lang="en-US" sz="2800" dirty="0"/>
              <a:t> 13 </a:t>
            </a:r>
            <a:r>
              <a:rPr lang="en-US" sz="2800" i="1" dirty="0" err="1"/>
              <a:t>triger</a:t>
            </a:r>
            <a:r>
              <a:rPr lang="en-US" sz="2800" i="1" dirty="0"/>
              <a:t> area</a:t>
            </a:r>
            <a:r>
              <a:rPr lang="en-US" sz="2800" dirty="0"/>
              <a:t> </a:t>
            </a:r>
            <a:r>
              <a:rPr lang="en-US" sz="2800" dirty="0" err="1"/>
              <a:t>didaerah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</a:t>
            </a:r>
            <a:r>
              <a:rPr lang="en-US" sz="2800" dirty="0" err="1"/>
              <a:t>kepala</a:t>
            </a:r>
            <a:r>
              <a:rPr lang="en-US" sz="2800" dirty="0"/>
              <a:t>,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takut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berkeramas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bersisir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58204" cy="796908"/>
          </a:xfrm>
        </p:spPr>
        <p:txBody>
          <a:bodyPr/>
          <a:lstStyle/>
          <a:p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b="1" i="1" dirty="0"/>
              <a:t>International Headache Society </a:t>
            </a:r>
            <a:r>
              <a:rPr lang="en-US" sz="3200" dirty="0" err="1"/>
              <a:t>kriteria</a:t>
            </a:r>
            <a:r>
              <a:rPr lang="en-US" sz="3200" dirty="0"/>
              <a:t> diagnosis trigeminal neuralgia </a:t>
            </a:r>
            <a:r>
              <a:rPr lang="en-US" sz="3200" dirty="0" err="1"/>
              <a:t>adalah</a:t>
            </a:r>
            <a:r>
              <a:rPr lang="en-US" sz="3200" dirty="0"/>
              <a:t> 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363272" cy="45545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err="1"/>
              <a:t>Serangan-serangan</a:t>
            </a:r>
            <a:r>
              <a:rPr lang="en-US" sz="2400" dirty="0"/>
              <a:t> </a:t>
            </a:r>
            <a:r>
              <a:rPr lang="en-US" sz="2400" dirty="0" err="1"/>
              <a:t>paroxymal</a:t>
            </a:r>
            <a:r>
              <a:rPr lang="en-US" sz="2400" dirty="0"/>
              <a:t> pada </a:t>
            </a:r>
            <a:r>
              <a:rPr lang="en-US" sz="2400" dirty="0" err="1"/>
              <a:t>wajah</a:t>
            </a:r>
            <a:r>
              <a:rPr lang="en-US" sz="2400" dirty="0"/>
              <a:t>, </a:t>
            </a:r>
            <a:r>
              <a:rPr lang="en-US" sz="2400" dirty="0" err="1"/>
              <a:t>nyeri</a:t>
            </a:r>
            <a:r>
              <a:rPr lang="en-US" sz="2400" dirty="0"/>
              <a:t> di frontal yang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detik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menit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Menyebar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trigeminal neuralgia </a:t>
            </a:r>
            <a:r>
              <a:rPr lang="en-US" sz="2400" dirty="0" err="1"/>
              <a:t>tersering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mandibularis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maksilaris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/>
              <a:t>Onset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terminasinya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tiba-tiba</a:t>
            </a:r>
            <a:r>
              <a:rPr lang="en-US" sz="2400" dirty="0"/>
              <a:t>, </a:t>
            </a:r>
            <a:r>
              <a:rPr lang="en-US" sz="2400" dirty="0" err="1"/>
              <a:t>kuat</a:t>
            </a:r>
            <a:r>
              <a:rPr lang="en-US" sz="2400" dirty="0"/>
              <a:t>, </a:t>
            </a:r>
            <a:r>
              <a:rPr lang="en-US" sz="2400" dirty="0" err="1"/>
              <a:t>tajam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membakar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hebat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unilateral,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disisi</a:t>
            </a:r>
            <a:r>
              <a:rPr lang="en-US" sz="2400" dirty="0"/>
              <a:t> </a:t>
            </a:r>
            <a:r>
              <a:rPr lang="en-US" sz="2400" dirty="0" err="1"/>
              <a:t>kanane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/>
              <a:t>Nyeri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spontan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dipicu</a:t>
            </a:r>
            <a:r>
              <a:rPr lang="en-US" sz="2400" dirty="0"/>
              <a:t> oleh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sehari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686568" cy="1143000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8013" cy="3838583"/>
          </a:xfrm>
        </p:spPr>
        <p:txBody>
          <a:bodyPr/>
          <a:lstStyle/>
          <a:p>
            <a:r>
              <a:rPr lang="en-US" dirty="0"/>
              <a:t>CT Scan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tumor. </a:t>
            </a:r>
          </a:p>
          <a:p>
            <a:r>
              <a:rPr lang="en-US" dirty="0" err="1"/>
              <a:t>Sklerosis</a:t>
            </a:r>
            <a:r>
              <a:rPr lang="en-US" dirty="0"/>
              <a:t> multiple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Magnetic Resonance Imaging (MRI).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2F01-1DCE-478A-9637-B5A7C7E2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8013" cy="682625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3F27-19F0-42AA-AAE7-D204848E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8013" cy="4279751"/>
          </a:xfrm>
        </p:spPr>
        <p:txBody>
          <a:bodyPr/>
          <a:lstStyle/>
          <a:p>
            <a:r>
              <a:rPr lang="en-US" dirty="0"/>
              <a:t>Nyeri</a:t>
            </a:r>
          </a:p>
          <a:p>
            <a:r>
              <a:rPr lang="en-US" dirty="0" err="1"/>
              <a:t>Spasme</a:t>
            </a:r>
            <a:endParaRPr lang="en-US" dirty="0"/>
          </a:p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sensoris</a:t>
            </a:r>
            <a:endParaRPr lang="en-US" dirty="0"/>
          </a:p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8591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28667" r="36719" b="8667"/>
          <a:stretch>
            <a:fillRect/>
          </a:stretch>
        </p:blipFill>
        <p:spPr bwMode="auto">
          <a:xfrm>
            <a:off x="762000" y="1752600"/>
            <a:ext cx="739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7031" t="30000" r="7813" b="11333"/>
          <a:stretch>
            <a:fillRect/>
          </a:stretch>
        </p:blipFill>
        <p:spPr bwMode="auto">
          <a:xfrm>
            <a:off x="381000" y="3048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6250" t="36667" r="9375" b="19334"/>
          <a:stretch>
            <a:fillRect/>
          </a:stretch>
        </p:blipFill>
        <p:spPr bwMode="auto">
          <a:xfrm>
            <a:off x="0" y="3048000"/>
            <a:ext cx="922712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143000" y="5029200"/>
            <a:ext cx="777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53400" y="48006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5257800"/>
            <a:ext cx="853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5562600"/>
            <a:ext cx="853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Jurnal</a:t>
            </a:r>
            <a:r>
              <a:rPr lang="en-US" dirty="0"/>
              <a:t> Trigeminal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https://journals.sbmu.ac.ir/physiotherapy/article/view/18483/14289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Nervus</a:t>
            </a:r>
            <a:r>
              <a:rPr lang="en-US" dirty="0"/>
              <a:t> Trigeminal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https://www.youtube.com/watch?v=srEvepRanoA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772399" cy="990600"/>
          </a:xfrm>
        </p:spPr>
        <p:txBody>
          <a:bodyPr/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TERIMAKASIH</a:t>
            </a:r>
          </a:p>
        </p:txBody>
      </p:sp>
      <p:pic>
        <p:nvPicPr>
          <p:cNvPr id="4" name="Picture 4" descr="D:\ARTWORK\UNISA\BRAND BOOK\CDR\__MASTER TEMPLATE\TEMPLATE PPT\JPG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200514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4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Bell’s palsy 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lang="en-US" sz="2800" i="1" dirty="0"/>
              <a:t> </a:t>
            </a:r>
            <a:r>
              <a:rPr lang="fi-FI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terbanyak dari kelumpuhan akut perifer 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wajah unilateral di dunia. 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Insidensinya</a:t>
            </a:r>
            <a:r>
              <a:rPr lang="it-IT" sz="2800" dirty="0"/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sebesar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20-30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100.000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Bell’s palsy 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menempati</a:t>
            </a: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porsi</a:t>
            </a: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sebesar</a:t>
            </a:r>
            <a:r>
              <a:rPr lang="en-US" sz="2800" i="1" dirty="0"/>
              <a:t> </a:t>
            </a:r>
            <a:r>
              <a:rPr lang="fi-FI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60-70% dari seluruh kasus kelumpuhan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perifer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wajah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unilateral (Murthy &amp; Saxena,2011).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padapria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,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anak-anak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lebihumum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usia15-45 </a:t>
            </a:r>
            <a:r>
              <a:rPr lang="en-US" sz="2800" dirty="0" err="1"/>
              <a:t>tahun</a:t>
            </a:r>
            <a:r>
              <a:rPr lang="en-US" sz="2800" dirty="0"/>
              <a:t> (</a:t>
            </a:r>
            <a:r>
              <a:rPr lang="en-US" sz="2800" dirty="0" err="1"/>
              <a:t>Baughetal</a:t>
            </a:r>
            <a:r>
              <a:rPr lang="en-US" sz="2800" dirty="0"/>
              <a:t>, 2013)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575A-2428-4AD6-AC3C-8B75FCEF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Kelas 6C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2F173-92FF-454C-AC01-8B74727A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B3205-BFA2-4166-AF49-5AB16581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6050"/>
            <a:ext cx="8496944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3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F501-5A0F-4337-A2BB-7F7671DE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CB9A-CA7B-410E-928F-8B29D50F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00C4F-CC94-4C94-A8AB-F22953CF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4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7A1B-97A0-4875-91C8-DAA7F396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9968-6C54-4AC7-9B65-EDEF0FA6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27ADB-3B8F-4CF3-B891-0DA2419E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7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56EB-6A66-4970-A1E8-C08EBCDC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424"/>
            <a:ext cx="8228013" cy="682625"/>
          </a:xfrm>
        </p:spPr>
        <p:txBody>
          <a:bodyPr/>
          <a:lstStyle/>
          <a:p>
            <a:r>
              <a:rPr lang="en-US" dirty="0"/>
              <a:t>6B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D5F6E-90BE-4731-A1FC-75310410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B1CA5-55AD-4A4F-8ECF-3E6B7578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3" y="1492265"/>
            <a:ext cx="8073653" cy="47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92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E8C2-47AA-419D-88C5-FC5FF024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E233-9C2F-4E07-8510-C49B9AC9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92262-18DB-47DC-96F8-FBDA6195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6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1CD3-162B-4BEE-82B1-0A5FD5E4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172CC-D17B-4143-A4A0-E0937FB7C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050F0-69D3-4909-9F84-EE7C350B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66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8D512-AB6A-405D-9657-1EB9551C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17"/>
          <a:stretch/>
        </p:blipFill>
        <p:spPr>
          <a:xfrm>
            <a:off x="179512" y="1268760"/>
            <a:ext cx="8228013" cy="5140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351B77-DB53-42BE-B58A-B59C0AEA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dirty="0"/>
              <a:t>Kelas 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6627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85E5-502B-4040-BEC2-5805006E1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1213A-8459-4152-A8F5-77CB55AD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3CC9-7508-424B-A10D-86C606C2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751C-DBE3-4F48-8712-AEF32A2C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B0E95-97D6-4978-B060-69697148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1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8013" cy="1141412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8013" cy="44100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600" b="1" dirty="0"/>
              <a:t>Bell’s palsy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kelumpuhan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perifer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(acute onset)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sebelah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(de Almeida.et al., 2014)</a:t>
            </a:r>
            <a:endParaRPr lang="en-US" sz="2400" i="1" dirty="0"/>
          </a:p>
          <a:p>
            <a:pPr>
              <a:buFont typeface="Wingdings" pitchFamily="2" charset="2"/>
              <a:buChar char="ü"/>
            </a:pPr>
            <a:r>
              <a:rPr lang="id-ID" b="1" i="1" dirty="0"/>
              <a:t>Bell’s Palsy</a:t>
            </a:r>
            <a:r>
              <a:rPr lang="id-ID" b="1" dirty="0"/>
              <a:t> / </a:t>
            </a:r>
            <a:r>
              <a:rPr lang="id-ID" altLang="id-ID" b="1" i="1" dirty="0"/>
              <a:t>Facial Paralyse </a:t>
            </a:r>
            <a:endParaRPr lang="en-US" altLang="id-ID" b="1" dirty="0">
              <a:sym typeface="Wingdings" pitchFamily="2" charset="2"/>
            </a:endParaRPr>
          </a:p>
          <a:p>
            <a:r>
              <a:rPr lang="en-US" altLang="id-ID" sz="2400" dirty="0">
                <a:sym typeface="Wingdings" pitchFamily="2" charset="2"/>
              </a:rPr>
              <a:t>    S</a:t>
            </a:r>
            <a:r>
              <a:rPr lang="id-ID" sz="2400" dirty="0"/>
              <a:t>uatu kelumpuhan akut </a:t>
            </a:r>
            <a:r>
              <a:rPr lang="id-ID" sz="2400" i="1" dirty="0"/>
              <a:t>nervus facialis perifer</a:t>
            </a:r>
            <a:r>
              <a:rPr lang="id-ID" sz="2400" dirty="0"/>
              <a:t> yang penyebabnya tidak diketahui </a:t>
            </a:r>
            <a:r>
              <a:rPr lang="id-ID" sz="2400" i="1" dirty="0"/>
              <a:t>(idiopatik).</a:t>
            </a:r>
            <a:r>
              <a:rPr lang="en-US" sz="2400" dirty="0" err="1"/>
              <a:t>Lumbantobing</a:t>
            </a:r>
            <a:r>
              <a:rPr lang="en-US" sz="2400" dirty="0"/>
              <a:t>, 2012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Prognosis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(85%)</a:t>
            </a:r>
            <a:r>
              <a:rPr lang="en-US" sz="2400" dirty="0" err="1"/>
              <a:t>sembuh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1-2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rekurensi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8% </a:t>
            </a:r>
            <a:r>
              <a:rPr lang="en-US" sz="2400" dirty="0" err="1"/>
              <a:t>kasus</a:t>
            </a:r>
            <a:r>
              <a:rPr lang="en-US" sz="2400" dirty="0"/>
              <a:t>.(</a:t>
            </a:r>
            <a:r>
              <a:rPr lang="en-US" sz="2400" dirty="0" err="1"/>
              <a:t>Lowis</a:t>
            </a:r>
            <a:r>
              <a:rPr lang="en-US" sz="2400" dirty="0"/>
              <a:t> &amp;</a:t>
            </a:r>
            <a:r>
              <a:rPr lang="en-US" sz="2400" dirty="0" err="1"/>
              <a:t>Gaharu</a:t>
            </a:r>
            <a:r>
              <a:rPr lang="en-US" sz="2400" dirty="0"/>
              <a:t> 2012).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6EC1-F7E9-487D-AB76-E5161CAA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8013" cy="507330"/>
          </a:xfrm>
        </p:spPr>
        <p:txBody>
          <a:bodyPr/>
          <a:lstStyle/>
          <a:p>
            <a:r>
              <a:rPr lang="en-US" dirty="0" err="1"/>
              <a:t>Anatomi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577F-2B4C-4BF2-8C2C-A843EFCF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Keluar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  <a:sym typeface="Wingdings" pitchFamily="2" charset="2"/>
              </a:rPr>
              <a:t>ons  </a:t>
            </a:r>
            <a:r>
              <a:rPr lang="en-ID" sz="2400" b="0" dirty="0" err="1">
                <a:effectLst/>
              </a:rPr>
              <a:t>memasuki</a:t>
            </a:r>
            <a:r>
              <a:rPr lang="en-ID" sz="2400" b="0" dirty="0">
                <a:effectLst/>
              </a:rPr>
              <a:t> </a:t>
            </a:r>
            <a:r>
              <a:rPr lang="en-ID" sz="2400" b="1" dirty="0" err="1">
                <a:effectLst/>
              </a:rPr>
              <a:t>kanal</a:t>
            </a:r>
            <a:r>
              <a:rPr lang="en-ID" sz="2400" b="1" dirty="0">
                <a:effectLst/>
              </a:rPr>
              <a:t> </a:t>
            </a:r>
            <a:r>
              <a:rPr lang="en-ID" sz="2400" b="1" dirty="0" err="1">
                <a:effectLst/>
              </a:rPr>
              <a:t>fasialis</a:t>
            </a:r>
            <a:r>
              <a:rPr lang="en-ID" sz="2400" b="1" dirty="0">
                <a:effectLst/>
              </a:rPr>
              <a:t> </a:t>
            </a:r>
            <a:r>
              <a:rPr lang="en-ID" sz="2400" b="0" dirty="0" err="1">
                <a:effectLst/>
              </a:rPr>
              <a:t>melalui</a:t>
            </a:r>
            <a:r>
              <a:rPr lang="en-ID" sz="2400" b="0" dirty="0">
                <a:effectLst/>
              </a:rPr>
              <a:t> </a:t>
            </a:r>
            <a:r>
              <a:rPr lang="en-ID" sz="2400" b="1" dirty="0">
                <a:effectLst/>
              </a:rPr>
              <a:t>meatus </a:t>
            </a:r>
            <a:r>
              <a:rPr lang="en-ID" sz="2400" b="1" dirty="0" err="1">
                <a:effectLst/>
              </a:rPr>
              <a:t>akustikus</a:t>
            </a:r>
            <a:r>
              <a:rPr lang="en-ID" sz="2400" b="1" dirty="0">
                <a:effectLst/>
              </a:rPr>
              <a:t> internus </a:t>
            </a:r>
            <a:r>
              <a:rPr lang="en-ID" sz="2400" b="0" dirty="0">
                <a:effectLst/>
              </a:rPr>
              <a:t>pada </a:t>
            </a:r>
            <a:r>
              <a:rPr lang="en-ID" sz="2400" b="1" dirty="0" err="1">
                <a:effectLst/>
              </a:rPr>
              <a:t>tulang</a:t>
            </a:r>
            <a:r>
              <a:rPr lang="en-ID" sz="2400" b="1" dirty="0">
                <a:effectLst/>
              </a:rPr>
              <a:t> temporal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ID" sz="2400" b="0" dirty="0" err="1">
                <a:effectLst/>
              </a:rPr>
              <a:t>dalam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tulang</a:t>
            </a:r>
            <a:r>
              <a:rPr lang="en-ID" sz="2400" b="0" dirty="0">
                <a:effectLst/>
              </a:rPr>
              <a:t> temporal, nervus </a:t>
            </a:r>
            <a:r>
              <a:rPr lang="en-ID" sz="2400" b="0" dirty="0" err="1">
                <a:effectLst/>
              </a:rPr>
              <a:t>fasialis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memberikan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percabangan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kepada</a:t>
            </a:r>
            <a:r>
              <a:rPr lang="en-ID" sz="2400" b="0" dirty="0">
                <a:effectLst/>
              </a:rPr>
              <a:t> 3 </a:t>
            </a:r>
            <a:r>
              <a:rPr lang="en-ID" sz="2400" b="0" dirty="0" err="1">
                <a:effectLst/>
              </a:rPr>
              <a:t>saraf</a:t>
            </a:r>
            <a:r>
              <a:rPr lang="en-ID" sz="2400" b="0" dirty="0">
                <a:effectLst/>
              </a:rPr>
              <a:t> :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2400" b="1" i="1" u="sng" dirty="0">
                <a:effectLst/>
              </a:rPr>
              <a:t>N. </a:t>
            </a:r>
            <a:r>
              <a:rPr lang="en-ID" sz="2400" b="1" i="1" u="sng" dirty="0" err="1">
                <a:effectLst/>
              </a:rPr>
              <a:t>petrosus</a:t>
            </a:r>
            <a:r>
              <a:rPr lang="en-ID" sz="2400" b="1" i="1" u="sng" dirty="0">
                <a:effectLst/>
              </a:rPr>
              <a:t> major</a:t>
            </a:r>
            <a:r>
              <a:rPr lang="en-ID" sz="2400" b="1" i="1" dirty="0">
                <a:effectLst/>
              </a:rPr>
              <a:t> </a:t>
            </a:r>
            <a:r>
              <a:rPr lang="en-ID" sz="2400" b="0" dirty="0" err="1">
                <a:effectLst/>
              </a:rPr>
              <a:t>sebuah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saraf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parasimpatik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kelenjar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mukus</a:t>
            </a:r>
            <a:r>
              <a:rPr lang="en-ID" sz="2400" b="0" dirty="0">
                <a:effectLst/>
              </a:rPr>
              <a:t> dan </a:t>
            </a:r>
            <a:r>
              <a:rPr lang="en-ID" sz="2400" b="0" dirty="0" err="1">
                <a:effectLst/>
              </a:rPr>
              <a:t>lakrimal</a:t>
            </a:r>
            <a:endParaRPr lang="en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b="1" i="1" u="sng" dirty="0">
                <a:effectLst/>
              </a:rPr>
              <a:t>N. stapedius</a:t>
            </a:r>
            <a:r>
              <a:rPr lang="en-ID" sz="2400" b="1" dirty="0">
                <a:effectLst/>
              </a:rPr>
              <a:t> </a:t>
            </a:r>
            <a:r>
              <a:rPr lang="en-ID" sz="2400" b="0" dirty="0">
                <a:effectLst/>
              </a:rPr>
              <a:t>yang </a:t>
            </a:r>
            <a:r>
              <a:rPr lang="en-ID" sz="2400" b="0" dirty="0" err="1">
                <a:effectLst/>
              </a:rPr>
              <a:t>mempersarafi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gerakan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motorik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otot</a:t>
            </a:r>
            <a:r>
              <a:rPr lang="en-ID" sz="2400" b="0" dirty="0">
                <a:effectLst/>
              </a:rPr>
              <a:t> stapedius di </a:t>
            </a:r>
            <a:r>
              <a:rPr lang="en-ID" sz="2400" b="0" dirty="0" err="1">
                <a:effectLst/>
              </a:rPr>
              <a:t>telinga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tengah</a:t>
            </a:r>
            <a:endParaRPr lang="en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b="1" i="1" u="sng" dirty="0">
                <a:effectLst/>
              </a:rPr>
              <a:t>Chorda Tympani</a:t>
            </a:r>
            <a:r>
              <a:rPr lang="en-ID" sz="2400" b="1" dirty="0">
                <a:effectLst/>
              </a:rPr>
              <a:t> </a:t>
            </a:r>
            <a:r>
              <a:rPr lang="en-ID" sz="2400" b="0" dirty="0" err="1">
                <a:effectLst/>
              </a:rPr>
              <a:t>yaitu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serabut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saraf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sensorik</a:t>
            </a:r>
            <a:r>
              <a:rPr lang="en-ID" sz="2400" b="0" dirty="0">
                <a:effectLst/>
              </a:rPr>
              <a:t> yang </a:t>
            </a:r>
            <a:r>
              <a:rPr lang="en-ID" sz="2400" b="0" dirty="0" err="1">
                <a:effectLst/>
              </a:rPr>
              <a:t>mempersarafi</a:t>
            </a:r>
            <a:r>
              <a:rPr lang="en-ID" sz="2400" b="0" dirty="0">
                <a:effectLst/>
              </a:rPr>
              <a:t> 2/3 </a:t>
            </a:r>
            <a:r>
              <a:rPr lang="en-ID" sz="2400" b="0" dirty="0" err="1">
                <a:effectLst/>
              </a:rPr>
              <a:t>lidah</a:t>
            </a:r>
            <a:r>
              <a:rPr lang="en-ID" sz="2400" b="0" dirty="0">
                <a:effectLst/>
              </a:rPr>
              <a:t> anterior dan </a:t>
            </a:r>
            <a:r>
              <a:rPr lang="en-ID" sz="2400" b="0" dirty="0" err="1">
                <a:effectLst/>
              </a:rPr>
              <a:t>serabut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parasimpatik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dari</a:t>
            </a:r>
            <a:r>
              <a:rPr lang="en-ID" sz="2400" b="0" dirty="0">
                <a:effectLst/>
              </a:rPr>
              <a:t> </a:t>
            </a:r>
            <a:r>
              <a:rPr lang="en-ID" sz="2400" b="0" dirty="0" err="1">
                <a:effectLst/>
              </a:rPr>
              <a:t>kelenjar</a:t>
            </a:r>
            <a:r>
              <a:rPr lang="en-ID" sz="2400" b="0" dirty="0">
                <a:effectLst/>
              </a:rPr>
              <a:t> submandibular dan sublingual.</a:t>
            </a:r>
            <a:endParaRPr lang="en-ID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2871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MATERI KULIAH\MODUL\MODUL SARAF TEPI\2020\Gambar bells palsy\WhatsApp Image 2021-05-28 at 21.57.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512" y="882924"/>
            <a:ext cx="7664218" cy="53321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142984"/>
            <a:ext cx="6429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ANATOMI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MATERI KULIAH\MODUL\MODUL SARAF TEPI\2020\Gambar bells palsy\WhatsApp Image 2021-05-28 at 21.56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477148" cy="471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unisa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Noto Sans CJK SC Regular"/>
        <a:cs typeface="Noto Sans CJK SC Regular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unisa</Template>
  <TotalTime>7605</TotalTime>
  <Words>1575</Words>
  <Application>Microsoft Office PowerPoint</Application>
  <PresentationFormat>On-screen Show (4:3)</PresentationFormat>
  <Paragraphs>192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56</vt:i4>
      </vt:variant>
      <vt:variant>
        <vt:lpstr>Slide Titles</vt:lpstr>
      </vt:variant>
      <vt:variant>
        <vt:i4>58</vt:i4>
      </vt:variant>
    </vt:vector>
  </HeadingPairs>
  <TitlesOfParts>
    <vt:vector size="122" baseType="lpstr">
      <vt:lpstr>Apple Chancery</vt:lpstr>
      <vt:lpstr>Arial</vt:lpstr>
      <vt:lpstr>Arial Narrow</vt:lpstr>
      <vt:lpstr>Arial Rounded MT Bold</vt:lpstr>
      <vt:lpstr>Calibri</vt:lpstr>
      <vt:lpstr>Times New Roman</vt:lpstr>
      <vt:lpstr>Verdana</vt:lpstr>
      <vt:lpstr>Wingdings</vt:lpstr>
      <vt:lpstr>Theme unisa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 PROSES FISIOTERAPI PADA KASUS  BELL’S PALSY  DAN TRIGEMINAL NEURALGIA  </vt:lpstr>
      <vt:lpstr>DOA BELAJAR</vt:lpstr>
      <vt:lpstr>TUJUAN PEMBELAJARAN</vt:lpstr>
      <vt:lpstr>Bell’s Palsy</vt:lpstr>
      <vt:lpstr>Pendahuluan</vt:lpstr>
      <vt:lpstr>Definisi</vt:lpstr>
      <vt:lpstr>Anatomi</vt:lpstr>
      <vt:lpstr>PowerPoint Presentation</vt:lpstr>
      <vt:lpstr>PowerPoint Presentation</vt:lpstr>
      <vt:lpstr>Etiologi</vt:lpstr>
      <vt:lpstr>Patofisiologi</vt:lpstr>
      <vt:lpstr>Manifestasi Klinis</vt:lpstr>
      <vt:lpstr>Diagnosa Pembanding</vt:lpstr>
      <vt:lpstr>PowerPoint Presentation</vt:lpstr>
      <vt:lpstr>PowerPoint Presentation</vt:lpstr>
      <vt:lpstr>Perbedaan Gejala Motorik Paralisis Nervus Fasialis Sentral dan Perifer </vt:lpstr>
      <vt:lpstr>Prognosis</vt:lpstr>
      <vt:lpstr>Pemeriksaan Khusus</vt:lpstr>
      <vt:lpstr>PowerPoint Presentation</vt:lpstr>
      <vt:lpstr>PowerPoint Presentation</vt:lpstr>
      <vt:lpstr>Penilaian</vt:lpstr>
      <vt:lpstr>Klasifikasi</vt:lpstr>
      <vt:lpstr>PowerPoint Presentation</vt:lpstr>
      <vt:lpstr>PowerPoint Presentation</vt:lpstr>
      <vt:lpstr>Penatalaksanaan Fisioterapi</vt:lpstr>
      <vt:lpstr>PowerPoint Presentation</vt:lpstr>
      <vt:lpstr>Mirror Exc</vt:lpstr>
      <vt:lpstr>PowerPoint Presentation</vt:lpstr>
      <vt:lpstr>PowerPoint Presentation</vt:lpstr>
      <vt:lpstr>PowerPoint Presentation</vt:lpstr>
      <vt:lpstr>Jurnal BP</vt:lpstr>
      <vt:lpstr>TRIGEMINAL Neuralgia</vt:lpstr>
      <vt:lpstr>Menurut  The International Headache Society</vt:lpstr>
      <vt:lpstr>PowerPoint Presentation</vt:lpstr>
      <vt:lpstr>ANATOMI</vt:lpstr>
      <vt:lpstr>PowerPoint Presentation</vt:lpstr>
      <vt:lpstr>PowerPoint Presentation</vt:lpstr>
      <vt:lpstr>ETIOLOGI</vt:lpstr>
      <vt:lpstr>Tanda dan Gejala  Trigeminal neuralgia </vt:lpstr>
      <vt:lpstr>PowerPoint Presentation</vt:lpstr>
      <vt:lpstr>PowerPoint Presentation</vt:lpstr>
      <vt:lpstr>Menurut International Headache Society kriteria diagnosis trigeminal neuralgia adalah : </vt:lpstr>
      <vt:lpstr>Pemeriksaan Penunjang </vt:lpstr>
      <vt:lpstr>Pemeriksaan Spesifik </vt:lpstr>
      <vt:lpstr>PowerPoint Presentation</vt:lpstr>
      <vt:lpstr>PowerPoint Presentation</vt:lpstr>
      <vt:lpstr>Link Jurnal Trigeminal</vt:lpstr>
      <vt:lpstr>Video Anatomi Nervus Trigeminal</vt:lpstr>
      <vt:lpstr>TERIMAKASIH</vt:lpstr>
      <vt:lpstr>Kelas 6C</vt:lpstr>
      <vt:lpstr>PowerPoint Presentation</vt:lpstr>
      <vt:lpstr>PowerPoint Presentation</vt:lpstr>
      <vt:lpstr>6B</vt:lpstr>
      <vt:lpstr>PowerPoint Presentation</vt:lpstr>
      <vt:lpstr>PowerPoint Presentation</vt:lpstr>
      <vt:lpstr>Kelas 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BISNIS</dc:title>
  <dc:creator>Berlian</dc:creator>
  <cp:lastModifiedBy>dika rizki imania</cp:lastModifiedBy>
  <cp:revision>358</cp:revision>
  <dcterms:created xsi:type="dcterms:W3CDTF">2019-10-07T06:52:54Z</dcterms:created>
  <dcterms:modified xsi:type="dcterms:W3CDTF">2021-06-23T03:56:31Z</dcterms:modified>
</cp:coreProperties>
</file>