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7" r:id="rId1"/>
  </p:sldMasterIdLst>
  <p:notesMasterIdLst>
    <p:notesMasterId r:id="rId16"/>
  </p:notesMasterIdLst>
  <p:sldIdLst>
    <p:sldId id="256" r:id="rId2"/>
    <p:sldId id="262" r:id="rId3"/>
    <p:sldId id="261" r:id="rId4"/>
    <p:sldId id="263" r:id="rId5"/>
    <p:sldId id="257" r:id="rId6"/>
    <p:sldId id="264" r:id="rId7"/>
    <p:sldId id="258" r:id="rId8"/>
    <p:sldId id="259" r:id="rId9"/>
    <p:sldId id="266" r:id="rId10"/>
    <p:sldId id="267" r:id="rId11"/>
    <p:sldId id="268" r:id="rId12"/>
    <p:sldId id="269" r:id="rId13"/>
    <p:sldId id="270" r:id="rId14"/>
    <p:sldId id="26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9"/>
    <p:restoredTop sz="94715"/>
  </p:normalViewPr>
  <p:slideViewPr>
    <p:cSldViewPr snapToGrid="0" snapToObjects="1">
      <p:cViewPr varScale="1">
        <p:scale>
          <a:sx n="121" d="100"/>
          <a:sy n="121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686DE-1994-2B46-AA02-46CE28C6FFF2}" type="datetimeFigureOut">
              <a:rPr lang="en-US" smtClean="0"/>
              <a:t>6/8/21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07D09-A39F-184D-BF84-672A441C4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90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1.   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</a:p>
          <a:p>
            <a:pPr fontAlgn="base"/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Kendaraan</a:t>
            </a:r>
            <a:r>
              <a:rPr lang="en-US" dirty="0" smtClean="0"/>
              <a:t> </a:t>
            </a:r>
            <a:r>
              <a:rPr lang="en-US" dirty="0" err="1" smtClean="0"/>
              <a:t>Bermotor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smtClean="0"/>
              <a:t>Bea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Kendaraan</a:t>
            </a:r>
            <a:r>
              <a:rPr lang="en-US" dirty="0" smtClean="0"/>
              <a:t> </a:t>
            </a:r>
            <a:r>
              <a:rPr lang="en-US" dirty="0" err="1" smtClean="0"/>
              <a:t>Bermotor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Bakar</a:t>
            </a:r>
            <a:r>
              <a:rPr lang="en-US" dirty="0" smtClean="0"/>
              <a:t> </a:t>
            </a:r>
            <a:r>
              <a:rPr lang="en-US" dirty="0" err="1" smtClean="0"/>
              <a:t>Kendaraan</a:t>
            </a:r>
            <a:r>
              <a:rPr lang="en-US" dirty="0" smtClean="0"/>
              <a:t> </a:t>
            </a:r>
            <a:r>
              <a:rPr lang="en-US" dirty="0" err="1" smtClean="0"/>
              <a:t>Bermotor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err="1" smtClean="0"/>
              <a:t>Pajak</a:t>
            </a:r>
            <a:r>
              <a:rPr lang="en-US" dirty="0" smtClean="0"/>
              <a:t> Air </a:t>
            </a:r>
            <a:r>
              <a:rPr lang="en-US" dirty="0" err="1" smtClean="0"/>
              <a:t>Permukaan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Rokok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2.   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</a:p>
          <a:p>
            <a:pPr fontAlgn="base"/>
            <a:r>
              <a:rPr lang="en-US" dirty="0" err="1" smtClean="0"/>
              <a:t>Pajak</a:t>
            </a:r>
            <a:r>
              <a:rPr lang="en-US" dirty="0" smtClean="0"/>
              <a:t> Hotel.</a:t>
            </a:r>
          </a:p>
          <a:p>
            <a:pPr fontAlgn="base"/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Restoran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Hiburan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Reklame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err="1" smtClean="0"/>
              <a:t>Pajak</a:t>
            </a:r>
            <a:r>
              <a:rPr lang="en-US" dirty="0" smtClean="0"/>
              <a:t> Mineral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Logam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Parkir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err="1" smtClean="0"/>
              <a:t>Pajak</a:t>
            </a:r>
            <a:r>
              <a:rPr lang="en-US" dirty="0" smtClean="0"/>
              <a:t> Air Tanah.</a:t>
            </a:r>
          </a:p>
          <a:p>
            <a:pPr fontAlgn="base"/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Sarang</a:t>
            </a:r>
            <a:r>
              <a:rPr lang="en-US" dirty="0" smtClean="0"/>
              <a:t> </a:t>
            </a:r>
            <a:r>
              <a:rPr lang="en-US" dirty="0" err="1" smtClean="0"/>
              <a:t>Burung</a:t>
            </a:r>
            <a:r>
              <a:rPr lang="en-US" dirty="0" smtClean="0"/>
              <a:t> </a:t>
            </a:r>
            <a:r>
              <a:rPr lang="en-US" dirty="0" err="1" smtClean="0"/>
              <a:t>Walet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Perdesaan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Perkotaan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smtClean="0"/>
              <a:t>Bea </a:t>
            </a:r>
            <a:r>
              <a:rPr lang="en-US" dirty="0" err="1" smtClean="0"/>
              <a:t>Perolehan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Tanah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err="1" smtClean="0"/>
              <a:t>Sekadar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,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2014,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(PBB) </a:t>
            </a:r>
            <a:r>
              <a:rPr lang="en-US" dirty="0" err="1" smtClean="0"/>
              <a:t>Perdesaan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Perkotaan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(PBB) Perkebunan, </a:t>
            </a:r>
            <a:r>
              <a:rPr lang="en-US" dirty="0" err="1" smtClean="0"/>
              <a:t>Perhutanan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 </a:t>
            </a:r>
            <a:r>
              <a:rPr lang="en-US" dirty="0" err="1" smtClean="0"/>
              <a:t>Pertambangan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07D09-A39F-184D-BF84-672A441C4FC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36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err="1" smtClean="0"/>
              <a:t>mulai</a:t>
            </a:r>
            <a:r>
              <a:rPr lang="en-US" sz="1200" dirty="0" smtClean="0"/>
              <a:t> </a:t>
            </a:r>
            <a:r>
              <a:rPr lang="en-US" sz="1200" dirty="0" err="1" smtClean="0"/>
              <a:t>tahun</a:t>
            </a:r>
            <a:r>
              <a:rPr lang="en-US" sz="1200" dirty="0" smtClean="0"/>
              <a:t> 2014, </a:t>
            </a:r>
            <a:r>
              <a:rPr lang="en-US" sz="1200" dirty="0" err="1" smtClean="0"/>
              <a:t>Pajak</a:t>
            </a:r>
            <a:r>
              <a:rPr lang="en-US" sz="1200" dirty="0" smtClean="0"/>
              <a:t> </a:t>
            </a:r>
            <a:r>
              <a:rPr lang="en-US" sz="1200" dirty="0" err="1" smtClean="0"/>
              <a:t>Bumi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Bangunan</a:t>
            </a:r>
            <a:r>
              <a:rPr lang="en-US" sz="1200" dirty="0" smtClean="0"/>
              <a:t> (PBB) </a:t>
            </a:r>
            <a:r>
              <a:rPr lang="en-US" sz="1200" dirty="0" err="1" smtClean="0"/>
              <a:t>Perdesaan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Perkotaan</a:t>
            </a:r>
            <a:r>
              <a:rPr lang="en-US" sz="1200" dirty="0" smtClean="0"/>
              <a:t> </a:t>
            </a:r>
            <a:r>
              <a:rPr lang="en-US" sz="1200" dirty="0" err="1" smtClean="0"/>
              <a:t>masuk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kategori</a:t>
            </a:r>
            <a:r>
              <a:rPr lang="en-US" sz="1200" dirty="0" smtClean="0"/>
              <a:t> </a:t>
            </a:r>
            <a:r>
              <a:rPr lang="en-US" sz="1200" dirty="0" err="1" smtClean="0"/>
              <a:t>pajak</a:t>
            </a:r>
            <a:r>
              <a:rPr lang="en-US" sz="1200" dirty="0" smtClean="0"/>
              <a:t> </a:t>
            </a:r>
            <a:r>
              <a:rPr lang="en-US" sz="1200" dirty="0" err="1" smtClean="0"/>
              <a:t>daerah</a:t>
            </a:r>
            <a:r>
              <a:rPr lang="en-US" sz="1200" dirty="0" smtClean="0"/>
              <a:t>. </a:t>
            </a:r>
            <a:r>
              <a:rPr lang="en-US" sz="1200" dirty="0" err="1" smtClean="0"/>
              <a:t>Sedangkan</a:t>
            </a:r>
            <a:r>
              <a:rPr lang="en-US" sz="1200" dirty="0" smtClean="0"/>
              <a:t> </a:t>
            </a:r>
            <a:r>
              <a:rPr lang="en-US" sz="1200" dirty="0" err="1" smtClean="0"/>
              <a:t>Pajak</a:t>
            </a:r>
            <a:r>
              <a:rPr lang="en-US" sz="1200" dirty="0" smtClean="0"/>
              <a:t> </a:t>
            </a:r>
            <a:r>
              <a:rPr lang="en-US" sz="1200" dirty="0" err="1" smtClean="0"/>
              <a:t>Bumi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Bangunan</a:t>
            </a:r>
            <a:r>
              <a:rPr lang="en-US" sz="1200" dirty="0" smtClean="0"/>
              <a:t> (PBB) Perkebunan, </a:t>
            </a:r>
            <a:r>
              <a:rPr lang="en-US" sz="1200" dirty="0" err="1" smtClean="0"/>
              <a:t>Perhutanan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 </a:t>
            </a:r>
            <a:r>
              <a:rPr lang="en-US" sz="1200" dirty="0" err="1" smtClean="0"/>
              <a:t>Pertambangan</a:t>
            </a:r>
            <a:r>
              <a:rPr lang="en-US" sz="1200" dirty="0" smtClean="0"/>
              <a:t> </a:t>
            </a:r>
            <a:r>
              <a:rPr lang="en-US" sz="1200" dirty="0" err="1" smtClean="0"/>
              <a:t>masih</a:t>
            </a:r>
            <a:r>
              <a:rPr lang="en-US" sz="1200" dirty="0" smtClean="0"/>
              <a:t> </a:t>
            </a:r>
            <a:r>
              <a:rPr lang="en-US" sz="1200" dirty="0" err="1" smtClean="0"/>
              <a:t>tetap</a:t>
            </a:r>
            <a:r>
              <a:rPr lang="en-US" sz="1200" dirty="0" smtClean="0"/>
              <a:t> </a:t>
            </a:r>
            <a:r>
              <a:rPr lang="en-US" sz="1200" dirty="0" err="1" smtClean="0"/>
              <a:t>merupakan</a:t>
            </a:r>
            <a:r>
              <a:rPr lang="en-US" sz="1200" dirty="0" smtClean="0"/>
              <a:t> </a:t>
            </a:r>
            <a:r>
              <a:rPr lang="en-US" sz="1200" dirty="0" err="1" smtClean="0"/>
              <a:t>pajak</a:t>
            </a:r>
            <a:r>
              <a:rPr lang="en-US" sz="1200" dirty="0" smtClean="0"/>
              <a:t> </a:t>
            </a:r>
            <a:r>
              <a:rPr lang="en-US" sz="1200" dirty="0" err="1" smtClean="0"/>
              <a:t>pusat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07D09-A39F-184D-BF84-672A441C4FC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54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Beberapa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antaranya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seperti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jalan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lingkungan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kompleks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bangunan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seperti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hotel,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pabrik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emplasemennya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lainnya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merupakan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bagian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kompleks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bangunan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tersebut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Adapun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contoh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lainnya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meliputi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jalan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tol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galangan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kapal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dermaga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tempat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penampungan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kilang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minyak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pipa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minyak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serta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fasilitas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lain yang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memberikan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manfaat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Berdasarkan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uraian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atas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dikatakan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pengenaan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PBB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dilandaskan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atas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keuntungan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serta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kenikmatan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diperoleh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subjek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pajak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kepemilikan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suatu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lahan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suatu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bangunan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07D09-A39F-184D-BF84-672A441C4FC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01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6/8/21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319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6/8/21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3953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6/8/21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60287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6/8/21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335699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6/8/21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97710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6/8/21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00203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6/8/21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26363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6/8/21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8162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6/8/21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176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6/8/21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618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6/8/21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455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6/8/21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79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6/8/21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58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6/8/21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317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6/8/21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25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6/8/21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853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6/8/21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5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6/8/21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507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jponline.pajak.go.id/account/logi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(</a:t>
            </a:r>
            <a:r>
              <a:rPr lang="en-US" dirty="0" err="1" smtClean="0"/>
              <a:t>pbb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ppnbm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Erni</a:t>
            </a:r>
            <a:r>
              <a:rPr lang="en-US" dirty="0" smtClean="0"/>
              <a:t> </a:t>
            </a:r>
            <a:r>
              <a:rPr lang="en-US" dirty="0" err="1" smtClean="0"/>
              <a:t>Saharuddin</a:t>
            </a:r>
            <a:r>
              <a:rPr lang="en-US" dirty="0" smtClean="0"/>
              <a:t>, MPA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13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DISKUSIKAN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APAKAH ADA OBJEK PAJAK YANG TIDAK DIKENAKAN PBB?</a:t>
            </a:r>
          </a:p>
          <a:p>
            <a:r>
              <a:rPr lang="en-US" dirty="0" smtClean="0"/>
              <a:t>KEMUKAKAN TUJUAN DARI PBB!</a:t>
            </a:r>
          </a:p>
          <a:p>
            <a:r>
              <a:rPr lang="en-US" dirty="0" smtClean="0"/>
              <a:t>APAKAH PENERIMAAN NEGARA DARI PBB 3 TAHUN TERAKHIR SUDAH MENCAPAI TARGET?</a:t>
            </a:r>
          </a:p>
          <a:p>
            <a:r>
              <a:rPr lang="en-US" dirty="0" smtClean="0"/>
              <a:t>APAKAH PERUBAHAN BANGUNAN RUMAH/RENOVASI RUMAH AKAN BERPENGARUH PADA PBB SESEORANG?</a:t>
            </a:r>
          </a:p>
        </p:txBody>
      </p:sp>
    </p:spTree>
    <p:extLst>
      <p:ext uri="{BB962C8B-B14F-4D97-AF65-F5344CB8AC3E}">
        <p14:creationId xmlns:p14="http://schemas.microsoft.com/office/powerpoint/2010/main" val="85057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PAJAK </a:t>
            </a:r>
            <a:r>
              <a:rPr lang="en-US" dirty="0" err="1" smtClean="0"/>
              <a:t>penjualan</a:t>
            </a:r>
            <a:r>
              <a:rPr lang="en-US" dirty="0" smtClean="0"/>
              <a:t> BARANG MEWAH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Mewah</a:t>
            </a:r>
            <a:r>
              <a:rPr lang="en-US" dirty="0"/>
              <a:t> (</a:t>
            </a:r>
            <a:r>
              <a:rPr lang="en-US" dirty="0" err="1"/>
              <a:t>PPnBM</a:t>
            </a:r>
            <a:r>
              <a:rPr lang="en-US" dirty="0"/>
              <a:t>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yang </a:t>
            </a:r>
            <a:r>
              <a:rPr lang="en-US" dirty="0" err="1"/>
              <a:t>dikenakan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tergolong</a:t>
            </a:r>
            <a:r>
              <a:rPr lang="en-US" dirty="0"/>
              <a:t> </a:t>
            </a:r>
            <a:r>
              <a:rPr lang="en-US" dirty="0" err="1"/>
              <a:t>mewah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produsen</a:t>
            </a:r>
            <a:r>
              <a:rPr lang="en-US" dirty="0"/>
              <a:t> (</a:t>
            </a:r>
            <a:r>
              <a:rPr lang="en-US" dirty="0" err="1"/>
              <a:t>pengusaha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mengimpor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pekerjaannya</a:t>
            </a:r>
            <a:r>
              <a:rPr lang="en-US" dirty="0" smtClean="0"/>
              <a:t>.</a:t>
            </a:r>
          </a:p>
          <a:p>
            <a:r>
              <a:rPr lang="en-US" dirty="0" err="1"/>
              <a:t>PPnBM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yang </a:t>
            </a:r>
            <a:r>
              <a:rPr lang="en-US" dirty="0" err="1"/>
              <a:t>disetorkan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produsen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penjual</a:t>
            </a:r>
            <a:r>
              <a:rPr lang="en-US" dirty="0"/>
              <a:t> alias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dibebankan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jual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PpnBM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yang </a:t>
            </a:r>
            <a:r>
              <a:rPr lang="en-US" dirty="0" err="1"/>
              <a:t>dipergunakan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memungut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beli</a:t>
            </a:r>
            <a:r>
              <a:rPr lang="en-US" dirty="0"/>
              <a:t> yang </a:t>
            </a:r>
            <a:r>
              <a:rPr lang="en-US" dirty="0" err="1"/>
              <a:t>besar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PPnBM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menyasar</a:t>
            </a:r>
            <a:r>
              <a:rPr lang="en-US" dirty="0" smtClean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berpendapatan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50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Kena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yang </a:t>
            </a:r>
            <a:r>
              <a:rPr lang="en-US" dirty="0" err="1"/>
              <a:t>Tergolong</a:t>
            </a:r>
            <a:r>
              <a:rPr lang="en-US" dirty="0"/>
              <a:t> </a:t>
            </a:r>
            <a:r>
              <a:rPr lang="en-US" dirty="0" err="1" smtClean="0"/>
              <a:t>Mewah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Barang-barang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tergolong</a:t>
            </a:r>
            <a:r>
              <a:rPr lang="en-US" dirty="0"/>
              <a:t> </a:t>
            </a:r>
            <a:r>
              <a:rPr lang="en-US" dirty="0" err="1"/>
              <a:t>mewah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dikenai</a:t>
            </a:r>
            <a:r>
              <a:rPr lang="en-US" dirty="0"/>
              <a:t> </a:t>
            </a:r>
            <a:r>
              <a:rPr lang="en-US" dirty="0" err="1"/>
              <a:t>PPnBM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:</a:t>
            </a:r>
          </a:p>
          <a:p>
            <a:pPr fontAlgn="base"/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pokok</a:t>
            </a:r>
            <a:endParaRPr lang="en-US" dirty="0"/>
          </a:p>
          <a:p>
            <a:pPr fontAlgn="base"/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dikonsumsi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US" dirty="0"/>
          </a:p>
          <a:p>
            <a:pPr fontAlgn="base"/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dikonsumsi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berpenghasilan</a:t>
            </a:r>
            <a:r>
              <a:rPr lang="en-US" dirty="0"/>
              <a:t> </a:t>
            </a:r>
            <a:r>
              <a:rPr lang="en-US" dirty="0" err="1"/>
              <a:t>tinggi</a:t>
            </a:r>
            <a:endParaRPr lang="en-US" dirty="0"/>
          </a:p>
          <a:p>
            <a:pPr fontAlgn="base"/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dikonsumsi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status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5 </a:t>
            </a:r>
            <a:r>
              <a:rPr lang="en-US" dirty="0" err="1"/>
              <a:t>ayat</a:t>
            </a:r>
            <a:r>
              <a:rPr lang="en-US" dirty="0"/>
              <a:t> (1) UU PPN </a:t>
            </a:r>
            <a:r>
              <a:rPr lang="en-US" dirty="0" err="1"/>
              <a:t>Nomor</a:t>
            </a:r>
            <a:r>
              <a:rPr lang="en-US" dirty="0"/>
              <a:t> 42 TAHUN 2009,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PPnBM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</a:t>
            </a:r>
            <a:r>
              <a:rPr lang="en-US" dirty="0" err="1"/>
              <a:t>pembebanan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yang </a:t>
            </a:r>
            <a:r>
              <a:rPr lang="en-US" dirty="0" err="1"/>
              <a:t>berpenghasilan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yang </a:t>
            </a:r>
            <a:r>
              <a:rPr lang="en-US" dirty="0" err="1"/>
              <a:t>berpenghasilan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BKP yang </a:t>
            </a:r>
            <a:r>
              <a:rPr lang="en-US" dirty="0" err="1"/>
              <a:t>tergolong</a:t>
            </a:r>
            <a:r>
              <a:rPr lang="en-US" dirty="0"/>
              <a:t> </a:t>
            </a:r>
            <a:r>
              <a:rPr lang="en-US" dirty="0" err="1"/>
              <a:t>mewah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produsen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mengamankan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49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PRINSIP PEMUNGUTAN </a:t>
            </a:r>
            <a:r>
              <a:rPr lang="en-US" dirty="0" err="1" smtClean="0"/>
              <a:t>PPnbm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Pemungutan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Mewah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1 (</a:t>
            </a:r>
            <a:r>
              <a:rPr lang="en-US" dirty="0" err="1"/>
              <a:t>satu</a:t>
            </a:r>
            <a:r>
              <a:rPr lang="en-US" dirty="0"/>
              <a:t>) kali </a:t>
            </a:r>
            <a:r>
              <a:rPr lang="en-US" dirty="0" err="1"/>
              <a:t>saja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:</a:t>
            </a:r>
          </a:p>
          <a:p>
            <a:pPr fontAlgn="base"/>
            <a:r>
              <a:rPr lang="en-US" dirty="0" err="1"/>
              <a:t>Penyerahan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pabrikan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produsen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Kena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yang </a:t>
            </a:r>
            <a:r>
              <a:rPr lang="en-US" dirty="0" err="1"/>
              <a:t>tergolong</a:t>
            </a:r>
            <a:r>
              <a:rPr lang="en-US" dirty="0"/>
              <a:t> </a:t>
            </a:r>
            <a:r>
              <a:rPr lang="en-US" dirty="0" err="1"/>
              <a:t>mewah</a:t>
            </a:r>
            <a:endParaRPr lang="en-US" dirty="0"/>
          </a:p>
          <a:p>
            <a:pPr fontAlgn="base"/>
            <a:r>
              <a:rPr lang="en-US" dirty="0" err="1"/>
              <a:t>Impor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Kena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yang </a:t>
            </a:r>
            <a:r>
              <a:rPr lang="en-US" dirty="0" err="1"/>
              <a:t>tergolong</a:t>
            </a:r>
            <a:r>
              <a:rPr lang="en-US" dirty="0"/>
              <a:t> </a:t>
            </a:r>
            <a:r>
              <a:rPr lang="en-US" dirty="0" err="1"/>
              <a:t>mewah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59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Diskusikan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Pembebasan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mewah</a:t>
            </a:r>
            <a:r>
              <a:rPr lang="en-US" dirty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maret</a:t>
            </a:r>
            <a:r>
              <a:rPr lang="en-US" dirty="0" smtClean="0"/>
              <a:t> 2021.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menuai</a:t>
            </a:r>
            <a:r>
              <a:rPr lang="en-US" dirty="0" smtClean="0"/>
              <a:t> pro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kontra</a:t>
            </a:r>
            <a:r>
              <a:rPr lang="en-US" dirty="0" smtClean="0"/>
              <a:t> di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r>
              <a:rPr lang="en-US" dirty="0" err="1" smtClean="0"/>
              <a:t>Kemukakan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kalian?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5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endParaRPr lang="en-US" dirty="0" smtClean="0"/>
          </a:p>
          <a:p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endParaRPr lang="en-US" dirty="0" smtClean="0"/>
          </a:p>
          <a:p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mewah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50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PENGERTIAN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yang </a:t>
            </a:r>
            <a:r>
              <a:rPr lang="en-US" dirty="0" err="1"/>
              <a:t>pengelompokannya</a:t>
            </a:r>
            <a:r>
              <a:rPr lang="en-US" dirty="0"/>
              <a:t> </a:t>
            </a:r>
            <a:r>
              <a:rPr lang="en-US" dirty="0" err="1"/>
              <a:t>berdasar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pemungutannya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yang </a:t>
            </a:r>
            <a:r>
              <a:rPr lang="en-US" dirty="0" err="1"/>
              <a:t>dipungut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dikelola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dikelola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 </a:t>
            </a:r>
            <a:r>
              <a:rPr lang="en-US" dirty="0">
                <a:solidFill>
                  <a:srgbClr val="FF0000"/>
                </a:solidFill>
                <a:hlinkClick r:id="rId2"/>
              </a:rPr>
              <a:t>Direktorat Jenderal Pajak (DJP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pungutan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membiayai</a:t>
            </a:r>
            <a:r>
              <a:rPr lang="en-US" dirty="0"/>
              <a:t> </a:t>
            </a:r>
            <a:r>
              <a:rPr lang="en-US" dirty="0" err="1"/>
              <a:t>belanja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,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,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lain </a:t>
            </a:r>
            <a:r>
              <a:rPr lang="en-US" dirty="0" err="1"/>
              <a:t>sebagainya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Proses </a:t>
            </a:r>
            <a:r>
              <a:rPr lang="en-US" dirty="0" err="1"/>
              <a:t>administrasi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di Kantor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(KPP) </a:t>
            </a:r>
            <a:r>
              <a:rPr lang="en-US" dirty="0" err="1"/>
              <a:t>atau</a:t>
            </a:r>
            <a:r>
              <a:rPr lang="en-US" dirty="0"/>
              <a:t> Kantor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Penyuluhan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Konsultasi</a:t>
            </a:r>
            <a:r>
              <a:rPr lang="en-US" dirty="0"/>
              <a:t> </a:t>
            </a:r>
            <a:r>
              <a:rPr lang="en-US" dirty="0" err="1"/>
              <a:t>Perpajakan</a:t>
            </a:r>
            <a:r>
              <a:rPr lang="en-US" dirty="0"/>
              <a:t> (KP2KP) </a:t>
            </a:r>
            <a:r>
              <a:rPr lang="en-US" dirty="0" err="1"/>
              <a:t>dan</a:t>
            </a:r>
            <a:r>
              <a:rPr lang="en-US" dirty="0"/>
              <a:t> Kantor Wilayah </a:t>
            </a:r>
            <a:r>
              <a:rPr lang="en-US" dirty="0" err="1"/>
              <a:t>Direktorat</a:t>
            </a:r>
            <a:r>
              <a:rPr lang="en-US" dirty="0"/>
              <a:t> </a:t>
            </a:r>
            <a:r>
              <a:rPr lang="en-US" dirty="0" err="1"/>
              <a:t>Jenderal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Kantor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Direktorat</a:t>
            </a:r>
            <a:r>
              <a:rPr lang="en-US" dirty="0"/>
              <a:t> </a:t>
            </a:r>
            <a:r>
              <a:rPr lang="en-US" dirty="0" err="1"/>
              <a:t>Jenderal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19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b="1" dirty="0" err="1"/>
              <a:t>pajak-pajak</a:t>
            </a:r>
            <a:r>
              <a:rPr lang="en-US" b="1" dirty="0"/>
              <a:t> yang </a:t>
            </a:r>
            <a:r>
              <a:rPr lang="en-US" b="1" dirty="0" err="1"/>
              <a:t>dipungut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dikelola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Pemerintah</a:t>
            </a:r>
            <a:r>
              <a:rPr lang="en-US" b="1" dirty="0"/>
              <a:t> Daerah </a:t>
            </a:r>
            <a:r>
              <a:rPr lang="en-US" b="1" dirty="0" err="1"/>
              <a:t>baik</a:t>
            </a:r>
            <a:r>
              <a:rPr lang="en-US" b="1" dirty="0"/>
              <a:t> di </a:t>
            </a:r>
            <a:r>
              <a:rPr lang="en-US" b="1" dirty="0" err="1"/>
              <a:t>tingkat</a:t>
            </a:r>
            <a:r>
              <a:rPr lang="en-US" b="1" dirty="0"/>
              <a:t> </a:t>
            </a:r>
            <a:r>
              <a:rPr lang="en-US" b="1" dirty="0" err="1"/>
              <a:t>provinsi</a:t>
            </a:r>
            <a:r>
              <a:rPr lang="en-US" b="1" dirty="0"/>
              <a:t> </a:t>
            </a:r>
            <a:r>
              <a:rPr lang="en-US" b="1" dirty="0" err="1"/>
              <a:t>maupun</a:t>
            </a:r>
            <a:r>
              <a:rPr lang="en-US" b="1" dirty="0"/>
              <a:t> </a:t>
            </a:r>
            <a:r>
              <a:rPr lang="en-US" b="1" dirty="0" err="1"/>
              <a:t>kabupaten</a:t>
            </a:r>
            <a:r>
              <a:rPr lang="en-US" b="1" dirty="0"/>
              <a:t>/</a:t>
            </a:r>
            <a:r>
              <a:rPr lang="en-US" b="1" dirty="0" err="1"/>
              <a:t>kota</a:t>
            </a:r>
            <a:r>
              <a:rPr lang="en-US" b="1" dirty="0"/>
              <a:t>.</a:t>
            </a:r>
          </a:p>
          <a:p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pungutan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membiayai</a:t>
            </a:r>
            <a:r>
              <a:rPr lang="en-US" dirty="0"/>
              <a:t> </a:t>
            </a:r>
            <a:r>
              <a:rPr lang="en-US" dirty="0" err="1"/>
              <a:t>belanja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.</a:t>
            </a:r>
          </a:p>
          <a:p>
            <a:r>
              <a:rPr lang="en-US" dirty="0"/>
              <a:t>Proses </a:t>
            </a:r>
            <a:r>
              <a:rPr lang="en-US" dirty="0" err="1" smtClean="0"/>
              <a:t>administRasinya</a:t>
            </a:r>
            <a:r>
              <a:rPr lang="en-US" dirty="0" smtClean="0"/>
              <a:t> </a:t>
            </a:r>
            <a:r>
              <a:rPr lang="en-US" dirty="0" err="1"/>
              <a:t>dilaksanakan</a:t>
            </a:r>
            <a:r>
              <a:rPr lang="en-US" dirty="0"/>
              <a:t> di Kantor </a:t>
            </a:r>
            <a:r>
              <a:rPr lang="en-US" dirty="0" err="1"/>
              <a:t>Dinas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Daerah </a:t>
            </a:r>
            <a:r>
              <a:rPr lang="en-US" dirty="0" err="1"/>
              <a:t>atau</a:t>
            </a:r>
            <a:r>
              <a:rPr lang="en-US" dirty="0"/>
              <a:t> Kantor </a:t>
            </a:r>
            <a:r>
              <a:rPr lang="en-US" dirty="0" err="1"/>
              <a:t>Pajak</a:t>
            </a:r>
            <a:r>
              <a:rPr lang="en-US" dirty="0"/>
              <a:t> Daerah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 </a:t>
            </a:r>
            <a:r>
              <a:rPr lang="en-US" dirty="0" err="1"/>
              <a:t>sejenis</a:t>
            </a:r>
            <a:r>
              <a:rPr lang="en-US" dirty="0"/>
              <a:t> yang </a:t>
            </a:r>
            <a:r>
              <a:rPr lang="en-US" dirty="0" err="1"/>
              <a:t>dibawahi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setempat</a:t>
            </a:r>
            <a:r>
              <a:rPr lang="en-US" dirty="0"/>
              <a:t>.</a:t>
            </a:r>
          </a:p>
          <a:p>
            <a:r>
              <a:rPr lang="en-US" dirty="0" err="1"/>
              <a:t>Banyak</a:t>
            </a:r>
            <a:r>
              <a:rPr lang="en-US" dirty="0"/>
              <a:t> yang </a:t>
            </a:r>
            <a:r>
              <a:rPr lang="en-US" dirty="0" err="1"/>
              <a:t>mengira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berdiri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membiayai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.</a:t>
            </a:r>
          </a:p>
          <a:p>
            <a:r>
              <a:rPr lang="en-US" dirty="0" err="1"/>
              <a:t>Nyatanya</a:t>
            </a:r>
            <a:r>
              <a:rPr lang="en-US" dirty="0"/>
              <a:t>,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bersinergi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lain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Indonesia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56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Contoh</a:t>
            </a:r>
            <a:r>
              <a:rPr lang="en-US" b="1" dirty="0"/>
              <a:t> </a:t>
            </a:r>
            <a:r>
              <a:rPr lang="en-US" b="1" dirty="0" err="1"/>
              <a:t>Jenis-jenis</a:t>
            </a:r>
            <a:r>
              <a:rPr lang="en-US" b="1" dirty="0"/>
              <a:t> </a:t>
            </a:r>
            <a:r>
              <a:rPr lang="en-US" b="1" dirty="0" err="1"/>
              <a:t>Pajak</a:t>
            </a:r>
            <a:r>
              <a:rPr lang="en-US" b="1" dirty="0"/>
              <a:t> </a:t>
            </a:r>
            <a:r>
              <a:rPr lang="en-US" b="1" dirty="0" err="1" smtClean="0"/>
              <a:t>Pusat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55816" y="2335561"/>
            <a:ext cx="10363826" cy="3424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yang </a:t>
            </a:r>
            <a:r>
              <a:rPr lang="en-US" dirty="0" err="1"/>
              <a:t>dikelola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:</a:t>
            </a:r>
          </a:p>
          <a:p>
            <a:pPr fontAlgn="base"/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Penghasilan</a:t>
            </a:r>
            <a:r>
              <a:rPr lang="en-US" dirty="0"/>
              <a:t> (</a:t>
            </a:r>
            <a:r>
              <a:rPr lang="en-US" dirty="0" err="1"/>
              <a:t>PPh</a:t>
            </a:r>
            <a:r>
              <a:rPr lang="en-US" dirty="0"/>
              <a:t>)</a:t>
            </a:r>
          </a:p>
          <a:p>
            <a:pPr fontAlgn="base"/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Pertambahan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(PPN)</a:t>
            </a:r>
          </a:p>
          <a:p>
            <a:pPr fontAlgn="base"/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Mewah</a:t>
            </a:r>
            <a:r>
              <a:rPr lang="en-US" dirty="0"/>
              <a:t> (</a:t>
            </a:r>
            <a:r>
              <a:rPr lang="en-US" dirty="0" err="1"/>
              <a:t>PPnBM</a:t>
            </a:r>
            <a:r>
              <a:rPr lang="en-US" dirty="0"/>
              <a:t>)</a:t>
            </a:r>
          </a:p>
          <a:p>
            <a:pPr fontAlgn="base"/>
            <a:r>
              <a:rPr lang="en-US" dirty="0"/>
              <a:t>Bea </a:t>
            </a:r>
            <a:r>
              <a:rPr lang="en-US" dirty="0" err="1"/>
              <a:t>Materai</a:t>
            </a:r>
            <a:endParaRPr lang="en-US" dirty="0"/>
          </a:p>
          <a:p>
            <a:pPr fontAlgn="base"/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(PBB </a:t>
            </a:r>
            <a:r>
              <a:rPr lang="en-US" dirty="0" err="1"/>
              <a:t>perkebunan</a:t>
            </a:r>
            <a:r>
              <a:rPr lang="en-US" dirty="0"/>
              <a:t>, </a:t>
            </a:r>
            <a:r>
              <a:rPr lang="en-US" dirty="0" err="1"/>
              <a:t>Perhutanan</a:t>
            </a:r>
            <a:r>
              <a:rPr lang="en-US" dirty="0"/>
              <a:t>, </a:t>
            </a:r>
            <a:r>
              <a:rPr lang="en-US" dirty="0" err="1" smtClean="0"/>
              <a:t>Pertambangan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71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PAJAK KABUPATEN/KOTA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0956681"/>
              </p:ext>
            </p:extLst>
          </p:nvPr>
        </p:nvGraphicFramePr>
        <p:xfrm>
          <a:off x="914400" y="2366963"/>
          <a:ext cx="10363200" cy="3780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/>
                <a:gridCol w="5181600"/>
              </a:tblGrid>
              <a:tr h="397258">
                <a:tc>
                  <a:txBody>
                    <a:bodyPr/>
                    <a:lstStyle/>
                    <a:p>
                      <a:r>
                        <a:rPr lang="en-US" dirty="0" smtClean="0"/>
                        <a:t>PAJAK PROVINSI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PAJAK</a:t>
                      </a:r>
                      <a:endParaRPr lang="en-US" dirty="0"/>
                    </a:p>
                  </a:txBody>
                  <a:tcPr/>
                </a:tc>
              </a:tr>
              <a:tr h="1580739">
                <a:tc>
                  <a:txBody>
                    <a:bodyPr/>
                    <a:lstStyle/>
                    <a:p>
                      <a:pPr fontAlgn="base"/>
                      <a:r>
                        <a:rPr lang="en-US" sz="1800" dirty="0" err="1" smtClean="0"/>
                        <a:t>Pajak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Kendaraan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Bermotor</a:t>
                      </a:r>
                      <a:r>
                        <a:rPr lang="en-US" sz="1800" dirty="0" smtClean="0"/>
                        <a:t>.</a:t>
                      </a:r>
                    </a:p>
                    <a:p>
                      <a:pPr fontAlgn="base"/>
                      <a:r>
                        <a:rPr lang="en-US" sz="1800" dirty="0" smtClean="0"/>
                        <a:t>Bea </a:t>
                      </a:r>
                      <a:r>
                        <a:rPr lang="en-US" sz="1800" dirty="0" err="1" smtClean="0"/>
                        <a:t>Balik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Nama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Kendaraan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Bermotor</a:t>
                      </a:r>
                      <a:r>
                        <a:rPr lang="en-US" sz="1800" dirty="0" smtClean="0"/>
                        <a:t>.</a:t>
                      </a:r>
                    </a:p>
                    <a:p>
                      <a:pPr fontAlgn="base"/>
                      <a:r>
                        <a:rPr lang="en-US" sz="1800" dirty="0" err="1" smtClean="0"/>
                        <a:t>Pajak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Bahan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Bakar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Kendaraan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Bermotor</a:t>
                      </a:r>
                      <a:r>
                        <a:rPr lang="en-US" sz="1800" dirty="0" smtClean="0"/>
                        <a:t>.</a:t>
                      </a:r>
                    </a:p>
                    <a:p>
                      <a:pPr fontAlgn="base"/>
                      <a:r>
                        <a:rPr lang="en-US" sz="1800" dirty="0" err="1" smtClean="0"/>
                        <a:t>Pajak</a:t>
                      </a:r>
                      <a:r>
                        <a:rPr lang="en-US" sz="1800" dirty="0" smtClean="0"/>
                        <a:t> Air </a:t>
                      </a:r>
                      <a:r>
                        <a:rPr lang="en-US" sz="1800" dirty="0" err="1" smtClean="0"/>
                        <a:t>Permukaan</a:t>
                      </a:r>
                      <a:r>
                        <a:rPr lang="en-US" sz="1800" dirty="0" smtClean="0"/>
                        <a:t>.</a:t>
                      </a:r>
                    </a:p>
                    <a:p>
                      <a:pPr fontAlgn="base"/>
                      <a:r>
                        <a:rPr lang="en-US" sz="1800" dirty="0" err="1" smtClean="0"/>
                        <a:t>Pajak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Rokok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 dirty="0" err="1" smtClean="0"/>
                        <a:t>Pajak</a:t>
                      </a:r>
                      <a:r>
                        <a:rPr lang="en-US" sz="1800" dirty="0" smtClean="0"/>
                        <a:t> Hotel.</a:t>
                      </a:r>
                    </a:p>
                    <a:p>
                      <a:pPr fontAlgn="base"/>
                      <a:r>
                        <a:rPr lang="en-US" sz="1800" dirty="0" err="1" smtClean="0"/>
                        <a:t>Pajak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Restoran</a:t>
                      </a:r>
                      <a:r>
                        <a:rPr lang="en-US" sz="1800" dirty="0" smtClean="0"/>
                        <a:t>.</a:t>
                      </a:r>
                    </a:p>
                    <a:p>
                      <a:pPr fontAlgn="base"/>
                      <a:r>
                        <a:rPr lang="en-US" sz="1800" dirty="0" err="1" smtClean="0"/>
                        <a:t>Pajak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Hiburan</a:t>
                      </a:r>
                      <a:r>
                        <a:rPr lang="en-US" sz="1800" dirty="0" smtClean="0"/>
                        <a:t>.</a:t>
                      </a:r>
                    </a:p>
                    <a:p>
                      <a:pPr fontAlgn="base"/>
                      <a:r>
                        <a:rPr lang="en-US" sz="1800" dirty="0" err="1" smtClean="0"/>
                        <a:t>Pajak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Reklame</a:t>
                      </a:r>
                      <a:r>
                        <a:rPr lang="en-US" sz="1800" dirty="0" smtClean="0"/>
                        <a:t>.</a:t>
                      </a:r>
                    </a:p>
                    <a:p>
                      <a:pPr fontAlgn="base"/>
                      <a:r>
                        <a:rPr lang="en-US" sz="1800" dirty="0" err="1" smtClean="0"/>
                        <a:t>Pajak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Penerangan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Jalan</a:t>
                      </a:r>
                      <a:r>
                        <a:rPr lang="en-US" sz="1800" dirty="0" smtClean="0"/>
                        <a:t>.</a:t>
                      </a:r>
                    </a:p>
                    <a:p>
                      <a:pPr fontAlgn="base"/>
                      <a:r>
                        <a:rPr lang="en-US" sz="1800" dirty="0" err="1" smtClean="0"/>
                        <a:t>Pajak</a:t>
                      </a:r>
                      <a:r>
                        <a:rPr lang="en-US" sz="1800" dirty="0" smtClean="0"/>
                        <a:t> Mineral </a:t>
                      </a:r>
                      <a:r>
                        <a:rPr lang="en-US" sz="1800" dirty="0" err="1" smtClean="0"/>
                        <a:t>Bukan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Logam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dan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Bantuan</a:t>
                      </a:r>
                      <a:r>
                        <a:rPr lang="en-US" sz="1800" dirty="0" smtClean="0"/>
                        <a:t>.</a:t>
                      </a:r>
                    </a:p>
                    <a:p>
                      <a:pPr fontAlgn="base"/>
                      <a:r>
                        <a:rPr lang="en-US" sz="1800" dirty="0" err="1" smtClean="0"/>
                        <a:t>Pajak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Parkir</a:t>
                      </a:r>
                      <a:r>
                        <a:rPr lang="en-US" sz="1800" dirty="0" smtClean="0"/>
                        <a:t>.</a:t>
                      </a:r>
                    </a:p>
                    <a:p>
                      <a:pPr fontAlgn="base"/>
                      <a:r>
                        <a:rPr lang="en-US" sz="1800" dirty="0" err="1" smtClean="0"/>
                        <a:t>Pajak</a:t>
                      </a:r>
                      <a:r>
                        <a:rPr lang="en-US" sz="1800" dirty="0" smtClean="0"/>
                        <a:t> Air Tanah.</a:t>
                      </a:r>
                    </a:p>
                    <a:p>
                      <a:pPr fontAlgn="base"/>
                      <a:r>
                        <a:rPr lang="en-US" sz="1800" dirty="0" err="1" smtClean="0"/>
                        <a:t>Pajak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Sarang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Burung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Walet</a:t>
                      </a:r>
                      <a:r>
                        <a:rPr lang="en-US" sz="1800" dirty="0" smtClean="0"/>
                        <a:t>.</a:t>
                      </a:r>
                    </a:p>
                    <a:p>
                      <a:pPr fontAlgn="base"/>
                      <a:r>
                        <a:rPr lang="en-US" sz="1800" dirty="0" err="1" smtClean="0"/>
                        <a:t>Pajak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Bumi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dan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Bangunan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Perdesaan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dan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Perkotaan</a:t>
                      </a:r>
                      <a:r>
                        <a:rPr lang="en-US" sz="1800" dirty="0" smtClean="0"/>
                        <a:t>.</a:t>
                      </a:r>
                    </a:p>
                    <a:p>
                      <a:pPr fontAlgn="base"/>
                      <a:r>
                        <a:rPr lang="en-US" sz="1800" dirty="0" smtClean="0"/>
                        <a:t>Bea </a:t>
                      </a:r>
                      <a:r>
                        <a:rPr lang="en-US" sz="1800" dirty="0" err="1" smtClean="0"/>
                        <a:t>Perolehan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Hak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Atas</a:t>
                      </a:r>
                      <a:r>
                        <a:rPr lang="en-US" sz="1800" dirty="0" smtClean="0"/>
                        <a:t> Tanah </a:t>
                      </a:r>
                      <a:r>
                        <a:rPr lang="en-US" sz="1800" dirty="0" err="1" smtClean="0"/>
                        <a:t>dan</a:t>
                      </a:r>
                      <a:r>
                        <a:rPr lang="en-US" sz="1800" dirty="0" smtClean="0"/>
                        <a:t>/</a:t>
                      </a:r>
                      <a:r>
                        <a:rPr lang="en-US" sz="1800" dirty="0" err="1" smtClean="0"/>
                        <a:t>atau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Bangunan</a:t>
                      </a:r>
                      <a:r>
                        <a:rPr lang="en-US" sz="1800" dirty="0" smtClean="0"/>
                        <a:t>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97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PAJAK BUMI DAN BANGUNAN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PBB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yang </a:t>
            </a:r>
            <a:r>
              <a:rPr lang="en-US" dirty="0" err="1"/>
              <a:t>dikenakan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orang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yang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(Valentina Sri S. &amp; </a:t>
            </a:r>
            <a:r>
              <a:rPr lang="en-US" dirty="0" err="1"/>
              <a:t>Aji</a:t>
            </a:r>
            <a:r>
              <a:rPr lang="en-US" dirty="0"/>
              <a:t> </a:t>
            </a:r>
            <a:r>
              <a:rPr lang="en-US" dirty="0" err="1"/>
              <a:t>Suryo</a:t>
            </a:r>
            <a:r>
              <a:rPr lang="en-US" dirty="0"/>
              <a:t>, 2006</a:t>
            </a:r>
            <a:r>
              <a:rPr lang="en-US" dirty="0" smtClean="0"/>
              <a:t>)</a:t>
            </a:r>
          </a:p>
          <a:p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1 </a:t>
            </a:r>
            <a:r>
              <a:rPr lang="en-US" dirty="0" err="1"/>
              <a:t>angka</a:t>
            </a:r>
            <a:r>
              <a:rPr lang="en-US" dirty="0"/>
              <a:t> 1 UU PBB,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cakupan</a:t>
            </a:r>
            <a:r>
              <a:rPr lang="en-US" dirty="0"/>
              <a:t> PBB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terkandung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bawahnya</a:t>
            </a:r>
            <a:r>
              <a:rPr lang="en-US" dirty="0"/>
              <a:t>. </a:t>
            </a:r>
            <a:r>
              <a:rPr lang="en-US" dirty="0" err="1"/>
              <a:t>Adapun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perairan</a:t>
            </a:r>
            <a:r>
              <a:rPr lang="en-US" dirty="0"/>
              <a:t> </a:t>
            </a:r>
            <a:r>
              <a:rPr lang="en-US" dirty="0" err="1"/>
              <a:t>perdalaman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laut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wilayah</a:t>
            </a:r>
            <a:r>
              <a:rPr lang="en-US" dirty="0"/>
              <a:t> Indonesia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, </a:t>
            </a:r>
            <a:r>
              <a:rPr lang="en-US" dirty="0" err="1"/>
              <a:t>sawah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tambang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1 </a:t>
            </a:r>
            <a:r>
              <a:rPr lang="en-US" dirty="0" err="1"/>
              <a:t>angka</a:t>
            </a:r>
            <a:r>
              <a:rPr lang="en-US" dirty="0"/>
              <a:t> 2 UU PBB,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konstruksi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. </a:t>
            </a:r>
            <a:r>
              <a:rPr lang="en-US" dirty="0" err="1"/>
              <a:t>Konstruksi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konstruksi</a:t>
            </a:r>
            <a:r>
              <a:rPr lang="en-US" dirty="0"/>
              <a:t> yang </a:t>
            </a:r>
            <a:r>
              <a:rPr lang="en-US" dirty="0" err="1"/>
              <a:t>ditanam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dilekatkan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perairan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82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CONTOH OBYEK BUMI DAN BANGUNAN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/>
              <a:t>CONTOH OBYEK BUMI: </a:t>
            </a:r>
            <a:r>
              <a:rPr lang="en-US" dirty="0" err="1" smtClean="0"/>
              <a:t>Sawah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Ladang</a:t>
            </a:r>
            <a:r>
              <a:rPr lang="en-US" dirty="0" smtClean="0"/>
              <a:t>, </a:t>
            </a:r>
            <a:r>
              <a:rPr lang="en-US" dirty="0" err="1" smtClean="0"/>
              <a:t>Kebun</a:t>
            </a:r>
            <a:r>
              <a:rPr lang="en-US" dirty="0" smtClean="0"/>
              <a:t>, Tanah, </a:t>
            </a:r>
            <a:r>
              <a:rPr lang="en-US" dirty="0" err="1" smtClean="0"/>
              <a:t>Pekarangan</a:t>
            </a:r>
            <a:r>
              <a:rPr lang="en-US" dirty="0" smtClean="0"/>
              <a:t>, Tambang</a:t>
            </a:r>
            <a:r>
              <a:rPr lang="en-US" dirty="0"/>
              <a:t>.</a:t>
            </a:r>
          </a:p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: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, </a:t>
            </a:r>
            <a:r>
              <a:rPr lang="en-US" dirty="0" err="1" smtClean="0"/>
              <a:t>Gedung</a:t>
            </a:r>
            <a:r>
              <a:rPr lang="en-US" dirty="0" smtClean="0"/>
              <a:t> </a:t>
            </a:r>
            <a:r>
              <a:rPr lang="en-US" dirty="0" err="1" smtClean="0"/>
              <a:t>bertingkat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perbelanjaan</a:t>
            </a:r>
            <a:r>
              <a:rPr lang="en-US" dirty="0" smtClean="0"/>
              <a:t>, </a:t>
            </a:r>
            <a:r>
              <a:rPr lang="en-US" dirty="0" err="1" smtClean="0"/>
              <a:t>Pagar</a:t>
            </a:r>
            <a:r>
              <a:rPr lang="en-US" dirty="0" smtClean="0"/>
              <a:t> </a:t>
            </a:r>
            <a:r>
              <a:rPr lang="en-US" dirty="0" err="1" smtClean="0"/>
              <a:t>mewah</a:t>
            </a:r>
            <a:r>
              <a:rPr lang="en-US" dirty="0" smtClean="0"/>
              <a:t>,  </a:t>
            </a:r>
            <a:r>
              <a:rPr lang="en-US" dirty="0" err="1" smtClean="0"/>
              <a:t>Kolam</a:t>
            </a:r>
            <a:r>
              <a:rPr lang="en-US" dirty="0" smtClean="0"/>
              <a:t> </a:t>
            </a:r>
            <a:r>
              <a:rPr lang="en-US" dirty="0" err="1" smtClean="0"/>
              <a:t>renang</a:t>
            </a:r>
            <a:r>
              <a:rPr lang="en-US" dirty="0" smtClean="0"/>
              <a:t>,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/>
              <a:t>tol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065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Subjek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Bangunan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/>
              <a:t>PBB </a:t>
            </a:r>
            <a:r>
              <a:rPr lang="en-US" dirty="0" err="1"/>
              <a:t>adalah</a:t>
            </a:r>
            <a:r>
              <a:rPr lang="en-US" dirty="0"/>
              <a:t> orang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yang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:</a:t>
            </a:r>
          </a:p>
          <a:p>
            <a:pPr fontAlgn="base"/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.</a:t>
            </a:r>
          </a:p>
          <a:p>
            <a:pPr fontAlgn="base"/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.</a:t>
            </a:r>
          </a:p>
          <a:p>
            <a:pPr fontAlgn="base"/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.</a:t>
            </a:r>
          </a:p>
          <a:p>
            <a:pPr fontAlgn="base"/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.</a:t>
            </a:r>
          </a:p>
          <a:p>
            <a:pPr fontAlgn="base"/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bangunan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23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136</TotalTime>
  <Words>899</Words>
  <Application>Microsoft Macintosh PowerPoint</Application>
  <PresentationFormat>Widescreen</PresentationFormat>
  <Paragraphs>106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Tw Cen MT</vt:lpstr>
      <vt:lpstr>Arial</vt:lpstr>
      <vt:lpstr>Droplet</vt:lpstr>
      <vt:lpstr>Penerimaan pemerintah dari pajak (pbb dan ppnbm)</vt:lpstr>
      <vt:lpstr>Pokok bahasan</vt:lpstr>
      <vt:lpstr>PENGERTIAN pajak pusat</vt:lpstr>
      <vt:lpstr>Pengertian pajak daerah</vt:lpstr>
      <vt:lpstr>Contoh Jenis-jenis Pajak Pusat</vt:lpstr>
      <vt:lpstr>PAJAK KABUPATEN/KOTA</vt:lpstr>
      <vt:lpstr>PAJAK BUMI DAN BANGUNAN</vt:lpstr>
      <vt:lpstr>CONTOH OBYEK BUMI DAN BANGUNAN</vt:lpstr>
      <vt:lpstr>Subjek Pajak Bumi dan Bangunan</vt:lpstr>
      <vt:lpstr>DISKUSIKAN</vt:lpstr>
      <vt:lpstr>PAJAK penjualan BARANG MEWAH</vt:lpstr>
      <vt:lpstr>Barang Kena Pajak yang Tergolong Mewah</vt:lpstr>
      <vt:lpstr>PRINSIP PEMUNGUTAN PPnbm</vt:lpstr>
      <vt:lpstr>Diskusikan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Pajak pusat dan daerah</dc:title>
  <dc:creator>Microsoft Office User</dc:creator>
  <cp:lastModifiedBy>Microsoft Office User</cp:lastModifiedBy>
  <cp:revision>9</cp:revision>
  <dcterms:created xsi:type="dcterms:W3CDTF">2021-06-07T22:31:49Z</dcterms:created>
  <dcterms:modified xsi:type="dcterms:W3CDTF">2021-06-08T00:48:10Z</dcterms:modified>
</cp:coreProperties>
</file>