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1" r:id="rId2"/>
    <p:sldId id="262" r:id="rId3"/>
    <p:sldId id="263" r:id="rId4"/>
    <p:sldId id="265" r:id="rId5"/>
    <p:sldId id="266" r:id="rId6"/>
    <p:sldId id="267" r:id="rId7"/>
    <p:sldId id="268" r:id="rId8"/>
    <p:sldId id="269" r:id="rId9"/>
    <p:sldId id="285" r:id="rId10"/>
    <p:sldId id="271" r:id="rId11"/>
    <p:sldId id="280" r:id="rId12"/>
    <p:sldId id="281" r:id="rId13"/>
    <p:sldId id="282" r:id="rId14"/>
    <p:sldId id="290" r:id="rId15"/>
    <p:sldId id="283" r:id="rId16"/>
    <p:sldId id="284" r:id="rId17"/>
    <p:sldId id="272" r:id="rId18"/>
    <p:sldId id="275" r:id="rId19"/>
    <p:sldId id="277" r:id="rId20"/>
    <p:sldId id="288" r:id="rId21"/>
    <p:sldId id="278" r:id="rId22"/>
    <p:sldId id="291" r:id="rId23"/>
    <p:sldId id="300" r:id="rId24"/>
    <p:sldId id="292" r:id="rId25"/>
    <p:sldId id="294" r:id="rId26"/>
    <p:sldId id="295" r:id="rId27"/>
    <p:sldId id="296" r:id="rId28"/>
    <p:sldId id="298" r:id="rId29"/>
    <p:sldId id="299"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94896" autoAdjust="0"/>
  </p:normalViewPr>
  <p:slideViewPr>
    <p:cSldViewPr snapToGrid="0">
      <p:cViewPr>
        <p:scale>
          <a:sx n="70" d="100"/>
          <a:sy n="70" d="100"/>
        </p:scale>
        <p:origin x="144" y="5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DE23E-14F8-4DD6-88BB-7760B06E5EF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d-ID"/>
        </a:p>
      </dgm:t>
    </dgm:pt>
    <dgm:pt modelId="{55E95E3E-CC54-4FD1-BB19-75F22876F1B0}">
      <dgm:prSet phldrT="[Text]"/>
      <dgm:spPr/>
      <dgm:t>
        <a:bodyPr/>
        <a:lstStyle/>
        <a:p>
          <a:r>
            <a:rPr lang="id-ID" dirty="0" smtClean="0"/>
            <a:t>-</a:t>
          </a:r>
          <a:endParaRPr lang="id-ID" dirty="0"/>
        </a:p>
      </dgm:t>
    </dgm:pt>
    <dgm:pt modelId="{4099A99D-6E4D-4348-8A6E-E49832EF0DCD}" type="parTrans" cxnId="{6370FFE5-097A-46C5-9FA5-05BBBE3D1A7C}">
      <dgm:prSet/>
      <dgm:spPr/>
      <dgm:t>
        <a:bodyPr/>
        <a:lstStyle/>
        <a:p>
          <a:endParaRPr lang="id-ID"/>
        </a:p>
      </dgm:t>
    </dgm:pt>
    <dgm:pt modelId="{A2A4A192-546E-41D4-BA0A-B578D17A16A3}" type="sibTrans" cxnId="{6370FFE5-097A-46C5-9FA5-05BBBE3D1A7C}">
      <dgm:prSet/>
      <dgm:spPr/>
      <dgm:t>
        <a:bodyPr/>
        <a:lstStyle/>
        <a:p>
          <a:endParaRPr lang="id-ID"/>
        </a:p>
      </dgm:t>
    </dgm:pt>
    <dgm:pt modelId="{F08C0416-EEA2-4406-A901-813024284820}">
      <dgm:prSet phldrT="[Text]"/>
      <dgm:spPr/>
      <dgm:t>
        <a:bodyPr/>
        <a:lstStyle/>
        <a:p>
          <a:r>
            <a:rPr lang="id-ID" dirty="0" smtClean="0"/>
            <a:t>Kegagalan pasar terjadi karena mekanisme pasar tidak berfungsi secra efisien dalam mengalokasikan sumber-sumber ekonomi yg ada dalam masyarakat</a:t>
          </a:r>
          <a:endParaRPr lang="id-ID" dirty="0"/>
        </a:p>
      </dgm:t>
    </dgm:pt>
    <dgm:pt modelId="{775270E4-5522-4942-BE8B-6375F9CD2A3A}" type="parTrans" cxnId="{60EA7DA9-811F-4501-BE02-A46E41F372DC}">
      <dgm:prSet/>
      <dgm:spPr/>
      <dgm:t>
        <a:bodyPr/>
        <a:lstStyle/>
        <a:p>
          <a:endParaRPr lang="id-ID"/>
        </a:p>
      </dgm:t>
    </dgm:pt>
    <dgm:pt modelId="{4E8E2A30-124A-4B00-AD0F-1872BC33E4FB}" type="sibTrans" cxnId="{60EA7DA9-811F-4501-BE02-A46E41F372DC}">
      <dgm:prSet/>
      <dgm:spPr/>
      <dgm:t>
        <a:bodyPr/>
        <a:lstStyle/>
        <a:p>
          <a:endParaRPr lang="id-ID"/>
        </a:p>
      </dgm:t>
    </dgm:pt>
    <dgm:pt modelId="{DB2D6487-DBEC-4710-856D-4EE820D2F7E8}">
      <dgm:prSet phldrT="[Text]"/>
      <dgm:spPr/>
      <dgm:t>
        <a:bodyPr/>
        <a:lstStyle/>
        <a:p>
          <a:r>
            <a:rPr lang="id-ID" dirty="0" smtClean="0"/>
            <a:t>-</a:t>
          </a:r>
          <a:endParaRPr lang="id-ID" dirty="0"/>
        </a:p>
      </dgm:t>
    </dgm:pt>
    <dgm:pt modelId="{37DE7930-0920-4EC6-89D3-F494761B16BC}" type="parTrans" cxnId="{134244C0-F9E3-46F6-86D2-5A3957539C18}">
      <dgm:prSet/>
      <dgm:spPr/>
      <dgm:t>
        <a:bodyPr/>
        <a:lstStyle/>
        <a:p>
          <a:endParaRPr lang="id-ID"/>
        </a:p>
      </dgm:t>
    </dgm:pt>
    <dgm:pt modelId="{C99EE4C0-4AF5-4B0C-BB9A-18C65D67A9CE}" type="sibTrans" cxnId="{134244C0-F9E3-46F6-86D2-5A3957539C18}">
      <dgm:prSet/>
      <dgm:spPr/>
      <dgm:t>
        <a:bodyPr/>
        <a:lstStyle/>
        <a:p>
          <a:endParaRPr lang="id-ID"/>
        </a:p>
      </dgm:t>
    </dgm:pt>
    <dgm:pt modelId="{07CB1AA7-C3F6-4A88-B3C8-0E38107A8475}">
      <dgm:prSet phldrT="[Text]"/>
      <dgm:spPr/>
      <dgm:t>
        <a:bodyPr/>
        <a:lstStyle/>
        <a:p>
          <a:r>
            <a:rPr lang="id-ID" dirty="0" smtClean="0"/>
            <a:t>Barang yang diproduksikan menjadi terlalu banyak atau terlalu sedikit</a:t>
          </a:r>
          <a:endParaRPr lang="id-ID" dirty="0"/>
        </a:p>
      </dgm:t>
    </dgm:pt>
    <dgm:pt modelId="{E57998FD-FB05-4D7F-AB3B-EFAAF3EAECB6}" type="parTrans" cxnId="{921357C6-78D8-464C-9137-40E688BED717}">
      <dgm:prSet/>
      <dgm:spPr/>
      <dgm:t>
        <a:bodyPr/>
        <a:lstStyle/>
        <a:p>
          <a:endParaRPr lang="id-ID"/>
        </a:p>
      </dgm:t>
    </dgm:pt>
    <dgm:pt modelId="{19AA701D-A569-4F83-A402-D3A9B212ADC6}" type="sibTrans" cxnId="{921357C6-78D8-464C-9137-40E688BED717}">
      <dgm:prSet/>
      <dgm:spPr/>
      <dgm:t>
        <a:bodyPr/>
        <a:lstStyle/>
        <a:p>
          <a:endParaRPr lang="id-ID"/>
        </a:p>
      </dgm:t>
    </dgm:pt>
    <dgm:pt modelId="{787EAF52-24C2-46C3-ADB3-EB1D7B423F99}">
      <dgm:prSet phldrT="[Text]"/>
      <dgm:spPr/>
      <dgm:t>
        <a:bodyPr/>
        <a:lstStyle/>
        <a:p>
          <a:r>
            <a:rPr lang="id-ID" dirty="0" smtClean="0"/>
            <a:t>-</a:t>
          </a:r>
          <a:endParaRPr lang="id-ID" dirty="0"/>
        </a:p>
      </dgm:t>
    </dgm:pt>
    <dgm:pt modelId="{FFACDFC8-6A0A-4C6A-9706-EC860706E9E0}" type="parTrans" cxnId="{FFF51610-BB73-4CA6-B9DC-6E4BF4118F1B}">
      <dgm:prSet/>
      <dgm:spPr/>
      <dgm:t>
        <a:bodyPr/>
        <a:lstStyle/>
        <a:p>
          <a:endParaRPr lang="id-ID"/>
        </a:p>
      </dgm:t>
    </dgm:pt>
    <dgm:pt modelId="{C97FF8DA-5AD7-4591-92B2-80BF6CC37FB8}" type="sibTrans" cxnId="{FFF51610-BB73-4CA6-B9DC-6E4BF4118F1B}">
      <dgm:prSet/>
      <dgm:spPr/>
      <dgm:t>
        <a:bodyPr/>
        <a:lstStyle/>
        <a:p>
          <a:endParaRPr lang="id-ID"/>
        </a:p>
      </dgm:t>
    </dgm:pt>
    <dgm:pt modelId="{7FF0859D-041B-409B-9040-813C044655AE}">
      <dgm:prSet phldrT="[Text]"/>
      <dgm:spPr/>
      <dgm:t>
        <a:bodyPr/>
        <a:lstStyle/>
        <a:p>
          <a:r>
            <a:rPr lang="id-ID" dirty="0" smtClean="0"/>
            <a:t>Dalam kondisi ekstrem ada barang dan jasa tertentu yg tidak dihasilkan</a:t>
          </a:r>
          <a:endParaRPr lang="id-ID" dirty="0"/>
        </a:p>
      </dgm:t>
    </dgm:pt>
    <dgm:pt modelId="{0E695378-047A-4973-843B-8A2A1B430E76}" type="parTrans" cxnId="{6C300936-E7D2-47C6-BFC3-CAF6D447CAA6}">
      <dgm:prSet/>
      <dgm:spPr/>
      <dgm:t>
        <a:bodyPr/>
        <a:lstStyle/>
        <a:p>
          <a:endParaRPr lang="id-ID"/>
        </a:p>
      </dgm:t>
    </dgm:pt>
    <dgm:pt modelId="{657B1D03-D145-45F7-AF88-6E025E41F553}" type="sibTrans" cxnId="{6C300936-E7D2-47C6-BFC3-CAF6D447CAA6}">
      <dgm:prSet/>
      <dgm:spPr/>
      <dgm:t>
        <a:bodyPr/>
        <a:lstStyle/>
        <a:p>
          <a:endParaRPr lang="id-ID"/>
        </a:p>
      </dgm:t>
    </dgm:pt>
    <dgm:pt modelId="{BC3769F3-6E70-4F90-B49F-972CA59F3757}">
      <dgm:prSet/>
      <dgm:spPr/>
      <dgm:t>
        <a:bodyPr/>
        <a:lstStyle/>
        <a:p>
          <a:endParaRPr lang="id-ID" dirty="0"/>
        </a:p>
      </dgm:t>
    </dgm:pt>
    <dgm:pt modelId="{F24EF31A-7F5F-4826-95DB-AA54A983A656}" type="parTrans" cxnId="{961D4FDD-93A4-45E7-973D-6F8FB20E7D25}">
      <dgm:prSet/>
      <dgm:spPr/>
      <dgm:t>
        <a:bodyPr/>
        <a:lstStyle/>
        <a:p>
          <a:endParaRPr lang="id-ID"/>
        </a:p>
      </dgm:t>
    </dgm:pt>
    <dgm:pt modelId="{FD35EA80-E830-4E80-BF42-13ACEE7E7213}" type="sibTrans" cxnId="{961D4FDD-93A4-45E7-973D-6F8FB20E7D25}">
      <dgm:prSet/>
      <dgm:spPr/>
      <dgm:t>
        <a:bodyPr/>
        <a:lstStyle/>
        <a:p>
          <a:endParaRPr lang="id-ID"/>
        </a:p>
      </dgm:t>
    </dgm:pt>
    <dgm:pt modelId="{0F6FE4A4-5D9A-4353-AC42-69B67725B8D5}" type="pres">
      <dgm:prSet presAssocID="{69CDE23E-14F8-4DD6-88BB-7760B06E5EF2}" presName="linearFlow" presStyleCnt="0">
        <dgm:presLayoutVars>
          <dgm:dir/>
          <dgm:animLvl val="lvl"/>
          <dgm:resizeHandles val="exact"/>
        </dgm:presLayoutVars>
      </dgm:prSet>
      <dgm:spPr/>
      <dgm:t>
        <a:bodyPr/>
        <a:lstStyle/>
        <a:p>
          <a:endParaRPr lang="id-ID"/>
        </a:p>
      </dgm:t>
    </dgm:pt>
    <dgm:pt modelId="{0CE6F647-155B-4729-ADC3-953FFA3A509B}" type="pres">
      <dgm:prSet presAssocID="{55E95E3E-CC54-4FD1-BB19-75F22876F1B0}" presName="composite" presStyleCnt="0"/>
      <dgm:spPr/>
    </dgm:pt>
    <dgm:pt modelId="{6CDA9201-274E-4A83-A56A-0BB891DA4140}" type="pres">
      <dgm:prSet presAssocID="{55E95E3E-CC54-4FD1-BB19-75F22876F1B0}" presName="parentText" presStyleLbl="alignNode1" presStyleIdx="0" presStyleCnt="3">
        <dgm:presLayoutVars>
          <dgm:chMax val="1"/>
          <dgm:bulletEnabled val="1"/>
        </dgm:presLayoutVars>
      </dgm:prSet>
      <dgm:spPr/>
      <dgm:t>
        <a:bodyPr/>
        <a:lstStyle/>
        <a:p>
          <a:endParaRPr lang="id-ID"/>
        </a:p>
      </dgm:t>
    </dgm:pt>
    <dgm:pt modelId="{CC4F18F9-6849-44F1-BE55-E2623151A659}" type="pres">
      <dgm:prSet presAssocID="{55E95E3E-CC54-4FD1-BB19-75F22876F1B0}" presName="descendantText" presStyleLbl="alignAcc1" presStyleIdx="0" presStyleCnt="3">
        <dgm:presLayoutVars>
          <dgm:bulletEnabled val="1"/>
        </dgm:presLayoutVars>
      </dgm:prSet>
      <dgm:spPr/>
      <dgm:t>
        <a:bodyPr/>
        <a:lstStyle/>
        <a:p>
          <a:endParaRPr lang="id-ID"/>
        </a:p>
      </dgm:t>
    </dgm:pt>
    <dgm:pt modelId="{4086ED1F-C340-4FF2-8808-76D52D522D2C}" type="pres">
      <dgm:prSet presAssocID="{A2A4A192-546E-41D4-BA0A-B578D17A16A3}" presName="sp" presStyleCnt="0"/>
      <dgm:spPr/>
    </dgm:pt>
    <dgm:pt modelId="{4A5937E8-8A9E-4BAD-A12F-B3F989BEB22A}" type="pres">
      <dgm:prSet presAssocID="{DB2D6487-DBEC-4710-856D-4EE820D2F7E8}" presName="composite" presStyleCnt="0"/>
      <dgm:spPr/>
    </dgm:pt>
    <dgm:pt modelId="{29EC3942-1893-4F0B-AC9C-6143F1110B86}" type="pres">
      <dgm:prSet presAssocID="{DB2D6487-DBEC-4710-856D-4EE820D2F7E8}" presName="parentText" presStyleLbl="alignNode1" presStyleIdx="1" presStyleCnt="3">
        <dgm:presLayoutVars>
          <dgm:chMax val="1"/>
          <dgm:bulletEnabled val="1"/>
        </dgm:presLayoutVars>
      </dgm:prSet>
      <dgm:spPr/>
      <dgm:t>
        <a:bodyPr/>
        <a:lstStyle/>
        <a:p>
          <a:endParaRPr lang="id-ID"/>
        </a:p>
      </dgm:t>
    </dgm:pt>
    <dgm:pt modelId="{490F200F-26AA-4845-A7B2-33E57295344E}" type="pres">
      <dgm:prSet presAssocID="{DB2D6487-DBEC-4710-856D-4EE820D2F7E8}" presName="descendantText" presStyleLbl="alignAcc1" presStyleIdx="1" presStyleCnt="3">
        <dgm:presLayoutVars>
          <dgm:bulletEnabled val="1"/>
        </dgm:presLayoutVars>
      </dgm:prSet>
      <dgm:spPr/>
      <dgm:t>
        <a:bodyPr/>
        <a:lstStyle/>
        <a:p>
          <a:endParaRPr lang="id-ID"/>
        </a:p>
      </dgm:t>
    </dgm:pt>
    <dgm:pt modelId="{8D9BA56C-0E6E-442D-88EC-5680673BF1B3}" type="pres">
      <dgm:prSet presAssocID="{C99EE4C0-4AF5-4B0C-BB9A-18C65D67A9CE}" presName="sp" presStyleCnt="0"/>
      <dgm:spPr/>
    </dgm:pt>
    <dgm:pt modelId="{988E6FC4-04FA-4A64-A0EA-966A4F063D81}" type="pres">
      <dgm:prSet presAssocID="{787EAF52-24C2-46C3-ADB3-EB1D7B423F99}" presName="composite" presStyleCnt="0"/>
      <dgm:spPr/>
    </dgm:pt>
    <dgm:pt modelId="{5B4B2372-170F-4858-8433-173726B78116}" type="pres">
      <dgm:prSet presAssocID="{787EAF52-24C2-46C3-ADB3-EB1D7B423F99}" presName="parentText" presStyleLbl="alignNode1" presStyleIdx="2" presStyleCnt="3">
        <dgm:presLayoutVars>
          <dgm:chMax val="1"/>
          <dgm:bulletEnabled val="1"/>
        </dgm:presLayoutVars>
      </dgm:prSet>
      <dgm:spPr/>
      <dgm:t>
        <a:bodyPr/>
        <a:lstStyle/>
        <a:p>
          <a:endParaRPr lang="id-ID"/>
        </a:p>
      </dgm:t>
    </dgm:pt>
    <dgm:pt modelId="{DCB29214-7358-40EF-9EEC-D9047AD382BC}" type="pres">
      <dgm:prSet presAssocID="{787EAF52-24C2-46C3-ADB3-EB1D7B423F99}" presName="descendantText" presStyleLbl="alignAcc1" presStyleIdx="2" presStyleCnt="3">
        <dgm:presLayoutVars>
          <dgm:bulletEnabled val="1"/>
        </dgm:presLayoutVars>
      </dgm:prSet>
      <dgm:spPr/>
      <dgm:t>
        <a:bodyPr/>
        <a:lstStyle/>
        <a:p>
          <a:endParaRPr lang="id-ID"/>
        </a:p>
      </dgm:t>
    </dgm:pt>
  </dgm:ptLst>
  <dgm:cxnLst>
    <dgm:cxn modelId="{60EA7DA9-811F-4501-BE02-A46E41F372DC}" srcId="{55E95E3E-CC54-4FD1-BB19-75F22876F1B0}" destId="{F08C0416-EEA2-4406-A901-813024284820}" srcOrd="0" destOrd="0" parTransId="{775270E4-5522-4942-BE8B-6375F9CD2A3A}" sibTransId="{4E8E2A30-124A-4B00-AD0F-1872BC33E4FB}"/>
    <dgm:cxn modelId="{EEB9BA25-8D83-472F-86AA-255B410754FD}" type="presOf" srcId="{F08C0416-EEA2-4406-A901-813024284820}" destId="{CC4F18F9-6849-44F1-BE55-E2623151A659}" srcOrd="0" destOrd="0" presId="urn:microsoft.com/office/officeart/2005/8/layout/chevron2"/>
    <dgm:cxn modelId="{2FEF1D7F-C6BD-4744-B85E-14865B82A101}" type="presOf" srcId="{BC3769F3-6E70-4F90-B49F-972CA59F3757}" destId="{DCB29214-7358-40EF-9EEC-D9047AD382BC}" srcOrd="0" destOrd="1" presId="urn:microsoft.com/office/officeart/2005/8/layout/chevron2"/>
    <dgm:cxn modelId="{6C300936-E7D2-47C6-BFC3-CAF6D447CAA6}" srcId="{787EAF52-24C2-46C3-ADB3-EB1D7B423F99}" destId="{7FF0859D-041B-409B-9040-813C044655AE}" srcOrd="0" destOrd="0" parTransId="{0E695378-047A-4973-843B-8A2A1B430E76}" sibTransId="{657B1D03-D145-45F7-AF88-6E025E41F553}"/>
    <dgm:cxn modelId="{79991DFE-8706-4594-B006-25E34A9F46B3}" type="presOf" srcId="{787EAF52-24C2-46C3-ADB3-EB1D7B423F99}" destId="{5B4B2372-170F-4858-8433-173726B78116}" srcOrd="0" destOrd="0" presId="urn:microsoft.com/office/officeart/2005/8/layout/chevron2"/>
    <dgm:cxn modelId="{2FDC6212-F722-4F13-B027-78A985CA8813}" type="presOf" srcId="{07CB1AA7-C3F6-4A88-B3C8-0E38107A8475}" destId="{490F200F-26AA-4845-A7B2-33E57295344E}" srcOrd="0" destOrd="0" presId="urn:microsoft.com/office/officeart/2005/8/layout/chevron2"/>
    <dgm:cxn modelId="{6370FFE5-097A-46C5-9FA5-05BBBE3D1A7C}" srcId="{69CDE23E-14F8-4DD6-88BB-7760B06E5EF2}" destId="{55E95E3E-CC54-4FD1-BB19-75F22876F1B0}" srcOrd="0" destOrd="0" parTransId="{4099A99D-6E4D-4348-8A6E-E49832EF0DCD}" sibTransId="{A2A4A192-546E-41D4-BA0A-B578D17A16A3}"/>
    <dgm:cxn modelId="{FFF51610-BB73-4CA6-B9DC-6E4BF4118F1B}" srcId="{69CDE23E-14F8-4DD6-88BB-7760B06E5EF2}" destId="{787EAF52-24C2-46C3-ADB3-EB1D7B423F99}" srcOrd="2" destOrd="0" parTransId="{FFACDFC8-6A0A-4C6A-9706-EC860706E9E0}" sibTransId="{C97FF8DA-5AD7-4591-92B2-80BF6CC37FB8}"/>
    <dgm:cxn modelId="{134244C0-F9E3-46F6-86D2-5A3957539C18}" srcId="{69CDE23E-14F8-4DD6-88BB-7760B06E5EF2}" destId="{DB2D6487-DBEC-4710-856D-4EE820D2F7E8}" srcOrd="1" destOrd="0" parTransId="{37DE7930-0920-4EC6-89D3-F494761B16BC}" sibTransId="{C99EE4C0-4AF5-4B0C-BB9A-18C65D67A9CE}"/>
    <dgm:cxn modelId="{0FC7D7B1-311B-4DD4-B9C7-31AB6F530616}" type="presOf" srcId="{7FF0859D-041B-409B-9040-813C044655AE}" destId="{DCB29214-7358-40EF-9EEC-D9047AD382BC}" srcOrd="0" destOrd="0" presId="urn:microsoft.com/office/officeart/2005/8/layout/chevron2"/>
    <dgm:cxn modelId="{921357C6-78D8-464C-9137-40E688BED717}" srcId="{DB2D6487-DBEC-4710-856D-4EE820D2F7E8}" destId="{07CB1AA7-C3F6-4A88-B3C8-0E38107A8475}" srcOrd="0" destOrd="0" parTransId="{E57998FD-FB05-4D7F-AB3B-EFAAF3EAECB6}" sibTransId="{19AA701D-A569-4F83-A402-D3A9B212ADC6}"/>
    <dgm:cxn modelId="{961D4FDD-93A4-45E7-973D-6F8FB20E7D25}" srcId="{787EAF52-24C2-46C3-ADB3-EB1D7B423F99}" destId="{BC3769F3-6E70-4F90-B49F-972CA59F3757}" srcOrd="1" destOrd="0" parTransId="{F24EF31A-7F5F-4826-95DB-AA54A983A656}" sibTransId="{FD35EA80-E830-4E80-BF42-13ACEE7E7213}"/>
    <dgm:cxn modelId="{215F9426-3638-4CD4-B4F5-613ED19CDF4F}" type="presOf" srcId="{55E95E3E-CC54-4FD1-BB19-75F22876F1B0}" destId="{6CDA9201-274E-4A83-A56A-0BB891DA4140}" srcOrd="0" destOrd="0" presId="urn:microsoft.com/office/officeart/2005/8/layout/chevron2"/>
    <dgm:cxn modelId="{FD7A5740-14A8-4B3D-91F5-97C411C62A62}" type="presOf" srcId="{69CDE23E-14F8-4DD6-88BB-7760B06E5EF2}" destId="{0F6FE4A4-5D9A-4353-AC42-69B67725B8D5}" srcOrd="0" destOrd="0" presId="urn:microsoft.com/office/officeart/2005/8/layout/chevron2"/>
    <dgm:cxn modelId="{247199E9-E389-44F4-A39C-AFA1ED7880BD}" type="presOf" srcId="{DB2D6487-DBEC-4710-856D-4EE820D2F7E8}" destId="{29EC3942-1893-4F0B-AC9C-6143F1110B86}" srcOrd="0" destOrd="0" presId="urn:microsoft.com/office/officeart/2005/8/layout/chevron2"/>
    <dgm:cxn modelId="{7BAE7902-5F20-45A6-B38F-A78EE5417815}" type="presParOf" srcId="{0F6FE4A4-5D9A-4353-AC42-69B67725B8D5}" destId="{0CE6F647-155B-4729-ADC3-953FFA3A509B}" srcOrd="0" destOrd="0" presId="urn:microsoft.com/office/officeart/2005/8/layout/chevron2"/>
    <dgm:cxn modelId="{15FB4D0C-02FC-4629-B54C-62C90899E2F1}" type="presParOf" srcId="{0CE6F647-155B-4729-ADC3-953FFA3A509B}" destId="{6CDA9201-274E-4A83-A56A-0BB891DA4140}" srcOrd="0" destOrd="0" presId="urn:microsoft.com/office/officeart/2005/8/layout/chevron2"/>
    <dgm:cxn modelId="{5DA34B9E-65A6-49D3-A402-C108CC6DB363}" type="presParOf" srcId="{0CE6F647-155B-4729-ADC3-953FFA3A509B}" destId="{CC4F18F9-6849-44F1-BE55-E2623151A659}" srcOrd="1" destOrd="0" presId="urn:microsoft.com/office/officeart/2005/8/layout/chevron2"/>
    <dgm:cxn modelId="{FB34D513-8714-47FA-B116-537656C39A99}" type="presParOf" srcId="{0F6FE4A4-5D9A-4353-AC42-69B67725B8D5}" destId="{4086ED1F-C340-4FF2-8808-76D52D522D2C}" srcOrd="1" destOrd="0" presId="urn:microsoft.com/office/officeart/2005/8/layout/chevron2"/>
    <dgm:cxn modelId="{650A6F45-204A-499B-B574-C092E54A6FBF}" type="presParOf" srcId="{0F6FE4A4-5D9A-4353-AC42-69B67725B8D5}" destId="{4A5937E8-8A9E-4BAD-A12F-B3F989BEB22A}" srcOrd="2" destOrd="0" presId="urn:microsoft.com/office/officeart/2005/8/layout/chevron2"/>
    <dgm:cxn modelId="{30913D8D-8462-4C06-9278-84BDE3CBAB1A}" type="presParOf" srcId="{4A5937E8-8A9E-4BAD-A12F-B3F989BEB22A}" destId="{29EC3942-1893-4F0B-AC9C-6143F1110B86}" srcOrd="0" destOrd="0" presId="urn:microsoft.com/office/officeart/2005/8/layout/chevron2"/>
    <dgm:cxn modelId="{564D0470-455E-461C-A503-A8FC795C5655}" type="presParOf" srcId="{4A5937E8-8A9E-4BAD-A12F-B3F989BEB22A}" destId="{490F200F-26AA-4845-A7B2-33E57295344E}" srcOrd="1" destOrd="0" presId="urn:microsoft.com/office/officeart/2005/8/layout/chevron2"/>
    <dgm:cxn modelId="{AD0BC138-F950-4522-9437-535DA0DFDE15}" type="presParOf" srcId="{0F6FE4A4-5D9A-4353-AC42-69B67725B8D5}" destId="{8D9BA56C-0E6E-442D-88EC-5680673BF1B3}" srcOrd="3" destOrd="0" presId="urn:microsoft.com/office/officeart/2005/8/layout/chevron2"/>
    <dgm:cxn modelId="{A902CA04-E1D1-4AE6-A689-A18A9BA5AC5B}" type="presParOf" srcId="{0F6FE4A4-5D9A-4353-AC42-69B67725B8D5}" destId="{988E6FC4-04FA-4A64-A0EA-966A4F063D81}" srcOrd="4" destOrd="0" presId="urn:microsoft.com/office/officeart/2005/8/layout/chevron2"/>
    <dgm:cxn modelId="{FC7FAEBC-30F8-461D-83C4-A74AAEC48958}" type="presParOf" srcId="{988E6FC4-04FA-4A64-A0EA-966A4F063D81}" destId="{5B4B2372-170F-4858-8433-173726B78116}" srcOrd="0" destOrd="0" presId="urn:microsoft.com/office/officeart/2005/8/layout/chevron2"/>
    <dgm:cxn modelId="{9BE4A89B-C495-484F-A1DC-DDEAC9A203A7}" type="presParOf" srcId="{988E6FC4-04FA-4A64-A0EA-966A4F063D81}" destId="{DCB29214-7358-40EF-9EEC-D9047AD382B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47C150-DBEF-477A-80AF-760590898A11}" type="doc">
      <dgm:prSet loTypeId="urn:microsoft.com/office/officeart/2005/8/layout/default#1" loCatId="list" qsTypeId="urn:microsoft.com/office/officeart/2005/8/quickstyle/simple2" qsCatId="simple" csTypeId="urn:microsoft.com/office/officeart/2005/8/colors/accent4_2" csCatId="accent4" phldr="1"/>
      <dgm:spPr/>
      <dgm:t>
        <a:bodyPr/>
        <a:lstStyle/>
        <a:p>
          <a:endParaRPr lang="id-ID"/>
        </a:p>
      </dgm:t>
    </dgm:pt>
    <dgm:pt modelId="{0D828C01-4570-4272-A4C3-E24D6745BE00}">
      <dgm:prSet phldrT="[Text]" custT="1"/>
      <dgm:spPr/>
      <dgm:t>
        <a:bodyPr/>
        <a:lstStyle/>
        <a:p>
          <a:r>
            <a:rPr lang="id-ID" sz="3200" dirty="0" smtClean="0"/>
            <a:t>Barang publik</a:t>
          </a:r>
          <a:endParaRPr lang="id-ID" sz="3200" dirty="0"/>
        </a:p>
      </dgm:t>
    </dgm:pt>
    <dgm:pt modelId="{02598F27-2A5D-4B01-9861-5BEC7D24287C}" type="parTrans" cxnId="{A8B2CABE-FDBC-4B3D-A1A6-90821032FD5D}">
      <dgm:prSet/>
      <dgm:spPr/>
      <dgm:t>
        <a:bodyPr/>
        <a:lstStyle/>
        <a:p>
          <a:endParaRPr lang="id-ID"/>
        </a:p>
      </dgm:t>
    </dgm:pt>
    <dgm:pt modelId="{EEC3CB24-6438-4185-A6FF-78B8B7C8F457}" type="sibTrans" cxnId="{A8B2CABE-FDBC-4B3D-A1A6-90821032FD5D}">
      <dgm:prSet/>
      <dgm:spPr/>
      <dgm:t>
        <a:bodyPr/>
        <a:lstStyle/>
        <a:p>
          <a:endParaRPr lang="id-ID"/>
        </a:p>
      </dgm:t>
    </dgm:pt>
    <dgm:pt modelId="{57209921-3559-485E-A800-3537CE6EC66F}">
      <dgm:prSet phldrT="[Text]" custT="1"/>
      <dgm:spPr/>
      <dgm:t>
        <a:bodyPr/>
        <a:lstStyle/>
        <a:p>
          <a:r>
            <a:rPr lang="id-ID" sz="3200" dirty="0" smtClean="0"/>
            <a:t>Common goods</a:t>
          </a:r>
          <a:endParaRPr lang="id-ID" sz="3200" dirty="0"/>
        </a:p>
      </dgm:t>
    </dgm:pt>
    <dgm:pt modelId="{5AE8295C-96A2-445C-BE65-C8ECE374BBEA}" type="parTrans" cxnId="{15989C65-10AC-43CC-9902-E2C6DE373A69}">
      <dgm:prSet/>
      <dgm:spPr/>
      <dgm:t>
        <a:bodyPr/>
        <a:lstStyle/>
        <a:p>
          <a:endParaRPr lang="id-ID"/>
        </a:p>
      </dgm:t>
    </dgm:pt>
    <dgm:pt modelId="{714F4DF5-AD7D-4258-9296-EEB83B8103D0}" type="sibTrans" cxnId="{15989C65-10AC-43CC-9902-E2C6DE373A69}">
      <dgm:prSet/>
      <dgm:spPr/>
      <dgm:t>
        <a:bodyPr/>
        <a:lstStyle/>
        <a:p>
          <a:endParaRPr lang="id-ID"/>
        </a:p>
      </dgm:t>
    </dgm:pt>
    <dgm:pt modelId="{011B4AAF-90A0-4D5B-B7BE-B6E7E8A6174A}">
      <dgm:prSet phldrT="[Text]" custT="1"/>
      <dgm:spPr/>
      <dgm:t>
        <a:bodyPr/>
        <a:lstStyle/>
        <a:p>
          <a:r>
            <a:rPr lang="id-ID" sz="3600" dirty="0" smtClean="0"/>
            <a:t>monopoli</a:t>
          </a:r>
          <a:endParaRPr lang="id-ID" sz="3600" dirty="0"/>
        </a:p>
      </dgm:t>
    </dgm:pt>
    <dgm:pt modelId="{120DA835-C2FE-4045-858E-28636E3C0975}" type="parTrans" cxnId="{3466630B-3FA9-475F-99A8-90F4CE0B4A5B}">
      <dgm:prSet/>
      <dgm:spPr/>
      <dgm:t>
        <a:bodyPr/>
        <a:lstStyle/>
        <a:p>
          <a:endParaRPr lang="id-ID"/>
        </a:p>
      </dgm:t>
    </dgm:pt>
    <dgm:pt modelId="{66D15920-B897-4085-9012-086817B266B2}" type="sibTrans" cxnId="{3466630B-3FA9-475F-99A8-90F4CE0B4A5B}">
      <dgm:prSet/>
      <dgm:spPr/>
      <dgm:t>
        <a:bodyPr/>
        <a:lstStyle/>
        <a:p>
          <a:endParaRPr lang="id-ID"/>
        </a:p>
      </dgm:t>
    </dgm:pt>
    <dgm:pt modelId="{3CE10D9B-8D89-4F3E-B926-BCF26E68D930}">
      <dgm:prSet phldrT="[Text]"/>
      <dgm:spPr/>
      <dgm:t>
        <a:bodyPr/>
        <a:lstStyle/>
        <a:p>
          <a:r>
            <a:rPr lang="id-ID" b="1" dirty="0" smtClean="0"/>
            <a:t>Eksternalitas</a:t>
          </a:r>
          <a:endParaRPr lang="id-ID" b="1" dirty="0"/>
        </a:p>
      </dgm:t>
    </dgm:pt>
    <dgm:pt modelId="{EE9433B2-FD9A-471E-8CD6-62EA07EEB68F}" type="parTrans" cxnId="{75911125-618D-4809-A3EE-E07EA169E842}">
      <dgm:prSet/>
      <dgm:spPr/>
      <dgm:t>
        <a:bodyPr/>
        <a:lstStyle/>
        <a:p>
          <a:endParaRPr lang="id-ID"/>
        </a:p>
      </dgm:t>
    </dgm:pt>
    <dgm:pt modelId="{63E70BC4-59C1-4D82-8C19-2C7C29ADA28E}" type="sibTrans" cxnId="{75911125-618D-4809-A3EE-E07EA169E842}">
      <dgm:prSet/>
      <dgm:spPr/>
      <dgm:t>
        <a:bodyPr/>
        <a:lstStyle/>
        <a:p>
          <a:endParaRPr lang="id-ID"/>
        </a:p>
      </dgm:t>
    </dgm:pt>
    <dgm:pt modelId="{A51D5796-D8A0-4B9B-8860-4677DC15FBB9}">
      <dgm:prSet phldrT="[Text]"/>
      <dgm:spPr/>
      <dgm:t>
        <a:bodyPr/>
        <a:lstStyle/>
        <a:p>
          <a:r>
            <a:rPr lang="id-ID" dirty="0" smtClean="0"/>
            <a:t>Informasi yg asimetris</a:t>
          </a:r>
          <a:endParaRPr lang="id-ID" dirty="0"/>
        </a:p>
      </dgm:t>
    </dgm:pt>
    <dgm:pt modelId="{43D4DA15-3A50-42F0-8CA8-29C92CFC49AC}" type="parTrans" cxnId="{98C42EE2-54D1-406B-8497-1FAEEA35FB95}">
      <dgm:prSet/>
      <dgm:spPr/>
      <dgm:t>
        <a:bodyPr/>
        <a:lstStyle/>
        <a:p>
          <a:endParaRPr lang="id-ID"/>
        </a:p>
      </dgm:t>
    </dgm:pt>
    <dgm:pt modelId="{AF8DB0D2-6FF9-436F-B2B4-4A3DDFE0BEE5}" type="sibTrans" cxnId="{98C42EE2-54D1-406B-8497-1FAEEA35FB95}">
      <dgm:prSet/>
      <dgm:spPr/>
      <dgm:t>
        <a:bodyPr/>
        <a:lstStyle/>
        <a:p>
          <a:endParaRPr lang="id-ID"/>
        </a:p>
      </dgm:t>
    </dgm:pt>
    <dgm:pt modelId="{3CC4AD18-AB1C-4DFB-BE97-03E532AB3A14}" type="pres">
      <dgm:prSet presAssocID="{FE47C150-DBEF-477A-80AF-760590898A11}" presName="diagram" presStyleCnt="0">
        <dgm:presLayoutVars>
          <dgm:dir/>
          <dgm:resizeHandles val="exact"/>
        </dgm:presLayoutVars>
      </dgm:prSet>
      <dgm:spPr/>
      <dgm:t>
        <a:bodyPr/>
        <a:lstStyle/>
        <a:p>
          <a:endParaRPr lang="id-ID"/>
        </a:p>
      </dgm:t>
    </dgm:pt>
    <dgm:pt modelId="{0F135CB6-8AF8-4EEC-95CB-E349001A6054}" type="pres">
      <dgm:prSet presAssocID="{0D828C01-4570-4272-A4C3-E24D6745BE00}" presName="node" presStyleLbl="node1" presStyleIdx="0" presStyleCnt="5">
        <dgm:presLayoutVars>
          <dgm:bulletEnabled val="1"/>
        </dgm:presLayoutVars>
      </dgm:prSet>
      <dgm:spPr/>
      <dgm:t>
        <a:bodyPr/>
        <a:lstStyle/>
        <a:p>
          <a:endParaRPr lang="id-ID"/>
        </a:p>
      </dgm:t>
    </dgm:pt>
    <dgm:pt modelId="{BAD5B7BA-8B11-4539-B62B-64C0532C6444}" type="pres">
      <dgm:prSet presAssocID="{EEC3CB24-6438-4185-A6FF-78B8B7C8F457}" presName="sibTrans" presStyleCnt="0"/>
      <dgm:spPr/>
    </dgm:pt>
    <dgm:pt modelId="{7C024B45-F38E-45EB-AEA3-8AF5A7366023}" type="pres">
      <dgm:prSet presAssocID="{57209921-3559-485E-A800-3537CE6EC66F}" presName="node" presStyleLbl="node1" presStyleIdx="1" presStyleCnt="5">
        <dgm:presLayoutVars>
          <dgm:bulletEnabled val="1"/>
        </dgm:presLayoutVars>
      </dgm:prSet>
      <dgm:spPr/>
      <dgm:t>
        <a:bodyPr/>
        <a:lstStyle/>
        <a:p>
          <a:endParaRPr lang="id-ID"/>
        </a:p>
      </dgm:t>
    </dgm:pt>
    <dgm:pt modelId="{C9AE3019-7C91-4F08-8C7A-DB98B26F89E9}" type="pres">
      <dgm:prSet presAssocID="{714F4DF5-AD7D-4258-9296-EEB83B8103D0}" presName="sibTrans" presStyleCnt="0"/>
      <dgm:spPr/>
    </dgm:pt>
    <dgm:pt modelId="{ADE277A0-C987-4112-A37F-A595C7054E4C}" type="pres">
      <dgm:prSet presAssocID="{011B4AAF-90A0-4D5B-B7BE-B6E7E8A6174A}" presName="node" presStyleLbl="node1" presStyleIdx="2" presStyleCnt="5">
        <dgm:presLayoutVars>
          <dgm:bulletEnabled val="1"/>
        </dgm:presLayoutVars>
      </dgm:prSet>
      <dgm:spPr/>
      <dgm:t>
        <a:bodyPr/>
        <a:lstStyle/>
        <a:p>
          <a:endParaRPr lang="id-ID"/>
        </a:p>
      </dgm:t>
    </dgm:pt>
    <dgm:pt modelId="{F97F8707-21DA-417C-B6EF-99FB7B905B22}" type="pres">
      <dgm:prSet presAssocID="{66D15920-B897-4085-9012-086817B266B2}" presName="sibTrans" presStyleCnt="0"/>
      <dgm:spPr/>
    </dgm:pt>
    <dgm:pt modelId="{039884D0-6D82-43E5-9960-7F41FF83650C}" type="pres">
      <dgm:prSet presAssocID="{3CE10D9B-8D89-4F3E-B926-BCF26E68D930}" presName="node" presStyleLbl="node1" presStyleIdx="3" presStyleCnt="5">
        <dgm:presLayoutVars>
          <dgm:bulletEnabled val="1"/>
        </dgm:presLayoutVars>
      </dgm:prSet>
      <dgm:spPr/>
      <dgm:t>
        <a:bodyPr/>
        <a:lstStyle/>
        <a:p>
          <a:endParaRPr lang="id-ID"/>
        </a:p>
      </dgm:t>
    </dgm:pt>
    <dgm:pt modelId="{311ED8F9-97A2-4BDB-8FC2-75DB54AC9E34}" type="pres">
      <dgm:prSet presAssocID="{63E70BC4-59C1-4D82-8C19-2C7C29ADA28E}" presName="sibTrans" presStyleCnt="0"/>
      <dgm:spPr/>
    </dgm:pt>
    <dgm:pt modelId="{BBAC2DC5-37A8-4BB5-85DE-F6F68C488D2E}" type="pres">
      <dgm:prSet presAssocID="{A51D5796-D8A0-4B9B-8860-4677DC15FBB9}" presName="node" presStyleLbl="node1" presStyleIdx="4" presStyleCnt="5">
        <dgm:presLayoutVars>
          <dgm:bulletEnabled val="1"/>
        </dgm:presLayoutVars>
      </dgm:prSet>
      <dgm:spPr/>
      <dgm:t>
        <a:bodyPr/>
        <a:lstStyle/>
        <a:p>
          <a:endParaRPr lang="id-ID"/>
        </a:p>
      </dgm:t>
    </dgm:pt>
  </dgm:ptLst>
  <dgm:cxnLst>
    <dgm:cxn modelId="{A93837D1-D684-4480-B6F5-41501DB2E9AC}" type="presOf" srcId="{011B4AAF-90A0-4D5B-B7BE-B6E7E8A6174A}" destId="{ADE277A0-C987-4112-A37F-A595C7054E4C}" srcOrd="0" destOrd="0" presId="urn:microsoft.com/office/officeart/2005/8/layout/default#1"/>
    <dgm:cxn modelId="{98C42EE2-54D1-406B-8497-1FAEEA35FB95}" srcId="{FE47C150-DBEF-477A-80AF-760590898A11}" destId="{A51D5796-D8A0-4B9B-8860-4677DC15FBB9}" srcOrd="4" destOrd="0" parTransId="{43D4DA15-3A50-42F0-8CA8-29C92CFC49AC}" sibTransId="{AF8DB0D2-6FF9-436F-B2B4-4A3DDFE0BEE5}"/>
    <dgm:cxn modelId="{821027A4-F643-4998-87DC-86F758E88ABA}" type="presOf" srcId="{A51D5796-D8A0-4B9B-8860-4677DC15FBB9}" destId="{BBAC2DC5-37A8-4BB5-85DE-F6F68C488D2E}" srcOrd="0" destOrd="0" presId="urn:microsoft.com/office/officeart/2005/8/layout/default#1"/>
    <dgm:cxn modelId="{A8B2CABE-FDBC-4B3D-A1A6-90821032FD5D}" srcId="{FE47C150-DBEF-477A-80AF-760590898A11}" destId="{0D828C01-4570-4272-A4C3-E24D6745BE00}" srcOrd="0" destOrd="0" parTransId="{02598F27-2A5D-4B01-9861-5BEC7D24287C}" sibTransId="{EEC3CB24-6438-4185-A6FF-78B8B7C8F457}"/>
    <dgm:cxn modelId="{15989C65-10AC-43CC-9902-E2C6DE373A69}" srcId="{FE47C150-DBEF-477A-80AF-760590898A11}" destId="{57209921-3559-485E-A800-3537CE6EC66F}" srcOrd="1" destOrd="0" parTransId="{5AE8295C-96A2-445C-BE65-C8ECE374BBEA}" sibTransId="{714F4DF5-AD7D-4258-9296-EEB83B8103D0}"/>
    <dgm:cxn modelId="{3B06D951-4F25-4862-A8A3-EC5A67F36686}" type="presOf" srcId="{0D828C01-4570-4272-A4C3-E24D6745BE00}" destId="{0F135CB6-8AF8-4EEC-95CB-E349001A6054}" srcOrd="0" destOrd="0" presId="urn:microsoft.com/office/officeart/2005/8/layout/default#1"/>
    <dgm:cxn modelId="{3466630B-3FA9-475F-99A8-90F4CE0B4A5B}" srcId="{FE47C150-DBEF-477A-80AF-760590898A11}" destId="{011B4AAF-90A0-4D5B-B7BE-B6E7E8A6174A}" srcOrd="2" destOrd="0" parTransId="{120DA835-C2FE-4045-858E-28636E3C0975}" sibTransId="{66D15920-B897-4085-9012-086817B266B2}"/>
    <dgm:cxn modelId="{03BDD618-A6AD-4527-8F14-F16012CDAE6C}" type="presOf" srcId="{57209921-3559-485E-A800-3537CE6EC66F}" destId="{7C024B45-F38E-45EB-AEA3-8AF5A7366023}" srcOrd="0" destOrd="0" presId="urn:microsoft.com/office/officeart/2005/8/layout/default#1"/>
    <dgm:cxn modelId="{75911125-618D-4809-A3EE-E07EA169E842}" srcId="{FE47C150-DBEF-477A-80AF-760590898A11}" destId="{3CE10D9B-8D89-4F3E-B926-BCF26E68D930}" srcOrd="3" destOrd="0" parTransId="{EE9433B2-FD9A-471E-8CD6-62EA07EEB68F}" sibTransId="{63E70BC4-59C1-4D82-8C19-2C7C29ADA28E}"/>
    <dgm:cxn modelId="{852A73AF-557F-4E24-BF0E-2D2E455E6F40}" type="presOf" srcId="{3CE10D9B-8D89-4F3E-B926-BCF26E68D930}" destId="{039884D0-6D82-43E5-9960-7F41FF83650C}" srcOrd="0" destOrd="0" presId="urn:microsoft.com/office/officeart/2005/8/layout/default#1"/>
    <dgm:cxn modelId="{44709FC6-2907-422E-B34E-1644CF2C6A18}" type="presOf" srcId="{FE47C150-DBEF-477A-80AF-760590898A11}" destId="{3CC4AD18-AB1C-4DFB-BE97-03E532AB3A14}" srcOrd="0" destOrd="0" presId="urn:microsoft.com/office/officeart/2005/8/layout/default#1"/>
    <dgm:cxn modelId="{BAB8A1AC-4233-4394-8F74-2342E9FECEC2}" type="presParOf" srcId="{3CC4AD18-AB1C-4DFB-BE97-03E532AB3A14}" destId="{0F135CB6-8AF8-4EEC-95CB-E349001A6054}" srcOrd="0" destOrd="0" presId="urn:microsoft.com/office/officeart/2005/8/layout/default#1"/>
    <dgm:cxn modelId="{405B2847-3DEA-4156-9CE5-F067A1830239}" type="presParOf" srcId="{3CC4AD18-AB1C-4DFB-BE97-03E532AB3A14}" destId="{BAD5B7BA-8B11-4539-B62B-64C0532C6444}" srcOrd="1" destOrd="0" presId="urn:microsoft.com/office/officeart/2005/8/layout/default#1"/>
    <dgm:cxn modelId="{E14696AE-8CDC-41C0-9253-9C31F6A3E41E}" type="presParOf" srcId="{3CC4AD18-AB1C-4DFB-BE97-03E532AB3A14}" destId="{7C024B45-F38E-45EB-AEA3-8AF5A7366023}" srcOrd="2" destOrd="0" presId="urn:microsoft.com/office/officeart/2005/8/layout/default#1"/>
    <dgm:cxn modelId="{B35396F8-7E0C-456F-A521-ECF7CFBF5CAA}" type="presParOf" srcId="{3CC4AD18-AB1C-4DFB-BE97-03E532AB3A14}" destId="{C9AE3019-7C91-4F08-8C7A-DB98B26F89E9}" srcOrd="3" destOrd="0" presId="urn:microsoft.com/office/officeart/2005/8/layout/default#1"/>
    <dgm:cxn modelId="{565C65A8-17C6-483F-BBCE-3F48E7CCBA14}" type="presParOf" srcId="{3CC4AD18-AB1C-4DFB-BE97-03E532AB3A14}" destId="{ADE277A0-C987-4112-A37F-A595C7054E4C}" srcOrd="4" destOrd="0" presId="urn:microsoft.com/office/officeart/2005/8/layout/default#1"/>
    <dgm:cxn modelId="{F9D36827-D26F-4B15-9A96-35CFDFA010A0}" type="presParOf" srcId="{3CC4AD18-AB1C-4DFB-BE97-03E532AB3A14}" destId="{F97F8707-21DA-417C-B6EF-99FB7B905B22}" srcOrd="5" destOrd="0" presId="urn:microsoft.com/office/officeart/2005/8/layout/default#1"/>
    <dgm:cxn modelId="{A546143B-7AE8-4590-A84B-0795084EB23A}" type="presParOf" srcId="{3CC4AD18-AB1C-4DFB-BE97-03E532AB3A14}" destId="{039884D0-6D82-43E5-9960-7F41FF83650C}" srcOrd="6" destOrd="0" presId="urn:microsoft.com/office/officeart/2005/8/layout/default#1"/>
    <dgm:cxn modelId="{04A3C185-D411-4C64-814E-97000187ADAF}" type="presParOf" srcId="{3CC4AD18-AB1C-4DFB-BE97-03E532AB3A14}" destId="{311ED8F9-97A2-4BDB-8FC2-75DB54AC9E34}" srcOrd="7" destOrd="0" presId="urn:microsoft.com/office/officeart/2005/8/layout/default#1"/>
    <dgm:cxn modelId="{36D86EDB-3581-4D65-8016-CD2C90FCAE50}" type="presParOf" srcId="{3CC4AD18-AB1C-4DFB-BE97-03E532AB3A14}" destId="{BBAC2DC5-37A8-4BB5-85DE-F6F68C488D2E}"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A9201-274E-4A83-A56A-0BB891DA4140}">
      <dsp:nvSpPr>
        <dsp:cNvPr id="0" name=""/>
        <dsp:cNvSpPr/>
      </dsp:nvSpPr>
      <dsp:spPr>
        <a:xfrm rot="5400000">
          <a:off x="-213497" y="215670"/>
          <a:ext cx="1423319" cy="99632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id-ID" sz="2900" kern="1200" dirty="0" smtClean="0"/>
            <a:t>-</a:t>
          </a:r>
          <a:endParaRPr lang="id-ID" sz="2900" kern="1200" dirty="0"/>
        </a:p>
      </dsp:txBody>
      <dsp:txXfrm rot="-5400000">
        <a:off x="2" y="500334"/>
        <a:ext cx="996323" cy="426996"/>
      </dsp:txXfrm>
    </dsp:sp>
    <dsp:sp modelId="{CC4F18F9-6849-44F1-BE55-E2623151A659}">
      <dsp:nvSpPr>
        <dsp:cNvPr id="0" name=""/>
        <dsp:cNvSpPr/>
      </dsp:nvSpPr>
      <dsp:spPr>
        <a:xfrm rot="5400000">
          <a:off x="4333738" y="-3335242"/>
          <a:ext cx="925157" cy="7599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d-ID" sz="1900" kern="1200" dirty="0" smtClean="0"/>
            <a:t>Kegagalan pasar terjadi karena mekanisme pasar tidak berfungsi secra efisien dalam mengalokasikan sumber-sumber ekonomi yg ada dalam masyarakat</a:t>
          </a:r>
          <a:endParaRPr lang="id-ID" sz="1900" kern="1200" dirty="0"/>
        </a:p>
      </dsp:txBody>
      <dsp:txXfrm rot="-5400000">
        <a:off x="996323" y="47335"/>
        <a:ext cx="7554826" cy="834833"/>
      </dsp:txXfrm>
    </dsp:sp>
    <dsp:sp modelId="{29EC3942-1893-4F0B-AC9C-6143F1110B86}">
      <dsp:nvSpPr>
        <dsp:cNvPr id="0" name=""/>
        <dsp:cNvSpPr/>
      </dsp:nvSpPr>
      <dsp:spPr>
        <a:xfrm rot="5400000">
          <a:off x="-213497" y="1442556"/>
          <a:ext cx="1423319" cy="99632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id-ID" sz="2900" kern="1200" dirty="0" smtClean="0"/>
            <a:t>-</a:t>
          </a:r>
          <a:endParaRPr lang="id-ID" sz="2900" kern="1200" dirty="0"/>
        </a:p>
      </dsp:txBody>
      <dsp:txXfrm rot="-5400000">
        <a:off x="2" y="1727220"/>
        <a:ext cx="996323" cy="426996"/>
      </dsp:txXfrm>
    </dsp:sp>
    <dsp:sp modelId="{490F200F-26AA-4845-A7B2-33E57295344E}">
      <dsp:nvSpPr>
        <dsp:cNvPr id="0" name=""/>
        <dsp:cNvSpPr/>
      </dsp:nvSpPr>
      <dsp:spPr>
        <a:xfrm rot="5400000">
          <a:off x="4333738" y="-2108356"/>
          <a:ext cx="925157" cy="7599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d-ID" sz="1900" kern="1200" dirty="0" smtClean="0"/>
            <a:t>Barang yang diproduksikan menjadi terlalu banyak atau terlalu sedikit</a:t>
          </a:r>
          <a:endParaRPr lang="id-ID" sz="1900" kern="1200" dirty="0"/>
        </a:p>
      </dsp:txBody>
      <dsp:txXfrm rot="-5400000">
        <a:off x="996323" y="1274221"/>
        <a:ext cx="7554826" cy="834833"/>
      </dsp:txXfrm>
    </dsp:sp>
    <dsp:sp modelId="{5B4B2372-170F-4858-8433-173726B78116}">
      <dsp:nvSpPr>
        <dsp:cNvPr id="0" name=""/>
        <dsp:cNvSpPr/>
      </dsp:nvSpPr>
      <dsp:spPr>
        <a:xfrm rot="5400000">
          <a:off x="-213497" y="2669443"/>
          <a:ext cx="1423319" cy="996323"/>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id-ID" sz="2900" kern="1200" dirty="0" smtClean="0"/>
            <a:t>-</a:t>
          </a:r>
          <a:endParaRPr lang="id-ID" sz="2900" kern="1200" dirty="0"/>
        </a:p>
      </dsp:txBody>
      <dsp:txXfrm rot="-5400000">
        <a:off x="2" y="2954107"/>
        <a:ext cx="996323" cy="426996"/>
      </dsp:txXfrm>
    </dsp:sp>
    <dsp:sp modelId="{DCB29214-7358-40EF-9EEC-D9047AD382BC}">
      <dsp:nvSpPr>
        <dsp:cNvPr id="0" name=""/>
        <dsp:cNvSpPr/>
      </dsp:nvSpPr>
      <dsp:spPr>
        <a:xfrm rot="5400000">
          <a:off x="4333738" y="-881470"/>
          <a:ext cx="925157" cy="7599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d-ID" sz="1900" kern="1200" dirty="0" smtClean="0"/>
            <a:t>Dalam kondisi ekstrem ada barang dan jasa tertentu yg tidak dihasilkan</a:t>
          </a:r>
          <a:endParaRPr lang="id-ID" sz="1900" kern="1200" dirty="0"/>
        </a:p>
        <a:p>
          <a:pPr marL="171450" lvl="1" indent="-171450" algn="l" defTabSz="844550">
            <a:lnSpc>
              <a:spcPct val="90000"/>
            </a:lnSpc>
            <a:spcBef>
              <a:spcPct val="0"/>
            </a:spcBef>
            <a:spcAft>
              <a:spcPct val="15000"/>
            </a:spcAft>
            <a:buChar char="••"/>
          </a:pPr>
          <a:endParaRPr lang="id-ID" sz="1900" kern="1200" dirty="0"/>
        </a:p>
      </dsp:txBody>
      <dsp:txXfrm rot="-5400000">
        <a:off x="996323" y="2501107"/>
        <a:ext cx="7554826" cy="834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35CB6-8AF8-4EEC-95CB-E349001A6054}">
      <dsp:nvSpPr>
        <dsp:cNvPr id="0" name=""/>
        <dsp:cNvSpPr/>
      </dsp:nvSpPr>
      <dsp:spPr>
        <a:xfrm>
          <a:off x="0" y="116803"/>
          <a:ext cx="2347123" cy="1408274"/>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d-ID" sz="3200" kern="1200" dirty="0" smtClean="0"/>
            <a:t>Barang publik</a:t>
          </a:r>
          <a:endParaRPr lang="id-ID" sz="3200" kern="1200" dirty="0"/>
        </a:p>
      </dsp:txBody>
      <dsp:txXfrm>
        <a:off x="0" y="116803"/>
        <a:ext cx="2347123" cy="1408274"/>
      </dsp:txXfrm>
    </dsp:sp>
    <dsp:sp modelId="{7C024B45-F38E-45EB-AEA3-8AF5A7366023}">
      <dsp:nvSpPr>
        <dsp:cNvPr id="0" name=""/>
        <dsp:cNvSpPr/>
      </dsp:nvSpPr>
      <dsp:spPr>
        <a:xfrm>
          <a:off x="2581835" y="116803"/>
          <a:ext cx="2347123" cy="1408274"/>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d-ID" sz="3200" kern="1200" dirty="0" smtClean="0"/>
            <a:t>Common goods</a:t>
          </a:r>
          <a:endParaRPr lang="id-ID" sz="3200" kern="1200" dirty="0"/>
        </a:p>
      </dsp:txBody>
      <dsp:txXfrm>
        <a:off x="2581835" y="116803"/>
        <a:ext cx="2347123" cy="1408274"/>
      </dsp:txXfrm>
    </dsp:sp>
    <dsp:sp modelId="{ADE277A0-C987-4112-A37F-A595C7054E4C}">
      <dsp:nvSpPr>
        <dsp:cNvPr id="0" name=""/>
        <dsp:cNvSpPr/>
      </dsp:nvSpPr>
      <dsp:spPr>
        <a:xfrm>
          <a:off x="5163671" y="116803"/>
          <a:ext cx="2347123" cy="1408274"/>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d-ID" sz="3600" kern="1200" dirty="0" smtClean="0"/>
            <a:t>monopoli</a:t>
          </a:r>
          <a:endParaRPr lang="id-ID" sz="3600" kern="1200" dirty="0"/>
        </a:p>
      </dsp:txBody>
      <dsp:txXfrm>
        <a:off x="5163671" y="116803"/>
        <a:ext cx="2347123" cy="1408274"/>
      </dsp:txXfrm>
    </dsp:sp>
    <dsp:sp modelId="{039884D0-6D82-43E5-9960-7F41FF83650C}">
      <dsp:nvSpPr>
        <dsp:cNvPr id="0" name=""/>
        <dsp:cNvSpPr/>
      </dsp:nvSpPr>
      <dsp:spPr>
        <a:xfrm>
          <a:off x="1290917" y="1759790"/>
          <a:ext cx="2347123" cy="1408274"/>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d-ID" sz="2700" b="1" kern="1200" dirty="0" smtClean="0"/>
            <a:t>Eksternalitas</a:t>
          </a:r>
          <a:endParaRPr lang="id-ID" sz="2700" b="1" kern="1200" dirty="0"/>
        </a:p>
      </dsp:txBody>
      <dsp:txXfrm>
        <a:off x="1290917" y="1759790"/>
        <a:ext cx="2347123" cy="1408274"/>
      </dsp:txXfrm>
    </dsp:sp>
    <dsp:sp modelId="{BBAC2DC5-37A8-4BB5-85DE-F6F68C488D2E}">
      <dsp:nvSpPr>
        <dsp:cNvPr id="0" name=""/>
        <dsp:cNvSpPr/>
      </dsp:nvSpPr>
      <dsp:spPr>
        <a:xfrm>
          <a:off x="3872753" y="1759790"/>
          <a:ext cx="2347123" cy="1408274"/>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d-ID" sz="2700" kern="1200" dirty="0" smtClean="0"/>
            <a:t>Informasi yg asimetris</a:t>
          </a:r>
          <a:endParaRPr lang="id-ID" sz="2700" kern="1200" dirty="0"/>
        </a:p>
      </dsp:txBody>
      <dsp:txXfrm>
        <a:off x="3872753" y="1759790"/>
        <a:ext cx="2347123" cy="14082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3921EA-9A0C-4A48-9C2E-3C1A38C05BE0}" type="datetimeFigureOut">
              <a:rPr lang="id-ID"/>
              <a:pPr>
                <a:defRPr/>
              </a:pPr>
              <a:t>27/03/19</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B8875DC-883D-4188-B199-C3D87CF44409}" type="slidenum">
              <a:rPr lang="id-ID"/>
              <a:pPr>
                <a:defRPr/>
              </a:pPr>
              <a:t>‹#›</a:t>
            </a:fld>
            <a:endParaRPr lang="id-ID"/>
          </a:p>
        </p:txBody>
      </p:sp>
    </p:spTree>
    <p:extLst>
      <p:ext uri="{BB962C8B-B14F-4D97-AF65-F5344CB8AC3E}">
        <p14:creationId xmlns:p14="http://schemas.microsoft.com/office/powerpoint/2010/main" val="1141616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dirty="0" err="1" smtClean="0"/>
              <a:t>Krn</a:t>
            </a:r>
            <a:r>
              <a:rPr lang="id-ID" dirty="0" smtClean="0"/>
              <a:t> barang publik </a:t>
            </a:r>
            <a:r>
              <a:rPr lang="id-ID" dirty="0" err="1" smtClean="0"/>
              <a:t>byk</a:t>
            </a:r>
            <a:r>
              <a:rPr lang="id-ID" dirty="0" smtClean="0"/>
              <a:t> </a:t>
            </a:r>
            <a:r>
              <a:rPr lang="id-ID" dirty="0" err="1" smtClean="0"/>
              <a:t>yg</a:t>
            </a:r>
            <a:r>
              <a:rPr lang="id-ID" dirty="0" smtClean="0"/>
              <a:t> memanfaatkan. Klau </a:t>
            </a:r>
            <a:r>
              <a:rPr lang="id-ID" dirty="0" err="1" smtClean="0"/>
              <a:t>publi</a:t>
            </a:r>
            <a:r>
              <a:rPr lang="id-ID" dirty="0" smtClean="0"/>
              <a:t> bebas. </a:t>
            </a:r>
            <a:r>
              <a:rPr lang="id-ID" dirty="0" err="1" smtClean="0"/>
              <a:t>Klo</a:t>
            </a:r>
            <a:r>
              <a:rPr lang="id-ID" dirty="0" smtClean="0"/>
              <a:t> swasta akan gagal </a:t>
            </a:r>
            <a:r>
              <a:rPr lang="id-ID" dirty="0" err="1" smtClean="0"/>
              <a:t>krn</a:t>
            </a:r>
            <a:r>
              <a:rPr lang="id-ID" dirty="0" smtClean="0"/>
              <a:t> cenderung murah </a:t>
            </a:r>
            <a:r>
              <a:rPr lang="id-ID" dirty="0" err="1" smtClean="0"/>
              <a:t>klo</a:t>
            </a:r>
            <a:r>
              <a:rPr lang="id-ID" dirty="0" smtClean="0"/>
              <a:t> pemerintah. Harganya </a:t>
            </a:r>
            <a:r>
              <a:rPr lang="id-ID" dirty="0" err="1" smtClean="0"/>
              <a:t>endah</a:t>
            </a:r>
            <a:endParaRPr lang="id-ID" dirty="0" smtClean="0"/>
          </a:p>
          <a:p>
            <a:r>
              <a:rPr lang="id-ID" dirty="0" smtClean="0"/>
              <a:t>Barang publik </a:t>
            </a:r>
            <a:r>
              <a:rPr lang="id-ID" dirty="0" err="1" smtClean="0"/>
              <a:t>byk</a:t>
            </a:r>
            <a:r>
              <a:rPr lang="id-ID" dirty="0" smtClean="0"/>
              <a:t> </a:t>
            </a:r>
            <a:r>
              <a:rPr lang="id-ID" dirty="0" err="1" smtClean="0"/>
              <a:t>yg</a:t>
            </a:r>
            <a:r>
              <a:rPr lang="id-ID" dirty="0" smtClean="0"/>
              <a:t> serbu, sehingga bisa langka, </a:t>
            </a:r>
            <a:r>
              <a:rPr lang="id-ID" dirty="0" err="1" smtClean="0"/>
              <a:t>free</a:t>
            </a:r>
            <a:r>
              <a:rPr lang="id-ID" dirty="0" smtClean="0"/>
              <a:t> </a:t>
            </a:r>
            <a:r>
              <a:rPr lang="id-ID" dirty="0" err="1" smtClean="0"/>
              <a:t>rider</a:t>
            </a:r>
            <a:r>
              <a:rPr lang="id-ID" dirty="0" smtClean="0"/>
              <a:t>, swasta tidak mau menyediakan hanya pemerintah. </a:t>
            </a:r>
          </a:p>
        </p:txBody>
      </p:sp>
      <p:sp>
        <p:nvSpPr>
          <p:cNvPr id="4" name="Slide Number Placeholder 3"/>
          <p:cNvSpPr>
            <a:spLocks noGrp="1"/>
          </p:cNvSpPr>
          <p:nvPr>
            <p:ph type="sldNum" sz="quarter" idx="5"/>
          </p:nvPr>
        </p:nvSpPr>
        <p:spPr/>
        <p:txBody>
          <a:bodyPr/>
          <a:lstStyle/>
          <a:p>
            <a:pPr>
              <a:defRPr/>
            </a:pPr>
            <a:fld id="{7B663ED7-47C1-4F32-B009-5BEEC6013A7C}" type="slidenum">
              <a:rPr lang="id-ID" smtClean="0"/>
              <a:pPr>
                <a:defRPr/>
              </a:pPr>
              <a:t>3</a:t>
            </a:fld>
            <a:endParaRPr lang="id-ID"/>
          </a:p>
        </p:txBody>
      </p:sp>
    </p:spTree>
    <p:extLst>
      <p:ext uri="{BB962C8B-B14F-4D97-AF65-F5344CB8AC3E}">
        <p14:creationId xmlns:p14="http://schemas.microsoft.com/office/powerpoint/2010/main" val="8435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mtClean="0"/>
              <a:t>KEGAGALAN PASA MUNCUL APABILA PASR GAGAL MENAWARKAN BARANG PUBLIK ATAU BARANG YG BERNILAI BAGI BANYAK ORANG . KRN BARANG PUBLIK MENIMBULKAN FREE RIDER YAITTU MEREKA YG MENIKMATINYA TANPA MEMBAYAR. SEHINGGA SWASTA TIDAK AKAN MAU MENYEDIAKAN BRG TSB.</a:t>
            </a:r>
          </a:p>
        </p:txBody>
      </p:sp>
      <p:sp>
        <p:nvSpPr>
          <p:cNvPr id="4" name="Slide Number Placeholder 3"/>
          <p:cNvSpPr>
            <a:spLocks noGrp="1"/>
          </p:cNvSpPr>
          <p:nvPr>
            <p:ph type="sldNum" sz="quarter" idx="5"/>
          </p:nvPr>
        </p:nvSpPr>
        <p:spPr/>
        <p:txBody>
          <a:bodyPr/>
          <a:lstStyle/>
          <a:p>
            <a:pPr>
              <a:defRPr/>
            </a:pPr>
            <a:fld id="{44E0F090-3F9C-4DE1-A250-F93F8C7B8129}" type="slidenum">
              <a:rPr lang="id-ID" smtClean="0"/>
              <a:pPr>
                <a:defRPr/>
              </a:pPr>
              <a:t>6</a:t>
            </a:fld>
            <a:endParaRPr lang="id-ID"/>
          </a:p>
        </p:txBody>
      </p:sp>
    </p:spTree>
    <p:extLst>
      <p:ext uri="{BB962C8B-B14F-4D97-AF65-F5344CB8AC3E}">
        <p14:creationId xmlns:p14="http://schemas.microsoft.com/office/powerpoint/2010/main" val="93981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E3AC74-D298-47AF-A4B9-6D7DF20001BB}" type="slidenum">
              <a:rPr lang="en-US" smtClean="0"/>
              <a:pPr fontAlgn="base">
                <a:spcBef>
                  <a:spcPct val="0"/>
                </a:spcBef>
                <a:spcAft>
                  <a:spcPct val="0"/>
                </a:spcAft>
                <a:defRPr/>
              </a:pPr>
              <a:t>10</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p14="http://schemas.microsoft.com/office/powerpoint/2010/main" val="200110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mtClean="0"/>
              <a:t>Pengusaha madu memelihara lebah untuk menghasilkan madu, maka lebah akan mencari madu dan menguntungkan pengusaha anggrek. Padahal pengusaha madu tdk memperhatikan eksternalitas positif yg ditimbulkan dari usahnya.</a:t>
            </a:r>
          </a:p>
          <a:p>
            <a:r>
              <a:rPr lang="id-ID" smtClean="0"/>
              <a:t>Dalam menentukan harga hasil produksi pengusaha pabrik tdk memasukkan biaya yg dikeluarkan oleh masyarakt utk berobat. </a:t>
            </a:r>
          </a:p>
        </p:txBody>
      </p:sp>
      <p:sp>
        <p:nvSpPr>
          <p:cNvPr id="4" name="Slide Number Placeholder 3"/>
          <p:cNvSpPr>
            <a:spLocks noGrp="1"/>
          </p:cNvSpPr>
          <p:nvPr>
            <p:ph type="sldNum" sz="quarter" idx="5"/>
          </p:nvPr>
        </p:nvSpPr>
        <p:spPr/>
        <p:txBody>
          <a:bodyPr/>
          <a:lstStyle/>
          <a:p>
            <a:pPr>
              <a:defRPr/>
            </a:pPr>
            <a:fld id="{42D886E4-A4A9-4D6F-98BD-4F398B575812}" type="slidenum">
              <a:rPr lang="id-ID" smtClean="0"/>
              <a:pPr>
                <a:defRPr/>
              </a:pPr>
              <a:t>15</a:t>
            </a:fld>
            <a:endParaRPr lang="id-ID"/>
          </a:p>
        </p:txBody>
      </p:sp>
    </p:spTree>
    <p:extLst>
      <p:ext uri="{BB962C8B-B14F-4D97-AF65-F5344CB8AC3E}">
        <p14:creationId xmlns:p14="http://schemas.microsoft.com/office/powerpoint/2010/main" val="199889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CA0A25-0B22-4EC7-8248-F9F95563A621}" type="slidenum">
              <a:rPr lang="en-US" smtClean="0"/>
              <a:pPr fontAlgn="base">
                <a:spcBef>
                  <a:spcPct val="0"/>
                </a:spcBef>
                <a:spcAft>
                  <a:spcPct val="0"/>
                </a:spcAft>
                <a:defRPr/>
              </a:pPr>
              <a:t>17</a:t>
            </a:fld>
            <a:endParaRPr lang="en-US"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p14="http://schemas.microsoft.com/office/powerpoint/2010/main" val="137434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0C83B5-E854-4D9C-B7E1-6D5CCBFC0438}" type="slidenum">
              <a:rPr lang="en-US" smtClean="0"/>
              <a:pPr fontAlgn="base">
                <a:spcBef>
                  <a:spcPct val="0"/>
                </a:spcBef>
                <a:spcAft>
                  <a:spcPct val="0"/>
                </a:spcAft>
                <a:defRPr/>
              </a:pPr>
              <a:t>18</a:t>
            </a:fld>
            <a:endParaRPr 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p14="http://schemas.microsoft.com/office/powerpoint/2010/main" val="76031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71DD49-CED8-406D-9EA1-8B7F045F5486}" type="slidenum">
              <a:rPr lang="en-US" smtClean="0"/>
              <a:pPr fontAlgn="base">
                <a:spcBef>
                  <a:spcPct val="0"/>
                </a:spcBef>
                <a:spcAft>
                  <a:spcPct val="0"/>
                </a:spcAft>
                <a:defRPr/>
              </a:pPr>
              <a:t>19</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p14="http://schemas.microsoft.com/office/powerpoint/2010/main" val="147717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6A6591-90A0-451C-A77E-EFE39CCF3D1B}" type="slidenum">
              <a:rPr lang="en-US" smtClean="0"/>
              <a:pPr fontAlgn="base">
                <a:spcBef>
                  <a:spcPct val="0"/>
                </a:spcBef>
                <a:spcAft>
                  <a:spcPct val="0"/>
                </a:spcAft>
                <a:defRPr/>
              </a:pPr>
              <a:t>21</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p14="http://schemas.microsoft.com/office/powerpoint/2010/main" val="35642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D74642C0-5875-4BC9-8C00-F76D78BC1177}" type="datetimeFigureOut">
              <a:rPr lang="en-US"/>
              <a:pPr>
                <a:defRPr/>
              </a:pPr>
              <a:t>3/27/19</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826DE446-A3C6-4EAA-8B6C-DAF85EAB28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FE92AE-B823-4E8A-BF6F-F01E5ED2B004}" type="datetimeFigureOut">
              <a:rPr lang="en-US"/>
              <a:pPr>
                <a:defRPr/>
              </a:pPr>
              <a:t>3/27/19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E85E26-EE18-47C9-A1B8-44B020C6D2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5"/>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endParaRPr lang="en-US" dirty="0">
              <a:solidFill>
                <a:schemeClr val="accent1">
                  <a:lumMod val="60000"/>
                  <a:lumOff val="40000"/>
                </a:schemeClr>
              </a:solidFill>
              <a:latin typeface="Arial"/>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31289DD8-E3E8-42F5-9312-EB27C67D6B1A}" type="datetimeFigureOut">
              <a:rPr lang="en-US"/>
              <a:pPr>
                <a:defRPr/>
              </a:pPr>
              <a:t>3/27/19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EEE7073A-B35C-4E24-B05A-4F07E9266E5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992FF8-161F-4AA9-AEFE-584CB48261AF}" type="datetimeFigureOut">
              <a:rPr lang="en-US"/>
              <a:pPr>
                <a:defRPr/>
              </a:pPr>
              <a:t>3/27/19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C0A58B-8241-4BDD-A224-83640E59FC2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5"/>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A694F392-B128-4511-AC64-E23860BB0EC6}" type="datetimeFigureOut">
              <a:rPr lang="en-US"/>
              <a:pPr>
                <a:defRPr/>
              </a:pPr>
              <a:t>3/27/19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B9594FF-C958-4F79-8CB8-7C66F2ACB6F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A762E4CB-2F2F-48AB-9FD0-3C9C5309799F}" type="datetimeFigureOut">
              <a:rPr lang="en-US"/>
              <a:pPr>
                <a:defRPr/>
              </a:pPr>
              <a:t>3/27/19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EFBEB1B2-54E5-434A-8F94-E3711745A27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CCDDBBB-9192-4DD3-96C4-199FED87EB8B}" type="datetimeFigureOut">
              <a:rPr lang="en-US"/>
              <a:pPr>
                <a:defRPr/>
              </a:pPr>
              <a:t>3/27/19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918312-4039-40FB-B248-9DFFDE2A07F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1C66FF-0AA2-4933-BBF6-2D7ED698BFDA}" type="datetimeFigureOut">
              <a:rPr lang="en-US"/>
              <a:pPr>
                <a:defRPr/>
              </a:pPr>
              <a:t>3/27/19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2D83DF-A4D8-49E9-A03E-4EB5B5F5DA4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103632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B6FB5023-E348-403A-8C66-04CB05DFA82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1C3744-6FA5-4D0F-AC4A-B64EB0A1444E}" type="datetimeFigureOut">
              <a:rPr lang="en-US"/>
              <a:pPr>
                <a:defRPr/>
              </a:pPr>
              <a:t>3/27/19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7C2D4D-3656-43A4-840C-A731ED7936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0EF1D0-C430-42D6-93E9-E2EDFE3AE501}" type="datetimeFigureOut">
              <a:rPr lang="en-US"/>
              <a:pPr>
                <a:defRPr/>
              </a:pPr>
              <a:t>3/27/19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57854E-65AC-401A-A14F-B5278C0357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15AC3D8-AECB-4A76-B980-55ACB664EC20}" type="datetimeFigureOut">
              <a:rPr lang="en-US"/>
              <a:pPr>
                <a:defRPr/>
              </a:pPr>
              <a:t>3/27/19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2B4F2A-3F59-48AF-B83D-BE808DD77C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4BC294A-6752-438A-8DA9-5A4ACCF9F8F2}" type="datetimeFigureOut">
              <a:rPr lang="en-US"/>
              <a:pPr>
                <a:defRPr/>
              </a:pPr>
              <a:t>3/27/19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0E52FB-015C-45A3-9770-60AA089296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D0BDD26-E73F-4EE3-8B18-F6250CF95A06}" type="datetimeFigureOut">
              <a:rPr lang="en-US"/>
              <a:pPr>
                <a:defRPr/>
              </a:pPr>
              <a:t>3/27/19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9748C1-196F-453B-BF4B-4FE75E37A8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18A8A9-9067-4BEC-AB03-F1CDBDFF723E}" type="datetimeFigureOut">
              <a:rPr lang="en-US"/>
              <a:pPr>
                <a:defRPr/>
              </a:pPr>
              <a:t>3/27/19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941BF3-AA6D-4325-8500-FA520099CA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F1C7E0-3014-4DA3-9B55-EB3A501F819B}" type="datetimeFigureOut">
              <a:rPr lang="en-US"/>
              <a:pPr>
                <a:defRPr/>
              </a:pPr>
              <a:t>3/27/19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7C5603-9C39-4942-9940-D28755B3DC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282959-4FA9-4F80-8EC5-155F38AB252D}" type="datetimeFigureOut">
              <a:rPr lang="en-US"/>
              <a:pPr>
                <a:defRPr/>
              </a:pPr>
              <a:t>3/27/19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E4CC36-BFD8-4860-9B56-B5B76BF284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940F105D-0437-493B-8A81-25FCF7BA76E0}" type="datetimeFigureOut">
              <a:rPr lang="en-US"/>
              <a:pPr>
                <a:defRPr/>
              </a:pPr>
              <a:t>3/27/19</a:t>
            </a:fld>
            <a:endParaRPr 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cs typeface="+mn-cs"/>
              </a:defRPr>
            </a:lvl1pPr>
          </a:lstStyle>
          <a:p>
            <a:pPr>
              <a:defRPr/>
            </a:pPr>
            <a:fld id="{E6F97F28-6CEA-41C8-9445-EFCD6519EB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1"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4002" r:id="rId11"/>
    <p:sldLayoutId id="2147483997" r:id="rId12"/>
    <p:sldLayoutId id="2147484003" r:id="rId13"/>
    <p:sldLayoutId id="2147483998" r:id="rId14"/>
    <p:sldLayoutId id="2147483999" r:id="rId15"/>
    <p:sldLayoutId id="2147484000" r:id="rId16"/>
    <p:sldLayoutId id="2147484004"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1506538" y="2405063"/>
            <a:ext cx="7767637" cy="1646237"/>
          </a:xfrm>
        </p:spPr>
        <p:txBody>
          <a:bodyPr/>
          <a:lstStyle/>
          <a:p>
            <a:r>
              <a:rPr lang="id-ID" sz="3600" smtClean="0"/>
              <a:t>KEGAGALAN PASAR, EKSTERNALITAS DAN PERAN PEMERINTAH</a:t>
            </a:r>
          </a:p>
        </p:txBody>
      </p:sp>
      <p:sp>
        <p:nvSpPr>
          <p:cNvPr id="6147" name="TextBox 2"/>
          <p:cNvSpPr txBox="1">
            <a:spLocks noChangeArrowheads="1"/>
          </p:cNvSpPr>
          <p:nvPr/>
        </p:nvSpPr>
        <p:spPr bwMode="auto">
          <a:xfrm>
            <a:off x="4230688" y="4613275"/>
            <a:ext cx="5022850" cy="368300"/>
          </a:xfrm>
          <a:prstGeom prst="rect">
            <a:avLst/>
          </a:prstGeom>
          <a:noFill/>
          <a:ln w="9525">
            <a:noFill/>
            <a:miter lim="800000"/>
            <a:headEnd/>
            <a:tailEnd/>
          </a:ln>
        </p:spPr>
        <p:txBody>
          <a:bodyPr>
            <a:spAutoFit/>
          </a:bodyPr>
          <a:lstStyle/>
          <a:p>
            <a:r>
              <a:rPr lang="id-ID"/>
              <a:t>ERNI SAHARUDDIN, S.Sos., MPA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9088" y="506413"/>
            <a:ext cx="5486400" cy="1143000"/>
          </a:xfrm>
        </p:spPr>
        <p:txBody>
          <a:bodyPr/>
          <a:lstStyle/>
          <a:p>
            <a:pPr eaLnBrk="1" fontAlgn="auto" hangingPunct="1">
              <a:spcAft>
                <a:spcPts val="0"/>
              </a:spcAft>
              <a:defRPr/>
            </a:pPr>
            <a:r>
              <a:rPr lang="en-GB" sz="3200" b="1" dirty="0" err="1" smtClean="0">
                <a:latin typeface="+mn-lt"/>
                <a:cs typeface="Aharoni" pitchFamily="2" charset="-79"/>
              </a:rPr>
              <a:t>Ekternalitas</a:t>
            </a:r>
            <a:endParaRPr lang="en-US" sz="3200" b="1" dirty="0">
              <a:latin typeface="+mn-lt"/>
              <a:cs typeface="Aharoni" pitchFamily="2" charset="-79"/>
            </a:endParaRPr>
          </a:p>
        </p:txBody>
      </p:sp>
      <p:sp>
        <p:nvSpPr>
          <p:cNvPr id="6147" name="Rectangle 3"/>
          <p:cNvSpPr>
            <a:spLocks noGrp="1" noChangeArrowheads="1"/>
          </p:cNvSpPr>
          <p:nvPr>
            <p:ph idx="1"/>
          </p:nvPr>
        </p:nvSpPr>
        <p:spPr>
          <a:xfrm>
            <a:off x="609600" y="2060575"/>
            <a:ext cx="7620000" cy="3502025"/>
          </a:xfrm>
        </p:spPr>
        <p:txBody>
          <a:bodyPr>
            <a:noAutofit/>
          </a:bodyPr>
          <a:lstStyle/>
          <a:p>
            <a:pPr marL="274320" indent="-274320" eaLnBrk="1" fontAlgn="auto" hangingPunct="1">
              <a:spcAft>
                <a:spcPts val="0"/>
              </a:spcAft>
              <a:buClr>
                <a:schemeClr val="accent3"/>
              </a:buClr>
              <a:buFont typeface="Arial" charset="0"/>
              <a:buNone/>
              <a:defRPr/>
            </a:pPr>
            <a:r>
              <a:rPr lang="en-GB" sz="2400" b="1" dirty="0" err="1" smtClean="0"/>
              <a:t>Definisi</a:t>
            </a:r>
            <a:r>
              <a:rPr lang="en-GB" sz="2400" b="1" dirty="0" smtClean="0"/>
              <a:t>: </a:t>
            </a:r>
          </a:p>
          <a:p>
            <a:pPr marL="274320" indent="-274320" algn="just" eaLnBrk="1" fontAlgn="auto" hangingPunct="1">
              <a:spcAft>
                <a:spcPts val="0"/>
              </a:spcAft>
              <a:buClr>
                <a:schemeClr val="accent3"/>
              </a:buClr>
              <a:buFont typeface="Wingdings 2"/>
              <a:buNone/>
              <a:defRPr/>
            </a:pPr>
            <a:r>
              <a:rPr lang="en-GB" sz="2400" dirty="0" smtClean="0"/>
              <a:t>	</a:t>
            </a:r>
            <a:r>
              <a:rPr lang="en-GB" sz="2400" dirty="0" err="1" smtClean="0"/>
              <a:t>Kerugian</a:t>
            </a:r>
            <a:r>
              <a:rPr lang="en-GB" sz="2400" dirty="0" smtClean="0"/>
              <a:t> </a:t>
            </a:r>
            <a:r>
              <a:rPr lang="en-GB" sz="2400" dirty="0" err="1" smtClean="0"/>
              <a:t>atau</a:t>
            </a:r>
            <a:r>
              <a:rPr lang="en-GB" sz="2400" dirty="0" smtClean="0"/>
              <a:t> </a:t>
            </a:r>
            <a:r>
              <a:rPr lang="en-GB" sz="2400" dirty="0" err="1" smtClean="0"/>
              <a:t>keuntungan</a:t>
            </a:r>
            <a:r>
              <a:rPr lang="en-GB" sz="2400" dirty="0" smtClean="0"/>
              <a:t> yang </a:t>
            </a:r>
            <a:r>
              <a:rPr lang="en-GB" sz="2400" dirty="0" err="1" smtClean="0"/>
              <a:t>pada</a:t>
            </a:r>
            <a:r>
              <a:rPr lang="en-GB" sz="2400" dirty="0" smtClean="0"/>
              <a:t> </a:t>
            </a:r>
            <a:r>
              <a:rPr lang="en-GB" sz="2400" dirty="0" err="1" smtClean="0"/>
              <a:t>pihak</a:t>
            </a:r>
            <a:r>
              <a:rPr lang="en-GB" sz="2400" dirty="0" smtClean="0"/>
              <a:t> </a:t>
            </a:r>
            <a:r>
              <a:rPr lang="en-GB" sz="2400" dirty="0" err="1" smtClean="0"/>
              <a:t>ketiga</a:t>
            </a:r>
            <a:r>
              <a:rPr lang="en-GB" sz="2400" dirty="0" smtClean="0"/>
              <a:t> yang </a:t>
            </a:r>
            <a:r>
              <a:rPr lang="en-GB" sz="2400" dirty="0" err="1" smtClean="0"/>
              <a:t>tidak</a:t>
            </a:r>
            <a:r>
              <a:rPr lang="en-GB" sz="2400" dirty="0" smtClean="0"/>
              <a:t> </a:t>
            </a:r>
            <a:r>
              <a:rPr lang="en-GB" sz="2400" dirty="0" err="1" smtClean="0"/>
              <a:t>terlibat</a:t>
            </a:r>
            <a:r>
              <a:rPr lang="en-GB" sz="2400" dirty="0" smtClean="0"/>
              <a:t> </a:t>
            </a:r>
            <a:r>
              <a:rPr lang="en-GB" sz="2400" dirty="0" err="1" smtClean="0"/>
              <a:t>sama</a:t>
            </a:r>
            <a:r>
              <a:rPr lang="en-GB" sz="2400" dirty="0" smtClean="0"/>
              <a:t> </a:t>
            </a:r>
            <a:r>
              <a:rPr lang="en-GB" sz="2400" dirty="0" err="1" smtClean="0"/>
              <a:t>sekali</a:t>
            </a:r>
            <a:r>
              <a:rPr lang="en-GB" sz="2400" dirty="0" smtClean="0"/>
              <a:t> </a:t>
            </a:r>
            <a:r>
              <a:rPr lang="en-GB" sz="2400" dirty="0" err="1" smtClean="0"/>
              <a:t>dalam</a:t>
            </a:r>
            <a:r>
              <a:rPr lang="en-GB" sz="2400" dirty="0" smtClean="0"/>
              <a:t> </a:t>
            </a:r>
            <a:r>
              <a:rPr lang="en-GB" sz="2400" dirty="0" err="1" smtClean="0"/>
              <a:t>proses</a:t>
            </a:r>
            <a:r>
              <a:rPr lang="en-GB" sz="2400" dirty="0" smtClean="0"/>
              <a:t> </a:t>
            </a:r>
            <a:r>
              <a:rPr lang="en-GB" sz="2400" dirty="0" err="1" smtClean="0"/>
              <a:t>produksi</a:t>
            </a:r>
            <a:r>
              <a:rPr lang="en-GB" sz="2400" dirty="0" smtClean="0"/>
              <a:t> </a:t>
            </a:r>
            <a:r>
              <a:rPr lang="en-GB" sz="2400" dirty="0" err="1" smtClean="0"/>
              <a:t>atau</a:t>
            </a:r>
            <a:r>
              <a:rPr lang="en-GB" sz="2400" dirty="0" smtClean="0"/>
              <a:t> </a:t>
            </a:r>
            <a:r>
              <a:rPr lang="en-GB" sz="2400" dirty="0" err="1" smtClean="0"/>
              <a:t>konsumsi</a:t>
            </a:r>
            <a:r>
              <a:rPr lang="en-GB" sz="2400" dirty="0" smtClean="0"/>
              <a:t> </a:t>
            </a:r>
            <a:r>
              <a:rPr lang="en-GB" sz="2400" dirty="0" err="1" smtClean="0"/>
              <a:t>barang</a:t>
            </a:r>
            <a:r>
              <a:rPr lang="en-GB" sz="2400" dirty="0" smtClean="0"/>
              <a:t>.</a:t>
            </a:r>
          </a:p>
          <a:p>
            <a:pPr marL="274320" indent="-274320" algn="just" eaLnBrk="1" fontAlgn="auto" hangingPunct="1">
              <a:spcAft>
                <a:spcPts val="0"/>
              </a:spcAft>
              <a:buClr>
                <a:schemeClr val="accent3"/>
              </a:buClr>
              <a:buFont typeface="Wingdings 2"/>
              <a:buNone/>
              <a:defRPr/>
            </a:pPr>
            <a:endParaRPr lang="en-GB" sz="2400" dirty="0" smtClean="0"/>
          </a:p>
          <a:p>
            <a:pPr marL="274320" indent="-274320" algn="just" eaLnBrk="1" fontAlgn="auto" hangingPunct="1">
              <a:spcAft>
                <a:spcPts val="0"/>
              </a:spcAft>
              <a:buClr>
                <a:schemeClr val="accent3"/>
              </a:buClr>
              <a:buFont typeface="Arial" charset="0"/>
              <a:buNone/>
              <a:defRPr/>
            </a:pPr>
            <a:r>
              <a:rPr lang="en-GB" sz="2400" dirty="0" smtClean="0"/>
              <a:t>	</a:t>
            </a:r>
            <a:r>
              <a:rPr lang="en-GB" sz="2400" dirty="0" err="1" smtClean="0"/>
              <a:t>Dengan</a:t>
            </a:r>
            <a:r>
              <a:rPr lang="en-GB" sz="2400" dirty="0" smtClean="0"/>
              <a:t> </a:t>
            </a:r>
            <a:r>
              <a:rPr lang="en-GB" sz="2400" dirty="0" err="1" smtClean="0"/>
              <a:t>kata</a:t>
            </a:r>
            <a:r>
              <a:rPr lang="en-GB" sz="2400" dirty="0" smtClean="0"/>
              <a:t> lain, </a:t>
            </a:r>
            <a:r>
              <a:rPr lang="en-GB" sz="2400" dirty="0" err="1" smtClean="0"/>
              <a:t>eksternalitas</a:t>
            </a:r>
            <a:r>
              <a:rPr lang="en-GB" sz="2400" dirty="0" smtClean="0"/>
              <a:t> </a:t>
            </a:r>
            <a:r>
              <a:rPr lang="en-GB" sz="2400" dirty="0" err="1" smtClean="0"/>
              <a:t>adalah</a:t>
            </a:r>
            <a:r>
              <a:rPr lang="en-GB" sz="2400" dirty="0" smtClean="0"/>
              <a:t> </a:t>
            </a:r>
            <a:r>
              <a:rPr lang="en-GB" sz="2400" dirty="0" err="1" smtClean="0"/>
              <a:t>suatu</a:t>
            </a:r>
            <a:r>
              <a:rPr lang="en-GB" sz="2400" dirty="0" smtClean="0"/>
              <a:t> </a:t>
            </a:r>
            <a:r>
              <a:rPr lang="en-GB" sz="2400" dirty="0" err="1" smtClean="0"/>
              <a:t>efek</a:t>
            </a:r>
            <a:r>
              <a:rPr lang="en-GB" sz="2400" dirty="0" smtClean="0"/>
              <a:t> </a:t>
            </a:r>
            <a:r>
              <a:rPr lang="en-GB" sz="2400" dirty="0" err="1" smtClean="0"/>
              <a:t>negatif</a:t>
            </a:r>
            <a:r>
              <a:rPr lang="en-GB" sz="2400" dirty="0" smtClean="0"/>
              <a:t> </a:t>
            </a:r>
            <a:r>
              <a:rPr lang="en-GB" sz="2400" dirty="0" err="1" smtClean="0"/>
              <a:t>atau</a:t>
            </a:r>
            <a:r>
              <a:rPr lang="en-GB" sz="2400" dirty="0" smtClean="0"/>
              <a:t> </a:t>
            </a:r>
            <a:r>
              <a:rPr lang="en-GB" sz="2400" dirty="0" err="1" smtClean="0"/>
              <a:t>positif</a:t>
            </a:r>
            <a:r>
              <a:rPr lang="en-GB" sz="2400" dirty="0" smtClean="0"/>
              <a:t>  </a:t>
            </a:r>
            <a:r>
              <a:rPr lang="en-GB" sz="2400" dirty="0" err="1" smtClean="0"/>
              <a:t>pasar</a:t>
            </a:r>
            <a:r>
              <a:rPr lang="en-GB" sz="2400" dirty="0" smtClean="0"/>
              <a:t> </a:t>
            </a:r>
            <a:r>
              <a:rPr lang="en-GB" sz="2400" dirty="0" err="1" smtClean="0"/>
              <a:t>pada</a:t>
            </a:r>
            <a:r>
              <a:rPr lang="en-GB" sz="2400" dirty="0" smtClean="0"/>
              <a:t> </a:t>
            </a:r>
            <a:r>
              <a:rPr lang="en-GB" sz="2400" dirty="0" err="1" smtClean="0"/>
              <a:t>pihak-pihak</a:t>
            </a:r>
            <a:r>
              <a:rPr lang="en-GB" sz="2400" dirty="0" smtClean="0"/>
              <a:t> yang </a:t>
            </a:r>
            <a:r>
              <a:rPr lang="en-GB" sz="2400" dirty="0" err="1" smtClean="0"/>
              <a:t>tidak</a:t>
            </a:r>
            <a:r>
              <a:rPr lang="en-GB" sz="2400" dirty="0" smtClean="0"/>
              <a:t> </a:t>
            </a:r>
            <a:r>
              <a:rPr lang="en-GB" sz="2400" dirty="0" err="1" smtClean="0"/>
              <a:t>terlibat</a:t>
            </a:r>
            <a:r>
              <a:rPr lang="en-GB" sz="2400" dirty="0" smtClean="0"/>
              <a:t>.</a:t>
            </a:r>
            <a:endParaRPr lang="en-US" sz="2400" dirty="0"/>
          </a:p>
        </p:txBody>
      </p:sp>
      <p:pic>
        <p:nvPicPr>
          <p:cNvPr id="12293" name="Picture 5"/>
          <p:cNvPicPr>
            <a:picLocks noChangeAspect="1" noChangeArrowheads="1"/>
          </p:cNvPicPr>
          <p:nvPr/>
        </p:nvPicPr>
        <p:blipFill>
          <a:blip r:embed="rId3"/>
          <a:srcRect/>
          <a:stretch>
            <a:fillRect/>
          </a:stretch>
        </p:blipFill>
        <p:spPr bwMode="auto">
          <a:xfrm>
            <a:off x="8689219" y="1752600"/>
            <a:ext cx="3096381"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294" name="Picture 6"/>
          <p:cNvPicPr>
            <a:picLocks noChangeAspect="1" noChangeArrowheads="1"/>
          </p:cNvPicPr>
          <p:nvPr/>
        </p:nvPicPr>
        <p:blipFill>
          <a:blip r:embed="rId4"/>
          <a:srcRect/>
          <a:stretch>
            <a:fillRect/>
          </a:stretch>
        </p:blipFill>
        <p:spPr bwMode="auto">
          <a:xfrm>
            <a:off x="8699501" y="4343401"/>
            <a:ext cx="3086100" cy="22635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Eksternalitas (</a:t>
            </a:r>
            <a:r>
              <a:rPr lang="id-ID" smtClean="0"/>
              <a:t>Baumol and Oates</a:t>
            </a:r>
            <a:r>
              <a:rPr lang="en-US" smtClean="0"/>
              <a:t>, </a:t>
            </a:r>
            <a:r>
              <a:rPr lang="id-ID" smtClean="0"/>
              <a:t>1988)</a:t>
            </a:r>
          </a:p>
        </p:txBody>
      </p:sp>
      <p:sp>
        <p:nvSpPr>
          <p:cNvPr id="16387" name="Content Placeholder 2"/>
          <p:cNvSpPr>
            <a:spLocks noGrp="1"/>
          </p:cNvSpPr>
          <p:nvPr>
            <p:ph idx="1"/>
          </p:nvPr>
        </p:nvSpPr>
        <p:spPr/>
        <p:txBody>
          <a:bodyPr/>
          <a:lstStyle/>
          <a:p>
            <a:pPr eaLnBrk="1" hangingPunct="1"/>
            <a:r>
              <a:rPr lang="en-US" sz="2400" smtClean="0"/>
              <a:t>Terdapat dua kategori definisi eksternalitas yakni:</a:t>
            </a:r>
          </a:p>
          <a:p>
            <a:pPr eaLnBrk="1" hangingPunct="1"/>
            <a:r>
              <a:rPr lang="en-US" sz="2400" smtClean="0"/>
              <a:t>Eksternalitas didefinisikan atau berdasar pada dampak yang ditimbulkan</a:t>
            </a:r>
          </a:p>
          <a:p>
            <a:pPr eaLnBrk="1" hangingPunct="1"/>
            <a:r>
              <a:rPr lang="en-US" sz="2400" smtClean="0"/>
              <a:t>Eksternalitas didasarkan pada alasan keberadaan dan konsekuwensinya</a:t>
            </a:r>
          </a:p>
          <a:p>
            <a:pPr eaLnBrk="1" hangingPunct="1">
              <a:buFont typeface="Arial" charset="0"/>
              <a:buNone/>
            </a:pPr>
            <a:r>
              <a:rPr lang="en-US" smtClean="0"/>
              <a:t>.</a:t>
            </a:r>
            <a:endParaRPr lang="id-ID"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Eksternalitas berdasar dampak</a:t>
            </a:r>
            <a:endParaRPr lang="id-ID" smtClean="0"/>
          </a:p>
        </p:txBody>
      </p:sp>
      <p:sp>
        <p:nvSpPr>
          <p:cNvPr id="17411" name="Content Placeholder 2"/>
          <p:cNvSpPr>
            <a:spLocks noGrp="1"/>
          </p:cNvSpPr>
          <p:nvPr>
            <p:ph idx="1"/>
          </p:nvPr>
        </p:nvSpPr>
        <p:spPr/>
        <p:txBody>
          <a:bodyPr/>
          <a:lstStyle/>
          <a:p>
            <a:pPr eaLnBrk="1" hangingPunct="1"/>
            <a:r>
              <a:rPr lang="en-US" sz="2000" smtClean="0"/>
              <a:t>Suatu eksternalitas dikatakan muncul ketika ada pelaku ekonomi yang memilih tingkat kesejahteraan tanpa memperdulikan dampaknya bagi kesejahteraan pihak lain. </a:t>
            </a:r>
          </a:p>
          <a:p>
            <a:pPr eaLnBrk="1" hangingPunct="1"/>
            <a:r>
              <a:rPr lang="en-US" sz="2000" smtClean="0"/>
              <a:t>Dalam definisi ini terdapat dua kategori yakni: </a:t>
            </a:r>
            <a:r>
              <a:rPr lang="en-US" sz="2000" i="1" smtClean="0"/>
              <a:t>production externality</a:t>
            </a:r>
            <a:r>
              <a:rPr lang="en-US" sz="2000" smtClean="0"/>
              <a:t> dan </a:t>
            </a:r>
            <a:r>
              <a:rPr lang="en-US" sz="2000" i="1" smtClean="0"/>
              <a:t>consumption externality</a:t>
            </a:r>
            <a:r>
              <a:rPr lang="en-US" sz="2000" smtClean="0"/>
              <a:t> , juga eskternalitas positif dan negatif</a:t>
            </a:r>
          </a:p>
          <a:p>
            <a:pPr eaLnBrk="1" hangingPunct="1"/>
            <a:r>
              <a:rPr lang="en-US" sz="2000" smtClean="0"/>
              <a:t>Dua eksternalitas itu sangat mungkin muncul pada saat bersamaan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Eksternalitas berdasar keberadaan</a:t>
            </a:r>
            <a:endParaRPr lang="id-ID" smtClean="0"/>
          </a:p>
        </p:txBody>
      </p:sp>
      <p:sp>
        <p:nvSpPr>
          <p:cNvPr id="18435" name="Content Placeholder 2"/>
          <p:cNvSpPr>
            <a:spLocks noGrp="1"/>
          </p:cNvSpPr>
          <p:nvPr>
            <p:ph idx="1"/>
          </p:nvPr>
        </p:nvSpPr>
        <p:spPr/>
        <p:txBody>
          <a:bodyPr/>
          <a:lstStyle/>
          <a:p>
            <a:pPr eaLnBrk="1" hangingPunct="1"/>
            <a:r>
              <a:rPr lang="en-US" sz="2400" smtClean="0"/>
              <a:t>Eksternalitas dikatakan ada ketika tidak ada cukup insentif bagi pelaku ekonomi untuk menciptakan pasar atas suatu barang atau jasa</a:t>
            </a:r>
          </a:p>
          <a:p>
            <a:pPr eaLnBrk="1" hangingPunct="1"/>
            <a:endParaRPr lang="en-US"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id-ID" smtClean="0"/>
              <a:t>Karakteristik eksternalitas</a:t>
            </a:r>
          </a:p>
        </p:txBody>
      </p:sp>
      <p:sp>
        <p:nvSpPr>
          <p:cNvPr id="4" name="Oval 3"/>
          <p:cNvSpPr/>
          <p:nvPr/>
        </p:nvSpPr>
        <p:spPr>
          <a:xfrm>
            <a:off x="952500" y="2500313"/>
            <a:ext cx="2952750" cy="10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KONSUMEN</a:t>
            </a:r>
          </a:p>
        </p:txBody>
      </p:sp>
      <p:sp>
        <p:nvSpPr>
          <p:cNvPr id="5" name="Oval 4"/>
          <p:cNvSpPr/>
          <p:nvPr/>
        </p:nvSpPr>
        <p:spPr>
          <a:xfrm>
            <a:off x="7810500" y="2500313"/>
            <a:ext cx="2952750" cy="10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KONSUMEN</a:t>
            </a:r>
          </a:p>
        </p:txBody>
      </p:sp>
      <p:sp>
        <p:nvSpPr>
          <p:cNvPr id="6" name="Rectangle 5"/>
          <p:cNvSpPr/>
          <p:nvPr/>
        </p:nvSpPr>
        <p:spPr>
          <a:xfrm>
            <a:off x="1047750" y="4786313"/>
            <a:ext cx="2952750"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PRODUSEN</a:t>
            </a:r>
          </a:p>
        </p:txBody>
      </p:sp>
      <p:sp>
        <p:nvSpPr>
          <p:cNvPr id="7" name="Rectangle 6"/>
          <p:cNvSpPr/>
          <p:nvPr/>
        </p:nvSpPr>
        <p:spPr>
          <a:xfrm>
            <a:off x="7715250" y="4929188"/>
            <a:ext cx="2952750"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PRODUSEN</a:t>
            </a:r>
          </a:p>
        </p:txBody>
      </p:sp>
      <p:cxnSp>
        <p:nvCxnSpPr>
          <p:cNvPr id="9" name="Straight Arrow Connector 8"/>
          <p:cNvCxnSpPr/>
          <p:nvPr/>
        </p:nvCxnSpPr>
        <p:spPr>
          <a:xfrm>
            <a:off x="4095750" y="3000375"/>
            <a:ext cx="3429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095750" y="3071813"/>
            <a:ext cx="352425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p:cNvCxnSpPr>
          <p:nvPr/>
        </p:nvCxnSpPr>
        <p:spPr>
          <a:xfrm flipV="1">
            <a:off x="4000500" y="3214688"/>
            <a:ext cx="3714750" cy="2071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95750" y="5429250"/>
            <a:ext cx="3429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723900" y="966788"/>
            <a:ext cx="10363200" cy="5619750"/>
          </a:xfrm>
        </p:spPr>
        <p:txBody>
          <a:bodyPr/>
          <a:lstStyle/>
          <a:p>
            <a:pPr eaLnBrk="1" hangingPunct="1">
              <a:buFont typeface="Arial" charset="0"/>
              <a:buNone/>
            </a:pPr>
            <a:r>
              <a:rPr lang="en-US" sz="2400" smtClean="0"/>
              <a:t>Empat jenis eksternalitas berdasar dampak:</a:t>
            </a:r>
          </a:p>
          <a:p>
            <a:pPr lvl="1" eaLnBrk="1" hangingPunct="1"/>
            <a:r>
              <a:rPr lang="en-US" sz="2400" smtClean="0"/>
              <a:t>Produsen-produsen: p</a:t>
            </a:r>
            <a:r>
              <a:rPr lang="id-ID" sz="2400" smtClean="0"/>
              <a:t>engusaha madu dan pengusaha anggrek, perusahaan x melatih tenaga kerja yg kemudian tenaga kerjanya dipakai di perusahaan y tanpa harus melatih kembali, polusi yg disebabkan oleh pabrik semen mengeluarkan asap kotor ke udara sehingga pabrik lain yg menggunakan input udara bersih mendrita kerugian sebab mengalami kenaikan biaya produksi.pabrik cat dan pabrik es</a:t>
            </a:r>
            <a:endParaRPr lang="en-US" sz="2400" smtClean="0"/>
          </a:p>
          <a:p>
            <a:pPr lvl="1" eaLnBrk="1" hangingPunct="1"/>
            <a:r>
              <a:rPr lang="en-US" sz="2400" smtClean="0"/>
              <a:t>Produsen-konsumen: penebangan hutan dan sumber air rumah tangga</a:t>
            </a:r>
            <a:r>
              <a:rPr lang="id-ID" sz="2400" smtClean="0"/>
              <a:t>, limbah pabrik cat-air sungai (msy sakit)</a:t>
            </a:r>
            <a:endParaRPr lang="en-US" sz="2400" smtClean="0"/>
          </a:p>
          <a:p>
            <a:pPr lvl="1" eaLnBrk="1" hangingPunct="1"/>
            <a:r>
              <a:rPr lang="en-US" sz="2400" smtClean="0"/>
              <a:t>Konsumen-konsumen: radio baru tetangga</a:t>
            </a:r>
            <a:r>
              <a:rPr lang="id-ID" sz="2400" smtClean="0"/>
              <a:t>. Tidak ada pengaruh nyata dalam pereknomian. Dampak fisik kesehatan dan dampak kejiwaan/perasaan </a:t>
            </a:r>
            <a:endParaRPr lang="en-US" sz="2400" smtClean="0"/>
          </a:p>
          <a:p>
            <a:pPr lvl="1" eaLnBrk="1" hangingPunct="1"/>
            <a:r>
              <a:rPr lang="en-US" sz="2400" smtClean="0"/>
              <a:t>Konsumen - produsen: limbah rumah tangga dan peternak ikan</a:t>
            </a:r>
          </a:p>
          <a:p>
            <a:pPr eaLnBrk="1" hangingPunct="1">
              <a:buFont typeface="Arial" charset="0"/>
              <a:buNone/>
            </a:pPr>
            <a:endParaRPr lang="en-US" sz="2400" smtClean="0"/>
          </a:p>
          <a:p>
            <a:pPr eaLnBrk="1" hangingPunct="1">
              <a:buFont typeface="Arial" charset="0"/>
              <a:buNone/>
            </a:pPr>
            <a:r>
              <a:rPr lang="en-US" sz="2400" smtClean="0"/>
              <a:t>Ketika muncul eksternalitas maka pasar gagal menciptakan efisiensi</a:t>
            </a:r>
          </a:p>
          <a:p>
            <a:pPr lvl="2" eaLnBrk="1" hangingPunct="1"/>
            <a:r>
              <a:rPr lang="en-US" sz="2400" smtClean="0"/>
              <a:t>Over produksi</a:t>
            </a:r>
          </a:p>
          <a:p>
            <a:pPr lvl="2" eaLnBrk="1" hangingPunct="1"/>
            <a:r>
              <a:rPr lang="en-US" sz="2400" smtClean="0"/>
              <a:t>Under supply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Bukti kasus</a:t>
            </a:r>
          </a:p>
        </p:txBody>
      </p:sp>
      <p:sp>
        <p:nvSpPr>
          <p:cNvPr id="21507" name="Content Placeholder 3"/>
          <p:cNvSpPr>
            <a:spLocks noGrp="1"/>
          </p:cNvSpPr>
          <p:nvPr>
            <p:ph idx="1"/>
          </p:nvPr>
        </p:nvSpPr>
        <p:spPr/>
        <p:txBody>
          <a:bodyPr/>
          <a:lstStyle/>
          <a:p>
            <a:pPr eaLnBrk="1" hangingPunct="1">
              <a:buFont typeface="Arial" charset="0"/>
              <a:buNone/>
            </a:pPr>
            <a:r>
              <a:rPr lang="en-US" sz="2400" smtClean="0"/>
              <a:t>Asumsi:</a:t>
            </a:r>
          </a:p>
          <a:p>
            <a:pPr lvl="1" eaLnBrk="1" hangingPunct="1"/>
            <a:r>
              <a:rPr lang="en-US" sz="2400" smtClean="0"/>
              <a:t>Dua barang, dua produsen</a:t>
            </a:r>
          </a:p>
          <a:p>
            <a:pPr lvl="1" eaLnBrk="1" hangingPunct="1"/>
            <a:r>
              <a:rPr lang="en-US" sz="2400" smtClean="0"/>
              <a:t>Produksi barang X menimbulkan eksternalitas kepada barang Y</a:t>
            </a:r>
          </a:p>
          <a:p>
            <a:pPr lvl="1" eaLnBrk="1" hangingPunct="1"/>
            <a:r>
              <a:rPr lang="en-US" sz="2400" smtClean="0"/>
              <a:t>Barang X adalah sepatu yang membuang limbahnya ke sungai, Y adalah ikan yang dipelihara di hulu sungai</a:t>
            </a:r>
          </a:p>
          <a:p>
            <a:pPr lvl="1" eaLnBrk="1" hangingPunct="1"/>
            <a:r>
              <a:rPr lang="en-US" sz="2400" smtClean="0"/>
              <a:t>Jika jumlah barang X bertambah maka jumlah barang Y akan berkurang (eksternalitas negatif)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8913" y="1531938"/>
            <a:ext cx="10363201" cy="762000"/>
          </a:xfrm>
        </p:spPr>
        <p:txBody>
          <a:bodyPr>
            <a:noAutofit/>
          </a:bodyPr>
          <a:lstStyle/>
          <a:p>
            <a:pPr algn="r" eaLnBrk="1" fontAlgn="auto" hangingPunct="1">
              <a:spcAft>
                <a:spcPts val="0"/>
              </a:spcAft>
              <a:defRPr/>
            </a:pPr>
            <a:r>
              <a:rPr lang="en-US" sz="2400" b="1" dirty="0" err="1" smtClean="0">
                <a:latin typeface="+mn-lt"/>
              </a:rPr>
              <a:t>Biaya</a:t>
            </a:r>
            <a:r>
              <a:rPr lang="en-US" sz="2400" b="1" dirty="0" smtClean="0">
                <a:latin typeface="+mn-lt"/>
              </a:rPr>
              <a:t> </a:t>
            </a:r>
            <a:r>
              <a:rPr lang="en-US" sz="2400" b="1" dirty="0" err="1" smtClean="0">
                <a:latin typeface="+mn-lt"/>
              </a:rPr>
              <a:t>Eksternal</a:t>
            </a:r>
            <a:r>
              <a:rPr lang="en-US" sz="2400" b="1" dirty="0" smtClean="0">
                <a:latin typeface="+mn-lt"/>
              </a:rPr>
              <a:t> </a:t>
            </a:r>
            <a:r>
              <a:rPr lang="en-US" sz="2400" b="1" dirty="0" err="1" smtClean="0">
                <a:latin typeface="+mn-lt"/>
              </a:rPr>
              <a:t>atau</a:t>
            </a:r>
            <a:r>
              <a:rPr lang="en-US" sz="2400" b="1" dirty="0" smtClean="0">
                <a:latin typeface="+mn-lt"/>
              </a:rPr>
              <a:t> </a:t>
            </a:r>
            <a:r>
              <a:rPr lang="en-US" sz="2400" b="1" dirty="0" err="1" smtClean="0">
                <a:latin typeface="+mn-lt"/>
              </a:rPr>
              <a:t>Eksternalitas</a:t>
            </a:r>
            <a:r>
              <a:rPr lang="en-US" sz="2400" b="1" dirty="0" smtClean="0">
                <a:latin typeface="+mn-lt"/>
              </a:rPr>
              <a:t> </a:t>
            </a:r>
            <a:r>
              <a:rPr lang="en-US" sz="2400" b="1" dirty="0" err="1" smtClean="0">
                <a:latin typeface="+mn-lt"/>
              </a:rPr>
              <a:t>Negatif</a:t>
            </a:r>
            <a:endParaRPr lang="en-US" sz="2400" b="1" dirty="0">
              <a:latin typeface="+mn-lt"/>
            </a:endParaRPr>
          </a:p>
        </p:txBody>
      </p:sp>
      <p:sp>
        <p:nvSpPr>
          <p:cNvPr id="22531" name="Rectangle 3"/>
          <p:cNvSpPr>
            <a:spLocks noGrp="1" noChangeArrowheads="1"/>
          </p:cNvSpPr>
          <p:nvPr>
            <p:ph type="body" sz="half" idx="1"/>
          </p:nvPr>
        </p:nvSpPr>
        <p:spPr>
          <a:xfrm>
            <a:off x="508000" y="2362200"/>
            <a:ext cx="5080000" cy="4114800"/>
          </a:xfrm>
        </p:spPr>
        <p:txBody>
          <a:bodyPr/>
          <a:lstStyle/>
          <a:p>
            <a:pPr eaLnBrk="1" hangingPunct="1">
              <a:lnSpc>
                <a:spcPct val="90000"/>
              </a:lnSpc>
              <a:buFont typeface="Arial" charset="0"/>
              <a:buNone/>
            </a:pPr>
            <a:r>
              <a:rPr lang="en-GB" b="1" smtClean="0"/>
              <a:t>Biaya Eksternal</a:t>
            </a:r>
          </a:p>
          <a:p>
            <a:pPr eaLnBrk="1" hangingPunct="1">
              <a:lnSpc>
                <a:spcPct val="90000"/>
              </a:lnSpc>
              <a:buFont typeface="Arial" charset="0"/>
              <a:buNone/>
            </a:pPr>
            <a:endParaRPr lang="en-GB" b="1" smtClean="0">
              <a:solidFill>
                <a:srgbClr val="003366"/>
              </a:solidFill>
            </a:endParaRPr>
          </a:p>
          <a:p>
            <a:pPr algn="just" eaLnBrk="1" hangingPunct="1">
              <a:lnSpc>
                <a:spcPct val="90000"/>
              </a:lnSpc>
              <a:buFont typeface="Arial" charset="0"/>
              <a:buNone/>
            </a:pPr>
            <a:r>
              <a:rPr lang="en-GB" sz="1800" smtClean="0"/>
              <a:t>	Para pembuat keputusan tidak mau menanggung biaya yang dibebankan kepada masyarakat dan pihak-pihak lainnya sebagai hasil dari keputusan mereka.</a:t>
            </a:r>
            <a:endParaRPr lang="en-GB" smtClean="0"/>
          </a:p>
          <a:p>
            <a:pPr lvl="1" algn="just" eaLnBrk="1" hangingPunct="1">
              <a:lnSpc>
                <a:spcPct val="90000"/>
              </a:lnSpc>
            </a:pPr>
            <a:r>
              <a:rPr lang="en-GB" sz="1800" smtClean="0"/>
              <a:t>Contohnya: polusi, kemacetan lalu lintas, degradasi lingkungan,</a:t>
            </a:r>
            <a:r>
              <a:rPr lang="id-ID" sz="1800" smtClean="0"/>
              <a:t> </a:t>
            </a:r>
            <a:r>
              <a:rPr lang="en-GB" sz="1800" smtClean="0"/>
              <a:t>rokok</a:t>
            </a:r>
            <a:r>
              <a:rPr lang="id-ID" sz="1800" smtClean="0"/>
              <a:t>.</a:t>
            </a:r>
            <a:endParaRPr lang="en-GB" sz="1800" smtClean="0"/>
          </a:p>
          <a:p>
            <a:pPr eaLnBrk="1" hangingPunct="1">
              <a:lnSpc>
                <a:spcPct val="90000"/>
              </a:lnSpc>
            </a:pPr>
            <a:endParaRPr lang="en-US" smtClean="0"/>
          </a:p>
        </p:txBody>
      </p:sp>
      <p:pic>
        <p:nvPicPr>
          <p:cNvPr id="13316" name="Picture 11" descr="plant"/>
          <p:cNvPicPr>
            <a:picLocks noChangeAspect="1" noChangeArrowheads="1"/>
          </p:cNvPicPr>
          <p:nvPr/>
        </p:nvPicPr>
        <p:blipFill>
          <a:blip r:embed="rId3"/>
          <a:srcRect/>
          <a:stretch>
            <a:fillRect/>
          </a:stretch>
        </p:blipFill>
        <p:spPr bwMode="auto">
          <a:xfrm>
            <a:off x="6197601" y="2582864"/>
            <a:ext cx="5439833" cy="38179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sz="half" idx="1"/>
          </p:nvPr>
        </p:nvSpPr>
        <p:spPr/>
        <p:txBody>
          <a:bodyPr/>
          <a:lstStyle/>
          <a:p>
            <a:pPr eaLnBrk="1" hangingPunct="1">
              <a:lnSpc>
                <a:spcPct val="90000"/>
              </a:lnSpc>
              <a:buFont typeface="Arial" charset="0"/>
              <a:buNone/>
            </a:pPr>
            <a:r>
              <a:rPr lang="en-GB" b="1" smtClean="0">
                <a:solidFill>
                  <a:schemeClr val="tx1"/>
                </a:solidFill>
              </a:rPr>
              <a:t>Keuntungan Eksternal </a:t>
            </a:r>
          </a:p>
          <a:p>
            <a:pPr eaLnBrk="1" hangingPunct="1">
              <a:lnSpc>
                <a:spcPct val="90000"/>
              </a:lnSpc>
              <a:buFont typeface="Arial" charset="0"/>
              <a:buNone/>
            </a:pPr>
            <a:endParaRPr lang="en-GB" smtClean="0">
              <a:solidFill>
                <a:schemeClr val="tx1"/>
              </a:solidFill>
            </a:endParaRPr>
          </a:p>
          <a:p>
            <a:pPr lvl="1" eaLnBrk="1" hangingPunct="1">
              <a:lnSpc>
                <a:spcPct val="90000"/>
              </a:lnSpc>
            </a:pPr>
            <a:r>
              <a:rPr lang="en-GB" sz="1800" b="1" smtClean="0">
                <a:solidFill>
                  <a:schemeClr val="tx1"/>
                </a:solidFill>
              </a:rPr>
              <a:t>Didapatkan dari produk-produk dari swasta dan pengambilan keputusan yang meningkatkan kesejahteraan pihak ketiga</a:t>
            </a:r>
          </a:p>
          <a:p>
            <a:pPr lvl="1" eaLnBrk="1" hangingPunct="1">
              <a:lnSpc>
                <a:spcPct val="90000"/>
              </a:lnSpc>
              <a:buFont typeface="Wingdings 2" pitchFamily="18" charset="2"/>
              <a:buNone/>
            </a:pPr>
            <a:endParaRPr lang="en-GB" sz="1800" smtClean="0">
              <a:solidFill>
                <a:schemeClr val="tx1"/>
              </a:solidFill>
            </a:endParaRPr>
          </a:p>
          <a:p>
            <a:pPr lvl="1" eaLnBrk="1" hangingPunct="1">
              <a:lnSpc>
                <a:spcPct val="90000"/>
              </a:lnSpc>
            </a:pPr>
            <a:r>
              <a:rPr lang="en-GB" sz="1800" smtClean="0">
                <a:solidFill>
                  <a:schemeClr val="tx1"/>
                </a:solidFill>
              </a:rPr>
              <a:t>Contohnya: pendidikan dan pelatihan, transportasi publik, pendidikan kesehatan dan pengobatan preventif, pengumpulan sampah, investasi perawatan rumah</a:t>
            </a:r>
            <a:endParaRPr lang="en-US" sz="1800" smtClean="0">
              <a:solidFill>
                <a:schemeClr val="tx1"/>
              </a:solidFill>
            </a:endParaRPr>
          </a:p>
        </p:txBody>
      </p:sp>
      <p:pic>
        <p:nvPicPr>
          <p:cNvPr id="16387" name="Picture 9" descr="tram"/>
          <p:cNvPicPr>
            <a:picLocks noGrp="1" noChangeAspect="1" noChangeArrowheads="1"/>
          </p:cNvPicPr>
          <p:nvPr>
            <p:ph sz="half" idx="2"/>
          </p:nvPr>
        </p:nvPicPr>
        <p:blipFill>
          <a:blip r:embed="rId3"/>
          <a:srcRect/>
          <a:stretch>
            <a:fillRect/>
          </a:stretch>
        </p:blipFill>
        <p:spPr>
          <a:xfrm>
            <a:off x="6197599" y="2286000"/>
            <a:ext cx="5426364" cy="35814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title"/>
          </p:nvPr>
        </p:nvSpPr>
        <p:spPr>
          <a:xfrm>
            <a:off x="-895350" y="1481138"/>
            <a:ext cx="10972800" cy="1143000"/>
          </a:xfrm>
        </p:spPr>
        <p:txBody>
          <a:bodyPr/>
          <a:lstStyle/>
          <a:p>
            <a:pPr algn="r" eaLnBrk="1" hangingPunct="1"/>
            <a:r>
              <a:rPr lang="en-GB" sz="2400" smtClean="0"/>
              <a:t>Dampak Negatif Eksternalitas</a:t>
            </a:r>
            <a:endParaRPr lang="en-US" sz="2400" smtClean="0"/>
          </a:p>
        </p:txBody>
      </p:sp>
      <p:sp>
        <p:nvSpPr>
          <p:cNvPr id="30729" name="Rectangle 9"/>
          <p:cNvSpPr>
            <a:spLocks noGrp="1" noChangeArrowheads="1"/>
          </p:cNvSpPr>
          <p:nvPr>
            <p:ph idx="1"/>
          </p:nvPr>
        </p:nvSpPr>
        <p:spPr>
          <a:xfrm>
            <a:off x="609600" y="2438400"/>
            <a:ext cx="6807200" cy="4038600"/>
          </a:xfrm>
        </p:spPr>
        <p:txBody>
          <a:bodyPr>
            <a:normAutofit fontScale="70000" lnSpcReduction="20000"/>
          </a:bodyPr>
          <a:lstStyle/>
          <a:p>
            <a:pPr marL="274320" indent="-274320" eaLnBrk="1" fontAlgn="auto" hangingPunct="1">
              <a:spcAft>
                <a:spcPts val="0"/>
              </a:spcAft>
              <a:buClr>
                <a:schemeClr val="accent3"/>
              </a:buClr>
              <a:buFont typeface="Arial" charset="0"/>
              <a:buNone/>
              <a:defRPr/>
            </a:pPr>
            <a:r>
              <a:rPr lang="en-GB" b="1" dirty="0" smtClean="0">
                <a:solidFill>
                  <a:schemeClr val="tx1"/>
                </a:solidFill>
              </a:rPr>
              <a:t>	</a:t>
            </a:r>
            <a:r>
              <a:rPr lang="en-GB" b="1" dirty="0" err="1" smtClean="0">
                <a:solidFill>
                  <a:schemeClr val="tx1"/>
                </a:solidFill>
              </a:rPr>
              <a:t>Terjadinya</a:t>
            </a:r>
            <a:r>
              <a:rPr lang="en-GB" b="1" dirty="0" smtClean="0">
                <a:solidFill>
                  <a:schemeClr val="tx1"/>
                </a:solidFill>
              </a:rPr>
              <a:t> </a:t>
            </a:r>
            <a:r>
              <a:rPr lang="en-GB" b="1" dirty="0" err="1" smtClean="0">
                <a:solidFill>
                  <a:schemeClr val="tx1"/>
                </a:solidFill>
              </a:rPr>
              <a:t>inefisiensi</a:t>
            </a:r>
            <a:r>
              <a:rPr lang="en-GB" b="1" dirty="0" smtClean="0">
                <a:solidFill>
                  <a:schemeClr val="tx1"/>
                </a:solidFill>
              </a:rPr>
              <a:t> </a:t>
            </a:r>
            <a:r>
              <a:rPr lang="en-GB" b="1" dirty="0" err="1" smtClean="0">
                <a:solidFill>
                  <a:schemeClr val="tx1"/>
                </a:solidFill>
              </a:rPr>
              <a:t>bahkan</a:t>
            </a:r>
            <a:r>
              <a:rPr lang="en-GB" b="1" dirty="0" smtClean="0">
                <a:solidFill>
                  <a:schemeClr val="tx1"/>
                </a:solidFill>
              </a:rPr>
              <a:t> </a:t>
            </a:r>
            <a:r>
              <a:rPr lang="en-GB" b="1" dirty="0" err="1" smtClean="0">
                <a:solidFill>
                  <a:schemeClr val="tx1"/>
                </a:solidFill>
              </a:rPr>
              <a:t>kegagalan</a:t>
            </a:r>
            <a:r>
              <a:rPr lang="en-GB" b="1" dirty="0" smtClean="0">
                <a:solidFill>
                  <a:schemeClr val="tx1"/>
                </a:solidFill>
              </a:rPr>
              <a:t> </a:t>
            </a:r>
            <a:r>
              <a:rPr lang="en-GB" b="1" dirty="0" err="1" smtClean="0">
                <a:solidFill>
                  <a:schemeClr val="tx1"/>
                </a:solidFill>
              </a:rPr>
              <a:t>produksi</a:t>
            </a:r>
            <a:r>
              <a:rPr lang="en-GB" b="1" dirty="0" smtClean="0">
                <a:solidFill>
                  <a:schemeClr val="tx1"/>
                </a:solidFill>
              </a:rPr>
              <a:t> </a:t>
            </a:r>
            <a:r>
              <a:rPr lang="en-GB" b="1" dirty="0" err="1" smtClean="0">
                <a:solidFill>
                  <a:schemeClr val="tx1"/>
                </a:solidFill>
              </a:rPr>
              <a:t>maupun</a:t>
            </a:r>
            <a:r>
              <a:rPr lang="en-GB" b="1" dirty="0" smtClean="0">
                <a:solidFill>
                  <a:schemeClr val="tx1"/>
                </a:solidFill>
              </a:rPr>
              <a:t> </a:t>
            </a:r>
            <a:r>
              <a:rPr lang="en-GB" b="1" dirty="0" err="1" smtClean="0">
                <a:solidFill>
                  <a:schemeClr val="tx1"/>
                </a:solidFill>
              </a:rPr>
              <a:t>konsumsi</a:t>
            </a:r>
            <a:r>
              <a:rPr lang="en-GB" b="1" dirty="0" smtClean="0">
                <a:solidFill>
                  <a:schemeClr val="tx1"/>
                </a:solidFill>
              </a:rPr>
              <a:t> yang </a:t>
            </a:r>
            <a:r>
              <a:rPr lang="en-GB" b="1" dirty="0" err="1" smtClean="0">
                <a:solidFill>
                  <a:schemeClr val="tx1"/>
                </a:solidFill>
              </a:rPr>
              <a:t>disebabkan</a:t>
            </a:r>
            <a:r>
              <a:rPr lang="en-GB" b="1" dirty="0" smtClean="0">
                <a:solidFill>
                  <a:schemeClr val="tx1"/>
                </a:solidFill>
              </a:rPr>
              <a:t> </a:t>
            </a:r>
            <a:r>
              <a:rPr lang="en-GB" b="1" dirty="0" err="1" smtClean="0">
                <a:solidFill>
                  <a:schemeClr val="tx1"/>
                </a:solidFill>
              </a:rPr>
              <a:t>oleh</a:t>
            </a:r>
            <a:r>
              <a:rPr lang="en-GB" b="1" dirty="0" smtClean="0">
                <a:solidFill>
                  <a:schemeClr val="tx1"/>
                </a:solidFill>
              </a:rPr>
              <a:t>:</a:t>
            </a:r>
          </a:p>
          <a:p>
            <a:pPr marL="274320" indent="-274320" eaLnBrk="1" fontAlgn="auto" hangingPunct="1">
              <a:spcAft>
                <a:spcPts val="0"/>
              </a:spcAft>
              <a:buClr>
                <a:schemeClr val="accent3"/>
              </a:buClr>
              <a:buFont typeface="Arial" charset="0"/>
              <a:buNone/>
              <a:defRPr/>
            </a:pPr>
            <a:endParaRPr lang="en-GB" b="1" dirty="0" smtClean="0">
              <a:solidFill>
                <a:schemeClr val="tx1"/>
              </a:solidFill>
            </a:endParaRPr>
          </a:p>
          <a:p>
            <a:pPr marL="274320" indent="-274320" eaLnBrk="1" fontAlgn="auto" hangingPunct="1">
              <a:spcAft>
                <a:spcPts val="0"/>
              </a:spcAft>
              <a:buClr>
                <a:schemeClr val="accent3"/>
              </a:buClr>
              <a:buFont typeface="Wingdings 2"/>
              <a:buNone/>
              <a:defRPr/>
            </a:pPr>
            <a:r>
              <a:rPr lang="en-US" b="1" dirty="0" smtClean="0">
                <a:solidFill>
                  <a:schemeClr val="tx1"/>
                </a:solidFill>
              </a:rPr>
              <a:t>	</a:t>
            </a:r>
            <a:r>
              <a:rPr lang="en-US" dirty="0" smtClean="0">
                <a:solidFill>
                  <a:schemeClr val="tx1"/>
                </a:solidFill>
              </a:rPr>
              <a:t>a.  </a:t>
            </a:r>
            <a:r>
              <a:rPr lang="en-US" dirty="0" err="1" smtClean="0">
                <a:solidFill>
                  <a:schemeClr val="tx1"/>
                </a:solidFill>
              </a:rPr>
              <a:t>Pencemaran</a:t>
            </a:r>
            <a:r>
              <a:rPr lang="en-US" dirty="0" smtClean="0">
                <a:solidFill>
                  <a:schemeClr val="tx1"/>
                </a:solidFill>
              </a:rPr>
              <a:t> </a:t>
            </a:r>
            <a:r>
              <a:rPr lang="en-US" dirty="0" err="1" smtClean="0">
                <a:solidFill>
                  <a:schemeClr val="tx1"/>
                </a:solidFill>
              </a:rPr>
              <a:t>udara</a:t>
            </a:r>
            <a:r>
              <a:rPr lang="en-US" dirty="0" smtClean="0">
                <a:solidFill>
                  <a:schemeClr val="tx1"/>
                </a:solidFill>
              </a:rPr>
              <a:t> </a:t>
            </a:r>
          </a:p>
          <a:p>
            <a:pPr marL="274320" indent="-274320" eaLnBrk="1" fontAlgn="auto" hangingPunct="1">
              <a:spcAft>
                <a:spcPts val="0"/>
              </a:spcAft>
              <a:buClr>
                <a:schemeClr val="accent3"/>
              </a:buClr>
              <a:buFont typeface="Wingdings 2"/>
              <a:buNone/>
              <a:defRPr/>
            </a:pPr>
            <a:r>
              <a:rPr lang="en-US" dirty="0" smtClean="0">
                <a:solidFill>
                  <a:schemeClr val="tx1"/>
                </a:solidFill>
              </a:rPr>
              <a:t>	b.  Global warming yang </a:t>
            </a:r>
            <a:r>
              <a:rPr lang="en-US" dirty="0" err="1" smtClean="0">
                <a:solidFill>
                  <a:schemeClr val="tx1"/>
                </a:solidFill>
              </a:rPr>
              <a:t>mengakibatkan</a:t>
            </a:r>
            <a:r>
              <a:rPr lang="en-US" dirty="0" smtClean="0">
                <a:solidFill>
                  <a:schemeClr val="tx1"/>
                </a:solidFill>
              </a:rPr>
              <a:t> </a:t>
            </a:r>
            <a:r>
              <a:rPr lang="en-US" dirty="0" err="1" smtClean="0">
                <a:solidFill>
                  <a:schemeClr val="tx1"/>
                </a:solidFill>
              </a:rPr>
              <a:t>paceklik</a:t>
            </a:r>
            <a:endParaRPr lang="id-ID" dirty="0" smtClean="0">
              <a:solidFill>
                <a:schemeClr val="tx1"/>
              </a:solidFill>
            </a:endParaRPr>
          </a:p>
          <a:p>
            <a:pPr marL="274320" indent="-274320" eaLnBrk="1" fontAlgn="auto" hangingPunct="1">
              <a:spcAft>
                <a:spcPts val="0"/>
              </a:spcAft>
              <a:buClr>
                <a:schemeClr val="accent3"/>
              </a:buClr>
              <a:buFont typeface="Wingdings 2"/>
              <a:buNone/>
              <a:defRPr/>
            </a:pPr>
            <a:r>
              <a:rPr lang="en-US" dirty="0" smtClean="0">
                <a:solidFill>
                  <a:schemeClr val="tx1"/>
                </a:solidFill>
              </a:rPr>
              <a:t>	</a:t>
            </a:r>
            <a:r>
              <a:rPr lang="id-ID" dirty="0" smtClean="0">
                <a:solidFill>
                  <a:schemeClr val="tx1"/>
                </a:solidFill>
              </a:rPr>
              <a:t>c</a:t>
            </a:r>
            <a:r>
              <a:rPr lang="en-US" dirty="0" smtClean="0">
                <a:solidFill>
                  <a:schemeClr val="tx1"/>
                </a:solidFill>
              </a:rPr>
              <a:t>.  </a:t>
            </a:r>
            <a:r>
              <a:rPr lang="en-US" dirty="0" err="1" smtClean="0">
                <a:solidFill>
                  <a:schemeClr val="tx1"/>
                </a:solidFill>
              </a:rPr>
              <a:t>Kemacetan</a:t>
            </a:r>
            <a:endParaRPr lang="en-US" dirty="0" smtClean="0">
              <a:solidFill>
                <a:schemeClr val="tx1"/>
              </a:solidFill>
            </a:endParaRPr>
          </a:p>
          <a:p>
            <a:pPr marL="274320" indent="-274320" eaLnBrk="1" fontAlgn="auto" hangingPunct="1">
              <a:spcAft>
                <a:spcPts val="0"/>
              </a:spcAft>
              <a:buClr>
                <a:schemeClr val="accent3"/>
              </a:buClr>
              <a:buFont typeface="Wingdings 2"/>
              <a:buNone/>
              <a:defRPr/>
            </a:pPr>
            <a:r>
              <a:rPr lang="en-US" dirty="0" smtClean="0">
                <a:solidFill>
                  <a:schemeClr val="tx1"/>
                </a:solidFill>
              </a:rPr>
              <a:t>	</a:t>
            </a:r>
            <a:r>
              <a:rPr lang="id-ID" dirty="0" smtClean="0">
                <a:solidFill>
                  <a:schemeClr val="tx1"/>
                </a:solidFill>
              </a:rPr>
              <a:t>d</a:t>
            </a:r>
            <a:r>
              <a:rPr lang="en-US" dirty="0" smtClean="0">
                <a:solidFill>
                  <a:schemeClr val="tx1"/>
                </a:solidFill>
              </a:rPr>
              <a:t>.  </a:t>
            </a:r>
            <a:r>
              <a:rPr lang="en-US" dirty="0" err="1" smtClean="0">
                <a:solidFill>
                  <a:schemeClr val="tx1"/>
                </a:solidFill>
              </a:rPr>
              <a:t>Pencemaran</a:t>
            </a:r>
            <a:r>
              <a:rPr lang="en-US" dirty="0" smtClean="0">
                <a:solidFill>
                  <a:schemeClr val="tx1"/>
                </a:solidFill>
              </a:rPr>
              <a:t> air</a:t>
            </a:r>
          </a:p>
          <a:p>
            <a:pPr marL="274320" indent="-274320" eaLnBrk="1" fontAlgn="auto" hangingPunct="1">
              <a:spcAft>
                <a:spcPts val="0"/>
              </a:spcAft>
              <a:buClr>
                <a:schemeClr val="accent3"/>
              </a:buClr>
              <a:buFont typeface="Wingdings 2"/>
              <a:buNone/>
              <a:defRPr/>
            </a:pPr>
            <a:r>
              <a:rPr lang="en-US" dirty="0" smtClean="0">
                <a:solidFill>
                  <a:schemeClr val="tx1"/>
                </a:solidFill>
              </a:rPr>
              <a:t>	</a:t>
            </a:r>
            <a:r>
              <a:rPr lang="id-ID" dirty="0" smtClean="0">
                <a:solidFill>
                  <a:schemeClr val="tx1"/>
                </a:solidFill>
              </a:rPr>
              <a:t>e.</a:t>
            </a:r>
            <a:r>
              <a:rPr lang="en-US" dirty="0" smtClean="0">
                <a:solidFill>
                  <a:schemeClr val="tx1"/>
                </a:solidFill>
              </a:rPr>
              <a:t>   </a:t>
            </a:r>
            <a:r>
              <a:rPr lang="en-US" dirty="0" err="1" smtClean="0">
                <a:solidFill>
                  <a:schemeClr val="tx1"/>
                </a:solidFill>
              </a:rPr>
              <a:t>Banjir</a:t>
            </a:r>
            <a:endParaRPr lang="en-US" dirty="0" smtClean="0">
              <a:solidFill>
                <a:schemeClr val="tx1"/>
              </a:solidFill>
            </a:endParaRPr>
          </a:p>
          <a:p>
            <a:pPr marL="274320" indent="-274320" eaLnBrk="1" fontAlgn="auto" hangingPunct="1">
              <a:spcAft>
                <a:spcPts val="0"/>
              </a:spcAft>
              <a:buClr>
                <a:schemeClr val="accent3"/>
              </a:buClr>
              <a:buFont typeface="Wingdings 2"/>
              <a:buNone/>
              <a:defRPr/>
            </a:pPr>
            <a:r>
              <a:rPr lang="en-US" dirty="0" smtClean="0">
                <a:solidFill>
                  <a:schemeClr val="tx1"/>
                </a:solidFill>
              </a:rPr>
              <a:t>	</a:t>
            </a:r>
          </a:p>
        </p:txBody>
      </p:sp>
      <p:pic>
        <p:nvPicPr>
          <p:cNvPr id="18437" name="Picture 5"/>
          <p:cNvPicPr>
            <a:picLocks noChangeAspect="1" noChangeArrowheads="1"/>
          </p:cNvPicPr>
          <p:nvPr/>
        </p:nvPicPr>
        <p:blipFill>
          <a:blip r:embed="rId3"/>
          <a:srcRect/>
          <a:stretch>
            <a:fillRect/>
          </a:stretch>
        </p:blipFill>
        <p:spPr bwMode="auto">
          <a:xfrm>
            <a:off x="7112000" y="3124200"/>
            <a:ext cx="4775200" cy="2690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id-ID" smtClean="0"/>
              <a:t>KEGAGALAN PASAR?</a:t>
            </a:r>
          </a:p>
        </p:txBody>
      </p:sp>
      <p:graphicFrame>
        <p:nvGraphicFramePr>
          <p:cNvPr id="4" name="Content Placeholder 3"/>
          <p:cNvGraphicFramePr>
            <a:graphicFrameLocks noGrp="1"/>
          </p:cNvGraphicFramePr>
          <p:nvPr>
            <p:ph idx="1"/>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id-ID" smtClean="0"/>
              <a:t>Campur tangan pemerintah terhadap adanya eksternalitas</a:t>
            </a:r>
          </a:p>
        </p:txBody>
      </p:sp>
      <p:sp>
        <p:nvSpPr>
          <p:cNvPr id="25603" name="Content Placeholder 2"/>
          <p:cNvSpPr>
            <a:spLocks noGrp="1"/>
          </p:cNvSpPr>
          <p:nvPr>
            <p:ph idx="1"/>
          </p:nvPr>
        </p:nvSpPr>
        <p:spPr/>
        <p:txBody>
          <a:bodyPr/>
          <a:lstStyle/>
          <a:p>
            <a:r>
              <a:rPr lang="id-ID" dirty="0" smtClean="0"/>
              <a:t>Dalam hal eksternalitas negatif maka pemerintah mengupayakan agar tingkat produksi yg berlebihan dapat dikurangi</a:t>
            </a:r>
          </a:p>
          <a:p>
            <a:r>
              <a:rPr lang="id-ID" dirty="0" smtClean="0"/>
              <a:t>Eksternalitas positif maka tindakan pemerintah mengupayakan agar produksi brg dan jasa dpt ditingkatkan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title"/>
          </p:nvPr>
        </p:nvSpPr>
        <p:spPr>
          <a:xfrm>
            <a:off x="307975" y="996950"/>
            <a:ext cx="11468100" cy="1143000"/>
          </a:xfrm>
        </p:spPr>
        <p:txBody>
          <a:bodyPr/>
          <a:lstStyle/>
          <a:p>
            <a:pPr eaLnBrk="1" hangingPunct="1">
              <a:lnSpc>
                <a:spcPct val="150000"/>
              </a:lnSpc>
            </a:pPr>
            <a:r>
              <a:rPr lang="en-GB" sz="2700" smtClean="0"/>
              <a:t>Apa yang harus dilakukan Pemerintah</a:t>
            </a:r>
            <a:r>
              <a:rPr lang="en-GB" smtClean="0"/>
              <a:t/>
            </a:r>
            <a:br>
              <a:rPr lang="en-GB" smtClean="0"/>
            </a:br>
            <a:r>
              <a:rPr lang="en-GB" sz="1800" smtClean="0"/>
              <a:t>(</a:t>
            </a:r>
            <a:r>
              <a:rPr lang="en-GB" sz="1800" i="1" smtClean="0"/>
              <a:t>What The Government has to do to overcome this problem?)</a:t>
            </a:r>
            <a:endParaRPr lang="en-US" sz="1800" i="1" smtClean="0"/>
          </a:p>
        </p:txBody>
      </p:sp>
      <p:sp>
        <p:nvSpPr>
          <p:cNvPr id="30729" name="Rectangle 9"/>
          <p:cNvSpPr>
            <a:spLocks noGrp="1" noChangeArrowheads="1"/>
          </p:cNvSpPr>
          <p:nvPr>
            <p:ph idx="1"/>
          </p:nvPr>
        </p:nvSpPr>
        <p:spPr>
          <a:xfrm>
            <a:off x="568325" y="2478088"/>
            <a:ext cx="5791200" cy="3017837"/>
          </a:xfrm>
        </p:spPr>
        <p:txBody>
          <a:bodyPr>
            <a:normAutofit fontScale="77500" lnSpcReduction="20000"/>
          </a:bodyPr>
          <a:lstStyle/>
          <a:p>
            <a:pPr marL="274320" indent="-274320" eaLnBrk="1" fontAlgn="auto" hangingPunct="1">
              <a:spcAft>
                <a:spcPts val="0"/>
              </a:spcAft>
              <a:buClr>
                <a:schemeClr val="accent3"/>
              </a:buClr>
              <a:buFont typeface="Wingdings 2"/>
              <a:buNone/>
              <a:defRPr/>
            </a:pPr>
            <a:r>
              <a:rPr lang="en-US" dirty="0" smtClean="0">
                <a:solidFill>
                  <a:schemeClr val="tx1"/>
                </a:solidFill>
              </a:rPr>
              <a:t>a. </a:t>
            </a:r>
            <a:r>
              <a:rPr lang="en-US" dirty="0" err="1" smtClean="0">
                <a:solidFill>
                  <a:schemeClr val="tx1"/>
                </a:solidFill>
              </a:rPr>
              <a:t>Regulasi</a:t>
            </a:r>
            <a:r>
              <a:rPr lang="en-US" dirty="0" smtClean="0">
                <a:solidFill>
                  <a:schemeClr val="tx1"/>
                </a:solidFill>
              </a:rPr>
              <a:t>/ </a:t>
            </a:r>
            <a:r>
              <a:rPr lang="en-US" dirty="0" err="1" smtClean="0">
                <a:solidFill>
                  <a:schemeClr val="tx1"/>
                </a:solidFill>
              </a:rPr>
              <a:t>Perundang-undangan</a:t>
            </a:r>
            <a:endParaRPr lang="en-US" dirty="0" smtClean="0">
              <a:solidFill>
                <a:schemeClr val="tx1"/>
              </a:solidFill>
            </a:endParaRPr>
          </a:p>
          <a:p>
            <a:pPr marL="274320" indent="-274320" eaLnBrk="1" fontAlgn="auto" hangingPunct="1">
              <a:spcAft>
                <a:spcPts val="0"/>
              </a:spcAft>
              <a:buClr>
                <a:schemeClr val="accent3"/>
              </a:buClr>
              <a:buFont typeface="Wingdings 2"/>
              <a:buNone/>
              <a:defRPr/>
            </a:pPr>
            <a:r>
              <a:rPr lang="en-US" dirty="0" smtClean="0">
                <a:solidFill>
                  <a:schemeClr val="tx1"/>
                </a:solidFill>
              </a:rPr>
              <a:t>	- </a:t>
            </a:r>
            <a:r>
              <a:rPr lang="en-US" dirty="0" err="1" smtClean="0">
                <a:solidFill>
                  <a:schemeClr val="tx1"/>
                </a:solidFill>
              </a:rPr>
              <a:t>investasi</a:t>
            </a:r>
            <a:endParaRPr lang="en-US" dirty="0" smtClean="0">
              <a:solidFill>
                <a:schemeClr val="tx1"/>
              </a:solidFill>
            </a:endParaRPr>
          </a:p>
          <a:p>
            <a:pPr marL="274320" indent="-274320" eaLnBrk="1" fontAlgn="auto" hangingPunct="1">
              <a:spcAft>
                <a:spcPts val="0"/>
              </a:spcAft>
              <a:buClr>
                <a:schemeClr val="accent3"/>
              </a:buClr>
              <a:buFont typeface="Wingdings 2"/>
              <a:buNone/>
              <a:defRPr/>
            </a:pPr>
            <a:r>
              <a:rPr lang="en-US" dirty="0" smtClean="0">
                <a:solidFill>
                  <a:schemeClr val="tx1"/>
                </a:solidFill>
              </a:rPr>
              <a:t>	- </a:t>
            </a:r>
            <a:r>
              <a:rPr lang="en-US" dirty="0" err="1" smtClean="0">
                <a:solidFill>
                  <a:schemeClr val="tx1"/>
                </a:solidFill>
              </a:rPr>
              <a:t>Amdal</a:t>
            </a:r>
            <a:endParaRPr lang="en-US" dirty="0" smtClean="0">
              <a:solidFill>
                <a:schemeClr val="tx1"/>
              </a:solidFill>
            </a:endParaRPr>
          </a:p>
          <a:p>
            <a:pPr marL="274320" indent="-274320" eaLnBrk="1" fontAlgn="auto" hangingPunct="1">
              <a:spcAft>
                <a:spcPts val="0"/>
              </a:spcAft>
              <a:buClr>
                <a:schemeClr val="accent3"/>
              </a:buClr>
              <a:buFont typeface="Wingdings 2"/>
              <a:buNone/>
              <a:defRPr/>
            </a:pPr>
            <a:r>
              <a:rPr lang="en-US" dirty="0" smtClean="0">
                <a:solidFill>
                  <a:schemeClr val="tx1"/>
                </a:solidFill>
              </a:rPr>
              <a:t>b. </a:t>
            </a:r>
            <a:r>
              <a:rPr lang="en-US" dirty="0" err="1" smtClean="0">
                <a:solidFill>
                  <a:schemeClr val="tx1"/>
                </a:solidFill>
              </a:rPr>
              <a:t>Pengetatan</a:t>
            </a:r>
            <a:r>
              <a:rPr lang="en-US" dirty="0" smtClean="0">
                <a:solidFill>
                  <a:schemeClr val="tx1"/>
                </a:solidFill>
              </a:rPr>
              <a:t> </a:t>
            </a:r>
            <a:r>
              <a:rPr lang="en-US" dirty="0" err="1" smtClean="0">
                <a:solidFill>
                  <a:schemeClr val="tx1"/>
                </a:solidFill>
              </a:rPr>
              <a:t>Pemberian</a:t>
            </a:r>
            <a:r>
              <a:rPr lang="en-US" dirty="0" smtClean="0">
                <a:solidFill>
                  <a:schemeClr val="tx1"/>
                </a:solidFill>
              </a:rPr>
              <a:t> </a:t>
            </a:r>
            <a:r>
              <a:rPr lang="en-US" dirty="0" err="1" smtClean="0">
                <a:solidFill>
                  <a:schemeClr val="tx1"/>
                </a:solidFill>
              </a:rPr>
              <a:t>Perizinan</a:t>
            </a:r>
            <a:endParaRPr lang="en-US" dirty="0" smtClean="0">
              <a:solidFill>
                <a:schemeClr val="tx1"/>
              </a:solidFill>
            </a:endParaRPr>
          </a:p>
          <a:p>
            <a:pPr marL="274320" indent="-274320" eaLnBrk="1" fontAlgn="auto" hangingPunct="1">
              <a:spcAft>
                <a:spcPts val="0"/>
              </a:spcAft>
              <a:buClr>
                <a:schemeClr val="accent3"/>
              </a:buClr>
              <a:buFont typeface="Wingdings 2"/>
              <a:buNone/>
              <a:defRPr/>
            </a:pPr>
            <a:r>
              <a:rPr lang="en-US" dirty="0" smtClean="0">
                <a:solidFill>
                  <a:schemeClr val="tx1"/>
                </a:solidFill>
              </a:rPr>
              <a:t>c. </a:t>
            </a:r>
            <a:r>
              <a:rPr lang="en-US" dirty="0" err="1" smtClean="0">
                <a:solidFill>
                  <a:schemeClr val="tx1"/>
                </a:solidFill>
              </a:rPr>
              <a:t>Penerapan</a:t>
            </a:r>
            <a:r>
              <a:rPr lang="en-US" dirty="0" smtClean="0">
                <a:solidFill>
                  <a:schemeClr val="tx1"/>
                </a:solidFill>
              </a:rPr>
              <a:t> </a:t>
            </a:r>
            <a:r>
              <a:rPr lang="en-US" dirty="0" err="1" smtClean="0">
                <a:solidFill>
                  <a:schemeClr val="tx1"/>
                </a:solidFill>
              </a:rPr>
              <a:t>Pajak</a:t>
            </a:r>
            <a:endParaRPr lang="en-US" dirty="0" smtClean="0">
              <a:solidFill>
                <a:schemeClr val="tx1"/>
              </a:solidFill>
            </a:endParaRPr>
          </a:p>
          <a:p>
            <a:pPr marL="274320" indent="-274320" eaLnBrk="1" fontAlgn="auto" hangingPunct="1">
              <a:spcAft>
                <a:spcPts val="0"/>
              </a:spcAft>
              <a:buClr>
                <a:schemeClr val="accent3"/>
              </a:buClr>
              <a:buFont typeface="Wingdings 2"/>
              <a:buNone/>
              <a:defRPr/>
            </a:pPr>
            <a:r>
              <a:rPr lang="en-US" dirty="0" smtClean="0">
                <a:solidFill>
                  <a:schemeClr val="tx1"/>
                </a:solidFill>
              </a:rPr>
              <a:t>d. </a:t>
            </a:r>
            <a:r>
              <a:rPr lang="en-US" dirty="0" err="1" smtClean="0">
                <a:solidFill>
                  <a:schemeClr val="tx1"/>
                </a:solidFill>
              </a:rPr>
              <a:t>Pemberian</a:t>
            </a:r>
            <a:r>
              <a:rPr lang="en-US" dirty="0" smtClean="0">
                <a:solidFill>
                  <a:schemeClr val="tx1"/>
                </a:solidFill>
              </a:rPr>
              <a:t> </a:t>
            </a:r>
            <a:r>
              <a:rPr lang="en-US" dirty="0" err="1" smtClean="0">
                <a:solidFill>
                  <a:schemeClr val="tx1"/>
                </a:solidFill>
              </a:rPr>
              <a:t>Subsidi</a:t>
            </a:r>
            <a:r>
              <a:rPr lang="en-US" dirty="0" smtClean="0">
                <a:solidFill>
                  <a:schemeClr val="tx1"/>
                </a:solidFill>
              </a:rPr>
              <a:t>/ </a:t>
            </a:r>
            <a:r>
              <a:rPr lang="en-US" dirty="0" err="1" smtClean="0">
                <a:solidFill>
                  <a:schemeClr val="tx1"/>
                </a:solidFill>
              </a:rPr>
              <a:t>Ganti</a:t>
            </a:r>
            <a:r>
              <a:rPr lang="en-US" dirty="0" smtClean="0">
                <a:solidFill>
                  <a:schemeClr val="tx1"/>
                </a:solidFill>
              </a:rPr>
              <a:t> </a:t>
            </a:r>
            <a:r>
              <a:rPr lang="en-US" dirty="0" err="1" smtClean="0">
                <a:solidFill>
                  <a:schemeClr val="tx1"/>
                </a:solidFill>
              </a:rPr>
              <a:t>Rugi</a:t>
            </a:r>
            <a:r>
              <a:rPr lang="en-US" dirty="0" smtClean="0">
                <a:solidFill>
                  <a:schemeClr val="tx1"/>
                </a:solidFill>
              </a:rPr>
              <a:t> </a:t>
            </a:r>
          </a:p>
          <a:p>
            <a:pPr marL="274320" indent="-274320" eaLnBrk="1" fontAlgn="auto" hangingPunct="1">
              <a:spcAft>
                <a:spcPts val="0"/>
              </a:spcAft>
              <a:buClr>
                <a:schemeClr val="accent3"/>
              </a:buClr>
              <a:buFont typeface="Wingdings 2"/>
              <a:buNone/>
              <a:defRPr/>
            </a:pPr>
            <a:r>
              <a:rPr lang="en-US" dirty="0" smtClean="0">
                <a:solidFill>
                  <a:schemeClr val="tx1"/>
                </a:solidFill>
              </a:rPr>
              <a:t>	(ex. </a:t>
            </a:r>
            <a:r>
              <a:rPr lang="en-US" dirty="0" err="1" smtClean="0">
                <a:solidFill>
                  <a:schemeClr val="tx1"/>
                </a:solidFill>
              </a:rPr>
              <a:t>Lapindo</a:t>
            </a:r>
            <a:r>
              <a:rPr lang="en-US" dirty="0" smtClean="0">
                <a:solidFill>
                  <a:schemeClr val="tx1"/>
                </a:solidFill>
              </a:rPr>
              <a:t>)</a:t>
            </a:r>
          </a:p>
        </p:txBody>
      </p:sp>
      <p:pic>
        <p:nvPicPr>
          <p:cNvPr id="19460" name="Picture 4"/>
          <p:cNvPicPr>
            <a:picLocks noChangeAspect="1" noChangeArrowheads="1"/>
          </p:cNvPicPr>
          <p:nvPr/>
        </p:nvPicPr>
        <p:blipFill>
          <a:blip r:embed="rId3"/>
          <a:srcRect/>
          <a:stretch>
            <a:fillRect/>
          </a:stretch>
        </p:blipFill>
        <p:spPr bwMode="auto">
          <a:xfrm>
            <a:off x="6946900" y="2523699"/>
            <a:ext cx="5245100" cy="25599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11200" y="381000"/>
            <a:ext cx="10972800" cy="1143000"/>
          </a:xfrm>
        </p:spPr>
        <p:txBody>
          <a:bodyPr/>
          <a:lstStyle/>
          <a:p>
            <a:pPr eaLnBrk="1" hangingPunct="1"/>
            <a:r>
              <a:rPr lang="en-US" smtClean="0"/>
              <a:t>Renungkan tentang eskternalitasnya</a:t>
            </a:r>
          </a:p>
        </p:txBody>
      </p:sp>
      <p:pic>
        <p:nvPicPr>
          <p:cNvPr id="27651" name="Picture 4"/>
          <p:cNvPicPr>
            <a:picLocks noGrp="1" noChangeAspect="1" noChangeArrowheads="1"/>
          </p:cNvPicPr>
          <p:nvPr>
            <p:ph idx="1"/>
          </p:nvPr>
        </p:nvPicPr>
        <p:blipFill>
          <a:blip r:embed="rId2"/>
          <a:srcRect/>
          <a:stretch>
            <a:fillRect/>
          </a:stretch>
        </p:blipFill>
        <p:spPr>
          <a:xfrm>
            <a:off x="711200" y="1752600"/>
            <a:ext cx="2540000" cy="1381125"/>
          </a:xfrm>
          <a:noFill/>
        </p:spPr>
      </p:pic>
      <p:pic>
        <p:nvPicPr>
          <p:cNvPr id="27652" name="Picture 3"/>
          <p:cNvPicPr>
            <a:picLocks noChangeAspect="1" noChangeArrowheads="1"/>
          </p:cNvPicPr>
          <p:nvPr/>
        </p:nvPicPr>
        <p:blipFill>
          <a:blip r:embed="rId3"/>
          <a:srcRect/>
          <a:stretch>
            <a:fillRect/>
          </a:stretch>
        </p:blipFill>
        <p:spPr bwMode="auto">
          <a:xfrm>
            <a:off x="4064000" y="1676400"/>
            <a:ext cx="6350000" cy="3171825"/>
          </a:xfrm>
          <a:prstGeom prst="rect">
            <a:avLst/>
          </a:prstGeom>
          <a:noFill/>
          <a:ln w="9525">
            <a:noFill/>
            <a:miter lim="800000"/>
            <a:headEnd/>
            <a:tailEnd/>
          </a:ln>
        </p:spPr>
      </p:pic>
      <p:sp>
        <p:nvSpPr>
          <p:cNvPr id="27653" name="Picture 5"/>
          <p:cNvSpPr>
            <a:spLocks noChangeAspect="1" noChangeArrowheads="1"/>
          </p:cNvSpPr>
          <p:nvPr/>
        </p:nvSpPr>
        <p:spPr bwMode="auto">
          <a:xfrm>
            <a:off x="406400" y="3276600"/>
            <a:ext cx="3505200" cy="1743075"/>
          </a:xfrm>
          <a:prstGeom prst="rect">
            <a:avLst/>
          </a:prstGeom>
          <a:noFill/>
          <a:ln w="9525">
            <a:noFill/>
            <a:miter lim="800000"/>
            <a:headEnd/>
            <a:tailEnd/>
          </a:ln>
        </p:spPr>
        <p:txBody>
          <a:bodyPr/>
          <a:lstStyle/>
          <a:p>
            <a:endParaRPr lang="id-ID"/>
          </a:p>
        </p:txBody>
      </p:sp>
      <p:pic>
        <p:nvPicPr>
          <p:cNvPr id="27654" name="Picture 6"/>
          <p:cNvPicPr>
            <a:picLocks noChangeAspect="1" noChangeArrowheads="1"/>
          </p:cNvPicPr>
          <p:nvPr/>
        </p:nvPicPr>
        <p:blipFill>
          <a:blip r:embed="rId4"/>
          <a:srcRect/>
          <a:stretch>
            <a:fillRect/>
          </a:stretch>
        </p:blipFill>
        <p:spPr bwMode="auto">
          <a:xfrm>
            <a:off x="406400" y="4953000"/>
            <a:ext cx="3505200" cy="1733550"/>
          </a:xfrm>
          <a:prstGeom prst="rect">
            <a:avLst/>
          </a:prstGeom>
          <a:noFill/>
          <a:ln w="9525">
            <a:noFill/>
            <a:miter lim="800000"/>
            <a:headEnd/>
            <a:tailEnd/>
          </a:ln>
        </p:spPr>
      </p:pic>
      <p:pic>
        <p:nvPicPr>
          <p:cNvPr id="27655" name="Picture 7"/>
          <p:cNvPicPr>
            <a:picLocks noChangeAspect="1" noChangeArrowheads="1"/>
          </p:cNvPicPr>
          <p:nvPr/>
        </p:nvPicPr>
        <p:blipFill>
          <a:blip r:embed="rId5"/>
          <a:srcRect/>
          <a:stretch>
            <a:fillRect/>
          </a:stretch>
        </p:blipFill>
        <p:spPr bwMode="auto">
          <a:xfrm>
            <a:off x="8534400" y="4972050"/>
            <a:ext cx="322580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id-ID" smtClean="0"/>
          </a:p>
        </p:txBody>
      </p:sp>
      <p:sp>
        <p:nvSpPr>
          <p:cNvPr id="28675" name="Content Placeholder 2"/>
          <p:cNvSpPr>
            <a:spLocks noGrp="1"/>
          </p:cNvSpPr>
          <p:nvPr>
            <p:ph idx="1"/>
          </p:nvPr>
        </p:nvSpPr>
        <p:spPr/>
        <p:txBody>
          <a:bodyPr/>
          <a:lstStyle/>
          <a:p>
            <a:endParaRPr lang="id-ID"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Renungkan siapa yang tanggung eskternalitas itu</a:t>
            </a:r>
          </a:p>
        </p:txBody>
      </p:sp>
      <p:pic>
        <p:nvPicPr>
          <p:cNvPr id="29699" name="Picture 2"/>
          <p:cNvPicPr>
            <a:picLocks noGrp="1" noChangeAspect="1" noChangeArrowheads="1"/>
          </p:cNvPicPr>
          <p:nvPr>
            <p:ph idx="1"/>
          </p:nvPr>
        </p:nvPicPr>
        <p:blipFill>
          <a:blip r:embed="rId2"/>
          <a:srcRect/>
          <a:stretch>
            <a:fillRect/>
          </a:stretch>
        </p:blipFill>
        <p:spPr>
          <a:xfrm>
            <a:off x="609600" y="2057400"/>
            <a:ext cx="3505200" cy="1733550"/>
          </a:xfrm>
          <a:noFill/>
        </p:spPr>
      </p:pic>
      <p:pic>
        <p:nvPicPr>
          <p:cNvPr id="29700" name="Picture 3"/>
          <p:cNvPicPr>
            <a:picLocks noChangeAspect="1" noChangeArrowheads="1"/>
          </p:cNvPicPr>
          <p:nvPr/>
        </p:nvPicPr>
        <p:blipFill>
          <a:blip r:embed="rId3"/>
          <a:srcRect/>
          <a:stretch>
            <a:fillRect/>
          </a:stretch>
        </p:blipFill>
        <p:spPr bwMode="auto">
          <a:xfrm>
            <a:off x="4572000" y="3276600"/>
            <a:ext cx="2527300" cy="1238250"/>
          </a:xfrm>
          <a:prstGeom prst="rect">
            <a:avLst/>
          </a:prstGeom>
          <a:noFill/>
          <a:ln w="9525">
            <a:noFill/>
            <a:miter lim="800000"/>
            <a:headEnd/>
            <a:tailEnd/>
          </a:ln>
        </p:spPr>
      </p:pic>
      <p:pic>
        <p:nvPicPr>
          <p:cNvPr id="29701" name="Picture 4"/>
          <p:cNvPicPr>
            <a:picLocks noChangeAspect="1" noChangeArrowheads="1"/>
          </p:cNvPicPr>
          <p:nvPr/>
        </p:nvPicPr>
        <p:blipFill>
          <a:blip r:embed="rId4"/>
          <a:srcRect/>
          <a:stretch>
            <a:fillRect/>
          </a:stretch>
        </p:blipFill>
        <p:spPr bwMode="auto">
          <a:xfrm>
            <a:off x="7518400" y="1524000"/>
            <a:ext cx="3225800" cy="1885950"/>
          </a:xfrm>
          <a:prstGeom prst="rect">
            <a:avLst/>
          </a:prstGeom>
          <a:noFill/>
          <a:ln w="9525">
            <a:noFill/>
            <a:miter lim="800000"/>
            <a:headEnd/>
            <a:tailEnd/>
          </a:ln>
        </p:spPr>
      </p:pic>
      <p:pic>
        <p:nvPicPr>
          <p:cNvPr id="29702" name="Picture 5"/>
          <p:cNvPicPr>
            <a:picLocks noChangeAspect="1" noChangeArrowheads="1"/>
          </p:cNvPicPr>
          <p:nvPr/>
        </p:nvPicPr>
        <p:blipFill>
          <a:blip r:embed="rId5"/>
          <a:srcRect/>
          <a:stretch>
            <a:fillRect/>
          </a:stretch>
        </p:blipFill>
        <p:spPr bwMode="auto">
          <a:xfrm>
            <a:off x="7416800" y="4343400"/>
            <a:ext cx="3657600" cy="1666875"/>
          </a:xfrm>
          <a:prstGeom prst="rect">
            <a:avLst/>
          </a:prstGeom>
          <a:noFill/>
          <a:ln w="9525">
            <a:noFill/>
            <a:miter lim="800000"/>
            <a:headEnd/>
            <a:tailEnd/>
          </a:ln>
        </p:spPr>
      </p:pic>
      <p:pic>
        <p:nvPicPr>
          <p:cNvPr id="29703" name="Picture 6"/>
          <p:cNvPicPr>
            <a:picLocks noChangeAspect="1" noChangeArrowheads="1"/>
          </p:cNvPicPr>
          <p:nvPr/>
        </p:nvPicPr>
        <p:blipFill>
          <a:blip r:embed="rId6"/>
          <a:srcRect/>
          <a:stretch>
            <a:fillRect/>
          </a:stretch>
        </p:blipFill>
        <p:spPr bwMode="auto">
          <a:xfrm>
            <a:off x="812800" y="4648200"/>
            <a:ext cx="3505200"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07988"/>
            <a:ext cx="10028238" cy="549275"/>
          </a:xfrm>
        </p:spPr>
        <p:txBody>
          <a:bodyPr>
            <a:normAutofit fontScale="90000"/>
          </a:bodyPr>
          <a:lstStyle/>
          <a:p>
            <a:pPr eaLnBrk="1" fontAlgn="auto" hangingPunct="1">
              <a:spcAft>
                <a:spcPts val="0"/>
              </a:spcAft>
              <a:defRPr/>
            </a:pPr>
            <a:r>
              <a:rPr lang="en-US" dirty="0" smtClean="0"/>
              <a:t>Tambang </a:t>
            </a:r>
            <a:r>
              <a:rPr lang="en-US" dirty="0" err="1" smtClean="0"/>
              <a:t>timah</a:t>
            </a:r>
            <a:endParaRPr lang="id-ID"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sz="2400" dirty="0" err="1" smtClean="0"/>
              <a:t>Bekas</a:t>
            </a:r>
            <a:r>
              <a:rPr lang="en-US" sz="2400" dirty="0" smtClean="0"/>
              <a:t> </a:t>
            </a:r>
            <a:r>
              <a:rPr lang="en-US" sz="2400" dirty="0" err="1" smtClean="0"/>
              <a:t>lubang</a:t>
            </a:r>
            <a:r>
              <a:rPr lang="en-US" sz="2400" dirty="0" smtClean="0"/>
              <a:t> </a:t>
            </a:r>
            <a:r>
              <a:rPr lang="en-US" sz="2400" dirty="0" err="1" smtClean="0"/>
              <a:t>tambang</a:t>
            </a:r>
            <a:r>
              <a:rPr lang="en-US" sz="2400" dirty="0" smtClean="0"/>
              <a:t> </a:t>
            </a:r>
            <a:r>
              <a:rPr lang="en-US" sz="2400" dirty="0" err="1" smtClean="0"/>
              <a:t>itu</a:t>
            </a:r>
            <a:r>
              <a:rPr lang="en-US" sz="2400" dirty="0" smtClean="0"/>
              <a:t> </a:t>
            </a:r>
            <a:r>
              <a:rPr lang="en-US" sz="2400" dirty="0" err="1" smtClean="0"/>
              <a:t>menjadi</a:t>
            </a:r>
            <a:r>
              <a:rPr lang="en-US" sz="2400" dirty="0" smtClean="0"/>
              <a:t> </a:t>
            </a:r>
            <a:r>
              <a:rPr lang="en-US" sz="2400" dirty="0" err="1" smtClean="0"/>
              <a:t>kolam</a:t>
            </a:r>
            <a:r>
              <a:rPr lang="en-US" sz="2400" dirty="0" smtClean="0"/>
              <a:t> </a:t>
            </a:r>
            <a:r>
              <a:rPr lang="en-US" sz="2400" dirty="0" err="1" smtClean="0"/>
              <a:t>dengan</a:t>
            </a:r>
            <a:r>
              <a:rPr lang="en-US" sz="2400" dirty="0" smtClean="0"/>
              <a:t> </a:t>
            </a:r>
            <a:r>
              <a:rPr lang="en-US" sz="2400" dirty="0" err="1" smtClean="0"/>
              <a:t>kandungkan</a:t>
            </a:r>
            <a:r>
              <a:rPr lang="en-US" sz="2400" dirty="0" smtClean="0"/>
              <a:t> </a:t>
            </a:r>
            <a:r>
              <a:rPr lang="en-US" sz="2400" dirty="0" err="1" smtClean="0"/>
              <a:t>logam</a:t>
            </a:r>
            <a:r>
              <a:rPr lang="en-US" sz="2400" dirty="0" smtClean="0"/>
              <a:t> </a:t>
            </a:r>
            <a:r>
              <a:rPr lang="en-US" sz="2400" dirty="0" err="1" smtClean="0"/>
              <a:t>berat</a:t>
            </a:r>
            <a:r>
              <a:rPr lang="en-US" sz="2400" dirty="0" smtClean="0"/>
              <a:t> yang </a:t>
            </a:r>
            <a:r>
              <a:rPr lang="en-US" sz="2400" dirty="0" err="1" smtClean="0"/>
              <a:t>tidak</a:t>
            </a:r>
            <a:r>
              <a:rPr lang="en-US" sz="2400" dirty="0" smtClean="0"/>
              <a:t> </a:t>
            </a:r>
            <a:r>
              <a:rPr lang="en-US" sz="2400" dirty="0" err="1" smtClean="0"/>
              <a:t>layak</a:t>
            </a:r>
            <a:r>
              <a:rPr lang="en-US" sz="2400" dirty="0" smtClean="0"/>
              <a:t> </a:t>
            </a:r>
            <a:r>
              <a:rPr lang="en-US" sz="2400" dirty="0" err="1" smtClean="0"/>
              <a:t>untuk</a:t>
            </a:r>
            <a:r>
              <a:rPr lang="en-US" sz="2400" dirty="0" smtClean="0"/>
              <a:t> </a:t>
            </a:r>
            <a:r>
              <a:rPr lang="en-US" sz="2400" dirty="0" err="1" smtClean="0"/>
              <a:t>digunakan</a:t>
            </a:r>
            <a:r>
              <a:rPr lang="en-US" sz="2400" dirty="0" smtClean="0"/>
              <a:t> </a:t>
            </a:r>
            <a:r>
              <a:rPr lang="en-US" sz="2400" dirty="0" err="1" smtClean="0"/>
              <a:t>bahkan</a:t>
            </a:r>
            <a:r>
              <a:rPr lang="en-US" sz="2400" dirty="0" smtClean="0"/>
              <a:t> </a:t>
            </a:r>
            <a:r>
              <a:rPr lang="en-US" sz="2400" dirty="0" err="1" smtClean="0"/>
              <a:t>untuk</a:t>
            </a:r>
            <a:r>
              <a:rPr lang="en-US" sz="2400" dirty="0" smtClean="0"/>
              <a:t> </a:t>
            </a:r>
            <a:r>
              <a:rPr lang="en-US" sz="2400" dirty="0" err="1" smtClean="0"/>
              <a:t>memelihara</a:t>
            </a:r>
            <a:r>
              <a:rPr lang="en-US" sz="2400" dirty="0" smtClean="0"/>
              <a:t> </a:t>
            </a:r>
            <a:r>
              <a:rPr lang="en-US" sz="2400" dirty="0" err="1" smtClean="0"/>
              <a:t>ikan</a:t>
            </a:r>
            <a:endParaRPr lang="en-US" sz="2400" dirty="0" smtClean="0"/>
          </a:p>
          <a:p>
            <a:pPr eaLnBrk="1" fontAlgn="auto" hangingPunct="1">
              <a:spcAft>
                <a:spcPts val="0"/>
              </a:spcAft>
              <a:buFont typeface="Arial" pitchFamily="34" charset="0"/>
              <a:buChar char="•"/>
              <a:defRPr/>
            </a:pPr>
            <a:r>
              <a:rPr lang="en-US" sz="2400" dirty="0" smtClean="0"/>
              <a:t>Air </a:t>
            </a:r>
            <a:r>
              <a:rPr lang="en-US" sz="2400" dirty="0" err="1" smtClean="0"/>
              <a:t>kolam</a:t>
            </a:r>
            <a:r>
              <a:rPr lang="en-US" sz="2400" dirty="0" smtClean="0"/>
              <a:t> </a:t>
            </a:r>
            <a:r>
              <a:rPr lang="en-US" sz="2400" dirty="0" err="1" smtClean="0"/>
              <a:t>itu</a:t>
            </a:r>
            <a:r>
              <a:rPr lang="en-US" sz="2400" dirty="0" smtClean="0"/>
              <a:t> </a:t>
            </a:r>
            <a:r>
              <a:rPr lang="en-US" sz="2400" dirty="0" err="1" smtClean="0"/>
              <a:t>akan</a:t>
            </a:r>
            <a:r>
              <a:rPr lang="en-US" sz="2400" dirty="0" smtClean="0"/>
              <a:t> </a:t>
            </a:r>
            <a:r>
              <a:rPr lang="en-US" sz="2400" dirty="0" err="1" smtClean="0"/>
              <a:t>pulih</a:t>
            </a:r>
            <a:r>
              <a:rPr lang="en-US" sz="2400" dirty="0" smtClean="0"/>
              <a:t> </a:t>
            </a:r>
            <a:r>
              <a:rPr lang="en-US" sz="2400" dirty="0" err="1" smtClean="0"/>
              <a:t>dengan</a:t>
            </a:r>
            <a:r>
              <a:rPr lang="en-US" sz="2400" dirty="0" smtClean="0"/>
              <a:t> </a:t>
            </a:r>
            <a:r>
              <a:rPr lang="en-US" sz="2400" dirty="0" err="1" smtClean="0"/>
              <a:t>sendirinya</a:t>
            </a:r>
            <a:r>
              <a:rPr lang="en-US" sz="2400" dirty="0" smtClean="0"/>
              <a:t> </a:t>
            </a:r>
            <a:r>
              <a:rPr lang="en-US" sz="2400" dirty="0" err="1" smtClean="0"/>
              <a:t>setelah</a:t>
            </a:r>
            <a:r>
              <a:rPr lang="en-US" sz="2400" dirty="0" smtClean="0"/>
              <a:t> 20 </a:t>
            </a:r>
            <a:r>
              <a:rPr lang="en-US" sz="2400" dirty="0" err="1" smtClean="0"/>
              <a:t>sampai</a:t>
            </a:r>
            <a:r>
              <a:rPr lang="en-US" sz="2400" dirty="0" smtClean="0"/>
              <a:t> 30 </a:t>
            </a:r>
            <a:r>
              <a:rPr lang="en-US" sz="2400" dirty="0" err="1" smtClean="0"/>
              <a:t>tahun</a:t>
            </a:r>
            <a:endParaRPr lang="en-US" sz="2400" dirty="0" smtClean="0"/>
          </a:p>
          <a:p>
            <a:pPr eaLnBrk="1" fontAlgn="auto" hangingPunct="1">
              <a:spcAft>
                <a:spcPts val="0"/>
              </a:spcAft>
              <a:buFont typeface="Arial" pitchFamily="34" charset="0"/>
              <a:buChar char="•"/>
              <a:defRPr/>
            </a:pPr>
            <a:r>
              <a:rPr lang="en-US" sz="2400" dirty="0" err="1" smtClean="0"/>
              <a:t>Lubang</a:t>
            </a:r>
            <a:r>
              <a:rPr lang="en-US" sz="2400" dirty="0" smtClean="0"/>
              <a:t> </a:t>
            </a:r>
            <a:r>
              <a:rPr lang="en-US" sz="2400" dirty="0" err="1" smtClean="0"/>
              <a:t>dengan</a:t>
            </a:r>
            <a:r>
              <a:rPr lang="en-US" sz="2400" dirty="0" smtClean="0"/>
              <a:t> air </a:t>
            </a:r>
            <a:r>
              <a:rPr lang="en-US" sz="2400" dirty="0" err="1" smtClean="0"/>
              <a:t>itu</a:t>
            </a:r>
            <a:r>
              <a:rPr lang="en-US" sz="2400" dirty="0" smtClean="0"/>
              <a:t> </a:t>
            </a:r>
            <a:r>
              <a:rPr lang="en-US" sz="2400" dirty="0" err="1" smtClean="0"/>
              <a:t>adalah</a:t>
            </a:r>
            <a:r>
              <a:rPr lang="en-US" sz="2400" dirty="0" smtClean="0"/>
              <a:t> </a:t>
            </a:r>
            <a:r>
              <a:rPr lang="en-US" sz="2400" dirty="0" err="1" smtClean="0"/>
              <a:t>eksternalitas</a:t>
            </a:r>
            <a:r>
              <a:rPr lang="en-US" sz="2400" dirty="0" smtClean="0"/>
              <a:t> </a:t>
            </a:r>
            <a:r>
              <a:rPr lang="en-US" sz="2400" dirty="0" err="1" smtClean="0"/>
              <a:t>negatif</a:t>
            </a:r>
            <a:r>
              <a:rPr lang="en-US" sz="2400" dirty="0" smtClean="0"/>
              <a:t> </a:t>
            </a:r>
            <a:r>
              <a:rPr lang="en-US" sz="2400" dirty="0" err="1" smtClean="0"/>
              <a:t>dari</a:t>
            </a:r>
            <a:r>
              <a:rPr lang="en-US" sz="2400" dirty="0" smtClean="0"/>
              <a:t> </a:t>
            </a:r>
            <a:r>
              <a:rPr lang="en-US" sz="2400" dirty="0" err="1" smtClean="0"/>
              <a:t>pertambangan</a:t>
            </a:r>
            <a:r>
              <a:rPr lang="en-US" sz="2400" dirty="0" smtClean="0"/>
              <a:t> </a:t>
            </a:r>
            <a:r>
              <a:rPr lang="en-US" sz="2400" dirty="0" err="1" smtClean="0"/>
              <a:t>timah</a:t>
            </a:r>
            <a:endParaRPr lang="en-US" sz="2400" dirty="0" smtClean="0"/>
          </a:p>
          <a:p>
            <a:pPr eaLnBrk="1" fontAlgn="auto" hangingPunct="1">
              <a:spcAft>
                <a:spcPts val="0"/>
              </a:spcAft>
              <a:buFont typeface="Arial" pitchFamily="34" charset="0"/>
              <a:buChar char="•"/>
              <a:defRPr/>
            </a:pPr>
            <a:r>
              <a:rPr lang="en-US" sz="2400" dirty="0" err="1" smtClean="0"/>
              <a:t>Berapa</a:t>
            </a:r>
            <a:r>
              <a:rPr lang="en-US" sz="2400" dirty="0" smtClean="0"/>
              <a:t> </a:t>
            </a:r>
            <a:r>
              <a:rPr lang="en-US" sz="2400" dirty="0" err="1" smtClean="0"/>
              <a:t>sesungguhnya</a:t>
            </a:r>
            <a:r>
              <a:rPr lang="en-US" sz="2400" dirty="0" smtClean="0"/>
              <a:t> </a:t>
            </a:r>
            <a:r>
              <a:rPr lang="en-US" sz="2400" dirty="0" err="1" smtClean="0"/>
              <a:t>manfaat</a:t>
            </a:r>
            <a:r>
              <a:rPr lang="en-US" sz="2400" dirty="0" smtClean="0"/>
              <a:t> </a:t>
            </a:r>
            <a:r>
              <a:rPr lang="en-US" sz="2400" dirty="0" err="1" smtClean="0"/>
              <a:t>ekonomi</a:t>
            </a:r>
            <a:r>
              <a:rPr lang="en-US" sz="2400" dirty="0" smtClean="0"/>
              <a:t> yang </a:t>
            </a:r>
            <a:r>
              <a:rPr lang="en-US" sz="2400" dirty="0" err="1" smtClean="0"/>
              <a:t>telah</a:t>
            </a:r>
            <a:r>
              <a:rPr lang="en-US" sz="2400" dirty="0" smtClean="0"/>
              <a:t> </a:t>
            </a:r>
            <a:r>
              <a:rPr lang="en-US" sz="2400" dirty="0" err="1" smtClean="0"/>
              <a:t>diperoleh</a:t>
            </a:r>
            <a:r>
              <a:rPr lang="en-US" sz="2400" dirty="0" smtClean="0"/>
              <a:t> </a:t>
            </a:r>
            <a:r>
              <a:rPr lang="en-US" sz="2400" dirty="0" err="1" smtClean="0"/>
              <a:t>oleh</a:t>
            </a:r>
            <a:r>
              <a:rPr lang="en-US" sz="2400" dirty="0" smtClean="0"/>
              <a:t> </a:t>
            </a:r>
            <a:r>
              <a:rPr lang="en-US" sz="2400" dirty="0" err="1" smtClean="0"/>
              <a:t>masyarakat</a:t>
            </a:r>
            <a:r>
              <a:rPr lang="en-US" sz="2400" dirty="0" smtClean="0"/>
              <a:t>? </a:t>
            </a:r>
            <a:r>
              <a:rPr lang="en-US" sz="2400" dirty="0" err="1" smtClean="0"/>
              <a:t>Apakah</a:t>
            </a:r>
            <a:r>
              <a:rPr lang="en-US" sz="2400" dirty="0" smtClean="0"/>
              <a:t> </a:t>
            </a:r>
            <a:r>
              <a:rPr lang="en-US" sz="2400" dirty="0" err="1" smtClean="0"/>
              <a:t>masyarakat</a:t>
            </a:r>
            <a:r>
              <a:rPr lang="en-US" sz="2400" dirty="0" smtClean="0"/>
              <a:t> Bangka, </a:t>
            </a:r>
            <a:r>
              <a:rPr lang="en-US" sz="2400" dirty="0" err="1" smtClean="0"/>
              <a:t>setelah</a:t>
            </a:r>
            <a:r>
              <a:rPr lang="en-US" sz="2400" dirty="0" smtClean="0"/>
              <a:t> </a:t>
            </a:r>
            <a:r>
              <a:rPr lang="en-US" sz="2400" dirty="0" err="1" smtClean="0"/>
              <a:t>sekian</a:t>
            </a:r>
            <a:r>
              <a:rPr lang="en-US" sz="2400" dirty="0" smtClean="0"/>
              <a:t> lama </a:t>
            </a:r>
            <a:r>
              <a:rPr lang="en-US" sz="2400" dirty="0" err="1" smtClean="0"/>
              <a:t>mengeruk</a:t>
            </a:r>
            <a:r>
              <a:rPr lang="en-US" sz="2400" dirty="0" smtClean="0"/>
              <a:t> </a:t>
            </a:r>
            <a:r>
              <a:rPr lang="en-US" sz="2400" dirty="0" err="1" smtClean="0"/>
              <a:t>tanahnya</a:t>
            </a:r>
            <a:r>
              <a:rPr lang="en-US" sz="2400" dirty="0" smtClean="0"/>
              <a:t> </a:t>
            </a:r>
            <a:r>
              <a:rPr lang="en-US" sz="2400" dirty="0" err="1" smtClean="0"/>
              <a:t>menjadi</a:t>
            </a:r>
            <a:r>
              <a:rPr lang="en-US" sz="2400" dirty="0" smtClean="0"/>
              <a:t> </a:t>
            </a:r>
            <a:r>
              <a:rPr lang="en-US" sz="2400" dirty="0" err="1" smtClean="0"/>
              <a:t>makmur</a:t>
            </a:r>
            <a:r>
              <a:rPr lang="en-US" sz="2400" dirty="0" smtClean="0"/>
              <a:t>?</a:t>
            </a:r>
          </a:p>
          <a:p>
            <a:pPr eaLnBrk="1" fontAlgn="auto" hangingPunct="1">
              <a:spcAft>
                <a:spcPts val="0"/>
              </a:spcAft>
              <a:buFont typeface="Arial" pitchFamily="34" charset="0"/>
              <a:buChar char="•"/>
              <a:defRPr/>
            </a:pPr>
            <a:r>
              <a:rPr lang="en-US" sz="2400" dirty="0" err="1" smtClean="0"/>
              <a:t>Apa</a:t>
            </a:r>
            <a:r>
              <a:rPr lang="en-US" sz="2400" dirty="0" smtClean="0"/>
              <a:t> yang </a:t>
            </a:r>
            <a:r>
              <a:rPr lang="en-US" sz="2400" dirty="0" err="1" smtClean="0"/>
              <a:t>salah</a:t>
            </a:r>
            <a:r>
              <a:rPr lang="en-US" sz="2400" dirty="0" smtClean="0"/>
              <a:t> </a:t>
            </a:r>
            <a:r>
              <a:rPr lang="en-US" sz="2400" dirty="0" err="1" smtClean="0"/>
              <a:t>dari</a:t>
            </a:r>
            <a:r>
              <a:rPr lang="en-US" sz="2400" dirty="0" smtClean="0"/>
              <a:t> </a:t>
            </a:r>
            <a:r>
              <a:rPr lang="en-US" sz="2400" dirty="0" err="1" smtClean="0"/>
              <a:t>semua</a:t>
            </a:r>
            <a:r>
              <a:rPr lang="en-US" sz="2400" dirty="0" smtClean="0"/>
              <a:t> </a:t>
            </a:r>
            <a:r>
              <a:rPr lang="en-US" sz="2400" dirty="0" err="1" smtClean="0"/>
              <a:t>itu</a:t>
            </a:r>
            <a:r>
              <a:rPr lang="en-US" sz="2400" dirty="0" smtClean="0"/>
              <a:t>?</a:t>
            </a:r>
          </a:p>
        </p:txBody>
      </p:sp>
      <p:pic>
        <p:nvPicPr>
          <p:cNvPr id="30724" name="Picture 2" descr="http://www.limnologi.lipi.go.id/limnologi/p2limnologi/images/stories/kolong%201.jpg"/>
          <p:cNvPicPr>
            <a:picLocks noChangeAspect="1" noChangeArrowheads="1"/>
          </p:cNvPicPr>
          <p:nvPr/>
        </p:nvPicPr>
        <p:blipFill>
          <a:blip r:embed="rId2"/>
          <a:srcRect/>
          <a:stretch>
            <a:fillRect/>
          </a:stretch>
        </p:blipFill>
        <p:spPr bwMode="auto">
          <a:xfrm>
            <a:off x="0" y="5665243"/>
            <a:ext cx="3149600" cy="1847850"/>
          </a:xfrm>
          <a:prstGeom prst="rect">
            <a:avLst/>
          </a:prstGeom>
          <a:noFill/>
          <a:ln w="9525">
            <a:noFill/>
            <a:miter lim="800000"/>
            <a:headEnd/>
            <a:tailEnd/>
          </a:ln>
        </p:spPr>
      </p:pic>
      <p:pic>
        <p:nvPicPr>
          <p:cNvPr id="30725" name="Picture 4" descr="http://t2.gstatic.com/images?q=tbn:ANd9GcQvqRnFhWOlrnXDMDBrFS6Uqwe4-nKgaUPSVnrAalyym7D6U9ShCA"/>
          <p:cNvPicPr>
            <a:picLocks noChangeAspect="1" noChangeArrowheads="1"/>
          </p:cNvPicPr>
          <p:nvPr/>
        </p:nvPicPr>
        <p:blipFill>
          <a:blip r:embed="rId3"/>
          <a:srcRect/>
          <a:stretch>
            <a:fillRect/>
          </a:stretch>
        </p:blipFill>
        <p:spPr bwMode="auto">
          <a:xfrm>
            <a:off x="3299724" y="5702063"/>
            <a:ext cx="2730500" cy="1847850"/>
          </a:xfrm>
          <a:prstGeom prst="rect">
            <a:avLst/>
          </a:prstGeom>
          <a:noFill/>
          <a:ln w="9525">
            <a:noFill/>
            <a:miter lim="800000"/>
            <a:headEnd/>
            <a:tailEnd/>
          </a:ln>
        </p:spPr>
      </p:pic>
      <p:sp>
        <p:nvSpPr>
          <p:cNvPr id="30726" name="Picture 6" descr="http://t0.gstatic.com/images?q=tbn:ANd9GcQ-5qnfOupxM98uB5QxKVkK3vhCQvi_4-H-Erg321DUM85eXPm-"/>
          <p:cNvSpPr>
            <a:spLocks noChangeAspect="1" noChangeArrowheads="1"/>
          </p:cNvSpPr>
          <p:nvPr/>
        </p:nvSpPr>
        <p:spPr bwMode="auto">
          <a:xfrm>
            <a:off x="8902700" y="5010150"/>
            <a:ext cx="3289300" cy="1847850"/>
          </a:xfrm>
          <a:prstGeom prst="rect">
            <a:avLst/>
          </a:prstGeom>
          <a:noFill/>
          <a:ln w="9525">
            <a:noFill/>
            <a:miter lim="800000"/>
            <a:headEnd/>
            <a:tailEnd/>
          </a:ln>
        </p:spPr>
        <p:txBody>
          <a:bodyPr/>
          <a:lstStyle/>
          <a:p>
            <a:endParaRPr lang="id-ID"/>
          </a:p>
        </p:txBody>
      </p:sp>
      <p:pic>
        <p:nvPicPr>
          <p:cNvPr id="30727" name="Picture 8" descr="http://t3.gstatic.com/images?q=tbn:ANd9GcQmm_aKYrTy80HMegvR7NmdLUyR1GvbPEKldqcbkvVwDnMhQosk"/>
          <p:cNvPicPr>
            <a:picLocks noChangeAspect="1" noChangeArrowheads="1"/>
          </p:cNvPicPr>
          <p:nvPr/>
        </p:nvPicPr>
        <p:blipFill>
          <a:blip r:embed="rId4"/>
          <a:srcRect/>
          <a:stretch>
            <a:fillRect/>
          </a:stretch>
        </p:blipFill>
        <p:spPr bwMode="auto">
          <a:xfrm>
            <a:off x="6045957" y="5694368"/>
            <a:ext cx="2911333" cy="18333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Renungkan, mengapa negara lupa dengan eksternalitas positifnya ?</a:t>
            </a:r>
          </a:p>
        </p:txBody>
      </p:sp>
      <p:pic>
        <p:nvPicPr>
          <p:cNvPr id="31747" name="Picture 2"/>
          <p:cNvPicPr>
            <a:picLocks noGrp="1" noChangeAspect="1" noChangeArrowheads="1"/>
          </p:cNvPicPr>
          <p:nvPr>
            <p:ph idx="1"/>
          </p:nvPr>
        </p:nvPicPr>
        <p:blipFill>
          <a:blip r:embed="rId2"/>
          <a:srcRect/>
          <a:stretch>
            <a:fillRect/>
          </a:stretch>
        </p:blipFill>
        <p:spPr>
          <a:xfrm>
            <a:off x="812800" y="2133600"/>
            <a:ext cx="3352800" cy="1819275"/>
          </a:xfrm>
          <a:noFill/>
        </p:spPr>
      </p:pic>
      <p:pic>
        <p:nvPicPr>
          <p:cNvPr id="31748" name="Picture 3"/>
          <p:cNvPicPr>
            <a:picLocks noChangeAspect="1" noChangeArrowheads="1"/>
          </p:cNvPicPr>
          <p:nvPr/>
        </p:nvPicPr>
        <p:blipFill>
          <a:blip r:embed="rId3"/>
          <a:srcRect/>
          <a:stretch>
            <a:fillRect/>
          </a:stretch>
        </p:blipFill>
        <p:spPr bwMode="auto">
          <a:xfrm>
            <a:off x="711200" y="4648200"/>
            <a:ext cx="3975100" cy="1533525"/>
          </a:xfrm>
          <a:prstGeom prst="rect">
            <a:avLst/>
          </a:prstGeom>
          <a:noFill/>
          <a:ln w="9525">
            <a:noFill/>
            <a:miter lim="800000"/>
            <a:headEnd/>
            <a:tailEnd/>
          </a:ln>
        </p:spPr>
      </p:pic>
      <p:pic>
        <p:nvPicPr>
          <p:cNvPr id="31749" name="Picture 5"/>
          <p:cNvPicPr>
            <a:picLocks noChangeAspect="1" noChangeArrowheads="1"/>
          </p:cNvPicPr>
          <p:nvPr/>
        </p:nvPicPr>
        <p:blipFill>
          <a:blip r:embed="rId4"/>
          <a:srcRect/>
          <a:stretch>
            <a:fillRect/>
          </a:stretch>
        </p:blipFill>
        <p:spPr bwMode="auto">
          <a:xfrm>
            <a:off x="4978400" y="4605338"/>
            <a:ext cx="3759200" cy="1619250"/>
          </a:xfrm>
          <a:prstGeom prst="rect">
            <a:avLst/>
          </a:prstGeom>
          <a:noFill/>
          <a:ln w="9525">
            <a:noFill/>
            <a:miter lim="800000"/>
            <a:headEnd/>
            <a:tailEnd/>
          </a:ln>
        </p:spPr>
      </p:pic>
      <p:pic>
        <p:nvPicPr>
          <p:cNvPr id="31750" name="Picture 6"/>
          <p:cNvPicPr>
            <a:picLocks noChangeAspect="1" noChangeArrowheads="1"/>
          </p:cNvPicPr>
          <p:nvPr/>
        </p:nvPicPr>
        <p:blipFill>
          <a:blip r:embed="rId5"/>
          <a:srcRect/>
          <a:stretch>
            <a:fillRect/>
          </a:stretch>
        </p:blipFill>
        <p:spPr bwMode="auto">
          <a:xfrm>
            <a:off x="8902700" y="4495800"/>
            <a:ext cx="3289300" cy="1847850"/>
          </a:xfrm>
          <a:prstGeom prst="rect">
            <a:avLst/>
          </a:prstGeom>
          <a:noFill/>
          <a:ln w="9525">
            <a:noFill/>
            <a:miter lim="800000"/>
            <a:headEnd/>
            <a:tailEnd/>
          </a:ln>
        </p:spPr>
      </p:pic>
      <p:pic>
        <p:nvPicPr>
          <p:cNvPr id="31751" name="Picture 7"/>
          <p:cNvPicPr>
            <a:picLocks noChangeAspect="1" noChangeArrowheads="1"/>
          </p:cNvPicPr>
          <p:nvPr/>
        </p:nvPicPr>
        <p:blipFill>
          <a:blip r:embed="rId6"/>
          <a:srcRect/>
          <a:stretch>
            <a:fillRect/>
          </a:stretch>
        </p:blipFill>
        <p:spPr bwMode="auto">
          <a:xfrm>
            <a:off x="8331200" y="2209800"/>
            <a:ext cx="3657600" cy="1666875"/>
          </a:xfrm>
          <a:prstGeom prst="rect">
            <a:avLst/>
          </a:prstGeom>
          <a:noFill/>
          <a:ln w="9525">
            <a:noFill/>
            <a:miter lim="800000"/>
            <a:headEnd/>
            <a:tailEnd/>
          </a:ln>
        </p:spPr>
      </p:pic>
      <p:pic>
        <p:nvPicPr>
          <p:cNvPr id="31752" name="Picture 8"/>
          <p:cNvPicPr>
            <a:picLocks noChangeAspect="1" noChangeArrowheads="1"/>
          </p:cNvPicPr>
          <p:nvPr/>
        </p:nvPicPr>
        <p:blipFill>
          <a:blip r:embed="rId7"/>
          <a:srcRect/>
          <a:stretch>
            <a:fillRect/>
          </a:stretch>
        </p:blipFill>
        <p:spPr bwMode="auto">
          <a:xfrm>
            <a:off x="4368800" y="2209800"/>
            <a:ext cx="3556000"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Renungkan</a:t>
            </a:r>
          </a:p>
        </p:txBody>
      </p:sp>
      <p:sp>
        <p:nvSpPr>
          <p:cNvPr id="19459" name="Content Placeholder 2"/>
          <p:cNvSpPr>
            <a:spLocks noGrp="1"/>
          </p:cNvSpPr>
          <p:nvPr>
            <p:ph idx="1"/>
          </p:nvPr>
        </p:nvSpPr>
        <p:spPr/>
        <p:txBody>
          <a:bodyPr rtlCol="0">
            <a:normAutofit fontScale="55000" lnSpcReduction="20000"/>
          </a:bodyPr>
          <a:lstStyle/>
          <a:p>
            <a:pPr eaLnBrk="1" fontAlgn="auto" hangingPunct="1">
              <a:spcAft>
                <a:spcPts val="0"/>
              </a:spcAft>
              <a:buFont typeface="Arial" pitchFamily="34" charset="0"/>
              <a:buChar char="•"/>
              <a:defRPr/>
            </a:pPr>
            <a:r>
              <a:rPr lang="en-US" dirty="0" err="1" smtClean="0"/>
              <a:t>Kasus</a:t>
            </a:r>
            <a:r>
              <a:rPr lang="en-US" dirty="0" smtClean="0"/>
              <a:t> </a:t>
            </a:r>
            <a:r>
              <a:rPr lang="en-US" dirty="0" err="1" smtClean="0"/>
              <a:t>besar</a:t>
            </a:r>
            <a:r>
              <a:rPr lang="en-US" dirty="0" smtClean="0"/>
              <a:t> Indonesia: </a:t>
            </a:r>
            <a:r>
              <a:rPr lang="en-US" dirty="0" err="1" smtClean="0"/>
              <a:t>lapindo</a:t>
            </a:r>
            <a:r>
              <a:rPr lang="en-US" dirty="0" smtClean="0"/>
              <a:t>, </a:t>
            </a:r>
            <a:r>
              <a:rPr lang="en-US" dirty="0" err="1" smtClean="0"/>
              <a:t>freeport</a:t>
            </a:r>
            <a:r>
              <a:rPr lang="en-US" dirty="0" smtClean="0"/>
              <a:t>, </a:t>
            </a:r>
            <a:r>
              <a:rPr lang="en-US" dirty="0" err="1" smtClean="0"/>
              <a:t>timah</a:t>
            </a:r>
            <a:r>
              <a:rPr lang="en-US" dirty="0" smtClean="0"/>
              <a:t> di </a:t>
            </a:r>
            <a:r>
              <a:rPr lang="en-US" dirty="0" err="1" smtClean="0"/>
              <a:t>pulau</a:t>
            </a:r>
            <a:r>
              <a:rPr lang="en-US" dirty="0" smtClean="0"/>
              <a:t> </a:t>
            </a:r>
            <a:r>
              <a:rPr lang="en-US" dirty="0" err="1" smtClean="0"/>
              <a:t>laskar</a:t>
            </a:r>
            <a:r>
              <a:rPr lang="en-US" dirty="0" smtClean="0"/>
              <a:t> </a:t>
            </a:r>
            <a:r>
              <a:rPr lang="en-US" dirty="0" err="1" smtClean="0"/>
              <a:t>pelangi</a:t>
            </a:r>
            <a:r>
              <a:rPr lang="en-US" dirty="0" smtClean="0"/>
              <a:t>, </a:t>
            </a:r>
            <a:r>
              <a:rPr lang="en-US" dirty="0" err="1" smtClean="0"/>
              <a:t>transmigrasi</a:t>
            </a:r>
            <a:r>
              <a:rPr lang="en-US" dirty="0" smtClean="0"/>
              <a:t>, </a:t>
            </a:r>
            <a:r>
              <a:rPr lang="en-US" dirty="0" err="1" smtClean="0"/>
              <a:t>sejuta</a:t>
            </a:r>
            <a:r>
              <a:rPr lang="en-US" dirty="0" smtClean="0"/>
              <a:t> </a:t>
            </a:r>
            <a:r>
              <a:rPr lang="en-US" dirty="0" err="1" smtClean="0"/>
              <a:t>hektar</a:t>
            </a:r>
            <a:r>
              <a:rPr lang="en-US" dirty="0" smtClean="0"/>
              <a:t> </a:t>
            </a:r>
            <a:r>
              <a:rPr lang="en-US" dirty="0" err="1" smtClean="0"/>
              <a:t>sawit</a:t>
            </a: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err="1" smtClean="0"/>
              <a:t>Apakah</a:t>
            </a:r>
            <a:r>
              <a:rPr lang="en-US" dirty="0" smtClean="0"/>
              <a:t> UU </a:t>
            </a:r>
            <a:r>
              <a:rPr lang="en-US" dirty="0" err="1" smtClean="0"/>
              <a:t>Lingkungan</a:t>
            </a:r>
            <a:r>
              <a:rPr lang="en-US" dirty="0" smtClean="0"/>
              <a:t> </a:t>
            </a:r>
            <a:r>
              <a:rPr lang="en-US" dirty="0" err="1" smtClean="0"/>
              <a:t>Hidup</a:t>
            </a:r>
            <a:r>
              <a:rPr lang="en-US" dirty="0" smtClean="0"/>
              <a:t>, UU 32 </a:t>
            </a:r>
            <a:r>
              <a:rPr lang="en-US" dirty="0" err="1" smtClean="0"/>
              <a:t>tahun</a:t>
            </a:r>
            <a:r>
              <a:rPr lang="en-US" dirty="0" smtClean="0"/>
              <a:t> 2009 </a:t>
            </a:r>
            <a:r>
              <a:rPr lang="en-US" dirty="0" err="1" smtClean="0"/>
              <a:t>telah</a:t>
            </a:r>
            <a:r>
              <a:rPr lang="en-US" dirty="0" smtClean="0"/>
              <a:t> </a:t>
            </a:r>
            <a:r>
              <a:rPr lang="en-US" dirty="0" err="1" smtClean="0"/>
              <a:t>memiliki</a:t>
            </a:r>
            <a:r>
              <a:rPr lang="en-US" dirty="0" smtClean="0"/>
              <a:t> </a:t>
            </a:r>
            <a:r>
              <a:rPr lang="en-US" dirty="0" err="1" smtClean="0"/>
              <a:t>kemampuan</a:t>
            </a:r>
            <a:r>
              <a:rPr lang="en-US" dirty="0" smtClean="0"/>
              <a:t> </a:t>
            </a:r>
            <a:r>
              <a:rPr lang="en-US" dirty="0" err="1" smtClean="0"/>
              <a:t>untuk</a:t>
            </a:r>
            <a:r>
              <a:rPr lang="en-US" dirty="0" smtClean="0"/>
              <a:t> </a:t>
            </a:r>
            <a:r>
              <a:rPr lang="en-US" dirty="0" err="1" smtClean="0"/>
              <a:t>mengatasi</a:t>
            </a:r>
            <a:r>
              <a:rPr lang="en-US" dirty="0" smtClean="0"/>
              <a:t> </a:t>
            </a:r>
            <a:r>
              <a:rPr lang="en-US" dirty="0" err="1" smtClean="0"/>
              <a:t>semua</a:t>
            </a:r>
            <a:r>
              <a:rPr lang="en-US" dirty="0" smtClean="0"/>
              <a:t> </a:t>
            </a:r>
            <a:r>
              <a:rPr lang="en-US" dirty="0" err="1" smtClean="0"/>
              <a:t>ini</a:t>
            </a:r>
            <a:r>
              <a:rPr lang="en-US" dirty="0" smtClean="0"/>
              <a: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err="1" smtClean="0"/>
              <a:t>Barang</a:t>
            </a:r>
            <a:r>
              <a:rPr lang="en-US" dirty="0" smtClean="0"/>
              <a:t> </a:t>
            </a:r>
            <a:r>
              <a:rPr lang="en-US" dirty="0" err="1" smtClean="0"/>
              <a:t>dan</a:t>
            </a:r>
            <a:r>
              <a:rPr lang="en-US" dirty="0" smtClean="0"/>
              <a:t> </a:t>
            </a:r>
            <a:r>
              <a:rPr lang="en-US" dirty="0" err="1" smtClean="0"/>
              <a:t>jasa</a:t>
            </a:r>
            <a:r>
              <a:rPr lang="en-US" dirty="0" smtClean="0"/>
              <a:t> </a:t>
            </a:r>
            <a:r>
              <a:rPr lang="en-US" dirty="0" err="1" smtClean="0"/>
              <a:t>apa</a:t>
            </a:r>
            <a:r>
              <a:rPr lang="en-US" dirty="0" smtClean="0"/>
              <a:t> yang </a:t>
            </a:r>
            <a:r>
              <a:rPr lang="en-US" dirty="0" err="1" smtClean="0"/>
              <a:t>sesungguhnya</a:t>
            </a:r>
            <a:r>
              <a:rPr lang="en-US" dirty="0" smtClean="0"/>
              <a:t> </a:t>
            </a:r>
            <a:r>
              <a:rPr lang="en-US" dirty="0" err="1" smtClean="0"/>
              <a:t>diproduksi</a:t>
            </a:r>
            <a:r>
              <a:rPr lang="en-US" dirty="0" smtClean="0"/>
              <a:t> </a:t>
            </a:r>
            <a:r>
              <a:rPr lang="en-US" dirty="0" err="1" smtClean="0"/>
              <a:t>terlalu</a:t>
            </a:r>
            <a:r>
              <a:rPr lang="en-US" dirty="0" smtClean="0"/>
              <a:t> </a:t>
            </a:r>
            <a:r>
              <a:rPr lang="en-US" dirty="0" err="1" smtClean="0"/>
              <a:t>banyak</a:t>
            </a:r>
            <a:r>
              <a:rPr lang="en-US" dirty="0" smtClean="0"/>
              <a:t> </a:t>
            </a:r>
            <a:r>
              <a:rPr lang="en-US" dirty="0" err="1" smtClean="0"/>
              <a:t>dan</a:t>
            </a:r>
            <a:r>
              <a:rPr lang="en-US" dirty="0" smtClean="0"/>
              <a:t> </a:t>
            </a:r>
            <a:r>
              <a:rPr lang="en-US" dirty="0" err="1" smtClean="0"/>
              <a:t>terlalu</a:t>
            </a:r>
            <a:r>
              <a:rPr lang="en-US" dirty="0" smtClean="0"/>
              <a:t> </a:t>
            </a:r>
            <a:r>
              <a:rPr lang="en-US" dirty="0" err="1" smtClean="0"/>
              <a:t>sedikit</a:t>
            </a:r>
            <a:endParaRPr lang="en-US" dirty="0" smtClean="0"/>
          </a:p>
          <a:p>
            <a:pPr eaLnBrk="1" fontAlgn="auto" hangingPunct="1">
              <a:spcAft>
                <a:spcPts val="0"/>
              </a:spcAft>
              <a:buFont typeface="Arial" charset="0"/>
              <a:buNone/>
              <a:defRPr/>
            </a:pPr>
            <a:endParaRPr lang="en-US" dirty="0" smtClean="0"/>
          </a:p>
          <a:p>
            <a:pPr eaLnBrk="1" fontAlgn="auto" hangingPunct="1">
              <a:spcAft>
                <a:spcPts val="0"/>
              </a:spcAft>
              <a:buFont typeface="Arial" pitchFamily="34" charset="0"/>
              <a:buChar char="•"/>
              <a:defRPr/>
            </a:pPr>
            <a:r>
              <a:rPr lang="en-US" dirty="0" err="1" smtClean="0"/>
              <a:t>Pikirkan</a:t>
            </a:r>
            <a:r>
              <a:rPr lang="en-US" dirty="0" smtClean="0"/>
              <a:t> </a:t>
            </a:r>
            <a:r>
              <a:rPr lang="en-US" dirty="0" err="1" smtClean="0"/>
              <a:t>mengapa</a:t>
            </a:r>
            <a:r>
              <a:rPr lang="en-US" dirty="0" smtClean="0"/>
              <a:t> </a:t>
            </a:r>
            <a:r>
              <a:rPr lang="en-US" dirty="0" err="1" smtClean="0"/>
              <a:t>hal</a:t>
            </a:r>
            <a:r>
              <a:rPr lang="en-US" dirty="0" smtClean="0"/>
              <a:t> </a:t>
            </a:r>
            <a:r>
              <a:rPr lang="en-US" dirty="0" err="1" smtClean="0"/>
              <a:t>itu</a:t>
            </a:r>
            <a:r>
              <a:rPr lang="en-US" dirty="0" smtClean="0"/>
              <a:t> </a:t>
            </a:r>
            <a:r>
              <a:rPr lang="en-US" dirty="0" err="1" smtClean="0"/>
              <a:t>bisa</a:t>
            </a:r>
            <a:r>
              <a:rPr lang="en-US" dirty="0" smtClean="0"/>
              <a:t> </a:t>
            </a:r>
            <a:r>
              <a:rPr lang="en-US" dirty="0" err="1" smtClean="0"/>
              <a:t>terjadi</a:t>
            </a:r>
            <a:endParaRPr lang="en-US" dirty="0" smtClean="0"/>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err="1" smtClean="0"/>
              <a:t>Pikirkan</a:t>
            </a:r>
            <a:r>
              <a:rPr lang="en-US" dirty="0" smtClean="0"/>
              <a:t> </a:t>
            </a:r>
            <a:r>
              <a:rPr lang="en-US" dirty="0" err="1" smtClean="0"/>
              <a:t>juga</a:t>
            </a:r>
            <a:r>
              <a:rPr lang="en-US" dirty="0" smtClean="0"/>
              <a:t> </a:t>
            </a:r>
            <a:r>
              <a:rPr lang="en-US" dirty="0" err="1" smtClean="0"/>
              <a:t>bagaiman</a:t>
            </a:r>
            <a:r>
              <a:rPr lang="en-US" dirty="0" smtClean="0"/>
              <a:t> </a:t>
            </a:r>
            <a:r>
              <a:rPr lang="en-US" dirty="0" err="1" smtClean="0"/>
              <a:t>cara</a:t>
            </a:r>
            <a:r>
              <a:rPr lang="en-US" dirty="0" smtClean="0"/>
              <a:t> </a:t>
            </a:r>
            <a:r>
              <a:rPr lang="en-US" dirty="0" err="1" smtClean="0"/>
              <a:t>mengatasi</a:t>
            </a:r>
            <a:r>
              <a:rPr lang="en-US" dirty="0" smtClean="0"/>
              <a:t> </a:t>
            </a:r>
            <a:r>
              <a:rPr lang="en-US" dirty="0" err="1" smtClean="0"/>
              <a:t>persoalan</a:t>
            </a:r>
            <a:r>
              <a:rPr lang="en-US" dirty="0" smtClean="0"/>
              <a:t> </a:t>
            </a:r>
            <a:r>
              <a:rPr lang="en-US" dirty="0" err="1" smtClean="0"/>
              <a:t>itu</a:t>
            </a: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Mengatasi eksternalitas: Privat</a:t>
            </a:r>
          </a:p>
        </p:txBody>
      </p:sp>
      <p:sp>
        <p:nvSpPr>
          <p:cNvPr id="33795" name="Content Placeholder 2"/>
          <p:cNvSpPr>
            <a:spLocks noGrp="1"/>
          </p:cNvSpPr>
          <p:nvPr>
            <p:ph idx="1"/>
          </p:nvPr>
        </p:nvSpPr>
        <p:spPr/>
        <p:txBody>
          <a:bodyPr/>
          <a:lstStyle/>
          <a:p>
            <a:pPr eaLnBrk="1" hangingPunct="1">
              <a:buFont typeface="Arial" charset="0"/>
              <a:buNone/>
            </a:pPr>
            <a:r>
              <a:rPr lang="en-US" dirty="0" err="1" smtClean="0"/>
              <a:t>Solusi</a:t>
            </a:r>
            <a:r>
              <a:rPr lang="en-US" dirty="0" smtClean="0"/>
              <a:t>:</a:t>
            </a:r>
          </a:p>
          <a:p>
            <a:pPr lvl="1" eaLnBrk="1" hangingPunct="1"/>
            <a:r>
              <a:rPr lang="en-US" dirty="0" err="1" smtClean="0"/>
              <a:t>Internalisasi</a:t>
            </a:r>
            <a:r>
              <a:rPr lang="en-US" dirty="0" smtClean="0"/>
              <a:t> </a:t>
            </a:r>
            <a:r>
              <a:rPr lang="en-US" dirty="0" err="1" smtClean="0"/>
              <a:t>eksternalitas</a:t>
            </a:r>
            <a:r>
              <a:rPr lang="en-US" dirty="0" smtClean="0"/>
              <a:t> </a:t>
            </a:r>
            <a:r>
              <a:rPr lang="en-US" dirty="0" err="1" smtClean="0"/>
              <a:t>ke</a:t>
            </a:r>
            <a:r>
              <a:rPr lang="en-US" dirty="0" smtClean="0"/>
              <a:t> </a:t>
            </a:r>
            <a:r>
              <a:rPr lang="en-US" dirty="0" err="1" smtClean="0"/>
              <a:t>dalam</a:t>
            </a:r>
            <a:r>
              <a:rPr lang="en-US" dirty="0" smtClean="0"/>
              <a:t> </a:t>
            </a:r>
            <a:r>
              <a:rPr lang="en-US" dirty="0" err="1" smtClean="0"/>
              <a:t>biaya</a:t>
            </a:r>
            <a:r>
              <a:rPr lang="en-US" dirty="0" smtClean="0"/>
              <a:t> </a:t>
            </a:r>
            <a:r>
              <a:rPr lang="en-US" dirty="0" err="1" smtClean="0"/>
              <a:t>produksi</a:t>
            </a:r>
            <a:r>
              <a:rPr lang="en-US" dirty="0" smtClean="0"/>
              <a:t>: </a:t>
            </a:r>
            <a:r>
              <a:rPr lang="en-US" dirty="0" err="1" smtClean="0"/>
              <a:t>pengolahan</a:t>
            </a:r>
            <a:r>
              <a:rPr lang="en-US" dirty="0" smtClean="0"/>
              <a:t> </a:t>
            </a:r>
            <a:r>
              <a:rPr lang="en-US" dirty="0" err="1" smtClean="0"/>
              <a:t>limbah</a:t>
            </a:r>
            <a:r>
              <a:rPr lang="en-US" dirty="0" smtClean="0"/>
              <a:t>, </a:t>
            </a:r>
            <a:r>
              <a:rPr lang="en-US" dirty="0" err="1" smtClean="0"/>
              <a:t>biaya</a:t>
            </a:r>
            <a:r>
              <a:rPr lang="en-US" dirty="0" smtClean="0"/>
              <a:t> </a:t>
            </a:r>
            <a:r>
              <a:rPr lang="en-US" dirty="0" err="1" smtClean="0"/>
              <a:t>kebersihan</a:t>
            </a:r>
            <a:r>
              <a:rPr lang="en-US" dirty="0" smtClean="0"/>
              <a:t> </a:t>
            </a:r>
            <a:r>
              <a:rPr lang="en-US" dirty="0" err="1" smtClean="0"/>
              <a:t>bersama</a:t>
            </a:r>
            <a:r>
              <a:rPr lang="en-US" dirty="0" smtClean="0"/>
              <a:t> </a:t>
            </a:r>
            <a:r>
              <a:rPr lang="en-US" dirty="0" err="1" smtClean="0"/>
              <a:t>dll</a:t>
            </a:r>
            <a:endParaRPr lang="en-US" dirty="0" smtClean="0"/>
          </a:p>
          <a:p>
            <a:pPr lvl="1" eaLnBrk="1" hangingPunct="1"/>
            <a:r>
              <a:rPr lang="en-US" dirty="0" err="1" smtClean="0"/>
              <a:t>Teorema</a:t>
            </a:r>
            <a:r>
              <a:rPr lang="en-US" dirty="0" smtClean="0"/>
              <a:t> </a:t>
            </a:r>
            <a:r>
              <a:rPr lang="en-US" dirty="0" err="1" smtClean="0"/>
              <a:t>Coase</a:t>
            </a:r>
            <a:endParaRPr lang="en-US" dirty="0" smtClean="0"/>
          </a:p>
          <a:p>
            <a:pPr lvl="1" eaLnBrk="1" hangingPunct="1"/>
            <a:r>
              <a:rPr lang="en-US" dirty="0" err="1" smtClean="0"/>
              <a:t>Gunakan</a:t>
            </a:r>
            <a:r>
              <a:rPr lang="en-US" dirty="0" smtClean="0"/>
              <a:t> </a:t>
            </a:r>
            <a:r>
              <a:rPr lang="en-US" dirty="0" err="1" smtClean="0"/>
              <a:t>aturan</a:t>
            </a:r>
            <a:r>
              <a:rPr lang="en-US" dirty="0" smtClean="0"/>
              <a:t> legal</a:t>
            </a:r>
          </a:p>
          <a:p>
            <a:pPr eaLnBrk="1" hangingPunct="1">
              <a:buFont typeface="Arial" charset="0"/>
              <a:buNone/>
            </a:pPr>
            <a:r>
              <a:rPr lang="en-US" dirty="0" err="1" smtClean="0"/>
              <a:t>Hambatan</a:t>
            </a:r>
            <a:r>
              <a:rPr lang="en-US" dirty="0" smtClean="0"/>
              <a:t>: </a:t>
            </a:r>
          </a:p>
          <a:p>
            <a:pPr lvl="1" eaLnBrk="1" hangingPunct="1"/>
            <a:r>
              <a:rPr lang="en-US" dirty="0" err="1" smtClean="0"/>
              <a:t>Barang</a:t>
            </a:r>
            <a:r>
              <a:rPr lang="en-US" dirty="0" smtClean="0"/>
              <a:t> </a:t>
            </a:r>
            <a:r>
              <a:rPr lang="en-US" dirty="0" err="1" smtClean="0"/>
              <a:t>publik</a:t>
            </a:r>
            <a:endParaRPr lang="en-US" dirty="0" smtClean="0"/>
          </a:p>
          <a:p>
            <a:pPr lvl="1" eaLnBrk="1" hangingPunct="1"/>
            <a:r>
              <a:rPr lang="en-US" dirty="0" err="1" smtClean="0"/>
              <a:t>Informasi</a:t>
            </a:r>
            <a:r>
              <a:rPr lang="en-US" dirty="0" smtClean="0"/>
              <a:t> </a:t>
            </a:r>
            <a:r>
              <a:rPr lang="en-US" dirty="0" err="1" smtClean="0"/>
              <a:t>tidak</a:t>
            </a:r>
            <a:r>
              <a:rPr lang="en-US" dirty="0" smtClean="0"/>
              <a:t> </a:t>
            </a:r>
            <a:r>
              <a:rPr lang="en-US" dirty="0" err="1" smtClean="0"/>
              <a:t>sempurna</a:t>
            </a:r>
            <a:endParaRPr lang="en-US" dirty="0" smtClean="0"/>
          </a:p>
          <a:p>
            <a:pPr lvl="1" eaLnBrk="1" hangingPunct="1"/>
            <a:r>
              <a:rPr lang="en-US" dirty="0" err="1" smtClean="0"/>
              <a:t>Biaya</a:t>
            </a:r>
            <a:r>
              <a:rPr lang="en-US" dirty="0" smtClean="0"/>
              <a:t> </a:t>
            </a:r>
            <a:r>
              <a:rPr lang="en-US" dirty="0" err="1" smtClean="0"/>
              <a:t>transaksi</a:t>
            </a:r>
            <a:endParaRPr lang="en-US" dirty="0" smtClean="0"/>
          </a:p>
          <a:p>
            <a:pPr lvl="1" eaLnBrk="1" hangingPunct="1"/>
            <a:r>
              <a:rPr lang="en-US" dirty="0" err="1" smtClean="0"/>
              <a:t>Litigasi</a:t>
            </a:r>
            <a:r>
              <a:rPr lang="en-US" dirty="0" smtClean="0"/>
              <a:t> (</a:t>
            </a:r>
            <a:r>
              <a:rPr lang="en-US" dirty="0" err="1" smtClean="0"/>
              <a:t>ketidak</a:t>
            </a:r>
            <a:r>
              <a:rPr lang="en-US" dirty="0" smtClean="0"/>
              <a:t> </a:t>
            </a:r>
            <a:r>
              <a:rPr lang="en-US" dirty="0" err="1" smtClean="0"/>
              <a:t>pastian</a:t>
            </a:r>
            <a:r>
              <a:rPr lang="en-US" dirty="0" smtClean="0"/>
              <a:t> income, </a:t>
            </a:r>
            <a:r>
              <a:rPr lang="en-US" dirty="0" err="1" smtClean="0"/>
              <a:t>akses</a:t>
            </a:r>
            <a:r>
              <a:rPr lang="en-US" dirty="0" smtClean="0"/>
              <a:t> yang </a:t>
            </a:r>
            <a:r>
              <a:rPr lang="en-US" dirty="0" err="1" smtClean="0"/>
              <a:t>berbeda</a:t>
            </a:r>
            <a:r>
              <a:rPr lang="en-US"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Publik mengatasi eksternalitas</a:t>
            </a:r>
          </a:p>
        </p:txBody>
      </p:sp>
      <p:sp>
        <p:nvSpPr>
          <p:cNvPr id="34819" name="Content Placeholder 2"/>
          <p:cNvSpPr>
            <a:spLocks noGrp="1"/>
          </p:cNvSpPr>
          <p:nvPr>
            <p:ph idx="1"/>
          </p:nvPr>
        </p:nvSpPr>
        <p:spPr/>
        <p:txBody>
          <a:bodyPr/>
          <a:lstStyle/>
          <a:p>
            <a:pPr eaLnBrk="1" hangingPunct="1"/>
            <a:r>
              <a:rPr lang="en-US" sz="2400" dirty="0" err="1" smtClean="0"/>
              <a:t>Pengenaan</a:t>
            </a:r>
            <a:r>
              <a:rPr lang="en-US" sz="2400" dirty="0" smtClean="0"/>
              <a:t> </a:t>
            </a:r>
            <a:r>
              <a:rPr lang="en-US" sz="2400" dirty="0" err="1" smtClean="0"/>
              <a:t>pajak</a:t>
            </a:r>
            <a:r>
              <a:rPr lang="en-US" sz="2400" dirty="0" smtClean="0"/>
              <a:t> </a:t>
            </a:r>
            <a:r>
              <a:rPr lang="en-US" sz="2400" dirty="0" err="1" smtClean="0"/>
              <a:t>dan</a:t>
            </a:r>
            <a:r>
              <a:rPr lang="en-US" sz="2400" dirty="0" smtClean="0"/>
              <a:t> </a:t>
            </a:r>
            <a:r>
              <a:rPr lang="en-US" sz="2400" dirty="0" err="1" smtClean="0"/>
              <a:t>pemberian</a:t>
            </a:r>
            <a:r>
              <a:rPr lang="en-US" sz="2400" dirty="0" smtClean="0"/>
              <a:t> </a:t>
            </a:r>
            <a:r>
              <a:rPr lang="en-US" sz="2400" dirty="0" err="1" smtClean="0"/>
              <a:t>subsidi</a:t>
            </a:r>
            <a:endParaRPr lang="en-US" sz="2400" dirty="0" smtClean="0"/>
          </a:p>
          <a:p>
            <a:pPr eaLnBrk="1" hangingPunct="1"/>
            <a:r>
              <a:rPr lang="en-US" sz="2400" dirty="0" err="1" smtClean="0"/>
              <a:t>Ijin</a:t>
            </a:r>
            <a:r>
              <a:rPr lang="en-US" sz="2400" dirty="0" smtClean="0"/>
              <a:t> </a:t>
            </a:r>
            <a:r>
              <a:rPr lang="en-US" sz="2400" dirty="0" err="1" smtClean="0"/>
              <a:t>untuk</a:t>
            </a:r>
            <a:r>
              <a:rPr lang="en-US" sz="2400" dirty="0" smtClean="0"/>
              <a:t> </a:t>
            </a:r>
            <a:r>
              <a:rPr lang="en-US" sz="2400" dirty="0" err="1" smtClean="0"/>
              <a:t>melakukan</a:t>
            </a:r>
            <a:r>
              <a:rPr lang="en-US" sz="2400" dirty="0" smtClean="0"/>
              <a:t> </a:t>
            </a:r>
            <a:r>
              <a:rPr lang="en-US" sz="2400" dirty="0" err="1" smtClean="0"/>
              <a:t>polusi</a:t>
            </a:r>
            <a:r>
              <a:rPr lang="en-US" sz="2400" dirty="0" smtClean="0"/>
              <a:t> yang </a:t>
            </a:r>
            <a:r>
              <a:rPr lang="en-US" sz="2400" dirty="0" err="1" smtClean="0"/>
              <a:t>bisa</a:t>
            </a:r>
            <a:r>
              <a:rPr lang="en-US" sz="2400" dirty="0" smtClean="0"/>
              <a:t> </a:t>
            </a:r>
            <a:r>
              <a:rPr lang="en-US" sz="2400" dirty="0" err="1" smtClean="0"/>
              <a:t>diperdagangkan</a:t>
            </a:r>
            <a:endParaRPr lang="en-US" sz="2400" dirty="0" smtClean="0"/>
          </a:p>
          <a:p>
            <a:pPr eaLnBrk="1" hangingPunct="1"/>
            <a:r>
              <a:rPr lang="en-US" sz="2400" dirty="0" err="1" smtClean="0"/>
              <a:t>Regulasi</a:t>
            </a:r>
            <a:r>
              <a:rPr lang="en-US" sz="2400" dirty="0" smtClean="0"/>
              <a:t> </a:t>
            </a:r>
            <a:r>
              <a:rPr lang="en-US" sz="2400" dirty="0" err="1" smtClean="0"/>
              <a:t>pada</a:t>
            </a:r>
            <a:r>
              <a:rPr lang="en-US" sz="2400" dirty="0" smtClean="0"/>
              <a:t> </a:t>
            </a:r>
            <a:r>
              <a:rPr lang="en-US" sz="2400" dirty="0" err="1" smtClean="0"/>
              <a:t>penggunaan</a:t>
            </a:r>
            <a:r>
              <a:rPr lang="en-US" sz="2400" dirty="0" smtClean="0"/>
              <a:t> input </a:t>
            </a:r>
            <a:r>
              <a:rPr lang="en-US" sz="2400" dirty="0" err="1" smtClean="0"/>
              <a:t>produksi</a:t>
            </a:r>
            <a:endParaRPr lang="en-US" sz="2400" dirty="0" smtClean="0"/>
          </a:p>
          <a:p>
            <a:pPr eaLnBrk="1" hangingPunct="1">
              <a:buFont typeface="Arial" charset="0"/>
              <a:buNone/>
            </a:pPr>
            <a:endParaRPr lang="en-US" sz="2400" dirty="0" smtClean="0"/>
          </a:p>
          <a:p>
            <a:pPr eaLnBrk="1" hangingPunct="1">
              <a:buFont typeface="Arial" charset="0"/>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id-ID" smtClean="0"/>
              <a:t>FAKTOR PENYEBAB KEGAGALAN PASAR</a:t>
            </a:r>
          </a:p>
        </p:txBody>
      </p:sp>
      <p:graphicFrame>
        <p:nvGraphicFramePr>
          <p:cNvPr id="4" name="Content Placeholder 3"/>
          <p:cNvGraphicFramePr>
            <a:graphicFrameLocks noGrp="1"/>
          </p:cNvGraphicFramePr>
          <p:nvPr>
            <p:ph idx="1"/>
          </p:nvPr>
        </p:nvGraphicFramePr>
        <p:xfrm>
          <a:off x="1960752" y="2119646"/>
          <a:ext cx="7510795" cy="3284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1677988"/>
            <a:ext cx="9312275" cy="833437"/>
          </a:xfrm>
        </p:spPr>
        <p:txBody>
          <a:bodyPr/>
          <a:lstStyle/>
          <a:p>
            <a:pPr algn="r" eaLnBrk="1" hangingPunct="1"/>
            <a:r>
              <a:rPr lang="en-US" sz="2000" smtClean="0"/>
              <a:t>Definisi Public Goods </a:t>
            </a:r>
            <a:br>
              <a:rPr lang="en-US" sz="2000" smtClean="0"/>
            </a:br>
            <a:r>
              <a:rPr lang="en-US" sz="2000" smtClean="0"/>
              <a:t>(part 1)</a:t>
            </a:r>
          </a:p>
        </p:txBody>
      </p:sp>
      <p:sp>
        <p:nvSpPr>
          <p:cNvPr id="9219" name="Content Placeholder 2"/>
          <p:cNvSpPr>
            <a:spLocks noGrp="1"/>
          </p:cNvSpPr>
          <p:nvPr>
            <p:ph idx="1"/>
          </p:nvPr>
        </p:nvSpPr>
        <p:spPr>
          <a:xfrm>
            <a:off x="508000" y="2632075"/>
            <a:ext cx="6908800" cy="3810000"/>
          </a:xfrm>
        </p:spPr>
        <p:txBody>
          <a:bodyPr/>
          <a:lstStyle/>
          <a:p>
            <a:pPr algn="just" eaLnBrk="1" hangingPunct="1">
              <a:buFont typeface="Arial" charset="0"/>
              <a:buNone/>
            </a:pPr>
            <a:r>
              <a:rPr lang="en-US" sz="1800" b="1" smtClean="0">
                <a:solidFill>
                  <a:schemeClr val="tx1"/>
                </a:solidFill>
                <a:cs typeface="Tahoma" pitchFamily="34" charset="0"/>
              </a:rPr>
              <a:t>Sifat non-rival</a:t>
            </a:r>
            <a:r>
              <a:rPr lang="en-US" sz="1800" smtClean="0">
                <a:solidFill>
                  <a:schemeClr val="tx1"/>
                </a:solidFill>
                <a:cs typeface="Tahoma" pitchFamily="34" charset="0"/>
              </a:rPr>
              <a:t>: konsumsi atas barang tersebut oleh</a:t>
            </a:r>
            <a:r>
              <a:rPr lang="id-ID" sz="1800" smtClean="0">
                <a:solidFill>
                  <a:schemeClr val="tx1"/>
                </a:solidFill>
                <a:cs typeface="Tahoma" pitchFamily="34" charset="0"/>
              </a:rPr>
              <a:t> </a:t>
            </a:r>
            <a:r>
              <a:rPr lang="en-US" sz="1800" smtClean="0">
                <a:solidFill>
                  <a:schemeClr val="tx1"/>
                </a:solidFill>
                <a:cs typeface="Tahoma" pitchFamily="34" charset="0"/>
              </a:rPr>
              <a:t>suatu individu tidak akan mengurangi 	jumlah barang yang tersedia untuk dikonsumsi oleh individu lainnya. </a:t>
            </a:r>
          </a:p>
          <a:p>
            <a:pPr lvl="1" algn="just" eaLnBrk="1" hangingPunct="1">
              <a:buFont typeface="Wingdings" pitchFamily="2" charset="2"/>
              <a:buChar char="ü"/>
            </a:pPr>
            <a:r>
              <a:rPr lang="en-US" sz="1400" b="1" smtClean="0">
                <a:solidFill>
                  <a:schemeClr val="tx1"/>
                </a:solidFill>
                <a:cs typeface="Tahoma" pitchFamily="34" charset="0"/>
              </a:rPr>
              <a:t>Misal: </a:t>
            </a:r>
            <a:r>
              <a:rPr lang="en-US" sz="1400" smtClean="0">
                <a:solidFill>
                  <a:schemeClr val="tx1"/>
                </a:solidFill>
                <a:cs typeface="Tahoma" pitchFamily="34" charset="0"/>
              </a:rPr>
              <a:t>Alun-alun Utara, selatan dan nol kilometer Yogyakarta dapat dinikmati puluhan orang sekaligus.</a:t>
            </a:r>
          </a:p>
          <a:p>
            <a:pPr algn="just" eaLnBrk="1" hangingPunct="1">
              <a:buFont typeface="Arial" charset="0"/>
              <a:buNone/>
            </a:pPr>
            <a:endParaRPr lang="id-ID" sz="1800" b="1" smtClean="0">
              <a:solidFill>
                <a:schemeClr val="tx1"/>
              </a:solidFill>
              <a:cs typeface="Tahoma" pitchFamily="34" charset="0"/>
            </a:endParaRPr>
          </a:p>
          <a:p>
            <a:pPr algn="just" eaLnBrk="1" hangingPunct="1">
              <a:buFont typeface="Arial" charset="0"/>
              <a:buNone/>
            </a:pPr>
            <a:r>
              <a:rPr lang="id-ID" sz="1800" b="1" smtClean="0">
                <a:solidFill>
                  <a:schemeClr val="tx1"/>
                </a:solidFill>
                <a:cs typeface="Tahoma" pitchFamily="34" charset="0"/>
              </a:rPr>
              <a:t>S</a:t>
            </a:r>
            <a:r>
              <a:rPr lang="en-US" sz="1800" b="1" smtClean="0">
                <a:solidFill>
                  <a:schemeClr val="tx1"/>
                </a:solidFill>
                <a:cs typeface="Tahoma" pitchFamily="34" charset="0"/>
              </a:rPr>
              <a:t>ifat non-eksklusif</a:t>
            </a:r>
            <a:r>
              <a:rPr lang="en-US" sz="1800" smtClean="0">
                <a:solidFill>
                  <a:schemeClr val="tx1"/>
                </a:solidFill>
                <a:cs typeface="Tahoma" pitchFamily="34" charset="0"/>
              </a:rPr>
              <a:t>: semua orang berhak (</a:t>
            </a:r>
            <a:r>
              <a:rPr lang="en-US" sz="1800" b="1" smtClean="0">
                <a:solidFill>
                  <a:schemeClr val="tx1"/>
                </a:solidFill>
                <a:cs typeface="Tahoma" pitchFamily="34" charset="0"/>
              </a:rPr>
              <a:t>gratis</a:t>
            </a:r>
            <a:r>
              <a:rPr lang="en-US" sz="1800" smtClean="0">
                <a:solidFill>
                  <a:schemeClr val="tx1"/>
                </a:solidFill>
                <a:cs typeface="Tahoma" pitchFamily="34" charset="0"/>
              </a:rPr>
              <a:t>)	menikmati manfaat dari barang tersebut.</a:t>
            </a:r>
          </a:p>
          <a:p>
            <a:pPr lvl="1" algn="just" eaLnBrk="1" hangingPunct="1">
              <a:buFont typeface="Wingdings" pitchFamily="2" charset="2"/>
              <a:buChar char="ü"/>
            </a:pPr>
            <a:r>
              <a:rPr lang="en-US" sz="1400" b="1" smtClean="0">
                <a:solidFill>
                  <a:schemeClr val="tx1"/>
                </a:solidFill>
                <a:cs typeface="Tahoma" pitchFamily="34" charset="0"/>
              </a:rPr>
              <a:t>Misal: </a:t>
            </a:r>
            <a:r>
              <a:rPr lang="en-US" sz="1400" smtClean="0">
                <a:solidFill>
                  <a:schemeClr val="tx1"/>
                </a:solidFill>
                <a:cs typeface="Tahoma" pitchFamily="34" charset="0"/>
              </a:rPr>
              <a:t>Jalan raya Jogja-Solo, tempat duduk di nol kilometer, dsb.</a:t>
            </a:r>
          </a:p>
          <a:p>
            <a:pPr algn="just" eaLnBrk="1" hangingPunct="1">
              <a:buFont typeface="Arial" charset="0"/>
              <a:buNone/>
            </a:pPr>
            <a:endParaRPr lang="en-US" sz="1800" smtClean="0">
              <a:solidFill>
                <a:schemeClr val="tx1"/>
              </a:solidFill>
              <a:cs typeface="Tahoma" pitchFamily="34" charset="0"/>
            </a:endParaRPr>
          </a:p>
          <a:p>
            <a:pPr algn="just" eaLnBrk="1" hangingPunct="1">
              <a:buFont typeface="Arial" charset="0"/>
              <a:buNone/>
            </a:pPr>
            <a:r>
              <a:rPr lang="en-US" sz="1800" smtClean="0">
                <a:solidFill>
                  <a:schemeClr val="tx1"/>
                </a:solidFill>
                <a:cs typeface="Tahoma" pitchFamily="34" charset="0"/>
              </a:rPr>
              <a:t>	</a:t>
            </a:r>
          </a:p>
          <a:p>
            <a:pPr algn="just" eaLnBrk="1" hangingPunct="1">
              <a:buFont typeface="Arial" charset="0"/>
              <a:buNone/>
            </a:pPr>
            <a:endParaRPr lang="en-US" sz="1800" smtClean="0">
              <a:solidFill>
                <a:schemeClr val="tx1"/>
              </a:solidFill>
              <a:cs typeface="Tahoma" pitchFamily="34" charset="0"/>
            </a:endParaRPr>
          </a:p>
          <a:p>
            <a:pPr algn="just" eaLnBrk="1" hangingPunct="1">
              <a:buFont typeface="Arial" charset="0"/>
              <a:buNone/>
            </a:pPr>
            <a:endParaRPr lang="en-US" sz="1800" smtClean="0">
              <a:solidFill>
                <a:schemeClr val="tx1"/>
              </a:solidFill>
              <a:cs typeface="Tahoma" pitchFamily="34" charset="0"/>
            </a:endParaRPr>
          </a:p>
        </p:txBody>
      </p:sp>
      <p:pic>
        <p:nvPicPr>
          <p:cNvPr id="5124" name="Picture 4"/>
          <p:cNvPicPr>
            <a:picLocks noChangeAspect="1" noChangeArrowheads="1"/>
          </p:cNvPicPr>
          <p:nvPr/>
        </p:nvPicPr>
        <p:blipFill>
          <a:blip r:embed="rId2"/>
          <a:srcRect/>
          <a:stretch>
            <a:fillRect/>
          </a:stretch>
        </p:blipFill>
        <p:spPr bwMode="auto">
          <a:xfrm>
            <a:off x="8128000" y="2667000"/>
            <a:ext cx="35052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5" name="Picture 5"/>
          <p:cNvPicPr>
            <a:picLocks noChangeAspect="1" noChangeArrowheads="1"/>
          </p:cNvPicPr>
          <p:nvPr/>
        </p:nvPicPr>
        <p:blipFill>
          <a:blip r:embed="rId3"/>
          <a:srcRect/>
          <a:stretch>
            <a:fillRect/>
          </a:stretch>
        </p:blipFill>
        <p:spPr bwMode="auto">
          <a:xfrm>
            <a:off x="8128001" y="4572001"/>
            <a:ext cx="3492500"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222" name="Rectangle 5"/>
          <p:cNvSpPr>
            <a:spLocks noChangeArrowheads="1"/>
          </p:cNvSpPr>
          <p:nvPr/>
        </p:nvSpPr>
        <p:spPr bwMode="auto">
          <a:xfrm>
            <a:off x="406400" y="1709738"/>
            <a:ext cx="6908800" cy="523875"/>
          </a:xfrm>
          <a:prstGeom prst="rect">
            <a:avLst/>
          </a:prstGeom>
          <a:noFill/>
          <a:ln w="9525">
            <a:noFill/>
            <a:miter lim="800000"/>
            <a:headEnd/>
            <a:tailEnd/>
          </a:ln>
        </p:spPr>
        <p:txBody>
          <a:bodyPr>
            <a:spAutoFit/>
          </a:bodyPr>
          <a:lstStyle/>
          <a:p>
            <a:r>
              <a:rPr lang="en-US" sz="1400">
                <a:cs typeface="Tahoma" pitchFamily="34" charset="0"/>
              </a:rPr>
              <a:t>Barang publik adalah barang yang memiliki sifat </a:t>
            </a:r>
            <a:r>
              <a:rPr lang="en-US" sz="1400" b="1">
                <a:cs typeface="Tahoma" pitchFamily="34" charset="0"/>
              </a:rPr>
              <a:t>non-rival </a:t>
            </a:r>
            <a:r>
              <a:rPr lang="en-US" sz="1400">
                <a:cs typeface="Tahoma" pitchFamily="34" charset="0"/>
              </a:rPr>
              <a:t>dan </a:t>
            </a:r>
            <a:r>
              <a:rPr lang="en-US" sz="1400" b="1">
                <a:cs typeface="Tahoma" pitchFamily="34" charset="0"/>
              </a:rPr>
              <a:t>non-eksklusif </a:t>
            </a:r>
            <a:r>
              <a:rPr lang="en-US" sz="1400">
                <a:cs typeface="Tahoma" pitchFamily="34" charset="0"/>
              </a:rPr>
              <a:t>. </a:t>
            </a:r>
          </a:p>
          <a:p>
            <a:r>
              <a:rPr lang="en-US" sz="1400">
                <a:cs typeface="Tahoma" pitchFamily="34" charset="0"/>
              </a:rPr>
              <a:t>(Mas-Colell, Whinston &amp; Green, </a:t>
            </a:r>
            <a:r>
              <a:rPr lang="en-US" sz="1400" i="1">
                <a:cs typeface="Tahoma" pitchFamily="34" charset="0"/>
              </a:rPr>
              <a:t>Microeconomic Theory</a:t>
            </a:r>
            <a:r>
              <a:rPr lang="en-US" sz="1400">
                <a:cs typeface="Tahoma" pitchFamily="34" charset="0"/>
              </a:rPr>
              <a:t>)</a:t>
            </a:r>
            <a:endParaRPr lang="en-US" sz="1400"/>
          </a:p>
        </p:txBody>
      </p:sp>
      <p:sp>
        <p:nvSpPr>
          <p:cNvPr id="8" name="TextBox 7"/>
          <p:cNvSpPr txBox="1"/>
          <p:nvPr/>
        </p:nvSpPr>
        <p:spPr>
          <a:xfrm>
            <a:off x="0" y="245659"/>
            <a:ext cx="3748584" cy="523220"/>
          </a:xfrm>
          <a:prstGeom prst="rect">
            <a:avLst/>
          </a:prstGeom>
          <a:solidFill>
            <a:schemeClr val="accent4">
              <a:lumMod val="60000"/>
              <a:lumOff val="40000"/>
            </a:schemeClr>
          </a:solidFill>
          <a:ln>
            <a:noFill/>
          </a:ln>
          <a:effectLst/>
          <a:scene3d>
            <a:camera prst="perspectiveContrastingRightFacing"/>
            <a:lightRig rig="glow" dir="t">
              <a:rot lat="0" lon="0" rev="14100000"/>
            </a:lightRig>
          </a:scene3d>
          <a:sp3d prstMaterial="softEdge">
            <a:bevelT w="127000" prst="artDeco"/>
          </a:sp3d>
        </p:spPr>
        <p:txBody>
          <a:bodyPr>
            <a:spAutoFit/>
          </a:bodyPr>
          <a:lstStyle/>
          <a:p>
            <a:pPr>
              <a:defRPr/>
            </a:pPr>
            <a:r>
              <a:rPr lang="id-ID" sz="2800" dirty="0"/>
              <a:t>BARANG PUBLIK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92263" y="1012825"/>
            <a:ext cx="8070850" cy="1143000"/>
          </a:xfrm>
        </p:spPr>
        <p:txBody>
          <a:bodyPr/>
          <a:lstStyle/>
          <a:p>
            <a:pPr algn="r" eaLnBrk="1" hangingPunct="1"/>
            <a:r>
              <a:rPr lang="en-US" sz="1800" smtClean="0"/>
              <a:t>Definisi </a:t>
            </a:r>
            <a:br>
              <a:rPr lang="en-US" sz="1800" smtClean="0"/>
            </a:br>
            <a:r>
              <a:rPr lang="en-US" sz="1800" smtClean="0"/>
              <a:t>Public Goods (part 2)</a:t>
            </a:r>
          </a:p>
        </p:txBody>
      </p:sp>
      <p:sp>
        <p:nvSpPr>
          <p:cNvPr id="10243" name="Content Placeholder 2"/>
          <p:cNvSpPr>
            <a:spLocks noGrp="1"/>
          </p:cNvSpPr>
          <p:nvPr>
            <p:ph idx="1"/>
          </p:nvPr>
        </p:nvSpPr>
        <p:spPr>
          <a:xfrm>
            <a:off x="493713" y="1831975"/>
            <a:ext cx="7213600" cy="3352800"/>
          </a:xfrm>
        </p:spPr>
        <p:txBody>
          <a:bodyPr/>
          <a:lstStyle/>
          <a:p>
            <a:pPr eaLnBrk="1" hangingPunct="1">
              <a:buFont typeface="Arial" charset="0"/>
              <a:buNone/>
            </a:pPr>
            <a:r>
              <a:rPr lang="en-US" sz="1800" smtClean="0"/>
              <a:t>	</a:t>
            </a:r>
          </a:p>
          <a:p>
            <a:pPr eaLnBrk="1" hangingPunct="1">
              <a:buFont typeface="Arial" charset="0"/>
              <a:buNone/>
            </a:pPr>
            <a:r>
              <a:rPr lang="en-US" sz="1800" smtClean="0"/>
              <a:t>	Menurut Stiglitz, suatu barang dikategorikan sebagai barang publik jika memenuhi salah satu atau kedua karakteristik sebagai berikut:</a:t>
            </a:r>
          </a:p>
          <a:p>
            <a:pPr eaLnBrk="1" hangingPunct="1">
              <a:buFont typeface="Arial" charset="0"/>
              <a:buNone/>
            </a:pPr>
            <a:endParaRPr lang="en-US" sz="1800" smtClean="0"/>
          </a:p>
          <a:p>
            <a:pPr eaLnBrk="1" hangingPunct="1">
              <a:buFont typeface="Arial" charset="0"/>
              <a:buNone/>
            </a:pPr>
            <a:r>
              <a:rPr lang="en-US" sz="1800" smtClean="0"/>
              <a:t>	1. Non - rival consumption, </a:t>
            </a:r>
          </a:p>
          <a:p>
            <a:pPr eaLnBrk="1" hangingPunct="1">
              <a:buFont typeface="Arial" charset="0"/>
              <a:buNone/>
            </a:pPr>
            <a:r>
              <a:rPr lang="en-US" sz="1800" smtClean="0"/>
              <a:t>	2. Non - exclusion, </a:t>
            </a:r>
          </a:p>
          <a:p>
            <a:pPr eaLnBrk="1" hangingPunct="1">
              <a:buFont typeface="Arial" charset="0"/>
              <a:buNone/>
            </a:pPr>
            <a:endParaRPr lang="en-US" sz="1800" smtClean="0"/>
          </a:p>
          <a:p>
            <a:pPr eaLnBrk="1" hangingPunct="1">
              <a:buFont typeface="Arial" charset="0"/>
              <a:buNone/>
            </a:pPr>
            <a:r>
              <a:rPr lang="id-ID" sz="1800" smtClean="0"/>
              <a:t>	</a:t>
            </a:r>
            <a:r>
              <a:rPr lang="en-US" sz="1800" smtClean="0"/>
              <a:t>(Stiglitz,1999)</a:t>
            </a:r>
          </a:p>
        </p:txBody>
      </p:sp>
      <p:pic>
        <p:nvPicPr>
          <p:cNvPr id="6149" name="Picture 5"/>
          <p:cNvPicPr>
            <a:picLocks noChangeAspect="1" noChangeArrowheads="1"/>
          </p:cNvPicPr>
          <p:nvPr/>
        </p:nvPicPr>
        <p:blipFill>
          <a:blip r:embed="rId2"/>
          <a:srcRect/>
          <a:stretch>
            <a:fillRect/>
          </a:stretch>
        </p:blipFill>
        <p:spPr bwMode="auto">
          <a:xfrm>
            <a:off x="8382000" y="4267201"/>
            <a:ext cx="3403600" cy="16925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50" name="Picture 6"/>
          <p:cNvPicPr>
            <a:picLocks noChangeAspect="1" noChangeArrowheads="1"/>
          </p:cNvPicPr>
          <p:nvPr/>
        </p:nvPicPr>
        <p:blipFill>
          <a:blip r:embed="rId3"/>
          <a:srcRect/>
          <a:stretch>
            <a:fillRect/>
          </a:stretch>
        </p:blipFill>
        <p:spPr bwMode="auto">
          <a:xfrm>
            <a:off x="8426693" y="2286000"/>
            <a:ext cx="3358907"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0" y="245659"/>
            <a:ext cx="3748584" cy="523220"/>
          </a:xfrm>
          <a:prstGeom prst="rect">
            <a:avLst/>
          </a:prstGeom>
          <a:solidFill>
            <a:schemeClr val="accent4">
              <a:lumMod val="60000"/>
              <a:lumOff val="40000"/>
            </a:schemeClr>
          </a:solidFill>
          <a:ln>
            <a:noFill/>
          </a:ln>
          <a:effectLst/>
          <a:scene3d>
            <a:camera prst="perspectiveContrastingRightFacing"/>
            <a:lightRig rig="glow" dir="t">
              <a:rot lat="0" lon="0" rev="14100000"/>
            </a:lightRig>
          </a:scene3d>
          <a:sp3d prstMaterial="softEdge">
            <a:bevelT w="127000" prst="artDeco"/>
          </a:sp3d>
        </p:spPr>
        <p:txBody>
          <a:bodyPr>
            <a:spAutoFit/>
          </a:bodyPr>
          <a:lstStyle/>
          <a:p>
            <a:pPr>
              <a:defRPr/>
            </a:pPr>
            <a:r>
              <a:rPr lang="id-ID" sz="2800" dirty="0"/>
              <a:t>BARANG PUBLIK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1447800"/>
            <a:ext cx="10972800" cy="1143000"/>
          </a:xfrm>
        </p:spPr>
        <p:txBody>
          <a:bodyPr/>
          <a:lstStyle/>
          <a:p>
            <a:pPr eaLnBrk="1" hangingPunct="1"/>
            <a:r>
              <a:rPr lang="en-US" sz="2400" smtClean="0"/>
              <a:t>Jika terdapat…</a:t>
            </a:r>
          </a:p>
        </p:txBody>
      </p:sp>
      <p:cxnSp>
        <p:nvCxnSpPr>
          <p:cNvPr id="5" name="Straight Arrow Connector 4"/>
          <p:cNvCxnSpPr/>
          <p:nvPr/>
        </p:nvCxnSpPr>
        <p:spPr>
          <a:xfrm rot="5400000">
            <a:off x="5104607" y="4418806"/>
            <a:ext cx="13716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268" name="Rectangle 7"/>
          <p:cNvSpPr>
            <a:spLocks noChangeArrowheads="1"/>
          </p:cNvSpPr>
          <p:nvPr/>
        </p:nvSpPr>
        <p:spPr bwMode="auto">
          <a:xfrm>
            <a:off x="3454400" y="2743200"/>
            <a:ext cx="4470400" cy="646113"/>
          </a:xfrm>
          <a:prstGeom prst="rect">
            <a:avLst/>
          </a:prstGeom>
          <a:noFill/>
          <a:ln w="9525">
            <a:noFill/>
            <a:miter lim="800000"/>
            <a:headEnd/>
            <a:tailEnd/>
          </a:ln>
        </p:spPr>
        <p:txBody>
          <a:bodyPr>
            <a:spAutoFit/>
          </a:bodyPr>
          <a:lstStyle/>
          <a:p>
            <a:pPr algn="ctr"/>
            <a:r>
              <a:rPr lang="en-US">
                <a:latin typeface="Calibri" pitchFamily="34" charset="0"/>
              </a:rPr>
              <a:t>Non - rival consumption dan </a:t>
            </a:r>
          </a:p>
          <a:p>
            <a:pPr algn="ctr"/>
            <a:r>
              <a:rPr lang="en-US">
                <a:latin typeface="Calibri" pitchFamily="34" charset="0"/>
              </a:rPr>
              <a:t>Non - exclusion</a:t>
            </a:r>
          </a:p>
        </p:txBody>
      </p:sp>
      <p:sp>
        <p:nvSpPr>
          <p:cNvPr id="11269" name="Rectangle 8"/>
          <p:cNvSpPr>
            <a:spLocks noChangeArrowheads="1"/>
          </p:cNvSpPr>
          <p:nvPr/>
        </p:nvSpPr>
        <p:spPr bwMode="auto">
          <a:xfrm>
            <a:off x="4637088" y="5726113"/>
            <a:ext cx="1855787" cy="369887"/>
          </a:xfrm>
          <a:prstGeom prst="rect">
            <a:avLst/>
          </a:prstGeom>
          <a:noFill/>
          <a:ln w="9525">
            <a:noFill/>
            <a:miter lim="800000"/>
            <a:headEnd/>
            <a:tailEnd/>
          </a:ln>
        </p:spPr>
        <p:txBody>
          <a:bodyPr wrap="none">
            <a:spAutoFit/>
          </a:bodyPr>
          <a:lstStyle/>
          <a:p>
            <a:r>
              <a:rPr lang="en-US">
                <a:latin typeface="Calibri" pitchFamily="34" charset="0"/>
              </a:rPr>
              <a:t>Pure public goods</a:t>
            </a:r>
          </a:p>
        </p:txBody>
      </p:sp>
      <p:sp>
        <p:nvSpPr>
          <p:cNvPr id="11270" name="TextBox 10"/>
          <p:cNvSpPr txBox="1">
            <a:spLocks noChangeArrowheads="1"/>
          </p:cNvSpPr>
          <p:nvPr/>
        </p:nvSpPr>
        <p:spPr bwMode="auto">
          <a:xfrm>
            <a:off x="8636000" y="2733675"/>
            <a:ext cx="3454400" cy="923925"/>
          </a:xfrm>
          <a:prstGeom prst="rect">
            <a:avLst/>
          </a:prstGeom>
          <a:noFill/>
          <a:ln w="9525">
            <a:noFill/>
            <a:miter lim="800000"/>
            <a:headEnd/>
            <a:tailEnd/>
          </a:ln>
        </p:spPr>
        <p:txBody>
          <a:bodyPr>
            <a:spAutoFit/>
          </a:bodyPr>
          <a:lstStyle/>
          <a:p>
            <a:r>
              <a:rPr lang="en-US">
                <a:latin typeface="Calibri" pitchFamily="34" charset="0"/>
              </a:rPr>
              <a:t>Non rival saja, atau </a:t>
            </a:r>
          </a:p>
          <a:p>
            <a:r>
              <a:rPr lang="en-US">
                <a:latin typeface="Calibri" pitchFamily="34" charset="0"/>
              </a:rPr>
              <a:t>non exclusion saja </a:t>
            </a:r>
          </a:p>
          <a:p>
            <a:endParaRPr lang="en-US">
              <a:latin typeface="Calibri" pitchFamily="34" charset="0"/>
            </a:endParaRPr>
          </a:p>
        </p:txBody>
      </p:sp>
      <p:cxnSp>
        <p:nvCxnSpPr>
          <p:cNvPr id="13" name="Straight Arrow Connector 12"/>
          <p:cNvCxnSpPr/>
          <p:nvPr/>
        </p:nvCxnSpPr>
        <p:spPr>
          <a:xfrm rot="5400000">
            <a:off x="9194800" y="4419600"/>
            <a:ext cx="1525588" cy="1588"/>
          </a:xfrm>
          <a:prstGeom prst="straightConnector1">
            <a:avLst/>
          </a:prstGeom>
          <a:ln w="57150">
            <a:solidFill>
              <a:schemeClr val="accent1"/>
            </a:solidFill>
            <a:tailEnd type="arrow"/>
          </a:ln>
        </p:spPr>
        <p:style>
          <a:lnRef idx="2">
            <a:schemeClr val="accent2"/>
          </a:lnRef>
          <a:fillRef idx="0">
            <a:schemeClr val="accent2"/>
          </a:fillRef>
          <a:effectRef idx="1">
            <a:schemeClr val="accent2"/>
          </a:effectRef>
          <a:fontRef idx="minor">
            <a:schemeClr val="tx1"/>
          </a:fontRef>
        </p:style>
      </p:cxnSp>
      <p:sp>
        <p:nvSpPr>
          <p:cNvPr id="11272" name="Rectangle 14"/>
          <p:cNvSpPr>
            <a:spLocks noChangeArrowheads="1"/>
          </p:cNvSpPr>
          <p:nvPr/>
        </p:nvSpPr>
        <p:spPr bwMode="auto">
          <a:xfrm>
            <a:off x="8636000" y="5726113"/>
            <a:ext cx="2100263" cy="369887"/>
          </a:xfrm>
          <a:prstGeom prst="rect">
            <a:avLst/>
          </a:prstGeom>
          <a:noFill/>
          <a:ln w="9525">
            <a:noFill/>
            <a:miter lim="800000"/>
            <a:headEnd/>
            <a:tailEnd/>
          </a:ln>
        </p:spPr>
        <p:txBody>
          <a:bodyPr wrap="none">
            <a:spAutoFit/>
          </a:bodyPr>
          <a:lstStyle/>
          <a:p>
            <a:r>
              <a:rPr lang="en-US">
                <a:latin typeface="Calibri" pitchFamily="34" charset="0"/>
              </a:rPr>
              <a:t>Impure public goods</a:t>
            </a:r>
          </a:p>
        </p:txBody>
      </p:sp>
      <p:sp>
        <p:nvSpPr>
          <p:cNvPr id="11273" name="Rectangle 8"/>
          <p:cNvSpPr>
            <a:spLocks noChangeArrowheads="1"/>
          </p:cNvSpPr>
          <p:nvPr/>
        </p:nvSpPr>
        <p:spPr bwMode="auto">
          <a:xfrm>
            <a:off x="10071100" y="6367463"/>
            <a:ext cx="1438275" cy="338137"/>
          </a:xfrm>
          <a:prstGeom prst="rect">
            <a:avLst/>
          </a:prstGeom>
          <a:noFill/>
          <a:ln w="9525">
            <a:noFill/>
            <a:miter lim="800000"/>
            <a:headEnd/>
            <a:tailEnd/>
          </a:ln>
        </p:spPr>
        <p:txBody>
          <a:bodyPr wrap="none">
            <a:spAutoFit/>
          </a:bodyPr>
          <a:lstStyle/>
          <a:p>
            <a:r>
              <a:rPr lang="en-US" sz="1600"/>
              <a:t>(Stiglitz,1999)</a:t>
            </a:r>
          </a:p>
        </p:txBody>
      </p:sp>
      <p:pic>
        <p:nvPicPr>
          <p:cNvPr id="7181" name="Picture 13"/>
          <p:cNvPicPr>
            <a:picLocks noChangeAspect="1" noChangeArrowheads="1"/>
          </p:cNvPicPr>
          <p:nvPr/>
        </p:nvPicPr>
        <p:blipFill>
          <a:blip r:embed="rId3"/>
          <a:srcRect/>
          <a:stretch>
            <a:fillRect/>
          </a:stretch>
        </p:blipFill>
        <p:spPr bwMode="auto">
          <a:xfrm>
            <a:off x="271439" y="3209499"/>
            <a:ext cx="3556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0" y="232011"/>
            <a:ext cx="3748584" cy="523220"/>
          </a:xfrm>
          <a:prstGeom prst="rect">
            <a:avLst/>
          </a:prstGeom>
          <a:solidFill>
            <a:schemeClr val="accent4">
              <a:lumMod val="60000"/>
              <a:lumOff val="40000"/>
            </a:schemeClr>
          </a:solidFill>
          <a:ln>
            <a:noFill/>
          </a:ln>
          <a:effectLst/>
          <a:scene3d>
            <a:camera prst="perspectiveContrastingRightFacing"/>
            <a:lightRig rig="glow" dir="t">
              <a:rot lat="0" lon="0" rev="14100000"/>
            </a:lightRig>
          </a:scene3d>
          <a:sp3d prstMaterial="softEdge">
            <a:bevelT w="127000" prst="artDeco"/>
          </a:sp3d>
        </p:spPr>
        <p:txBody>
          <a:bodyPr>
            <a:spAutoFit/>
          </a:bodyPr>
          <a:lstStyle/>
          <a:p>
            <a:pPr>
              <a:defRPr/>
            </a:pPr>
            <a:r>
              <a:rPr lang="id-ID" sz="2800" dirty="0"/>
              <a:t>BARANG PUBLIK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id-ID" smtClean="0"/>
              <a:t>COMMON GOODS(BARANG BERSAMA)</a:t>
            </a:r>
          </a:p>
        </p:txBody>
      </p:sp>
      <p:sp>
        <p:nvSpPr>
          <p:cNvPr id="12291" name="Content Placeholder 2"/>
          <p:cNvSpPr>
            <a:spLocks noGrp="1"/>
          </p:cNvSpPr>
          <p:nvPr>
            <p:ph idx="1"/>
          </p:nvPr>
        </p:nvSpPr>
        <p:spPr>
          <a:xfrm>
            <a:off x="677863" y="2160588"/>
            <a:ext cx="9434512" cy="3881437"/>
          </a:xfrm>
        </p:spPr>
        <p:txBody>
          <a:bodyPr/>
          <a:lstStyle/>
          <a:p>
            <a:r>
              <a:rPr lang="id-ID" sz="2400" smtClean="0"/>
              <a:t>Hak kepemilikan tidak diberikan kepada satu individu, melainkan diberikan kepada kelompok masyarakat. Misalnya padang rumput milik desa yg digunakan utk peternak sapi.</a:t>
            </a:r>
          </a:p>
          <a:p>
            <a:pPr>
              <a:buFont typeface="Wingdings 3" pitchFamily="18" charset="2"/>
              <a:buNone/>
            </a:pPr>
            <a:endParaRPr lang="id-ID" sz="2800" smtClean="0"/>
          </a:p>
          <a:p>
            <a:r>
              <a:rPr lang="id-ID" sz="2400" smtClean="0"/>
              <a:t>Kegagalan pasar terjadi, krn brg milik bersama maka ada sekelompok orang yg menggunakannya scara tidak wajar, secara berlebihan dpt merusak rumput sehingga menimbulkan dampak negatif trhdp org lain.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id-ID" smtClean="0"/>
              <a:t>Monopoli </a:t>
            </a:r>
          </a:p>
        </p:txBody>
      </p:sp>
      <p:sp>
        <p:nvSpPr>
          <p:cNvPr id="13315" name="Content Placeholder 2"/>
          <p:cNvSpPr>
            <a:spLocks noGrp="1"/>
          </p:cNvSpPr>
          <p:nvPr>
            <p:ph idx="1"/>
          </p:nvPr>
        </p:nvSpPr>
        <p:spPr/>
        <p:txBody>
          <a:bodyPr/>
          <a:lstStyle/>
          <a:p>
            <a:r>
              <a:rPr lang="id-ID" smtClean="0"/>
              <a:t>Tidak ada persaingan antar produsen dan memiliki konsumen yg tinggi sehingga perusahaan seringkali menaikkan harga yang mengharuskan konsumen membayar lebih mahal misal BBM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id-ID" smtClean="0"/>
              <a:t>Informasi yang asimetris</a:t>
            </a:r>
          </a:p>
        </p:txBody>
      </p:sp>
      <p:sp>
        <p:nvSpPr>
          <p:cNvPr id="14339" name="Content Placeholder 2"/>
          <p:cNvSpPr>
            <a:spLocks noGrp="1"/>
          </p:cNvSpPr>
          <p:nvPr>
            <p:ph idx="1"/>
          </p:nvPr>
        </p:nvSpPr>
        <p:spPr/>
        <p:txBody>
          <a:bodyPr/>
          <a:lstStyle/>
          <a:p>
            <a:pPr algn="just"/>
            <a:r>
              <a:rPr lang="id-ID" sz="2000" smtClean="0"/>
              <a:t>Ketika salah satu pihak dari transaksi memiliki informasi yg lebih banyak dan baik dari pihak yg lain. Atau salah satu pihak yg bernegosiasi di pasar memiliki informsi yang berhubungan dg barang yg diperdagangkan sementara pihak lain tidak.</a:t>
            </a:r>
          </a:p>
          <a:p>
            <a:pPr algn="just"/>
            <a:r>
              <a:rPr lang="id-ID" sz="2000" smtClean="0"/>
              <a:t>Ketidaksamaan informasi ini dpt mengakibatkan keuntungan bagi salah satu pihak dan kerugian bg pihak yg lain</a:t>
            </a:r>
          </a:p>
          <a:p>
            <a:pPr algn="just"/>
            <a:r>
              <a:rPr lang="id-ID" sz="2000" smtClean="0"/>
              <a:t>Ex: jual tanah, jual mobil.</a:t>
            </a:r>
          </a:p>
          <a:p>
            <a:pPr algn="just"/>
            <a:endParaRPr lang="id-ID"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9793</TotalTime>
  <Words>1019</Words>
  <Application>Microsoft Macintosh PowerPoint</Application>
  <PresentationFormat>Widescreen</PresentationFormat>
  <Paragraphs>167</Paragraphs>
  <Slides>29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Aharoni</vt:lpstr>
      <vt:lpstr>Arial</vt:lpstr>
      <vt:lpstr>Calibri</vt:lpstr>
      <vt:lpstr>Tahoma</vt:lpstr>
      <vt:lpstr>Trebuchet MS</vt:lpstr>
      <vt:lpstr>Wingdings</vt:lpstr>
      <vt:lpstr>Wingdings 2</vt:lpstr>
      <vt:lpstr>Wingdings 3</vt:lpstr>
      <vt:lpstr>Facet</vt:lpstr>
      <vt:lpstr>KEGAGALAN PASAR, EKSTERNALITAS DAN PERAN PEMERINTAH</vt:lpstr>
      <vt:lpstr>KEGAGALAN PASAR?</vt:lpstr>
      <vt:lpstr>FAKTOR PENYEBAB KEGAGALAN PASAR</vt:lpstr>
      <vt:lpstr>Definisi Public Goods  (part 1)</vt:lpstr>
      <vt:lpstr>Definisi  Public Goods (part 2)</vt:lpstr>
      <vt:lpstr>Jika terdapat…</vt:lpstr>
      <vt:lpstr>COMMON GOODS(BARANG BERSAMA)</vt:lpstr>
      <vt:lpstr>Monopoli </vt:lpstr>
      <vt:lpstr>Informasi yang asimetris</vt:lpstr>
      <vt:lpstr>Ekternalitas</vt:lpstr>
      <vt:lpstr>Eksternalitas (Baumol and Oates, 1988)</vt:lpstr>
      <vt:lpstr>Eksternalitas berdasar dampak</vt:lpstr>
      <vt:lpstr>Eksternalitas berdasar keberadaan</vt:lpstr>
      <vt:lpstr>Karakteristik eksternalitas</vt:lpstr>
      <vt:lpstr>PowerPoint Presentation</vt:lpstr>
      <vt:lpstr>Bukti kasus</vt:lpstr>
      <vt:lpstr>Biaya Eksternal atau Eksternalitas Negatif</vt:lpstr>
      <vt:lpstr>PowerPoint Presentation</vt:lpstr>
      <vt:lpstr>Dampak Negatif Eksternalitas</vt:lpstr>
      <vt:lpstr>Campur tangan pemerintah terhadap adanya eksternalitas</vt:lpstr>
      <vt:lpstr>Apa yang harus dilakukan Pemerintah (What The Government has to do to overcome this problem?)</vt:lpstr>
      <vt:lpstr>Renungkan tentang eskternalitasnya</vt:lpstr>
      <vt:lpstr>PowerPoint Presentation</vt:lpstr>
      <vt:lpstr>Renungkan siapa yang tanggung eskternalitas itu</vt:lpstr>
      <vt:lpstr>Tambang timah</vt:lpstr>
      <vt:lpstr>Renungkan, mengapa negara lupa dengan eksternalitas positifnya ?</vt:lpstr>
      <vt:lpstr>Renungkan</vt:lpstr>
      <vt:lpstr>Mengatasi eksternalitas: Privat</vt:lpstr>
      <vt:lpstr>Publik mengatasi eksternalitas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Inovasi …..</dc:title>
  <dc:creator>ppkkYoga13</dc:creator>
  <cp:lastModifiedBy>Microsoft Office User</cp:lastModifiedBy>
  <cp:revision>70</cp:revision>
  <dcterms:created xsi:type="dcterms:W3CDTF">2016-11-11T16:16:11Z</dcterms:created>
  <dcterms:modified xsi:type="dcterms:W3CDTF">2019-03-27T03:02:59Z</dcterms:modified>
</cp:coreProperties>
</file>