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9" r:id="rId3"/>
    <p:sldId id="260" r:id="rId4"/>
    <p:sldId id="267" r:id="rId5"/>
    <p:sldId id="266" r:id="rId6"/>
    <p:sldId id="268" r:id="rId7"/>
    <p:sldId id="269" r:id="rId8"/>
    <p:sldId id="285" r:id="rId9"/>
    <p:sldId id="270" r:id="rId10"/>
    <p:sldId id="271" r:id="rId11"/>
    <p:sldId id="272" r:id="rId12"/>
    <p:sldId id="273" r:id="rId13"/>
    <p:sldId id="274" r:id="rId14"/>
    <p:sldId id="287" r:id="rId15"/>
    <p:sldId id="275" r:id="rId16"/>
    <p:sldId id="279" r:id="rId17"/>
    <p:sldId id="289" r:id="rId18"/>
    <p:sldId id="290" r:id="rId19"/>
    <p:sldId id="291" r:id="rId20"/>
    <p:sldId id="288" r:id="rId21"/>
    <p:sldId id="292" r:id="rId22"/>
    <p:sldId id="293" r:id="rId23"/>
    <p:sldId id="294" r:id="rId24"/>
    <p:sldId id="277" r:id="rId25"/>
    <p:sldId id="278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6" autoAdjust="0"/>
    <p:restoredTop sz="86721" autoAdjust="0"/>
  </p:normalViewPr>
  <p:slideViewPr>
    <p:cSldViewPr snapToGrid="0">
      <p:cViewPr>
        <p:scale>
          <a:sx n="110" d="100"/>
          <a:sy n="110" d="100"/>
        </p:scale>
        <p:origin x="5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29B835-14C2-4D19-9824-C3EF876998D1}" type="datetimeFigureOut">
              <a:rPr lang="id-ID"/>
              <a:pPr>
                <a:defRPr/>
              </a:pPr>
              <a:t>09/03/21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0250AB-892F-40C3-878B-3E8BF24946E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sebaliknya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cabe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pasar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mnenjadi</a:t>
            </a:r>
            <a:r>
              <a:rPr lang="en-US" baseline="0" dirty="0" smtClean="0"/>
              <a:t> 50ribu/ kg yang </a:t>
            </a:r>
            <a:r>
              <a:rPr lang="en-US" baseline="0" dirty="0" err="1" smtClean="0"/>
              <a:t>semula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hanya</a:t>
            </a:r>
            <a:r>
              <a:rPr lang="en-US" baseline="0" dirty="0" smtClean="0"/>
              <a:t> 10.000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sdh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berkurang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lain yang </a:t>
            </a:r>
            <a:r>
              <a:rPr lang="en-US" baseline="0" dirty="0" err="1" smtClean="0"/>
              <a:t>berkaitan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tsb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lain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dibedakan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golongan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substitusi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pengganti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komplementer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pelengkap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netral</a:t>
            </a:r>
            <a:r>
              <a:rPr lang="en-US" baseline="0" dirty="0" smtClean="0"/>
              <a:t>(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memniliki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sekali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tsb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. Dan </a:t>
            </a:r>
            <a:r>
              <a:rPr lang="en-US" baseline="0" dirty="0" err="1" smtClean="0"/>
              <a:t>sebaliknya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substitusi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peningkatan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ayam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.</a:t>
            </a:r>
          </a:p>
          <a:p>
            <a:pPr marL="0" indent="0">
              <a:buNone/>
            </a:pPr>
            <a:r>
              <a:rPr lang="en-US" baseline="0" dirty="0" err="1" smtClean="0"/>
              <a:t>Komplementer</a:t>
            </a:r>
            <a:r>
              <a:rPr lang="en-US" baseline="0" dirty="0" smtClean="0"/>
              <a:t>. Mobil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bensin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3.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pendapatan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relative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. Akan </a:t>
            </a:r>
            <a:r>
              <a:rPr lang="en-US" baseline="0" dirty="0" err="1" smtClean="0"/>
              <a:t>tetapi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jenis-jenis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dibeli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brang</a:t>
            </a:r>
            <a:r>
              <a:rPr lang="en-US" baseline="0" dirty="0" smtClean="0"/>
              <a:t> inferior, </a:t>
            </a:r>
            <a:r>
              <a:rPr lang="en-US" baseline="0" dirty="0" err="1" smtClean="0"/>
              <a:t>esensial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normal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mewah.misalnya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belanja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pakaian</a:t>
            </a:r>
            <a:r>
              <a:rPr lang="en-US" baseline="0" dirty="0" smtClean="0"/>
              <a:t> </a:t>
            </a:r>
          </a:p>
          <a:p>
            <a:pPr marL="0" indent="0">
              <a:buNone/>
            </a:pPr>
            <a:r>
              <a:rPr lang="en-US" baseline="0" dirty="0" smtClean="0"/>
              <a:t>4. </a:t>
            </a:r>
            <a:r>
              <a:rPr lang="en-US" baseline="0" dirty="0" err="1" smtClean="0"/>
              <a:t>Cita</a:t>
            </a:r>
            <a:r>
              <a:rPr lang="en-US" baseline="0" dirty="0" smtClean="0"/>
              <a:t> rasa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pengaruh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keinginan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1960an orang </a:t>
            </a:r>
            <a:r>
              <a:rPr lang="en-US" baseline="0" dirty="0" err="1" smtClean="0"/>
              <a:t>sedikit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jepang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sejak</a:t>
            </a:r>
            <a:r>
              <a:rPr lang="en-US" baseline="0" dirty="0" smtClean="0"/>
              <a:t> 1970an </a:t>
            </a:r>
            <a:r>
              <a:rPr lang="en-US" baseline="0" dirty="0" err="1" smtClean="0"/>
              <a:t>hampir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didunia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didapati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jepang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popilar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berdampak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amerika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eropa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berkurang</a:t>
            </a:r>
            <a:r>
              <a:rPr lang="en-US" baseline="0" dirty="0" smtClean="0"/>
              <a:t>. </a:t>
            </a:r>
          </a:p>
          <a:p>
            <a:pPr marL="0" indent="0">
              <a:buNone/>
            </a:pPr>
            <a:r>
              <a:rPr lang="en-US" baseline="0" dirty="0" err="1" smtClean="0"/>
              <a:t>Merk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sekarang</a:t>
            </a:r>
            <a:r>
              <a:rPr lang="en-US" baseline="0" dirty="0" smtClean="0"/>
              <a:t> orang </a:t>
            </a:r>
            <a:r>
              <a:rPr lang="mr-IN" baseline="0" dirty="0" smtClean="0"/>
              <a:t>–</a:t>
            </a:r>
            <a:r>
              <a:rPr lang="en-US" baseline="0" dirty="0" smtClean="0"/>
              <a:t>orang </a:t>
            </a:r>
            <a:r>
              <a:rPr lang="en-US" baseline="0" dirty="0" err="1" smtClean="0"/>
              <a:t>selera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memakai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samsung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dibandingkan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nokia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padahal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2000an </a:t>
            </a:r>
            <a:r>
              <a:rPr lang="en-US" baseline="0" dirty="0" err="1" smtClean="0"/>
              <a:t>nokia</a:t>
            </a:r>
            <a:r>
              <a:rPr lang="en-US" baseline="0" dirty="0" smtClean="0"/>
              <a:t> yang paling </a:t>
            </a:r>
            <a:r>
              <a:rPr lang="en-US" baseline="0" dirty="0" err="1" smtClean="0"/>
              <a:t>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dipasaran</a:t>
            </a:r>
            <a:r>
              <a:rPr lang="en-US" baseline="0" dirty="0" smtClean="0"/>
              <a:t>. </a:t>
            </a:r>
            <a:r>
              <a:rPr lang="en-US" baseline="0" dirty="0" smtClean="0"/>
              <a:t>Di </a:t>
            </a:r>
            <a:r>
              <a:rPr lang="en-US" baseline="0" dirty="0" err="1" smtClean="0"/>
              <a:t>sulawesi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manis2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diminati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laku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6.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penduduk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tdk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sendirinya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menyebabkan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bertambahnya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penduduk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diikuti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bertambahnya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kesempatan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. Hal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menyebabkan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peningkatan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pendapatan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menambah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diminta</a:t>
            </a:r>
            <a:r>
              <a:rPr lang="en-US" baseline="0" dirty="0" smtClean="0"/>
              <a:t>. </a:t>
            </a:r>
          </a:p>
          <a:p>
            <a:pPr marL="0" indent="0">
              <a:buNone/>
            </a:pPr>
            <a:r>
              <a:rPr lang="en-US" baseline="0" dirty="0" smtClean="0"/>
              <a:t>5. </a:t>
            </a:r>
            <a:r>
              <a:rPr lang="en-US" baseline="0" dirty="0" err="1" smtClean="0"/>
              <a:t>Ekspektasi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ramalan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mungkina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</a:t>
            </a:r>
            <a:r>
              <a:rPr lang="en-US" baseline="0" dirty="0" smtClean="0"/>
              <a:t> di masa </a:t>
            </a:r>
            <a:r>
              <a:rPr lang="en-US" baseline="0" dirty="0" err="1" smtClean="0"/>
              <a:t>yan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minta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memperkirakan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meramalkan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harga-harga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peingkatan</a:t>
            </a:r>
            <a:r>
              <a:rPr lang="en-US" baseline="0" dirty="0" smtClean="0"/>
              <a:t> di masa yang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gunanya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menghemat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pengeluaaran</a:t>
            </a:r>
            <a:r>
              <a:rPr lang="en-US" baseline="0" dirty="0" smtClean="0"/>
              <a:t> di masa yang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sedikit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sdh</a:t>
            </a:r>
            <a:r>
              <a:rPr lang="en-US" baseline="0" dirty="0" smtClean="0"/>
              <a:t> tau </a:t>
            </a:r>
            <a:r>
              <a:rPr lang="en-US" baseline="0" dirty="0" err="1" smtClean="0"/>
              <a:t>waktunya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ditampung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kulkas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250AB-892F-40C3-878B-3E8BF24946E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463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buAutoNum type="arabicPeriod"/>
            </a:pPr>
            <a:r>
              <a:rPr lang="en-US" baseline="0" dirty="0" err="1" smtClean="0"/>
              <a:t>Apabila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kenaikan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Sebaliknya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sabun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2000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3000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sabun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mandi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 pula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Apabila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ditawarkan.penjual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berharap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beralih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lain yang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kopi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menyebabkan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penggantinya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menjual</a:t>
            </a:r>
            <a:r>
              <a:rPr lang="en-US" baseline="0" dirty="0" smtClean="0"/>
              <a:t> the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berkaitan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seperti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mmbeli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baku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gaji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pegawai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bahan2 </a:t>
            </a:r>
            <a:r>
              <a:rPr lang="en-US" baseline="0" dirty="0" err="1" smtClean="0"/>
              <a:t>pendukung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Apabila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barang2 </a:t>
            </a:r>
            <a:r>
              <a:rPr lang="en-US" baseline="0" dirty="0" err="1" smtClean="0"/>
              <a:t>diproduksi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akibatnya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produksinya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sedikit</a:t>
            </a:r>
            <a:r>
              <a:rPr lang="en-US" baseline="0" dirty="0" smtClean="0"/>
              <a:t>. Hal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rugi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Sebaliknya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demikian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penawaran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Teknologi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tknologi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modern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memudahkan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menghaslkan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mesin-mesin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menurunkan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memudahkan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unutuk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1 kg </a:t>
            </a:r>
            <a:r>
              <a:rPr lang="en-US" baseline="0" dirty="0" err="1" smtClean="0"/>
              <a:t>gula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dikeluarkan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x </a:t>
            </a:r>
            <a:r>
              <a:rPr lang="en-US" baseline="0" dirty="0" err="1" smtClean="0"/>
              <a:t>sebesar</a:t>
            </a:r>
            <a:r>
              <a:rPr lang="en-US" baseline="0" dirty="0" smtClean="0"/>
              <a:t> 7 </a:t>
            </a:r>
            <a:r>
              <a:rPr lang="en-US" baseline="0" dirty="0" err="1" smtClean="0"/>
              <a:t>ribu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jualnya</a:t>
            </a:r>
            <a:r>
              <a:rPr lang="en-US" baseline="0" dirty="0" smtClean="0"/>
              <a:t> 12.000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dg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modern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dikeluarkan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hanya</a:t>
            </a:r>
            <a:r>
              <a:rPr lang="en-US" baseline="0" dirty="0" smtClean="0"/>
              <a:t> 6.000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demikian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x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kemajuan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teknologiproduksidapat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ditambah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murah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Pajak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ketetapan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.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akibatnya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penawaran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berkurang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Ekspektasi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perkiraan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di masa </a:t>
            </a:r>
            <a:r>
              <a:rPr lang="en-US" baseline="0" dirty="0" err="1" smtClean="0"/>
              <a:t>depan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memperkirakan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penghasilan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masyarakat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menurunkan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ekonomi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sementara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penghasilan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</a:t>
            </a:r>
            <a:r>
              <a:rPr lang="en-US" baseline="0" dirty="0" smtClean="0"/>
              <a:t>..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mengurangi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laku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250AB-892F-40C3-878B-3E8BF24946E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588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didefinisikan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kurva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menunjukkan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ditawarkan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250AB-892F-40C3-878B-3E8BF24946E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5335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aseline="0" dirty="0" err="1" smtClean="0"/>
              <a:t>kanan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bergeser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kanan</a:t>
            </a:r>
            <a:r>
              <a:rPr lang="en-US" baseline="0" dirty="0" smtClean="0"/>
              <a:t> .</a:t>
            </a:r>
            <a:r>
              <a:rPr lang="en-US" baseline="0" dirty="0" err="1" smtClean="0"/>
              <a:t>kiri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250AB-892F-40C3-878B-3E8BF24946E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54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dirty="0" err="1" smtClean="0"/>
              <a:t>Kelebihn</a:t>
            </a:r>
            <a:r>
              <a:rPr lang="id-ID" dirty="0" smtClean="0"/>
              <a:t> permintaan; jumlah barang </a:t>
            </a:r>
            <a:r>
              <a:rPr lang="id-ID" dirty="0" err="1" smtClean="0"/>
              <a:t>yangdiminta</a:t>
            </a:r>
            <a:r>
              <a:rPr lang="id-ID" dirty="0" smtClean="0"/>
              <a:t> lebih besar daripada </a:t>
            </a:r>
            <a:r>
              <a:rPr lang="id-ID" dirty="0" err="1" smtClean="0"/>
              <a:t>yg</a:t>
            </a:r>
            <a:r>
              <a:rPr lang="id-ID" dirty="0" smtClean="0"/>
              <a:t> ditawarkan, kompetisi akan terjadi </a:t>
            </a:r>
            <a:r>
              <a:rPr lang="id-ID" dirty="0" err="1" smtClean="0"/>
              <a:t>diantara</a:t>
            </a:r>
            <a:r>
              <a:rPr lang="id-ID" dirty="0" smtClean="0"/>
              <a:t> </a:t>
            </a:r>
            <a:r>
              <a:rPr lang="id-ID" dirty="0" err="1" smtClean="0"/>
              <a:t>pembeli,harga</a:t>
            </a:r>
            <a:r>
              <a:rPr lang="id-ID" dirty="0" smtClean="0"/>
              <a:t> akan naik </a:t>
            </a:r>
            <a:r>
              <a:rPr lang="id-ID" dirty="0" err="1" smtClean="0"/>
              <a:t>utk</a:t>
            </a:r>
            <a:r>
              <a:rPr lang="id-ID" dirty="0" smtClean="0"/>
              <a:t> mendorong jumlah permintaan dan </a:t>
            </a:r>
            <a:r>
              <a:rPr lang="id-ID" dirty="0" err="1" smtClean="0"/>
              <a:t>penawwaran</a:t>
            </a:r>
            <a:r>
              <a:rPr lang="id-ID" dirty="0" smtClean="0"/>
              <a:t> ke arah keseimbangan</a:t>
            </a:r>
          </a:p>
          <a:p>
            <a:r>
              <a:rPr lang="id-ID" dirty="0" smtClean="0"/>
              <a:t>Kelebihan penawaran: ketika jumlah barang </a:t>
            </a:r>
            <a:r>
              <a:rPr lang="id-ID" dirty="0" err="1" smtClean="0"/>
              <a:t>yg</a:t>
            </a:r>
            <a:r>
              <a:rPr lang="id-ID" dirty="0" smtClean="0"/>
              <a:t> ditawarkan lebih besar daripada </a:t>
            </a:r>
            <a:r>
              <a:rPr lang="id-ID" dirty="0" err="1" smtClean="0"/>
              <a:t>yg</a:t>
            </a:r>
            <a:r>
              <a:rPr lang="id-ID" dirty="0" smtClean="0"/>
              <a:t> diminta. Kompetisi akan terjadi antar penjual, akibat stok barang yang banyak, sedangkan pembelinya. Maka harga akan turun untuk mencapai keseimbangan.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E416B-7358-4ED7-A929-61A0A7652E1E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7C20-02B3-489B-B82C-223BF02EFDB5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D68B-D4FE-49A1-811B-7AA1BE739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5833-55A0-4B53-AD39-E579BACFA044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C5F4-6A97-4B2E-97FF-8CAAA882F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FF13-36DB-4075-A8DA-013EDFA8B341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9181A-6B9B-4124-9BFC-2C4C88001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55960-4A5C-41A9-845F-8E2F24F73971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896D-85C3-44F2-BE2D-C4132675D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75BB2-1178-4AAC-90D3-E8F77EAE8068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6549-8B96-48EE-95E9-C6024FBD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8B29-084C-4DBF-BE1D-7914D9DC484F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6112-3EC3-47AF-B137-2446B126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2FF9-7CC3-4E65-8B10-0A04AC1223FC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8E7C2-9D80-42FF-B753-4AB48BD99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34AD-8B6F-4B4B-B1A1-04B014B5E730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D108-38E6-4E70-9AB2-26EDD84E6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D94A-EF10-441C-83FA-1A16065BCAB9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5336-25B1-4B9D-B7E7-D501D6F0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FEF6-C117-471E-AB31-D5129C61CE75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9B3F-72F7-473A-B102-907B935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2E9C-1644-4BA3-9528-ABECC061CA57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B8F0-997D-488C-8117-1F6554CC1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638B-EEC8-489B-AEC7-FAC47F36700B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2D84-7678-472D-A971-386FD77E7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30C4-BEFE-4F33-9B66-EE8FD2046D8B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58187-EBCD-4BFD-80F2-3F9933DC4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8612-503B-4FF3-BFA7-9B783CF55478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C04C5-01AB-45B5-8A4E-3174BD1D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783C-82BA-49F2-A12E-21618D2B35E3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A13D-246E-44DA-829A-F1A95D759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F9C8-E49E-4E24-A951-B300BD52E038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6C0F-FC60-46FA-AF3A-23CEC077E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C62C37-EBCD-4497-A1A7-55A56007E509}" type="datetimeFigureOut">
              <a:rPr lang="en-US"/>
              <a:pPr>
                <a:defRPr/>
              </a:pPr>
              <a:t>3/9/21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C37AB6-7D19-4384-AE00-E63553C0D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32" r:id="rId11"/>
    <p:sldLayoutId id="2147483727" r:id="rId12"/>
    <p:sldLayoutId id="2147483733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6.xls"/><Relationship Id="rId4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7.xls"/><Relationship Id="rId5" Type="http://schemas.openxmlformats.org/officeDocument/2006/relationships/image" Target="../media/image7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xcel_97_-_2004_Worksheet8.xls"/><Relationship Id="rId5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2.png"/><Relationship Id="rId5" Type="http://schemas.openxmlformats.org/officeDocument/2006/relationships/oleObject" Target="../embeddings/Microsoft_Excel_97_-_2004_Worksheet3.xls"/><Relationship Id="rId6" Type="http://schemas.openxmlformats.org/officeDocument/2006/relationships/image" Target="../media/image3.png"/><Relationship Id="rId7" Type="http://schemas.openxmlformats.org/officeDocument/2006/relationships/oleObject" Target="../embeddings/Microsoft_Excel_97_-_2004_Worksheet4.xls"/><Relationship Id="rId8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5.xls"/><Relationship Id="rId4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id-ID" sz="4800" smtClean="0"/>
              <a:t>PERMINTAAN, PENAWARAN, DAN KESEIMBANGAN PASAR, ELASTISITAS</a:t>
            </a:r>
            <a:endParaRPr lang="en-US" sz="48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1800" dirty="0" err="1" smtClean="0"/>
              <a:t>Erni</a:t>
            </a:r>
            <a:r>
              <a:rPr lang="en-US" sz="1800" dirty="0" smtClean="0"/>
              <a:t> </a:t>
            </a:r>
            <a:r>
              <a:rPr lang="en-US" sz="1800" dirty="0" err="1" smtClean="0"/>
              <a:t>Saharuddin</a:t>
            </a:r>
            <a:r>
              <a:rPr lang="en-US" sz="1800" dirty="0" smtClean="0"/>
              <a:t>, </a:t>
            </a:r>
            <a:r>
              <a:rPr lang="en-US" sz="1800" dirty="0" err="1" smtClean="0"/>
              <a:t>S.Sos</a:t>
            </a:r>
            <a:r>
              <a:rPr lang="en-US" sz="1800" dirty="0" smtClean="0"/>
              <a:t>., MPA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466137" cy="892175"/>
          </a:xfrm>
        </p:spPr>
        <p:txBody>
          <a:bodyPr/>
          <a:lstStyle/>
          <a:p>
            <a:pPr eaLnBrk="1" hangingPunct="1"/>
            <a:r>
              <a:rPr lang="id-ID" smtClean="0"/>
              <a:t>TEORI PENAWARAN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863" y="1677988"/>
            <a:ext cx="8596312" cy="4364037"/>
          </a:xfrm>
        </p:spPr>
        <p:txBody>
          <a:bodyPr/>
          <a:lstStyle/>
          <a:p>
            <a:pPr eaLnBrk="1" hangingPunct="1"/>
            <a:r>
              <a:rPr lang="id-ID" sz="2800" smtClean="0"/>
              <a:t>Teori penawaran menerangkan sifat para penjual dalam menawarkan sesuatu barang yang dijualnya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Penentu-penentu penawaran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09725" y="1697038"/>
            <a:ext cx="7269163" cy="3879850"/>
          </a:xfrm>
        </p:spPr>
        <p:txBody>
          <a:bodyPr/>
          <a:lstStyle/>
          <a:p>
            <a:pPr eaLnBrk="1" hangingPunct="1"/>
            <a:r>
              <a:rPr lang="id-ID" sz="2400" dirty="0" smtClean="0"/>
              <a:t>Harga barang itu sendiri</a:t>
            </a:r>
          </a:p>
          <a:p>
            <a:pPr eaLnBrk="1" hangingPunct="1"/>
            <a:r>
              <a:rPr lang="en-US" sz="2400" dirty="0" smtClean="0"/>
              <a:t>H</a:t>
            </a:r>
            <a:r>
              <a:rPr lang="id-ID" sz="2400" dirty="0" err="1" smtClean="0"/>
              <a:t>arga</a:t>
            </a:r>
            <a:r>
              <a:rPr lang="id-ID" sz="2400" dirty="0" smtClean="0"/>
              <a:t> barang lain</a:t>
            </a:r>
          </a:p>
          <a:p>
            <a:pPr eaLnBrk="1" hangingPunct="1"/>
            <a:r>
              <a:rPr lang="id-ID" sz="2400" dirty="0" smtClean="0"/>
              <a:t>Biaya produksi</a:t>
            </a:r>
          </a:p>
          <a:p>
            <a:pPr eaLnBrk="1" hangingPunct="1"/>
            <a:r>
              <a:rPr lang="id-ID" sz="2400" dirty="0" smtClean="0"/>
              <a:t>Teknologi </a:t>
            </a:r>
          </a:p>
          <a:p>
            <a:pPr eaLnBrk="1" hangingPunct="1"/>
            <a:r>
              <a:rPr lang="id-ID" sz="2400" dirty="0" smtClean="0"/>
              <a:t>Pajak</a:t>
            </a:r>
          </a:p>
          <a:p>
            <a:pPr eaLnBrk="1" hangingPunct="1"/>
            <a:r>
              <a:rPr lang="id-ID" sz="2400" dirty="0" err="1" smtClean="0"/>
              <a:t>Ekspektasi</a:t>
            </a:r>
            <a:r>
              <a:rPr lang="id-ID" sz="2400" dirty="0" smtClean="0"/>
              <a:t> </a:t>
            </a:r>
          </a:p>
          <a:p>
            <a:pPr eaLnBrk="1" hangingPunct="1"/>
            <a:r>
              <a:rPr lang="id-ID" sz="2400" b="1" dirty="0" smtClean="0">
                <a:solidFill>
                  <a:srgbClr val="FF0000"/>
                </a:solidFill>
              </a:rPr>
              <a:t>Jumlah penjual (pasar)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Hukum penawaran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863" y="1641475"/>
            <a:ext cx="8596312" cy="3881438"/>
          </a:xfrm>
        </p:spPr>
        <p:txBody>
          <a:bodyPr/>
          <a:lstStyle/>
          <a:p>
            <a:pPr eaLnBrk="1" hangingPunct="1"/>
            <a:r>
              <a:rPr lang="id-ID" sz="2400" dirty="0" smtClean="0"/>
              <a:t>Hukum penawaran pada dasarnya mengatakan bahwa makin tinggi harga sesuatu barang, semakin banyak jumlah barang </a:t>
            </a:r>
            <a:r>
              <a:rPr lang="id-ID" sz="2400" dirty="0" err="1" smtClean="0"/>
              <a:t>trsebut</a:t>
            </a:r>
            <a:r>
              <a:rPr lang="id-ID" sz="2400" dirty="0" smtClean="0"/>
              <a:t> ditawarkan oleh penjual. Sebaliknya, makin rendah harga barang semakin sedikit jumlah barang tersebut ditawarkan.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14325" y="195263"/>
          <a:ext cx="3466532" cy="3175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4085"/>
                <a:gridCol w="184244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HARGA</a:t>
                      </a:r>
                      <a:r>
                        <a:rPr lang="id-ID" sz="1600" baseline="0" dirty="0" smtClean="0"/>
                        <a:t> ICE CREAM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JUMLAH YANG DITAWARKAN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18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rot="16200000" flipH="1">
            <a:off x="2565400" y="1828800"/>
            <a:ext cx="3603625" cy="4921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779838"/>
            <a:ext cx="4791075" cy="4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Chart 10"/>
          <p:cNvGraphicFramePr>
            <a:graphicFrameLocks/>
          </p:cNvGraphicFramePr>
          <p:nvPr/>
        </p:nvGraphicFramePr>
        <p:xfrm>
          <a:off x="3711575" y="2916238"/>
          <a:ext cx="5364163" cy="394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5364945" imgH="3938357" progId="Excel.Chart.8">
                  <p:embed/>
                </p:oleObj>
              </mc:Choice>
              <mc:Fallback>
                <p:oleObj r:id="rId3" imgW="5364945" imgH="3938357" progId="Excel.Chart.8">
                  <p:embed/>
                  <p:pic>
                    <p:nvPicPr>
                      <p:cNvPr id="0" name="Char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2916238"/>
                        <a:ext cx="5364163" cy="394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556837"/>
              </p:ext>
            </p:extLst>
          </p:nvPr>
        </p:nvGraphicFramePr>
        <p:xfrm>
          <a:off x="2756582" y="2049859"/>
          <a:ext cx="5102628" cy="29999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9980"/>
                <a:gridCol w="281264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HARGA</a:t>
                      </a:r>
                      <a:r>
                        <a:rPr lang="id-ID" sz="1600" baseline="0" dirty="0" smtClean="0"/>
                        <a:t> BAKSO/MANGKOK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JUMLAH YANG DITAWARKAN</a:t>
                      </a:r>
                      <a:endParaRPr lang="id-ID" sz="1600" dirty="0"/>
                    </a:p>
                  </a:txBody>
                  <a:tcPr/>
                </a:tc>
              </a:tr>
              <a:tr h="48416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8416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18.000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48416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16.000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  <a:tr h="48416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14.000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484164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84385" y="1250066"/>
            <a:ext cx="547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penawarannya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Pergeseran kurva penawaran 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77863" y="1760538"/>
            <a:ext cx="8596312" cy="42814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id-ID" sz="1800" dirty="0" smtClean="0"/>
              <a:t>Terjadi pada saat setiap penentu penawaran, selain harga, berubah, maka kurva penawaran akan bergeser</a:t>
            </a:r>
          </a:p>
          <a:p>
            <a:pPr eaLnBrk="1" hangingPunct="1">
              <a:buFont typeface="Wingdings 3" pitchFamily="18" charset="2"/>
              <a:buNone/>
            </a:pPr>
            <a:endParaRPr lang="id-ID" sz="1800" dirty="0" smtClean="0"/>
          </a:p>
        </p:txBody>
      </p:sp>
      <p:graphicFrame>
        <p:nvGraphicFramePr>
          <p:cNvPr id="5122" name="Chart 3"/>
          <p:cNvGraphicFramePr>
            <a:graphicFrameLocks/>
          </p:cNvGraphicFramePr>
          <p:nvPr/>
        </p:nvGraphicFramePr>
        <p:xfrm>
          <a:off x="2116138" y="2565400"/>
          <a:ext cx="5157787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4" imgW="5157663" imgH="3243353" progId="Excel.Chart.8">
                  <p:embed/>
                </p:oleObj>
              </mc:Choice>
              <mc:Fallback>
                <p:oleObj r:id="rId4" imgW="5157663" imgH="3243353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2565400"/>
                        <a:ext cx="5157787" cy="324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4121150" y="4394200"/>
            <a:ext cx="10382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94125" y="5281613"/>
            <a:ext cx="996950" cy="26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518025" y="3903663"/>
            <a:ext cx="15271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100">
                <a:latin typeface="Trebuchet MS" pitchFamily="34" charset="0"/>
              </a:rPr>
              <a:t>Penurunan dalam penawaran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4176713" y="4899025"/>
            <a:ext cx="18827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>
                <a:latin typeface="Trebuchet MS" pitchFamily="34" charset="0"/>
              </a:rPr>
              <a:t>Peningkatan dalam penawaran</a:t>
            </a:r>
          </a:p>
          <a:p>
            <a:endParaRPr lang="id-ID" sz="1000">
              <a:latin typeface="Trebuchet MS" pitchFamily="34" charset="0"/>
            </a:endParaRPr>
          </a:p>
        </p:txBody>
      </p:sp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7056438" y="3711575"/>
            <a:ext cx="463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Trebuchet MS" pitchFamily="34" charset="0"/>
              </a:rPr>
              <a:t>s</a:t>
            </a:r>
            <a:r>
              <a:rPr lang="id-ID" sz="1100">
                <a:latin typeface="Trebuchet MS" pitchFamily="34" charset="0"/>
              </a:rPr>
              <a:t>1</a:t>
            </a:r>
            <a:endParaRPr lang="id-ID">
              <a:latin typeface="Trebuchet MS" pitchFamily="34" charset="0"/>
            </a:endParaRP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6919913" y="43815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Trebuchet MS" pitchFamily="34" charset="0"/>
              </a:rPr>
              <a:t>s</a:t>
            </a:r>
            <a:r>
              <a:rPr lang="id-ID" sz="1100">
                <a:latin typeface="Trebuchet MS" pitchFamily="34" charset="0"/>
              </a:rPr>
              <a:t>2</a:t>
            </a:r>
            <a:endParaRPr lang="id-ID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KUIS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77863" y="1270000"/>
            <a:ext cx="8596312" cy="4486275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AutoNum type="arabicPeriod"/>
            </a:pPr>
            <a:r>
              <a:rPr lang="id-ID" sz="2800" dirty="0" smtClean="0"/>
              <a:t>Harga gula naik maka kurva penawaran bagaimana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AutoNum type="arabicPeriod"/>
            </a:pPr>
            <a:r>
              <a:rPr lang="id-ID" dirty="0"/>
              <a:t>Udara dingin-jaket , mempengaruhi permintaan atau penawaran? kurva bergeser ke arah mana?</a:t>
            </a:r>
          </a:p>
          <a:p>
            <a:pPr eaLnBrk="1" hangingPunct="1">
              <a:buNone/>
            </a:pPr>
            <a:endParaRPr lang="id-ID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AutoNum type="arabicPeriod"/>
            </a:pPr>
            <a:r>
              <a:rPr lang="en-US" dirty="0"/>
              <a:t>U</a:t>
            </a:r>
            <a:r>
              <a:rPr lang="id-ID" dirty="0"/>
              <a:t>dara panas-</a:t>
            </a:r>
            <a:r>
              <a:rPr lang="id-ID" dirty="0" err="1"/>
              <a:t>ice</a:t>
            </a:r>
            <a:r>
              <a:rPr lang="id-ID" dirty="0"/>
              <a:t> </a:t>
            </a:r>
            <a:r>
              <a:rPr lang="id-ID" dirty="0" err="1"/>
              <a:t>cream</a:t>
            </a:r>
            <a:r>
              <a:rPr lang="id-ID" dirty="0"/>
              <a:t> mempengaruhi kurva penawaran atau permintaan? Kurva bergeser ke arah mana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Pemerintah menaikkan harga pajak rokok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61988" y="577850"/>
            <a:ext cx="8596312" cy="1320800"/>
          </a:xfrm>
        </p:spPr>
        <p:txBody>
          <a:bodyPr/>
          <a:lstStyle/>
          <a:p>
            <a:pPr eaLnBrk="1" hangingPunct="1"/>
            <a:r>
              <a:rPr lang="id-ID" smtClean="0"/>
              <a:t>TEORI PERMINTAAN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77863" y="1687513"/>
            <a:ext cx="8596312" cy="4354512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id-ID" smtClean="0"/>
              <a:t>Teori Permintaan menerangkan tentang sifat permintaan para pembeli terhadap suatu barang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574158"/>
            <a:ext cx="8596312" cy="446786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id-ID" sz="2000" dirty="0" smtClean="0"/>
              <a:t>5. Harga </a:t>
            </a:r>
            <a:r>
              <a:rPr lang="id-ID" sz="2000" dirty="0"/>
              <a:t>gula turun, bagaimana pengaruh perubahan ini terhadap penawaran  </a:t>
            </a:r>
            <a:r>
              <a:rPr lang="id-ID" sz="2000" dirty="0" err="1"/>
              <a:t>ice</a:t>
            </a:r>
            <a:r>
              <a:rPr lang="id-ID" sz="2000" dirty="0"/>
              <a:t>  </a:t>
            </a:r>
            <a:r>
              <a:rPr lang="id-ID" sz="2000" dirty="0" err="1"/>
              <a:t>cream</a:t>
            </a:r>
            <a:r>
              <a:rPr lang="id-ID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26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en-US" dirty="0"/>
              <a:t>6. P</a:t>
            </a:r>
            <a:r>
              <a:rPr lang="id-ID" dirty="0" err="1"/>
              <a:t>endapatan</a:t>
            </a:r>
            <a:r>
              <a:rPr lang="id-ID" dirty="0"/>
              <a:t> meningkat terhadap pembelian pakaian. </a:t>
            </a:r>
            <a:r>
              <a:rPr lang="en-US" dirty="0"/>
              <a:t>K</a:t>
            </a:r>
            <a:r>
              <a:rPr lang="id-ID" dirty="0" err="1"/>
              <a:t>urva</a:t>
            </a:r>
            <a:r>
              <a:rPr lang="id-ID" dirty="0"/>
              <a:t> bergeser ke arah mana</a:t>
            </a:r>
            <a:r>
              <a:rPr lang="id-ID" dirty="0" smtClean="0"/>
              <a:t>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84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id-ID" dirty="0"/>
              <a:t>7. </a:t>
            </a:r>
            <a:r>
              <a:rPr lang="en-US" dirty="0"/>
              <a:t>T</a:t>
            </a:r>
            <a:r>
              <a:rPr lang="id-ID" dirty="0" err="1"/>
              <a:t>eknologi</a:t>
            </a:r>
            <a:r>
              <a:rPr lang="id-ID" dirty="0"/>
              <a:t> meningkat terhadap produksi baju. </a:t>
            </a:r>
            <a:r>
              <a:rPr lang="en-US" dirty="0"/>
              <a:t>K</a:t>
            </a:r>
            <a:r>
              <a:rPr lang="id-ID" dirty="0" err="1"/>
              <a:t>urva</a:t>
            </a:r>
            <a:r>
              <a:rPr lang="id-ID" dirty="0"/>
              <a:t> bergeser ke arah mana?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id-ID" dirty="0"/>
              <a:t>8. </a:t>
            </a:r>
            <a:r>
              <a:rPr lang="id-ID" dirty="0" err="1"/>
              <a:t>Yg</a:t>
            </a:r>
            <a:r>
              <a:rPr lang="id-ID" dirty="0"/>
              <a:t>  manakah dari hal berikut ini </a:t>
            </a:r>
            <a:r>
              <a:rPr lang="id-ID" dirty="0" err="1"/>
              <a:t>yg</a:t>
            </a:r>
            <a:r>
              <a:rPr lang="id-ID" dirty="0"/>
              <a:t> menyebabkan kurva penawaran bergeser ke kiri?</a:t>
            </a:r>
          </a:p>
          <a:p>
            <a:pPr marL="457200" indent="-457200" algn="just" eaLnBrk="1" hangingPunct="1">
              <a:buAutoNum type="alphaLcPeriod"/>
            </a:pPr>
            <a:r>
              <a:rPr lang="id-ID" dirty="0"/>
              <a:t>Perusahaan menghadapi masalah </a:t>
            </a:r>
            <a:r>
              <a:rPr lang="id-ID" dirty="0" err="1"/>
              <a:t>utk</a:t>
            </a:r>
            <a:r>
              <a:rPr lang="id-ID" dirty="0"/>
              <a:t> mendapatkan tambahan tenaga kerja?</a:t>
            </a:r>
          </a:p>
          <a:p>
            <a:pPr marL="457200" indent="-457200" algn="just" eaLnBrk="1" hangingPunct="1">
              <a:buAutoNum type="alphaLcPeriod"/>
            </a:pPr>
            <a:r>
              <a:rPr lang="id-ID" dirty="0"/>
              <a:t>Perusahaan menambah investasi untuk menaikkan produksi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KESEIMBANGAN (ekuilibrium)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800" dirty="0" smtClean="0"/>
              <a:t>Ekuilibrium adalah sebuah situasi ketika penawaran dan permintaan dalam keadaan seimbang </a:t>
            </a:r>
          </a:p>
          <a:p>
            <a:pPr eaLnBrk="1" hangingPunct="1"/>
            <a:r>
              <a:rPr lang="id-ID" sz="2800" dirty="0" smtClean="0"/>
              <a:t>Hukum penawaran dan permintaan pernyataan bahwa harga setiap </a:t>
            </a:r>
            <a:r>
              <a:rPr lang="id-ID" sz="2800" dirty="0" err="1" smtClean="0"/>
              <a:t>brang</a:t>
            </a:r>
            <a:r>
              <a:rPr lang="id-ID" sz="2800" dirty="0" smtClean="0"/>
              <a:t> menyesuaikan diri untuk membawa penawaran dan permintaan </a:t>
            </a:r>
            <a:r>
              <a:rPr lang="id-ID" sz="2800" dirty="0" err="1" smtClean="0"/>
              <a:t>tsb</a:t>
            </a:r>
            <a:r>
              <a:rPr lang="id-ID" sz="2800" dirty="0" smtClean="0"/>
              <a:t> </a:t>
            </a:r>
            <a:r>
              <a:rPr lang="id-ID" sz="2800" dirty="0" err="1" smtClean="0"/>
              <a:t>pd</a:t>
            </a:r>
            <a:r>
              <a:rPr lang="id-ID" sz="2800" dirty="0" smtClean="0"/>
              <a:t> keseimbangan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313" cy="1320800"/>
          </a:xfrm>
        </p:spPr>
        <p:txBody>
          <a:bodyPr/>
          <a:lstStyle/>
          <a:p>
            <a:pPr eaLnBrk="1" hangingPunct="1"/>
            <a:r>
              <a:rPr lang="id-ID" smtClean="0"/>
              <a:t>Kurva keseimbangan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973888" y="1978025"/>
          <a:ext cx="4940064" cy="3535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21886"/>
                <a:gridCol w="1272726"/>
                <a:gridCol w="1272726"/>
                <a:gridCol w="1272726"/>
              </a:tblGrid>
              <a:tr h="425682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HARGA</a:t>
                      </a:r>
                      <a:r>
                        <a:rPr lang="id-ID" sz="1200" baseline="0" dirty="0" smtClean="0"/>
                        <a:t> ICE CREAM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JUMLAH YANG DIMINTA 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JUMLAH YG DITAWARKAN 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SIFAT INTERAKSI</a:t>
                      </a:r>
                      <a:endParaRPr lang="id-ID" sz="1200" dirty="0"/>
                    </a:p>
                  </a:txBody>
                  <a:tcPr/>
                </a:tc>
              </a:tr>
              <a:tr h="31108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8.000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KELEBIHAN PENAWARAN</a:t>
                      </a:r>
                      <a:endParaRPr lang="id-ID" sz="1200" dirty="0"/>
                    </a:p>
                  </a:txBody>
                  <a:tcPr/>
                </a:tc>
              </a:tr>
              <a:tr h="22986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270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580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KELEBIHAN PENAWARAN</a:t>
                      </a:r>
                    </a:p>
                  </a:txBody>
                  <a:tcPr/>
                </a:tc>
              </a:tr>
              <a:tr h="31108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350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KELEBIHAN PENAWARAN</a:t>
                      </a:r>
                      <a:endParaRPr lang="id-ID" sz="1200" dirty="0"/>
                    </a:p>
                  </a:txBody>
                  <a:tcPr/>
                </a:tc>
              </a:tr>
              <a:tr h="31108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5.000</a:t>
                      </a:r>
                      <a:endParaRPr lang="id-ID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400</a:t>
                      </a:r>
                      <a:endParaRPr lang="id-ID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400</a:t>
                      </a:r>
                      <a:endParaRPr lang="id-ID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KESEIMBANGAN</a:t>
                      </a:r>
                      <a:endParaRPr lang="id-ID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1108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450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350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KELEBIHAN</a:t>
                      </a:r>
                      <a:r>
                        <a:rPr lang="id-ID" sz="1200" baseline="0" dirty="0" smtClean="0"/>
                        <a:t> PERMINTAAN</a:t>
                      </a:r>
                      <a:endParaRPr lang="id-ID" sz="1200" dirty="0"/>
                    </a:p>
                  </a:txBody>
                  <a:tcPr/>
                </a:tc>
              </a:tr>
              <a:tr h="31108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550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KELEBIHAN</a:t>
                      </a:r>
                      <a:r>
                        <a:rPr lang="id-ID" sz="1200" baseline="0" dirty="0" smtClean="0"/>
                        <a:t> PERMINTAAN</a:t>
                      </a:r>
                      <a:endParaRPr lang="id-ID" sz="1200" dirty="0" smtClean="0"/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KELEBIHAN</a:t>
                      </a:r>
                      <a:r>
                        <a:rPr lang="id-ID" sz="1200" baseline="0" dirty="0" smtClean="0"/>
                        <a:t> PERMINTAAN</a:t>
                      </a:r>
                      <a:endParaRPr lang="id-ID" sz="1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46" name="Chart 10"/>
          <p:cNvGraphicFramePr>
            <a:graphicFrameLocks/>
          </p:cNvGraphicFramePr>
          <p:nvPr/>
        </p:nvGraphicFramePr>
        <p:xfrm>
          <a:off x="873125" y="2076450"/>
          <a:ext cx="5362575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Chart" r:id="rId4" imgW="5362783" imgH="3790796" progId="Excel.Chart.8">
                  <p:embed/>
                </p:oleObj>
              </mc:Choice>
              <mc:Fallback>
                <p:oleObj name="Chart" r:id="rId4" imgW="5362783" imgH="3790796" progId="Excel.Chart.8">
                  <p:embed/>
                  <p:pic>
                    <p:nvPicPr>
                      <p:cNvPr id="0" name="Char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076450"/>
                        <a:ext cx="5362575" cy="379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4163" y="3876675"/>
            <a:ext cx="1065212" cy="25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/>
              <a:t>EKUILIBRIUM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0300" y="2689225"/>
            <a:ext cx="13509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/>
              <a:t>PENAWARAN</a:t>
            </a:r>
          </a:p>
        </p:txBody>
      </p:sp>
      <p:sp>
        <p:nvSpPr>
          <p:cNvPr id="6194" name="TextBox 10"/>
          <p:cNvSpPr txBox="1">
            <a:spLocks noChangeArrowheads="1"/>
          </p:cNvSpPr>
          <p:nvPr/>
        </p:nvSpPr>
        <p:spPr bwMode="auto">
          <a:xfrm>
            <a:off x="4927600" y="4995863"/>
            <a:ext cx="1036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/>
              <a:t>PERMINTAAN</a:t>
            </a:r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2947988" y="3275013"/>
            <a:ext cx="1897062" cy="9525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2524125" y="4681538"/>
            <a:ext cx="2157413" cy="8096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7" name="TextBox 16"/>
          <p:cNvSpPr txBox="1">
            <a:spLocks noChangeArrowheads="1"/>
          </p:cNvSpPr>
          <p:nvPr/>
        </p:nvSpPr>
        <p:spPr bwMode="auto">
          <a:xfrm>
            <a:off x="2689225" y="2974975"/>
            <a:ext cx="21415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/>
              <a:t>KELEBIHAN PENAWARAN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7300" y="4806950"/>
            <a:ext cx="214312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/>
              <a:t>KELEBIHAN PERMINTAAN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82613" y="1082675"/>
            <a:ext cx="5927725" cy="3881438"/>
          </a:xfrm>
        </p:spPr>
        <p:txBody>
          <a:bodyPr/>
          <a:lstStyle/>
          <a:p>
            <a:pPr eaLnBrk="1" hangingPunct="1"/>
            <a:r>
              <a:rPr lang="id-ID" sz="1800" smtClean="0"/>
              <a:t>Pasar Pizza memiliki skedul permintaan dan penawaran berikut ini</a:t>
            </a:r>
          </a:p>
          <a:p>
            <a:pPr eaLnBrk="1" hangingPunct="1"/>
            <a:endParaRPr lang="id-ID" sz="18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813" y="1855788"/>
          <a:ext cx="4396095" cy="3095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83"/>
                <a:gridCol w="1603229"/>
                <a:gridCol w="1624083"/>
              </a:tblGrid>
              <a:tr h="90140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HARGA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KUANTITAS</a:t>
                      </a:r>
                      <a:r>
                        <a:rPr lang="id-ID" sz="1400" baseline="0" dirty="0" smtClean="0"/>
                        <a:t> YG DIMINTA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KUANTITAS YG DITAWARKAN</a:t>
                      </a:r>
                      <a:endParaRPr lang="id-ID" sz="1400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81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98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110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5" name="TextBox 4"/>
          <p:cNvSpPr txBox="1">
            <a:spLocks noChangeArrowheads="1"/>
          </p:cNvSpPr>
          <p:nvPr/>
        </p:nvSpPr>
        <p:spPr bwMode="auto">
          <a:xfrm>
            <a:off x="6154738" y="1651000"/>
            <a:ext cx="3684587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1. Gambarkan kurva permintaaan dan penawarannya. Berapakah harga dan kuantitas ekuilbrium pada pasar ini? </a:t>
            </a:r>
          </a:p>
          <a:p>
            <a:r>
              <a:rPr lang="id-ID"/>
              <a:t>2. Jika harga aktual di pasar ini berada di atas harga ekuilibrium apa yg kira-kira akan menggerakkan pasar ke arah ekuilibriumnya?</a:t>
            </a:r>
          </a:p>
          <a:p>
            <a:r>
              <a:rPr lang="id-ID"/>
              <a:t>3. Jika harga aktual berada di bawah harga ekuilibriumnya apa yang menggerakkan pasar ke arah ekulibriumnya?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5818187" cy="3881437"/>
          </a:xfrm>
        </p:spPr>
        <p:txBody>
          <a:bodyPr/>
          <a:lstStyle/>
          <a:p>
            <a:pPr eaLnBrk="1" hangingPunct="1"/>
            <a:r>
              <a:rPr lang="id-ID" sz="1800" smtClean="0"/>
              <a:t>Misalkan permintaan dan ;penawaran telur pada berbagai tingkat harga di dlm sesuatu  pasar sbg berikut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5363" y="2989263"/>
          <a:ext cx="4396095" cy="273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83"/>
                <a:gridCol w="1603229"/>
                <a:gridCol w="1624083"/>
              </a:tblGrid>
              <a:tr h="90140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HARGA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KUANTITAS</a:t>
                      </a:r>
                      <a:r>
                        <a:rPr lang="id-ID" sz="1400" baseline="0" dirty="0" smtClean="0"/>
                        <a:t> YG DIMINTA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KUANTITAS YG DITAWARKAN</a:t>
                      </a:r>
                      <a:endParaRPr lang="id-ID" sz="1400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900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1250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1400</a:t>
                      </a:r>
                      <a:endParaRPr lang="id-ID" dirty="0"/>
                    </a:p>
                  </a:txBody>
                  <a:tcPr/>
                </a:tc>
              </a:tr>
              <a:tr h="3655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86" name="TextBox 4"/>
          <p:cNvSpPr txBox="1">
            <a:spLocks noChangeArrowheads="1"/>
          </p:cNvSpPr>
          <p:nvPr/>
        </p:nvSpPr>
        <p:spPr bwMode="auto">
          <a:xfrm>
            <a:off x="6564313" y="2770188"/>
            <a:ext cx="39576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Berdasarkan data di samping buatlah kurva permintaan dan penawarannya. Pada tingkat harga berapakah keseimbangan di pasar tercapai dan berapakah jumlah barang </a:t>
            </a:r>
            <a:r>
              <a:rPr lang="id-ID" dirty="0" err="1"/>
              <a:t>yg</a:t>
            </a:r>
            <a:r>
              <a:rPr lang="id-ID" dirty="0"/>
              <a:t> diperjualbelikan?</a:t>
            </a:r>
          </a:p>
          <a:p>
            <a:pPr>
              <a:buFontTx/>
              <a:buChar char="-"/>
            </a:pPr>
            <a:r>
              <a:rPr lang="id-ID" dirty="0"/>
              <a:t>Apakah </a:t>
            </a:r>
            <a:r>
              <a:rPr lang="id-ID" dirty="0" err="1"/>
              <a:t>yg</a:t>
            </a:r>
            <a:r>
              <a:rPr lang="id-ID" dirty="0"/>
              <a:t> berlaku pada harga 900</a:t>
            </a:r>
          </a:p>
          <a:p>
            <a:pPr>
              <a:buFontTx/>
              <a:buChar char="-"/>
            </a:pPr>
            <a:r>
              <a:rPr lang="id-ID" dirty="0"/>
              <a:t>Apakah </a:t>
            </a:r>
            <a:r>
              <a:rPr lang="id-ID" dirty="0" err="1"/>
              <a:t>yg</a:t>
            </a:r>
            <a:r>
              <a:rPr lang="id-ID" dirty="0"/>
              <a:t> berlaku pada harga 1200</a:t>
            </a:r>
          </a:p>
          <a:p>
            <a:pPr>
              <a:buFontTx/>
              <a:buChar char="-"/>
            </a:pPr>
            <a:r>
              <a:rPr lang="id-ID" dirty="0"/>
              <a:t>Apabila pendapatan masyarakat bertambah, perubahan </a:t>
            </a:r>
            <a:r>
              <a:rPr lang="id-ID" dirty="0" err="1"/>
              <a:t>yg</a:t>
            </a:r>
            <a:r>
              <a:rPr lang="id-ID" dirty="0"/>
              <a:t> bagaimanakah </a:t>
            </a:r>
            <a:r>
              <a:rPr lang="id-ID" dirty="0" err="1"/>
              <a:t>yg</a:t>
            </a:r>
            <a:r>
              <a:rPr lang="id-ID" dirty="0"/>
              <a:t> </a:t>
            </a:r>
            <a:r>
              <a:rPr lang="id-ID" dirty="0" err="1"/>
              <a:t>anda</a:t>
            </a:r>
            <a:r>
              <a:rPr lang="id-ID" dirty="0"/>
              <a:t> ramalkan akan </a:t>
            </a:r>
            <a:r>
              <a:rPr lang="id-ID"/>
              <a:t>terjadi </a:t>
            </a:r>
            <a:r>
              <a:rPr lang="id-ID" smtClean="0"/>
              <a:t>dari data </a:t>
            </a:r>
            <a:r>
              <a:rPr lang="id-ID" dirty="0"/>
              <a:t>di atas?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Elastisitas permintaan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8013" y="1724025"/>
            <a:ext cx="8596312" cy="3881438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id-ID" sz="1600" dirty="0" smtClean="0"/>
          </a:p>
          <a:p>
            <a:pPr>
              <a:buFont typeface="Wingdings 3" pitchFamily="18" charset="2"/>
              <a:buNone/>
            </a:pPr>
            <a:r>
              <a:rPr lang="id-ID" sz="1600" dirty="0" smtClean="0"/>
              <a:t>PERUBAHAN JUMLAH BARANG YANG DIMINTA SEBAGAI AKIBAT PERUBAHAN HARGA</a:t>
            </a:r>
          </a:p>
          <a:p>
            <a:r>
              <a:rPr lang="id-ID" sz="1600" dirty="0" smtClean="0"/>
              <a:t>Ed= </a:t>
            </a:r>
          </a:p>
          <a:p>
            <a:pPr>
              <a:buFont typeface="Wingdings 3" pitchFamily="18" charset="2"/>
              <a:buNone/>
            </a:pPr>
            <a:r>
              <a:rPr lang="id-ID" sz="1600" dirty="0" smtClean="0">
                <a:solidFill>
                  <a:srgbClr val="FF0000"/>
                </a:solidFill>
              </a:rPr>
              <a:t>Permintaan </a:t>
            </a:r>
            <a:r>
              <a:rPr lang="id-ID" sz="1600" dirty="0" err="1" smtClean="0">
                <a:solidFill>
                  <a:srgbClr val="FF0000"/>
                </a:solidFill>
              </a:rPr>
              <a:t>inelastis</a:t>
            </a:r>
            <a:r>
              <a:rPr lang="id-ID" sz="1600" dirty="0" smtClean="0">
                <a:solidFill>
                  <a:srgbClr val="FF0000"/>
                </a:solidFill>
              </a:rPr>
              <a:t>, bila persentase perubahan permintaan lebih kecil dari persentase perubahan harga, Ed&lt;1, barang yang mempunyai sifat </a:t>
            </a:r>
            <a:r>
              <a:rPr lang="id-ID" sz="1600" dirty="0" err="1" smtClean="0">
                <a:solidFill>
                  <a:srgbClr val="FF0000"/>
                </a:solidFill>
              </a:rPr>
              <a:t>inelastis</a:t>
            </a:r>
            <a:r>
              <a:rPr lang="id-ID" sz="1600" dirty="0" smtClean="0">
                <a:solidFill>
                  <a:srgbClr val="FF0000"/>
                </a:solidFill>
              </a:rPr>
              <a:t> adalah barang kebutuhan pokok (jagung, beras)</a:t>
            </a:r>
          </a:p>
          <a:p>
            <a:pPr>
              <a:buFont typeface="Wingdings 3" pitchFamily="18" charset="2"/>
              <a:buNone/>
            </a:pPr>
            <a:r>
              <a:rPr lang="id-ID" sz="1600" dirty="0" smtClean="0"/>
              <a:t>Permintaan </a:t>
            </a:r>
            <a:r>
              <a:rPr lang="id-ID" sz="1600" dirty="0" err="1" smtClean="0"/>
              <a:t>unitary</a:t>
            </a:r>
            <a:r>
              <a:rPr lang="id-ID" sz="1600" dirty="0" smtClean="0"/>
              <a:t>. Bila persentase perubahan permintaan sama dengan persentase perubahan harga </a:t>
            </a:r>
          </a:p>
          <a:p>
            <a:pPr>
              <a:buFont typeface="Wingdings 3" pitchFamily="18" charset="2"/>
              <a:buNone/>
            </a:pPr>
            <a:r>
              <a:rPr lang="id-ID" sz="1600" dirty="0" smtClean="0">
                <a:solidFill>
                  <a:srgbClr val="FF0000"/>
                </a:solidFill>
              </a:rPr>
              <a:t>Permintaan </a:t>
            </a:r>
            <a:r>
              <a:rPr lang="id-ID" sz="1600" dirty="0" err="1" smtClean="0">
                <a:solidFill>
                  <a:srgbClr val="FF0000"/>
                </a:solidFill>
              </a:rPr>
              <a:t>elastis:persentase</a:t>
            </a:r>
            <a:r>
              <a:rPr lang="id-ID" sz="1600" dirty="0" smtClean="0">
                <a:solidFill>
                  <a:srgbClr val="FF0000"/>
                </a:solidFill>
              </a:rPr>
              <a:t> perubahan permintaan lebih besar dari persentase perubahan harga, Ed&gt;1. barang yang sifatnya elastis adalah barang sekunder dan tersier. </a:t>
            </a:r>
          </a:p>
          <a:p>
            <a:pPr>
              <a:buFont typeface="Wingdings 3" pitchFamily="18" charset="2"/>
              <a:buNone/>
            </a:pPr>
            <a:r>
              <a:rPr lang="id-ID" sz="1600" dirty="0" smtClean="0"/>
              <a:t>Permintaan </a:t>
            </a:r>
            <a:r>
              <a:rPr lang="id-ID" sz="1600" dirty="0" err="1" smtClean="0"/>
              <a:t>inelastis</a:t>
            </a:r>
            <a:r>
              <a:rPr lang="id-ID" sz="1600" dirty="0" smtClean="0"/>
              <a:t> sempurna; bila persentase perubahan permintaan sebesar 0% sedangkan persentase perubahan harga x %. Barang </a:t>
            </a:r>
            <a:r>
              <a:rPr lang="id-ID" sz="1600" dirty="0" err="1" smtClean="0"/>
              <a:t>yg</a:t>
            </a:r>
            <a:r>
              <a:rPr lang="id-ID" sz="1600" dirty="0" smtClean="0"/>
              <a:t> sifatnya </a:t>
            </a:r>
            <a:r>
              <a:rPr lang="id-ID" sz="1600" dirty="0" err="1" smtClean="0"/>
              <a:t>inelastis</a:t>
            </a:r>
            <a:r>
              <a:rPr lang="id-ID" sz="1600" dirty="0" smtClean="0"/>
              <a:t> sempurna adalah barang yang harganya murah. (ketumbar, garam)</a:t>
            </a:r>
          </a:p>
          <a:p>
            <a:pPr>
              <a:buFont typeface="Wingdings 3" pitchFamily="18" charset="2"/>
              <a:buNone/>
            </a:pPr>
            <a:r>
              <a:rPr lang="id-ID" sz="1600" dirty="0" smtClean="0"/>
              <a:t>Permintaan elastis sempurna: bila persentase perubahan permintaan sebesar x% dan persentase perubahan harga sebesar 0% (tidak </a:t>
            </a:r>
            <a:r>
              <a:rPr lang="id-ID" sz="1600" dirty="0" err="1" smtClean="0"/>
              <a:t>da</a:t>
            </a:r>
            <a:r>
              <a:rPr lang="id-ID" sz="1600" dirty="0" smtClean="0"/>
              <a:t> perubahan), </a:t>
            </a:r>
            <a:r>
              <a:rPr lang="id-ID" sz="1600" dirty="0" err="1" smtClean="0"/>
              <a:t>bbm</a:t>
            </a:r>
            <a:endParaRPr lang="id-ID" sz="1600" dirty="0" smtClean="0"/>
          </a:p>
          <a:p>
            <a:pPr>
              <a:buFont typeface="Wingdings 3" pitchFamily="18" charset="2"/>
              <a:buNone/>
            </a:pPr>
            <a:r>
              <a:rPr lang="id-ID" sz="1600" dirty="0" smtClean="0"/>
              <a:t> </a:t>
            </a:r>
          </a:p>
          <a:p>
            <a:pPr>
              <a:buFont typeface="Wingdings 3" pitchFamily="18" charset="2"/>
              <a:buNone/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Elastisitas penawaran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611313"/>
            <a:ext cx="8596312" cy="3881437"/>
          </a:xfrm>
        </p:spPr>
        <p:txBody>
          <a:bodyPr/>
          <a:lstStyle/>
          <a:p>
            <a:r>
              <a:rPr lang="id-ID" sz="2400" dirty="0" smtClean="0"/>
              <a:t>TINGKAT KEPEKAAN JUMLAH BARANG YANG DITAWARKAN SEBAGAI AKIBAT PERUBAHAN HARGA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Penawaran </a:t>
            </a:r>
            <a:r>
              <a:rPr lang="id-ID" sz="2400" dirty="0" err="1" smtClean="0">
                <a:solidFill>
                  <a:srgbClr val="FF0000"/>
                </a:solidFill>
              </a:rPr>
              <a:t>inelastis</a:t>
            </a:r>
            <a:r>
              <a:rPr lang="id-ID" sz="2400" dirty="0" smtClean="0">
                <a:solidFill>
                  <a:srgbClr val="FF0000"/>
                </a:solidFill>
              </a:rPr>
              <a:t> terjadi persentase perubahan penawaran lebih kecil dari </a:t>
            </a:r>
            <a:r>
              <a:rPr lang="id-ID" sz="2400" dirty="0" err="1" smtClean="0">
                <a:solidFill>
                  <a:srgbClr val="FF0000"/>
                </a:solidFill>
              </a:rPr>
              <a:t>persetase</a:t>
            </a:r>
            <a:r>
              <a:rPr lang="id-ID" sz="2400" dirty="0" smtClean="0">
                <a:solidFill>
                  <a:srgbClr val="FF0000"/>
                </a:solidFill>
              </a:rPr>
              <a:t> perubahan harga. Koefisien Ed&lt;1</a:t>
            </a:r>
          </a:p>
          <a:p>
            <a:r>
              <a:rPr lang="id-ID" sz="2400" dirty="0" smtClean="0"/>
              <a:t>Penawaran </a:t>
            </a:r>
            <a:r>
              <a:rPr lang="id-ID" sz="2400" dirty="0" err="1" smtClean="0"/>
              <a:t>unitary:persentase</a:t>
            </a:r>
            <a:r>
              <a:rPr lang="id-ID" sz="2400" dirty="0" smtClean="0"/>
              <a:t> perubahan penawaran sama dengan persentase perubahan harga 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Penawaran elastis terjadi jika persentase perubahan penawaran lebih besar dari persentase perubahan harga koefisien Ed&gt;1</a:t>
            </a:r>
          </a:p>
          <a:p>
            <a:r>
              <a:rPr lang="id-ID" sz="2400" dirty="0" smtClean="0"/>
              <a:t>Penawaran </a:t>
            </a:r>
            <a:r>
              <a:rPr lang="id-ID" sz="2400" dirty="0" err="1" smtClean="0"/>
              <a:t>inelastisitas</a:t>
            </a:r>
            <a:r>
              <a:rPr lang="id-ID" sz="2400" dirty="0" smtClean="0"/>
              <a:t> </a:t>
            </a:r>
            <a:r>
              <a:rPr lang="id-ID" sz="2400" dirty="0" err="1" smtClean="0"/>
              <a:t>sempurna:persentase</a:t>
            </a:r>
            <a:r>
              <a:rPr lang="id-ID" sz="2400" dirty="0" smtClean="0"/>
              <a:t> perubahan penawaran 0% </a:t>
            </a:r>
            <a:r>
              <a:rPr lang="id-ID" sz="2400" dirty="0" err="1" smtClean="0"/>
              <a:t>sedagkan</a:t>
            </a:r>
            <a:r>
              <a:rPr lang="id-ID" sz="2400" dirty="0" smtClean="0"/>
              <a:t> perubahan harga x persen</a:t>
            </a:r>
          </a:p>
          <a:p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Apa yang menentukan permintaan individu?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392238" y="2160588"/>
            <a:ext cx="7881937" cy="3881437"/>
          </a:xfrm>
        </p:spPr>
        <p:txBody>
          <a:bodyPr/>
          <a:lstStyle/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/>
              <a:t>Harga dari barang itu sendiri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/>
              <a:t>Harga barang lain yang berkaitan dengan barang tersebut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/>
              <a:t>Pendapatan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/>
              <a:t>Selera atau cita rasa masyarakat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err="1" smtClean="0"/>
              <a:t>Ekspektasi</a:t>
            </a:r>
            <a:endParaRPr lang="id-ID" sz="2400" dirty="0" smtClean="0"/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/>
              <a:t>Jumlah penduduk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id-ID" sz="2400" dirty="0" smtClean="0">
                <a:solidFill>
                  <a:srgbClr val="FF0000"/>
                </a:solidFill>
              </a:rPr>
              <a:t>Jumlah pembeli (pasar)</a:t>
            </a:r>
          </a:p>
          <a:p>
            <a:pPr eaLnBrk="1" hangingPunct="1">
              <a:buFont typeface="Wingdings 3" pitchFamily="18" charset="2"/>
              <a:buNone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77863" y="1173163"/>
            <a:ext cx="8596312" cy="48688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id-ID" sz="2400" dirty="0" smtClean="0"/>
              <a:t>	Dalam membicarakan teori permintaan, ahli ekonomi membuat analisis </a:t>
            </a:r>
            <a:r>
              <a:rPr lang="id-ID" sz="2400" dirty="0" smtClean="0"/>
              <a:t>yang lebih </a:t>
            </a:r>
            <a:r>
              <a:rPr lang="id-ID" sz="2400" dirty="0" smtClean="0"/>
              <a:t>sederhana. Dalam analisis ekonomi dianggap bahwa suatu barang terutama dipengaruhi oleh tingkat harganya. Oleh sebab itu dalam teori permintaan terutama dianalisis adalah hubungan antara jumlah permintaan suatu barang </a:t>
            </a:r>
            <a:r>
              <a:rPr lang="id-ID" sz="2400" dirty="0" smtClean="0"/>
              <a:t>dengan </a:t>
            </a:r>
            <a:r>
              <a:rPr lang="id-ID" sz="2400" dirty="0" smtClean="0"/>
              <a:t>harga </a:t>
            </a:r>
            <a:r>
              <a:rPr lang="id-ID" sz="2400" dirty="0" err="1" smtClean="0"/>
              <a:t>tsb</a:t>
            </a:r>
            <a:r>
              <a:rPr lang="id-ID" sz="2400" dirty="0" smtClean="0"/>
              <a:t>.</a:t>
            </a:r>
          </a:p>
          <a:p>
            <a:pPr eaLnBrk="1" hangingPunct="1">
              <a:buFont typeface="Trebuchet MS" pitchFamily="34" charset="0"/>
              <a:buAutoNum type="arabicPeriod"/>
            </a:pPr>
            <a:endParaRPr lang="id-ID" sz="24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id-ID" sz="2400" dirty="0" smtClean="0"/>
              <a:t>	Dalam analisis </a:t>
            </a:r>
            <a:r>
              <a:rPr lang="id-ID" sz="2400" dirty="0" err="1" smtClean="0"/>
              <a:t>tsb</a:t>
            </a:r>
            <a:r>
              <a:rPr lang="id-ID" sz="2400" dirty="0" smtClean="0"/>
              <a:t> diasumsikan </a:t>
            </a:r>
            <a:r>
              <a:rPr lang="id-ID" sz="2400" dirty="0" smtClean="0"/>
              <a:t>bahwa </a:t>
            </a:r>
            <a:r>
              <a:rPr lang="id-ID" sz="2400" dirty="0" smtClean="0"/>
              <a:t>faktor-faktor lain tidak mengalami perubahan </a:t>
            </a:r>
            <a:r>
              <a:rPr lang="id-ID" sz="2400" dirty="0" smtClean="0"/>
              <a:t>atau </a:t>
            </a:r>
            <a:r>
              <a:rPr lang="id-ID" sz="2400" dirty="0" err="1" smtClean="0"/>
              <a:t>cateris</a:t>
            </a:r>
            <a:r>
              <a:rPr lang="id-ID" sz="2400" dirty="0" smtClean="0"/>
              <a:t> </a:t>
            </a:r>
            <a:r>
              <a:rPr lang="id-ID" sz="2400" dirty="0" err="1" smtClean="0"/>
              <a:t>paribus</a:t>
            </a:r>
            <a:r>
              <a:rPr lang="id-ID" sz="2400" dirty="0" smtClean="0"/>
              <a:t>. (</a:t>
            </a:r>
            <a:r>
              <a:rPr lang="id-ID" sz="2400" dirty="0" err="1" smtClean="0"/>
              <a:t>tp</a:t>
            </a:r>
            <a:r>
              <a:rPr lang="id-ID" sz="2400" dirty="0" smtClean="0"/>
              <a:t> bukan berarti faktor lain diabaikan)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HUKUM PERMINTAAN </a:t>
            </a:r>
            <a:endParaRPr lang="id-ID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4384675" cy="3881437"/>
          </a:xfrm>
        </p:spPr>
        <p:txBody>
          <a:bodyPr/>
          <a:lstStyle/>
          <a:p>
            <a:pPr algn="just" eaLnBrk="1" hangingPunct="1"/>
            <a:r>
              <a:rPr lang="id-ID" sz="1800" dirty="0" smtClean="0"/>
              <a:t>Hukum permintaan pada hakikatnya merupakan suatu hipotesis yang menyatakan makin rendah harga suatu barang makin banyak permintaan terhadap barang tersebut.</a:t>
            </a:r>
          </a:p>
          <a:p>
            <a:pPr eaLnBrk="1" hangingPunct="1">
              <a:buFont typeface="Wingdings 3" pitchFamily="18" charset="2"/>
              <a:buNone/>
            </a:pPr>
            <a:endParaRPr lang="id-ID" sz="1800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id-ID" sz="1800" dirty="0" smtClean="0">
                <a:solidFill>
                  <a:srgbClr val="FF0000"/>
                </a:solidFill>
              </a:rPr>
              <a:t>MENGAPA DEMIKIAN ?</a:t>
            </a:r>
          </a:p>
        </p:txBody>
      </p:sp>
      <p:sp>
        <p:nvSpPr>
          <p:cNvPr id="8" name="Oval 7"/>
          <p:cNvSpPr/>
          <p:nvPr/>
        </p:nvSpPr>
        <p:spPr>
          <a:xfrm>
            <a:off x="6032500" y="1719263"/>
            <a:ext cx="3602038" cy="19796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/>
              <a:t>Kenaikan harga menyebabkan para pembeli mencari barang lain yg dapat digunakan sebagai </a:t>
            </a:r>
            <a:r>
              <a:rPr lang="id-ID" sz="1600" dirty="0" smtClean="0"/>
              <a:t>pengganti </a:t>
            </a:r>
            <a:r>
              <a:rPr lang="id-ID" sz="1600" dirty="0" err="1" smtClean="0"/>
              <a:t>trhdap</a:t>
            </a:r>
            <a:r>
              <a:rPr lang="id-ID" sz="1600" dirty="0" smtClean="0"/>
              <a:t> barang yang mengalami kenaikan</a:t>
            </a:r>
            <a:endParaRPr lang="id-ID" sz="1600" dirty="0"/>
          </a:p>
        </p:txBody>
      </p:sp>
      <p:sp>
        <p:nvSpPr>
          <p:cNvPr id="9" name="Oval 8"/>
          <p:cNvSpPr/>
          <p:nvPr/>
        </p:nvSpPr>
        <p:spPr>
          <a:xfrm>
            <a:off x="6018213" y="4067175"/>
            <a:ext cx="3644900" cy="210185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/>
              <a:t>Kenaikan hrga menyebabkan pendapatan riil para pembeli </a:t>
            </a:r>
            <a:r>
              <a:rPr lang="id-ID" sz="1600" dirty="0" smtClean="0"/>
              <a:t>berkurang sehingga harus mengurangi pembeliannya terhadap jenis barang terutama </a:t>
            </a:r>
            <a:r>
              <a:rPr lang="id-ID" sz="1600" dirty="0" err="1" smtClean="0"/>
              <a:t>yg</a:t>
            </a:r>
            <a:r>
              <a:rPr lang="id-ID" sz="1600" dirty="0" smtClean="0"/>
              <a:t> mengalami kenaikan </a:t>
            </a:r>
            <a:endParaRPr lang="id-ID" sz="1600" dirty="0"/>
          </a:p>
        </p:txBody>
      </p:sp>
      <p:cxnSp>
        <p:nvCxnSpPr>
          <p:cNvPr id="13" name="Curved Connector 12"/>
          <p:cNvCxnSpPr/>
          <p:nvPr/>
        </p:nvCxnSpPr>
        <p:spPr>
          <a:xfrm>
            <a:off x="4230688" y="4640263"/>
            <a:ext cx="1665287" cy="7635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4271963" y="2962275"/>
            <a:ext cx="1801812" cy="16922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4325" y="195263"/>
          <a:ext cx="3466532" cy="32359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4085"/>
                <a:gridCol w="184244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HARGA</a:t>
                      </a:r>
                      <a:r>
                        <a:rPr lang="id-ID" baseline="0" dirty="0" smtClean="0"/>
                        <a:t> ICE CREAM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YANG DIMINTA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rot="5400000">
            <a:off x="2211387" y="1760538"/>
            <a:ext cx="4067175" cy="546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4067175"/>
            <a:ext cx="3930650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Chart 11"/>
          <p:cNvGraphicFramePr>
            <a:graphicFrameLocks/>
          </p:cNvGraphicFramePr>
          <p:nvPr/>
        </p:nvGraphicFramePr>
        <p:xfrm>
          <a:off x="4791075" y="1651000"/>
          <a:ext cx="51308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3" imgW="5133277" imgH="3944454" progId="Excel.Chart.8">
                  <p:embed/>
                </p:oleObj>
              </mc:Choice>
              <mc:Fallback>
                <p:oleObj r:id="rId3" imgW="5133277" imgH="3944454" progId="Excel.Chart.8">
                  <p:embed/>
                  <p:pic>
                    <p:nvPicPr>
                      <p:cNvPr id="0" name="Char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651000"/>
                        <a:ext cx="5130800" cy="394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TextBox 13"/>
          <p:cNvSpPr txBox="1">
            <a:spLocks noChangeArrowheads="1"/>
          </p:cNvSpPr>
          <p:nvPr/>
        </p:nvSpPr>
        <p:spPr bwMode="auto">
          <a:xfrm>
            <a:off x="6005513" y="5513388"/>
            <a:ext cx="2728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Trebuchet MS" pitchFamily="34" charset="0"/>
              </a:rPr>
              <a:t>JUMLAH YG DIMINTA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81025" y="336550"/>
            <a:ext cx="7770813" cy="4683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2800" smtClean="0"/>
              <a:t>Permintaan perseorangan &amp; permintaan pasar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621710"/>
              </p:ext>
            </p:extLst>
          </p:nvPr>
        </p:nvGraphicFramePr>
        <p:xfrm>
          <a:off x="431800" y="919163"/>
          <a:ext cx="467206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015"/>
                <a:gridCol w="1077903"/>
                <a:gridCol w="1068030"/>
                <a:gridCol w="1358112"/>
              </a:tblGrid>
              <a:tr h="289165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Harga </a:t>
                      </a:r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yang diminta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289165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/>
                        <a:t>Permintaan </a:t>
                      </a:r>
                      <a:r>
                        <a:rPr lang="id-ID" sz="1200" b="1" baseline="0" dirty="0" smtClean="0"/>
                        <a:t> </a:t>
                      </a:r>
                      <a:endParaRPr lang="id-ID" sz="1200" b="1" baseline="0" dirty="0" smtClean="0"/>
                    </a:p>
                    <a:p>
                      <a:pPr algn="ctr"/>
                      <a:r>
                        <a:rPr lang="id-ID" sz="1200" b="1" baseline="0" dirty="0" smtClean="0"/>
                        <a:t>MAYA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/>
                        <a:t>Permintaan </a:t>
                      </a:r>
                      <a:endParaRPr lang="id-ID" sz="1200" b="1" dirty="0" smtClean="0"/>
                    </a:p>
                    <a:p>
                      <a:pPr algn="ctr"/>
                      <a:r>
                        <a:rPr lang="id-ID" sz="1200" b="1" dirty="0" smtClean="0"/>
                        <a:t>BANU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/>
                        <a:t>Permintaan pasar</a:t>
                      </a:r>
                      <a:endParaRPr lang="id-ID" sz="1200" b="1" dirty="0"/>
                    </a:p>
                  </a:txBody>
                  <a:tcPr/>
                </a:tc>
              </a:tr>
              <a:tr h="28916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28916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22</a:t>
                      </a:r>
                      <a:endParaRPr lang="id-ID" sz="1600" dirty="0"/>
                    </a:p>
                  </a:txBody>
                  <a:tcPr/>
                </a:tc>
              </a:tr>
              <a:tr h="28916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28916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35</a:t>
                      </a:r>
                      <a:endParaRPr lang="id-ID" sz="1600" dirty="0"/>
                    </a:p>
                  </a:txBody>
                  <a:tcPr/>
                </a:tc>
              </a:tr>
              <a:tr h="28916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0" name="Chart 4"/>
          <p:cNvGraphicFramePr>
            <a:graphicFrameLocks/>
          </p:cNvGraphicFramePr>
          <p:nvPr/>
        </p:nvGraphicFramePr>
        <p:xfrm>
          <a:off x="300038" y="3903663"/>
          <a:ext cx="32750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r:id="rId3" imgW="3279932" imgH="2365453" progId="Excel.Chart.8">
                  <p:embed/>
                </p:oleObj>
              </mc:Choice>
              <mc:Fallback>
                <p:oleObj r:id="rId3" imgW="3279932" imgH="2365453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903663"/>
                        <a:ext cx="3275012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Chart 5"/>
          <p:cNvGraphicFramePr>
            <a:graphicFrameLocks/>
          </p:cNvGraphicFramePr>
          <p:nvPr/>
        </p:nvGraphicFramePr>
        <p:xfrm>
          <a:off x="3684588" y="4013200"/>
          <a:ext cx="3384550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r:id="rId5" imgW="3389670" imgH="2225233" progId="Excel.Chart.8">
                  <p:embed/>
                </p:oleObj>
              </mc:Choice>
              <mc:Fallback>
                <p:oleObj r:id="rId5" imgW="3389670" imgH="2225233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4013200"/>
                        <a:ext cx="3384550" cy="222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Chart 6"/>
          <p:cNvGraphicFramePr>
            <a:graphicFrameLocks/>
          </p:cNvGraphicFramePr>
          <p:nvPr/>
        </p:nvGraphicFramePr>
        <p:xfrm>
          <a:off x="7232650" y="3998913"/>
          <a:ext cx="3713163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r:id="rId7" imgW="3712786" imgH="2292295" progId="Excel.Chart.8">
                  <p:embed/>
                </p:oleObj>
              </mc:Choice>
              <mc:Fallback>
                <p:oleObj r:id="rId7" imgW="3712786" imgH="2292295" progId="Excel.Chart.8">
                  <p:embed/>
                  <p:pic>
                    <p:nvPicPr>
                      <p:cNvPr id="0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650" y="3998913"/>
                        <a:ext cx="3713163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6" name="TextBox 7"/>
          <p:cNvSpPr txBox="1">
            <a:spLocks noChangeArrowheads="1"/>
          </p:cNvSpPr>
          <p:nvPr/>
        </p:nvSpPr>
        <p:spPr bwMode="auto">
          <a:xfrm>
            <a:off x="1296988" y="6196013"/>
            <a:ext cx="2101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>
                <a:latin typeface="Trebuchet MS" pitchFamily="34" charset="0"/>
              </a:rPr>
              <a:t>Permintaan </a:t>
            </a:r>
            <a:r>
              <a:rPr lang="id-ID" dirty="0" smtClean="0">
                <a:latin typeface="Trebuchet MS" pitchFamily="34" charset="0"/>
              </a:rPr>
              <a:t>DIKA</a:t>
            </a:r>
            <a:endParaRPr lang="id-ID" dirty="0">
              <a:latin typeface="Trebuchet MS" pitchFamily="34" charset="0"/>
            </a:endParaRPr>
          </a:p>
        </p:txBody>
      </p:sp>
      <p:sp>
        <p:nvSpPr>
          <p:cNvPr id="2097" name="TextBox 8"/>
          <p:cNvSpPr txBox="1">
            <a:spLocks noChangeArrowheads="1"/>
          </p:cNvSpPr>
          <p:nvPr/>
        </p:nvSpPr>
        <p:spPr bwMode="auto">
          <a:xfrm>
            <a:off x="4449763" y="6196013"/>
            <a:ext cx="2660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>
                <a:latin typeface="Trebuchet MS" pitchFamily="34" charset="0"/>
              </a:rPr>
              <a:t>Permintaan </a:t>
            </a:r>
            <a:r>
              <a:rPr lang="id-ID" dirty="0" smtClean="0">
                <a:latin typeface="Trebuchet MS" pitchFamily="34" charset="0"/>
              </a:rPr>
              <a:t>DINDA</a:t>
            </a:r>
            <a:endParaRPr lang="id-ID" dirty="0">
              <a:latin typeface="Trebuchet MS" pitchFamily="34" charset="0"/>
            </a:endParaRPr>
          </a:p>
        </p:txBody>
      </p:sp>
      <p:sp>
        <p:nvSpPr>
          <p:cNvPr id="2098" name="TextBox 9"/>
          <p:cNvSpPr txBox="1">
            <a:spLocks noChangeArrowheads="1"/>
          </p:cNvSpPr>
          <p:nvPr/>
        </p:nvSpPr>
        <p:spPr bwMode="auto">
          <a:xfrm>
            <a:off x="7724775" y="6249988"/>
            <a:ext cx="2333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Trebuchet MS" pitchFamily="34" charset="0"/>
              </a:rPr>
              <a:t>Permintaan Pasar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235379"/>
              </p:ext>
            </p:extLst>
          </p:nvPr>
        </p:nvGraphicFramePr>
        <p:xfrm>
          <a:off x="2523281" y="2487051"/>
          <a:ext cx="5359078" cy="2494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10751"/>
                <a:gridCol w="284832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HARGA</a:t>
                      </a:r>
                      <a:r>
                        <a:rPr lang="id-ID" baseline="0" dirty="0" smtClean="0"/>
                        <a:t> DURIAN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YANG DIMINTA  (buah)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60860" y="1418986"/>
            <a:ext cx="4483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Buat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</a:t>
            </a:r>
            <a:r>
              <a:rPr lang="en-US" sz="2800" dirty="0" err="1"/>
              <a:t>permintaannya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22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6350000" cy="714375"/>
          </a:xfrm>
        </p:spPr>
        <p:txBody>
          <a:bodyPr/>
          <a:lstStyle/>
          <a:p>
            <a:pPr eaLnBrk="1" hangingPunct="1"/>
            <a:r>
              <a:rPr lang="id-ID" sz="2800" smtClean="0"/>
              <a:t>Pergeseran kurva permintaan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677863" y="1077913"/>
            <a:ext cx="8596312" cy="4964112"/>
          </a:xfrm>
        </p:spPr>
        <p:txBody>
          <a:bodyPr/>
          <a:lstStyle/>
          <a:p>
            <a:pPr eaLnBrk="1" hangingPunct="1"/>
            <a:r>
              <a:rPr lang="id-ID" sz="1800" smtClean="0"/>
              <a:t>Terjadi ketika setiap penentu permintaan berubah, selain harga. Maka kurva permintaan bergeser.</a:t>
            </a:r>
          </a:p>
          <a:p>
            <a:pPr eaLnBrk="1" hangingPunct="1"/>
            <a:r>
              <a:rPr lang="id-ID" sz="1800" smtClean="0"/>
              <a:t>Contoh: ketika tiba-tiba asosiasi kesehatan mengumumkan sebuah penemuan baru: org yg secara teratur memakan es krim akan hidup lebih lama, hidup lebih sehat. </a:t>
            </a:r>
            <a:r>
              <a:rPr lang="id-ID" sz="1800" b="1" i="1" smtClean="0">
                <a:solidFill>
                  <a:srgbClr val="FF0000"/>
                </a:solidFill>
              </a:rPr>
              <a:t>Bgmn pengaruh pengumuman ini terhadap permintaan pasar?</a:t>
            </a:r>
          </a:p>
          <a:p>
            <a:pPr eaLnBrk="1" hangingPunct="1"/>
            <a:endParaRPr lang="id-ID" sz="1800" b="1" i="1" smtClean="0">
              <a:solidFill>
                <a:srgbClr val="FF0000"/>
              </a:solidFill>
            </a:endParaRPr>
          </a:p>
        </p:txBody>
      </p:sp>
      <p:graphicFrame>
        <p:nvGraphicFramePr>
          <p:cNvPr id="3074" name="Chart 3"/>
          <p:cNvGraphicFramePr>
            <a:graphicFrameLocks/>
          </p:cNvGraphicFramePr>
          <p:nvPr/>
        </p:nvGraphicFramePr>
        <p:xfrm>
          <a:off x="1433513" y="3070225"/>
          <a:ext cx="7137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3" imgW="7139035" imgH="3572566" progId="Excel.Chart.8">
                  <p:embed/>
                </p:oleObj>
              </mc:Choice>
              <mc:Fallback>
                <p:oleObj r:id="rId3" imgW="7139035" imgH="3572566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070225"/>
                        <a:ext cx="7137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7444</TotalTime>
  <Words>1871</Words>
  <Application>Microsoft Macintosh PowerPoint</Application>
  <PresentationFormat>Widescreen</PresentationFormat>
  <Paragraphs>274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Calibri</vt:lpstr>
      <vt:lpstr>Mangal</vt:lpstr>
      <vt:lpstr>Trebuchet MS</vt:lpstr>
      <vt:lpstr>Wingdings 3</vt:lpstr>
      <vt:lpstr>Arial</vt:lpstr>
      <vt:lpstr>Facet</vt:lpstr>
      <vt:lpstr>Excel.Chart.8</vt:lpstr>
      <vt:lpstr>Chart</vt:lpstr>
      <vt:lpstr>PERMINTAAN, PENAWARAN, DAN KESEIMBANGAN PASAR, ELASTISITAS</vt:lpstr>
      <vt:lpstr>TEORI PERMINTAAN</vt:lpstr>
      <vt:lpstr>Apa yang menentukan permintaan individu?</vt:lpstr>
      <vt:lpstr>PowerPoint Presentation</vt:lpstr>
      <vt:lpstr>HUKUM PERMINTAAN </vt:lpstr>
      <vt:lpstr>PowerPoint Presentation</vt:lpstr>
      <vt:lpstr>Permintaan perseorangan &amp; permintaan pasar</vt:lpstr>
      <vt:lpstr>PowerPoint Presentation</vt:lpstr>
      <vt:lpstr>Pergeseran kurva permintaan</vt:lpstr>
      <vt:lpstr>TEORI PENAWARAN</vt:lpstr>
      <vt:lpstr>Penentu-penentu penawaran</vt:lpstr>
      <vt:lpstr>Hukum penawaran</vt:lpstr>
      <vt:lpstr>PowerPoint Presentation</vt:lpstr>
      <vt:lpstr>PowerPoint Presentation</vt:lpstr>
      <vt:lpstr>Pergeseran kurva penawaran </vt:lpstr>
      <vt:lpstr>KUIS</vt:lpstr>
      <vt:lpstr>PowerPoint Presentation</vt:lpstr>
      <vt:lpstr>PowerPoint Presentation</vt:lpstr>
      <vt:lpstr>PowerPoint Presentation</vt:lpstr>
      <vt:lpstr>KUIS</vt:lpstr>
      <vt:lpstr>PowerPoint Presentation</vt:lpstr>
      <vt:lpstr>PowerPoint Presentation</vt:lpstr>
      <vt:lpstr>PowerPoint Presentation</vt:lpstr>
      <vt:lpstr>KESEIMBANGAN (ekuilibrium)</vt:lpstr>
      <vt:lpstr>Kurva keseimbangan </vt:lpstr>
      <vt:lpstr>PowerPoint Presentation</vt:lpstr>
      <vt:lpstr>PowerPoint Presentation</vt:lpstr>
      <vt:lpstr>Elastisitas permintaan</vt:lpstr>
      <vt:lpstr>Elastisitas penawaran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…..</dc:title>
  <dc:creator>ppkkYoga13</dc:creator>
  <cp:lastModifiedBy>Microsoft Office User</cp:lastModifiedBy>
  <cp:revision>66</cp:revision>
  <dcterms:created xsi:type="dcterms:W3CDTF">2016-11-11T16:16:11Z</dcterms:created>
  <dcterms:modified xsi:type="dcterms:W3CDTF">2021-03-08T21:36:08Z</dcterms:modified>
</cp:coreProperties>
</file>