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314" r:id="rId6"/>
    <p:sldId id="311" r:id="rId7"/>
    <p:sldId id="320" r:id="rId8"/>
    <p:sldId id="303" r:id="rId9"/>
    <p:sldId id="317" r:id="rId10"/>
    <p:sldId id="321" r:id="rId11"/>
    <p:sldId id="323" r:id="rId12"/>
    <p:sldId id="322" r:id="rId13"/>
    <p:sldId id="324" r:id="rId14"/>
    <p:sldId id="26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3"/>
    <p:restoredTop sz="93758"/>
  </p:normalViewPr>
  <p:slideViewPr>
    <p:cSldViewPr snapToGrid="0" snapToObjects="1">
      <p:cViewPr varScale="1">
        <p:scale>
          <a:sx n="140" d="100"/>
          <a:sy n="140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D61998EC-E4BA-1940-9AFF-7B55C2219D29}" type="datetimeFigureOut">
              <a:rPr lang="en-US" altLang="en-US"/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F0D9565-48A8-0548-B297-D54B111947A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6BE2CC-8F24-3049-9D50-591E9EE6DA5A}" type="slidenum">
              <a:rPr lang="de-DE" alt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de-DE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9395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51735B-3910-A349-9E29-EBEF10C22D67}" type="slidenum">
              <a:rPr lang="de-DE" altLang="en-US" smtClean="0"/>
            </a:fld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51735B-3910-A349-9E29-EBEF10C22D67}" type="slidenum">
              <a:rPr lang="de-DE" altLang="en-US" smtClean="0"/>
            </a:fld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51735B-3910-A349-9E29-EBEF10C22D67}" type="slidenum">
              <a:rPr lang="de-DE" altLang="en-US" smtClean="0"/>
            </a:fld>
            <a:endParaRPr lang="de-D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51735B-3910-A349-9E29-EBEF10C22D67}" type="slidenum">
              <a:rPr lang="de-DE" altLang="en-US" smtClean="0"/>
            </a:fld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51735B-3910-A349-9E29-EBEF10C22D67}" type="slidenum">
              <a:rPr lang="de-DE" altLang="en-US" smtClean="0"/>
            </a:fld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51735B-3910-A349-9E29-EBEF10C22D67}" type="slidenum">
              <a:rPr lang="de-DE" altLang="en-US" smtClean="0"/>
            </a:fld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51735B-3910-A349-9E29-EBEF10C22D67}" type="slidenum">
              <a:rPr lang="de-DE" altLang="en-US" smtClean="0"/>
            </a:fld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8030705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295" algn="l"/>
                <a:tab pos="3657600" algn="l"/>
                <a:tab pos="4572000" algn="l"/>
                <a:tab pos="5484495" algn="l"/>
                <a:tab pos="6398895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5CCC4E4-C2FC-024E-B078-59CC2D30C234}" type="slidenum">
              <a:rPr lang="de-DE" altLang="en-US" sz="1200">
                <a:solidFill>
                  <a:srgbClr val="000000"/>
                </a:solidFill>
                <a:latin typeface="Times New Roman" panose="02020803070505020304" pitchFamily="18" charset="0"/>
              </a:rPr>
            </a:fld>
            <a:endParaRPr lang="de-DE" altLang="en-US" sz="1200">
              <a:solidFill>
                <a:srgbClr val="000000"/>
              </a:solidFill>
              <a:latin typeface="Times New Roman" panose="020208030705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6A6D5-DAAE-4F44-BE3A-02F12D9741D4}" type="datetimeFigureOut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5A889-EA30-9B49-96DF-FA08A134BC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A446B1-CE5D-DC44-A4E4-29C345714706}" type="datetimeFigureOut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41687-9C8C-634B-8194-72A0BBCEEC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1988C-14EB-604B-A405-91391FE1E9A8}" type="datetimeFigureOut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53A0B-91D8-1041-A695-563E844576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B7A3C1-7EFC-FD4C-9EA6-C1BFAC455D55}" type="datetimeFigureOut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9BCE-4820-B148-ADA1-6710690140C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98350-3938-814E-B323-1BEE445CA63B}" type="datetimeFigureOut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5794-096E-B446-9DD3-8562110168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6083C-BD9E-CB43-9860-EE3A003EFFBD}" type="datetimeFigureOut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83AF-81FD-014F-9557-9BC71031E1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C45D6-8487-284F-95BF-1AF8ECA0D745}" type="datetimeFigureOut">
              <a:rPr lang="en-US" altLang="en-US"/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2044-BD53-6044-A6C2-F103EB1298B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43118-0B54-4648-8DFB-D1B00AD7872F}" type="datetimeFigureOut">
              <a:rPr lang="en-US" altLang="en-US"/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3BB4D-D07E-D545-8396-554C1D08A63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F42DD-1593-A34F-B80E-4C81531845C2}" type="datetimeFigureOut">
              <a:rPr lang="en-US" altLang="en-US"/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9CAD1-3420-134B-BAF3-71FF3FBBBA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3988C-3455-034C-AFEA-783D4ABBCA93}" type="datetimeFigureOut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AFAA-1CCB-C04C-A6AF-8D72314CB2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34FDF-FAFF-E54B-AF96-732461BD2A18}" type="datetimeFigureOut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DAC9C-9DB9-1548-A5DA-D541FA1B8E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C2E93F5-EC26-C14D-BD19-F9E750C4B3F9}" type="datetimeFigureOut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9FCFC0-8B18-CE46-A336-C9BF3D95941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ChangeArrowheads="1"/>
          </p:cNvSpPr>
          <p:nvPr/>
        </p:nvSpPr>
        <p:spPr bwMode="auto">
          <a:xfrm>
            <a:off x="755650" y="3284538"/>
            <a:ext cx="7858125" cy="2214562"/>
          </a:xfrm>
          <a:prstGeom prst="rect">
            <a:avLst/>
          </a:prstGeom>
          <a:solidFill>
            <a:srgbClr val="FFFFFF">
              <a:alpha val="98822"/>
            </a:srgbClr>
          </a:solidFill>
          <a:ln w="25560" cap="sq">
            <a:solidFill>
              <a:srgbClr val="FFFFFF"/>
            </a:solidFill>
            <a:miter lim="800000"/>
          </a:ln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cs typeface="Arial" panose="020B0704020202020204" pitchFamily="34" charset="0"/>
              </a:rPr>
              <a:t>“</a:t>
            </a:r>
            <a:r>
              <a:rPr lang="en-US" altLang="ja-JP" sz="2800">
                <a:cs typeface="Arial" panose="020B0704020202020204" pitchFamily="34" charset="0"/>
              </a:rPr>
              <a:t>Aku ridho Allah SWT sebagai Tuhan ku, Islam sebagai agamaku, dan Nabi Muhammad sebagai Nabi dan Rasul, Ya Allah, tambahkanlah kepadaku ilmu dan berikanlah aku kefahaman</a:t>
            </a:r>
            <a:r>
              <a:rPr lang="en-US" altLang="en-US" sz="2800">
                <a:cs typeface="Arial" panose="020B0704020202020204" pitchFamily="34" charset="0"/>
              </a:rPr>
              <a:t>”</a:t>
            </a:r>
            <a:endParaRPr lang="en-US" altLang="en-US" sz="2800">
              <a:cs typeface="Arial" panose="020B0704020202020204" pitchFamily="34" charset="0"/>
            </a:endParaRPr>
          </a:p>
        </p:txBody>
      </p:sp>
      <p:pic>
        <p:nvPicPr>
          <p:cNvPr id="892930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76375" y="1628775"/>
            <a:ext cx="65293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93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981075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email"/>
          <a:srcRect l="7226" r="3856"/>
          <a:stretch>
            <a:fillRect/>
          </a:stretch>
        </p:blipFill>
        <p:spPr>
          <a:xfrm>
            <a:off x="3026664" y="0"/>
            <a:ext cx="61173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" y="1892808"/>
            <a:ext cx="2788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Bentuk</a:t>
            </a:r>
            <a:r>
              <a:rPr lang="en-US" sz="2000" b="1" dirty="0"/>
              <a:t> E-Governance </a:t>
            </a:r>
            <a:r>
              <a:rPr lang="en-US" sz="2000" dirty="0" err="1"/>
              <a:t>disini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kolaborasi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KPK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pengaduan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.</a:t>
            </a:r>
            <a:endParaRPr lang="en-US" sz="2000" dirty="0"/>
          </a:p>
          <a:p>
            <a:endParaRPr lang="en-US" sz="2000" dirty="0"/>
          </a:p>
          <a:p>
            <a:pPr algn="ctr"/>
            <a:r>
              <a:rPr lang="en-US" sz="2000" dirty="0" err="1"/>
              <a:t>Empat</a:t>
            </a:r>
            <a:r>
              <a:rPr lang="en-US" sz="2000" dirty="0"/>
              <a:t> </a:t>
            </a:r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tentu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sedikit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468880" y="0"/>
            <a:ext cx="66751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328" y="2670048"/>
            <a:ext cx="194213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STUDI KASUS</a:t>
            </a:r>
            <a:endParaRPr lang="en-US" b="1" dirty="0"/>
          </a:p>
          <a:p>
            <a:endParaRPr lang="en-US" dirty="0"/>
          </a:p>
          <a:p>
            <a:pPr algn="ctr"/>
            <a:r>
              <a:rPr lang="en-US" dirty="0"/>
              <a:t>E-Governance</a:t>
            </a:r>
            <a:endParaRPr lang="en-US" dirty="0"/>
          </a:p>
          <a:p>
            <a:pPr algn="ctr"/>
            <a:r>
              <a:rPr lang="en-US" dirty="0"/>
              <a:t>Vs</a:t>
            </a:r>
            <a:endParaRPr lang="en-US" dirty="0"/>
          </a:p>
          <a:p>
            <a:pPr algn="ctr"/>
            <a:r>
              <a:rPr lang="en-US" dirty="0"/>
              <a:t>E-Corruption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900113" y="1844675"/>
            <a:ext cx="7391400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>
                <a:latin typeface="Verdana" panose="020B0604030504040204" charset="0"/>
                <a:ea typeface="+mj-ea"/>
                <a:cs typeface="Arial Unicode MS" panose="020B0604020202020204" charset="-122"/>
              </a:rPr>
              <a:t>DOA SESUDAH BELAJAR</a:t>
            </a:r>
            <a:endParaRPr lang="id-ID">
              <a:latin typeface="Verdana" panose="020B0604030504040204" charset="0"/>
              <a:ea typeface="+mj-ea"/>
              <a:cs typeface="Arial Unicode MS" panose="020B0604020202020204" charset="-122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900113" y="2781300"/>
            <a:ext cx="7086600" cy="3571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ar-AE" altLang="en-US" sz="2000" b="1">
                <a:latin typeface="Arial" panose="020B0704020202020204" pitchFamily="34" charset="0"/>
                <a:ea typeface="MS PGothic" panose="020B0600070205080204" pitchFamily="34" charset="-128"/>
              </a:rPr>
              <a:t>بِسْمِ اللَّهِ الرَّحْمَنِ الرَّحِيمِ</a:t>
            </a:r>
            <a:endParaRPr lang="id-ID" altLang="en-US" sz="2000" b="1">
              <a:latin typeface="Arial" panose="020B07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lang="ar-AE" altLang="en-US" sz="2000" b="1">
              <a:latin typeface="Arial" panose="020B07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ar-AE" altLang="en-US" sz="2000" b="1">
                <a:latin typeface="Arial" panose="020B0704020202020204" pitchFamily="34" charset="0"/>
                <a:ea typeface="MS PGothic" panose="020B0600070205080204" pitchFamily="34" charset="-128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altLang="en-US" sz="2000" b="1">
              <a:latin typeface="Arial" panose="020B07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lang="id-ID" altLang="en-US" sz="2000" b="1">
              <a:latin typeface="Arial" panose="020B07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lang="ar-AE" altLang="en-US" sz="2000" b="1">
              <a:latin typeface="Arial" panose="020B07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id-ID" altLang="en-US" sz="2000" b="1">
                <a:latin typeface="Arial" panose="020B0704020202020204" pitchFamily="34" charset="0"/>
                <a:ea typeface="MS PGothic" panose="020B0600070205080204" pitchFamily="34" charset="-128"/>
              </a:rPr>
              <a:t>Ya Alloh Tunjukkanlah kepada kami kebenaran sehinggga kami dapat mengikutinya Dan tunjukkanlah kepada kami kejelekan sehingga kami dapat menjauhinya</a:t>
            </a:r>
            <a:endParaRPr lang="id-ID" altLang="en-US" sz="2000">
              <a:latin typeface="Arial" panose="020B07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id-ID" altLang="en-US">
              <a:latin typeface="Arial" panose="020B07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Title 1"/>
          <p:cNvSpPr txBox="1"/>
          <p:nvPr/>
        </p:nvSpPr>
        <p:spPr bwMode="auto">
          <a:xfrm>
            <a:off x="214313" y="2149475"/>
            <a:ext cx="89296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altLang="en-US" sz="4000" b="1" dirty="0">
                <a:solidFill>
                  <a:schemeClr val="tx1"/>
                </a:solidFill>
              </a:rPr>
              <a:t>Digital Governance </a:t>
            </a:r>
            <a:endParaRPr lang="en-US" altLang="en-US" sz="4000" b="1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altLang="en-US" sz="4000" b="1" dirty="0">
                <a:solidFill>
                  <a:schemeClr val="tx1"/>
                </a:solidFill>
              </a:rPr>
              <a:t>(and Corruption)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894978" name="Subtitle 2"/>
          <p:cNvSpPr txBox="1">
            <a:spLocks noChangeArrowheads="1"/>
          </p:cNvSpPr>
          <p:nvPr/>
        </p:nvSpPr>
        <p:spPr bwMode="auto">
          <a:xfrm>
            <a:off x="708025" y="5084763"/>
            <a:ext cx="7751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704020202020204" pitchFamily="34" charset="0"/>
              <a:buNone/>
            </a:pPr>
            <a:r>
              <a:rPr lang="en-US" altLang="en-US" sz="1500" dirty="0">
                <a:solidFill>
                  <a:schemeClr val="tx1"/>
                </a:solidFill>
              </a:rPr>
              <a:t>Muhammad </a:t>
            </a:r>
            <a:r>
              <a:rPr lang="en-US" altLang="en-US" sz="1500" dirty="0" err="1">
                <a:solidFill>
                  <a:schemeClr val="tx1"/>
                </a:solidFill>
              </a:rPr>
              <a:t>Salisul</a:t>
            </a:r>
            <a:r>
              <a:rPr lang="en-US" altLang="en-US" sz="1500" dirty="0">
                <a:solidFill>
                  <a:schemeClr val="tx1"/>
                </a:solidFill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</a:rPr>
              <a:t>Khakim</a:t>
            </a:r>
            <a:r>
              <a:rPr lang="en-US" altLang="en-US" sz="1500" dirty="0">
                <a:solidFill>
                  <a:schemeClr val="tx1"/>
                </a:solidFill>
              </a:rPr>
              <a:t>, S.IP.,</a:t>
            </a:r>
            <a:r>
              <a:rPr lang="en-US" altLang="en-US" sz="1500" dirty="0" err="1">
                <a:solidFill>
                  <a:schemeClr val="tx1"/>
                </a:solidFill>
              </a:rPr>
              <a:t>M.Sc</a:t>
            </a:r>
            <a:endParaRPr lang="en-US" altLang="en-US" sz="1500" dirty="0">
              <a:solidFill>
                <a:schemeClr val="tx1"/>
              </a:solidFill>
            </a:endParaRPr>
          </a:p>
          <a:p>
            <a:pPr algn="ctr">
              <a:buFont typeface="Arial" panose="020B0704020202020204" pitchFamily="34" charset="0"/>
              <a:buNone/>
            </a:pPr>
            <a:r>
              <a:rPr lang="en-US" altLang="en-US" sz="1500" dirty="0" err="1">
                <a:solidFill>
                  <a:schemeClr val="tx1"/>
                </a:solidFill>
              </a:rPr>
              <a:t>Universitas</a:t>
            </a:r>
            <a:r>
              <a:rPr lang="en-US" altLang="en-US" sz="1500" dirty="0">
                <a:solidFill>
                  <a:schemeClr val="tx1"/>
                </a:solidFill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</a:rPr>
              <a:t>Aisyiyah</a:t>
            </a:r>
            <a:r>
              <a:rPr lang="en-US" altLang="en-US" sz="1500" dirty="0">
                <a:solidFill>
                  <a:schemeClr val="tx1"/>
                </a:solidFill>
              </a:rPr>
              <a:t> Yogyakarta</a:t>
            </a:r>
            <a:endParaRPr lang="en-US" altLang="en-US" sz="1500" dirty="0">
              <a:solidFill>
                <a:schemeClr val="tx1"/>
              </a:solidFill>
            </a:endParaRPr>
          </a:p>
          <a:p>
            <a:pPr algn="ctr">
              <a:buFont typeface="Arial" panose="020B0704020202020204" pitchFamily="34" charset="0"/>
              <a:buNone/>
            </a:pPr>
            <a:r>
              <a:rPr lang="en-US" altLang="en-US" sz="1500" dirty="0">
                <a:solidFill>
                  <a:schemeClr val="tx1"/>
                </a:solidFill>
              </a:rPr>
              <a:t>2020/2021</a:t>
            </a:r>
            <a:endParaRPr lang="en-US" altLang="en-US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7" name="Rectangle 1"/>
          <p:cNvSpPr>
            <a:spLocks noChangeArrowheads="1"/>
          </p:cNvSpPr>
          <p:nvPr/>
        </p:nvSpPr>
        <p:spPr bwMode="auto">
          <a:xfrm>
            <a:off x="179512" y="1233200"/>
            <a:ext cx="8784976" cy="46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Source Sans Pro" pitchFamily="34" charset="0"/>
              </a:rPr>
              <a:t>From E-Government to E-Governance</a:t>
            </a:r>
            <a:endParaRPr lang="en-US" altLang="en-US" sz="2000" b="1" dirty="0">
              <a:solidFill>
                <a:schemeClr val="tx1"/>
              </a:solidFill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000" b="1" dirty="0">
              <a:solidFill>
                <a:schemeClr val="tx1"/>
              </a:solidFill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UNESCO (2011)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mendefinisikan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Source Sans Pro" pitchFamily="34" charset="0"/>
              </a:rPr>
              <a:t>e-governance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sebagai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"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penggunaan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teknologi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informasi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komunikasi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sektor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publik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tujuan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meningkatkan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informasi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pemberian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layanan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mendorong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partisipasi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warga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negara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proses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pengambilan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keputusan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membuat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pemerintah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lebih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akuntabel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transparan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efektif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.”</a:t>
            </a:r>
            <a:endParaRPr lang="en-US" altLang="en-US" sz="2000" dirty="0">
              <a:solidFill>
                <a:schemeClr val="tx1"/>
              </a:solidFill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000" dirty="0">
              <a:solidFill>
                <a:schemeClr val="tx1"/>
              </a:solidFill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Perbedaan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utamanya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Source Sans Pro" pitchFamily="34" charset="0"/>
              </a:rPr>
              <a:t>e-government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berada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pada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partisipasi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efektif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warga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negara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mewujudkan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tujuan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negara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termasuk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bebas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Source Sans Pro" pitchFamily="34" charset="0"/>
              </a:rPr>
              <a:t>korupsi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).</a:t>
            </a:r>
            <a:endParaRPr lang="en-US" altLang="en-US" sz="2000" dirty="0">
              <a:solidFill>
                <a:schemeClr val="tx1"/>
              </a:solidFill>
              <a:latin typeface="Source Sans Pro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1"/>
          <p:cNvSpPr>
            <a:spLocks noChangeArrowheads="1"/>
          </p:cNvSpPr>
          <p:nvPr/>
        </p:nvSpPr>
        <p:spPr bwMode="auto">
          <a:xfrm>
            <a:off x="3419872" y="260648"/>
            <a:ext cx="566533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300" b="1" dirty="0">
                <a:solidFill>
                  <a:schemeClr val="tx1"/>
                </a:solidFill>
              </a:rPr>
              <a:t>Collaborative E Democracy</a:t>
            </a:r>
            <a:endParaRPr lang="en-US" altLang="en-US" sz="3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1052736"/>
            <a:ext cx="9144000" cy="57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7" name="Rectangle 1"/>
          <p:cNvSpPr>
            <a:spLocks noChangeArrowheads="1"/>
          </p:cNvSpPr>
          <p:nvPr/>
        </p:nvSpPr>
        <p:spPr bwMode="auto">
          <a:xfrm>
            <a:off x="576386" y="1361103"/>
            <a:ext cx="8082982" cy="511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Source Sans Pro" pitchFamily="34" charset="0"/>
              </a:rPr>
              <a:t>Collaborative e-democracy:</a:t>
            </a:r>
            <a:endParaRPr lang="en-US" altLang="en-US" sz="2000" b="1" dirty="0">
              <a:solidFill>
                <a:schemeClr val="tx1"/>
              </a:solidFill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refers to a political system in which governmental stakeholders (politicians/parties, ministers, parliamentarians etc.) </a:t>
            </a:r>
            <a:r>
              <a:rPr lang="en-US" altLang="en-US" sz="2000" b="1" dirty="0">
                <a:solidFill>
                  <a:schemeClr val="tx1"/>
                </a:solidFill>
                <a:latin typeface="Source Sans Pro" pitchFamily="34" charset="0"/>
              </a:rPr>
              <a:t>and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non-governmental stakeholders (NGOs, political lobbies, local communities, individual citizens, etc.) </a:t>
            </a:r>
            <a:r>
              <a:rPr lang="en-US" altLang="en-US" sz="2000" b="1" dirty="0">
                <a:solidFill>
                  <a:schemeClr val="tx1"/>
                </a:solidFill>
                <a:latin typeface="Source Sans Pro" pitchFamily="34" charset="0"/>
              </a:rPr>
              <a:t>collaborate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 on the development of public laws and policies. </a:t>
            </a:r>
            <a:endParaRPr lang="en-US" altLang="en-US" sz="2000" dirty="0">
              <a:solidFill>
                <a:schemeClr val="tx1"/>
              </a:solidFill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000" dirty="0"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This collaborative policy making process is conducted on a governmental </a:t>
            </a:r>
            <a:r>
              <a:rPr lang="en-US" altLang="en-US" sz="2000" b="1" dirty="0">
                <a:solidFill>
                  <a:schemeClr val="tx1"/>
                </a:solidFill>
                <a:latin typeface="Source Sans Pro" pitchFamily="34" charset="0"/>
              </a:rPr>
              <a:t>social networking site </a:t>
            </a:r>
            <a:r>
              <a:rPr lang="en-US" altLang="en-US" sz="2000" dirty="0">
                <a:solidFill>
                  <a:schemeClr val="tx1"/>
                </a:solidFill>
                <a:latin typeface="Source Sans Pro" pitchFamily="34" charset="0"/>
              </a:rPr>
              <a:t>in which all citizens are members (collaborative e-policy-making).</a:t>
            </a:r>
            <a:endParaRPr lang="en-US" altLang="en-US" sz="2000" dirty="0">
              <a:solidFill>
                <a:schemeClr val="tx1"/>
              </a:solidFill>
              <a:latin typeface="Source Sans Pro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000" dirty="0" err="1">
              <a:solidFill>
                <a:schemeClr val="tx1"/>
              </a:solidFill>
              <a:latin typeface="Source Sans Pro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5" name="Subtitle 2"/>
          <p:cNvSpPr txBox="1"/>
          <p:nvPr/>
        </p:nvSpPr>
        <p:spPr bwMode="auto">
          <a:xfrm>
            <a:off x="536128" y="1360192"/>
            <a:ext cx="7711760" cy="344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en-US" sz="1900" b="1" dirty="0" err="1">
                <a:solidFill>
                  <a:schemeClr val="tx1"/>
                </a:solidFill>
              </a:rPr>
              <a:t>Pemerintahan</a:t>
            </a:r>
            <a:r>
              <a:rPr lang="en-US" altLang="en-US" sz="1900" b="1" dirty="0">
                <a:solidFill>
                  <a:schemeClr val="tx1"/>
                </a:solidFill>
              </a:rPr>
              <a:t> digital (e-governance)</a:t>
            </a:r>
            <a:endParaRPr lang="en-US" altLang="en-US" sz="19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en-US" sz="1900" dirty="0" err="1">
                <a:solidFill>
                  <a:schemeClr val="tx1"/>
                </a:solidFill>
              </a:rPr>
              <a:t>Harus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memberikan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layanan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pemerintah</a:t>
            </a:r>
            <a:r>
              <a:rPr lang="en-US" altLang="en-US" sz="1900" dirty="0">
                <a:solidFill>
                  <a:schemeClr val="tx1"/>
                </a:solidFill>
              </a:rPr>
              <a:t> yang </a:t>
            </a:r>
            <a:r>
              <a:rPr lang="en-US" altLang="en-US" sz="1900" dirty="0" err="1">
                <a:solidFill>
                  <a:schemeClr val="tx1"/>
                </a:solidFill>
              </a:rPr>
              <a:t>tidak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hanya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cocok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dalam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paradigma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i="1" dirty="0">
                <a:solidFill>
                  <a:schemeClr val="tx1"/>
                </a:solidFill>
              </a:rPr>
              <a:t>read-only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dari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interaksi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antara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warga</a:t>
            </a:r>
            <a:r>
              <a:rPr lang="en-US" altLang="en-US" sz="1900" dirty="0">
                <a:solidFill>
                  <a:schemeClr val="tx1"/>
                </a:solidFill>
              </a:rPr>
              <a:t>, </a:t>
            </a:r>
            <a:r>
              <a:rPr lang="en-US" altLang="en-US" sz="1900" dirty="0" err="1">
                <a:solidFill>
                  <a:schemeClr val="tx1"/>
                </a:solidFill>
              </a:rPr>
              <a:t>pejabat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pemerintah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sumber-sumber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pemerintah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informasi</a:t>
            </a:r>
            <a:r>
              <a:rPr lang="en-US" altLang="en-US" sz="1900" dirty="0">
                <a:solidFill>
                  <a:schemeClr val="tx1"/>
                </a:solidFill>
              </a:rPr>
              <a:t>, </a:t>
            </a:r>
            <a:endParaRPr lang="en-US" altLang="en-US" sz="19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en-US" sz="1900" b="1" dirty="0" err="1">
                <a:solidFill>
                  <a:schemeClr val="tx1"/>
                </a:solidFill>
              </a:rPr>
              <a:t>tetapi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untuk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memungkinkan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paradigma</a:t>
            </a:r>
            <a:r>
              <a:rPr lang="en-US" altLang="en-US" sz="1900" dirty="0">
                <a:solidFill>
                  <a:schemeClr val="tx1"/>
                </a:solidFill>
              </a:rPr>
              <a:t> yang </a:t>
            </a:r>
            <a:r>
              <a:rPr lang="en-US" altLang="en-US" sz="1900" dirty="0" err="1">
                <a:solidFill>
                  <a:schemeClr val="tx1"/>
                </a:solidFill>
              </a:rPr>
              <a:t>mencapai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lebih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interaktif</a:t>
            </a:r>
            <a:r>
              <a:rPr lang="en-US" altLang="en-US" sz="1900" dirty="0">
                <a:solidFill>
                  <a:schemeClr val="tx1"/>
                </a:solidFill>
              </a:rPr>
              <a:t>, </a:t>
            </a:r>
            <a:r>
              <a:rPr lang="en-US" altLang="en-US" sz="1900" dirty="0" err="1">
                <a:solidFill>
                  <a:schemeClr val="tx1"/>
                </a:solidFill>
              </a:rPr>
              <a:t>berorientasi</a:t>
            </a:r>
            <a:r>
              <a:rPr lang="en-US" altLang="en-US" sz="1900" dirty="0">
                <a:solidFill>
                  <a:schemeClr val="tx1"/>
                </a:solidFill>
              </a:rPr>
              <a:t> proses </a:t>
            </a:r>
            <a:r>
              <a:rPr lang="en-US" altLang="en-US" sz="1900" dirty="0" err="1">
                <a:solidFill>
                  <a:schemeClr val="tx1"/>
                </a:solidFill>
              </a:rPr>
              <a:t>diseminasi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melihat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informasi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dari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pemerintah</a:t>
            </a:r>
            <a:r>
              <a:rPr lang="en-US" altLang="en-US" sz="1900" dirty="0">
                <a:solidFill>
                  <a:schemeClr val="tx1"/>
                </a:solidFill>
              </a:rPr>
              <a:t>. (McIver </a:t>
            </a:r>
            <a:r>
              <a:rPr lang="en-US" altLang="en-US" sz="1900" dirty="0" err="1">
                <a:solidFill>
                  <a:schemeClr val="tx1"/>
                </a:solidFill>
              </a:rPr>
              <a:t>dan</a:t>
            </a:r>
            <a:r>
              <a:rPr lang="en-US" altLang="en-US" sz="1900" dirty="0">
                <a:solidFill>
                  <a:schemeClr val="tx1"/>
                </a:solidFill>
              </a:rPr>
              <a:t> </a:t>
            </a:r>
            <a:r>
              <a:rPr lang="en-US" altLang="en-US" sz="1900" dirty="0" err="1">
                <a:solidFill>
                  <a:schemeClr val="tx1"/>
                </a:solidFill>
              </a:rPr>
              <a:t>Elmagarmid</a:t>
            </a:r>
            <a:r>
              <a:rPr lang="en-US" altLang="en-US" sz="1900" dirty="0">
                <a:solidFill>
                  <a:schemeClr val="tx1"/>
                </a:solidFill>
              </a:rPr>
              <a:t>, 2002: 10).</a:t>
            </a:r>
            <a:endParaRPr lang="en-US" altLang="en-US" sz="1900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67544" y="5164048"/>
            <a:ext cx="1224136" cy="504056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pitchFamily="18" charset="0"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704020202020204" pitchFamily="34" charset="0"/>
              <a:ea typeface="MS PGothic" charset="0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0086" y="5104234"/>
            <a:ext cx="6153794" cy="677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Proses </a:t>
            </a:r>
            <a:r>
              <a:rPr lang="en-US" sz="1900" dirty="0" err="1">
                <a:solidFill>
                  <a:schemeClr val="tx1"/>
                </a:solidFill>
              </a:rPr>
              <a:t>interaktif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inilah</a:t>
            </a:r>
            <a:r>
              <a:rPr lang="en-US" sz="1900" dirty="0">
                <a:solidFill>
                  <a:schemeClr val="tx1"/>
                </a:solidFill>
              </a:rPr>
              <a:t> yang </a:t>
            </a:r>
            <a:r>
              <a:rPr lang="en-US" sz="1900" dirty="0" err="1">
                <a:solidFill>
                  <a:schemeClr val="tx1"/>
                </a:solidFill>
              </a:rPr>
              <a:t>diharapkan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dapat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mencegah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memberantas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tindak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pidana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korupsi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49" name="Rectangle 2"/>
          <p:cNvSpPr>
            <a:spLocks noChangeArrowheads="1"/>
          </p:cNvSpPr>
          <p:nvPr/>
        </p:nvSpPr>
        <p:spPr bwMode="auto">
          <a:xfrm>
            <a:off x="292100" y="2554542"/>
            <a:ext cx="840384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fontAlgn="ctr">
              <a:spcAft>
                <a:spcPts val="1200"/>
              </a:spcAft>
            </a:pP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Komisi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Pemberantasan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Korupsi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(KPK)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resmi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kordinator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 Nasional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Pencegahan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Korupsi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kementerian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ditunjuk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yakni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Menteri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Pembangunan Nasional (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Bappenas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Menteri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Negeri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Menteri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Pendayagunaan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Aparatur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Reformasi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Birokrasi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Kepresidenan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8050" name="Rectangle 3"/>
          <p:cNvSpPr>
            <a:spLocks noChangeArrowheads="1"/>
          </p:cNvSpPr>
          <p:nvPr/>
        </p:nvSpPr>
        <p:spPr bwMode="auto">
          <a:xfrm>
            <a:off x="305562" y="1557338"/>
            <a:ext cx="489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en-US" altLang="en-US" b="1" dirty="0">
                <a:cs typeface="Calibri" panose="020F0502020204030204" pitchFamily="34" charset="0"/>
              </a:rPr>
              <a:t>KOLABORASI CEGAH KORUPSI</a:t>
            </a:r>
            <a:endParaRPr lang="en-US" altLang="en-US" sz="2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49" name="Rectangle 2"/>
          <p:cNvSpPr>
            <a:spLocks noChangeArrowheads="1"/>
          </p:cNvSpPr>
          <p:nvPr/>
        </p:nvSpPr>
        <p:spPr bwMode="auto">
          <a:xfrm>
            <a:off x="305562" y="3276918"/>
            <a:ext cx="78417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Improvement of professionalism and modernization of goods and service </a:t>
            </a:r>
            <a:r>
              <a:rPr lang="en-US" altLang="en-US" sz="2000" b="1" dirty="0">
                <a:solidFill>
                  <a:schemeClr val="tx1"/>
                </a:solidFill>
              </a:rPr>
              <a:t>procurement</a:t>
            </a:r>
            <a:r>
              <a:rPr lang="en-US" altLang="en-US" sz="2000" dirty="0">
                <a:solidFill>
                  <a:schemeClr val="tx1"/>
                </a:solidFill>
              </a:rPr>
              <a:t>;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342900" indent="-34290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Integration of electronic-based planning and </a:t>
            </a:r>
            <a:r>
              <a:rPr lang="en-US" altLang="en-US" sz="2000" b="1" dirty="0">
                <a:solidFill>
                  <a:schemeClr val="tx1"/>
                </a:solidFill>
              </a:rPr>
              <a:t>budgeting</a:t>
            </a:r>
            <a:r>
              <a:rPr lang="en-US" altLang="en-US" sz="2000" dirty="0">
                <a:solidFill>
                  <a:schemeClr val="tx1"/>
                </a:solidFill>
              </a:rPr>
              <a:t> systems;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898050" name="Rectangle 3"/>
          <p:cNvSpPr>
            <a:spLocks noChangeArrowheads="1"/>
          </p:cNvSpPr>
          <p:nvPr/>
        </p:nvSpPr>
        <p:spPr bwMode="auto">
          <a:xfrm>
            <a:off x="305562" y="1895666"/>
            <a:ext cx="43670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just" fontAlgn="ctr">
              <a:lnSpc>
                <a:spcPct val="150000"/>
              </a:lnSpc>
            </a:pPr>
            <a:r>
              <a:rPr lang="en-US" altLang="en-US" b="1" dirty="0"/>
              <a:t>Two of Eleven Action Plans </a:t>
            </a:r>
            <a:endParaRPr lang="en-US" altLang="en-US" b="1" dirty="0"/>
          </a:p>
          <a:p>
            <a:pPr marL="0" indent="0" algn="just" fontAlgn="ctr">
              <a:lnSpc>
                <a:spcPct val="150000"/>
              </a:lnSpc>
            </a:pPr>
            <a:r>
              <a:rPr lang="en-US" altLang="en-US" b="1" dirty="0"/>
              <a:t>in KPK with its collaboration: </a:t>
            </a:r>
            <a:endParaRPr lang="en-US" altLang="en-US" b="1" dirty="0"/>
          </a:p>
        </p:txBody>
      </p:sp>
      <p:sp>
        <p:nvSpPr>
          <p:cNvPr id="2" name="Donut 1"/>
          <p:cNvSpPr/>
          <p:nvPr/>
        </p:nvSpPr>
        <p:spPr>
          <a:xfrm>
            <a:off x="1527048" y="4041648"/>
            <a:ext cx="1847088" cy="731520"/>
          </a:xfrm>
          <a:prstGeom prst="donut">
            <a:avLst>
              <a:gd name="adj" fmla="val 73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669280" y="4665313"/>
            <a:ext cx="1386840" cy="731520"/>
          </a:xfrm>
          <a:prstGeom prst="donut">
            <a:avLst>
              <a:gd name="adj" fmla="val 73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791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2845</Words>
  <Application>WPS Spreadsheets</Application>
  <PresentationFormat>On-screen Show (4:3)</PresentationFormat>
  <Paragraphs>63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Verdana</vt:lpstr>
      <vt:lpstr>MS PGothic</vt:lpstr>
      <vt:lpstr>Hiragino Maru Gothic ProN</vt:lpstr>
      <vt:lpstr>MS PGothic</vt:lpstr>
      <vt:lpstr>Arial</vt:lpstr>
      <vt:lpstr>Times New Roman</vt:lpstr>
      <vt:lpstr>Arial Unicode MS</vt:lpstr>
      <vt:lpstr>Source Sans Pro</vt:lpstr>
      <vt:lpstr>苹方-简</vt:lpstr>
      <vt:lpstr>Arial Unicode MS</vt:lpstr>
      <vt:lpstr>微软雅黑</vt:lpstr>
      <vt:lpstr>汉仪旗黑</vt:lpstr>
      <vt:lpstr>Wingdings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DOA SESUDAH BELAJAR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Doa . . .</dc:title>
  <dc:creator>Muh. Salis</dc:creator>
  <cp:lastModifiedBy>macbook</cp:lastModifiedBy>
  <cp:revision>80</cp:revision>
  <dcterms:created xsi:type="dcterms:W3CDTF">2021-04-17T03:03:46Z</dcterms:created>
  <dcterms:modified xsi:type="dcterms:W3CDTF">2021-04-17T03:03:46Z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1033-3.1.1.5096</vt:lpwstr>
  </property>
</Properties>
</file>