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9"/>
  </p:notesMasterIdLst>
  <p:sldIdLst>
    <p:sldId id="313" r:id="rId2"/>
    <p:sldId id="256" r:id="rId3"/>
    <p:sldId id="311" r:id="rId4"/>
    <p:sldId id="257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66" r:id="rId13"/>
    <p:sldId id="267" r:id="rId14"/>
    <p:sldId id="268" r:id="rId15"/>
    <p:sldId id="274" r:id="rId16"/>
    <p:sldId id="269" r:id="rId17"/>
    <p:sldId id="275" r:id="rId18"/>
    <p:sldId id="270" r:id="rId19"/>
    <p:sldId id="276" r:id="rId20"/>
    <p:sldId id="271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8" r:id="rId29"/>
    <p:sldId id="295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59" r:id="rId42"/>
    <p:sldId id="298" r:id="rId43"/>
    <p:sldId id="296" r:id="rId44"/>
    <p:sldId id="297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260" r:id="rId54"/>
    <p:sldId id="307" r:id="rId55"/>
    <p:sldId id="308" r:id="rId56"/>
    <p:sldId id="312" r:id="rId57"/>
    <p:sldId id="309" r:id="rId5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D6F9C-7CC4-4CA2-A9CA-8B0167EA2D17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9096-2E02-4F3D-AB47-63917D16628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620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D27E5E-312C-4AE3-BF98-69BEC27014A4}" type="slidenum">
              <a:rPr lang="de-DE" altLang="id-ID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id-ID" smtClean="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xmlns="" val="149066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C18B33-C9C9-44F6-8559-0E81F2CC73AB}" type="slidenum">
              <a:rPr lang="de-DE" altLang="id-ID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id-ID" smtClean="0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xmlns="" val="319633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18C78C-43AB-43BF-9E8A-FB6BC864B648}" type="slidenum">
              <a:rPr lang="de-DE" altLang="id-ID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de-DE" altLang="id-ID"/>
          </a:p>
        </p:txBody>
      </p:sp>
      <p:sp>
        <p:nvSpPr>
          <p:cNvPr id="146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xmlns="" val="3145193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005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9694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5605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827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074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7202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0229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0438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602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2784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8161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0E8E-A87A-4B69-B157-B6D51BAA1035}" type="datetimeFigureOut">
              <a:rPr lang="id-ID" smtClean="0"/>
              <a:pPr/>
              <a:t>17/06/2019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292AF-55A2-4B76-8E79-6D5CE6C72AD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5729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827088" y="981075"/>
            <a:ext cx="7391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d-ID" sz="4000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DOA BELAJAR</a:t>
            </a: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857250" y="3927475"/>
            <a:ext cx="7858125" cy="2214563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FFFFF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d-ID" sz="2800">
                <a:cs typeface="Arial" panose="020B0604020202020204" pitchFamily="34" charset="0"/>
              </a:rPr>
              <a:t>“Aku ridho Allah SWT sebagai Tuhan ku, Islam sebagai agamaku, dan Nabi Muhammad sebagai Nabi dan Rasul, Ya Allah, tambahkanlah kepadaku ilmu dan berikanlah aku kefahaman”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141538"/>
            <a:ext cx="57150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679575"/>
            <a:ext cx="31337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9466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1143000"/>
          </a:xfrm>
        </p:spPr>
        <p:txBody>
          <a:bodyPr/>
          <a:lstStyle/>
          <a:p>
            <a:r>
              <a:rPr lang="id-ID" b="1" dirty="0" smtClean="0"/>
              <a:t>Abortus Spontan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67744"/>
            <a:ext cx="7905750" cy="4334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Abortus yang terjadi secara alami dan tidak ada kesengajaan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id-ID" b="1" dirty="0" smtClean="0"/>
              <a:t>Abortus Provokatus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683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Abortus yang di sengaja , di bagi menjadi 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Abortus  Medisinalis </a:t>
            </a:r>
          </a:p>
          <a:p>
            <a:pPr>
              <a:buNone/>
            </a:pPr>
            <a:r>
              <a:rPr lang="id-ID" sz="2400" dirty="0" smtClean="0"/>
              <a:t>	abortus yang di lakukan karena indikasi medis mis : penyakit jantung, hypertensi,dll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Abortus Kriminalis</a:t>
            </a:r>
          </a:p>
          <a:p>
            <a:pPr>
              <a:buNone/>
            </a:pPr>
            <a:r>
              <a:rPr lang="id-ID" sz="2400" dirty="0" smtClean="0"/>
              <a:t>	abortus yang dilakukan karena tindakan ilegal tanpa indikasi medis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764704"/>
            <a:ext cx="7886700" cy="1325563"/>
          </a:xfrm>
        </p:spPr>
        <p:txBody>
          <a:bodyPr/>
          <a:lstStyle/>
          <a:p>
            <a:r>
              <a:rPr lang="id-ID" b="1" dirty="0" smtClean="0"/>
              <a:t>ABORTUS IMMINENS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2800" dirty="0" err="1"/>
              <a:t>Perdarahan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uterus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uk</a:t>
            </a:r>
            <a:r>
              <a:rPr lang="en-US" sz="2800" dirty="0"/>
              <a:t> 20 mg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konsepsi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cavum</a:t>
            </a:r>
            <a:r>
              <a:rPr lang="en-US" sz="2800" dirty="0"/>
              <a:t> uteri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dilatasi</a:t>
            </a:r>
            <a:r>
              <a:rPr lang="en-US" sz="2800" dirty="0"/>
              <a:t> cervix.</a:t>
            </a:r>
          </a:p>
          <a:p>
            <a:pPr algn="just">
              <a:lnSpc>
                <a:spcPct val="90000"/>
              </a:lnSpc>
              <a:defRPr/>
            </a:pPr>
            <a:r>
              <a:rPr lang="id-ID" sz="2800" dirty="0" smtClean="0"/>
              <a:t>Tanda k</a:t>
            </a:r>
            <a:r>
              <a:rPr lang="en-US" sz="2800" dirty="0" err="1" smtClean="0"/>
              <a:t>linis</a:t>
            </a:r>
            <a:r>
              <a:rPr lang="en-US" sz="2800" dirty="0"/>
              <a:t>: </a:t>
            </a:r>
            <a:endParaRPr lang="id-ID" sz="2800" dirty="0" smtClean="0"/>
          </a:p>
          <a:p>
            <a:pPr lvl="1" algn="just">
              <a:lnSpc>
                <a:spcPct val="90000"/>
              </a:lnSpc>
              <a:defRPr/>
            </a:pPr>
            <a:r>
              <a:rPr lang="id-ID" sz="2800" dirty="0" smtClean="0"/>
              <a:t>Ostium tertutup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id-ID" sz="2800" dirty="0" smtClean="0"/>
              <a:t>TFU sesuai umur kehamilan 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id-ID" sz="2800" dirty="0" smtClean="0"/>
              <a:t>Perdarahan bercak</a:t>
            </a:r>
          </a:p>
          <a:p>
            <a:pPr lvl="1" algn="just">
              <a:lnSpc>
                <a:spcPct val="90000"/>
              </a:lnSpc>
              <a:defRPr/>
            </a:pPr>
            <a:r>
              <a:rPr lang="id-ID" sz="2800" dirty="0" smtClean="0">
                <a:cs typeface="Times New Roman" pitchFamily="18" charset="0"/>
              </a:rPr>
              <a:t>Nyeri perut bagian bawah</a:t>
            </a:r>
            <a:endParaRPr lang="en-US" sz="2800" dirty="0">
              <a:cs typeface="Times New Roman" pitchFamily="18" charset="0"/>
            </a:endParaRPr>
          </a:p>
          <a:p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86700" cy="1325563"/>
          </a:xfrm>
        </p:spPr>
        <p:txBody>
          <a:bodyPr/>
          <a:lstStyle/>
          <a:p>
            <a:r>
              <a:rPr lang="id-ID" b="1" dirty="0" smtClean="0"/>
              <a:t>ABORTUS IMMINENS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400" dirty="0" err="1" smtClean="0"/>
              <a:t>Pengelolaan</a:t>
            </a:r>
            <a:r>
              <a:rPr lang="en-US" sz="2400" dirty="0"/>
              <a:t>:</a:t>
            </a:r>
          </a:p>
          <a:p>
            <a:pPr marL="628650" indent="-95250" algn="just">
              <a:buFont typeface="+mj-lt"/>
              <a:buAutoNum type="arabicPeriod"/>
              <a:defRPr/>
            </a:pPr>
            <a:r>
              <a:rPr lang="id-ID" sz="2400" dirty="0"/>
              <a:t>B</a:t>
            </a:r>
            <a:r>
              <a:rPr lang="en-US" sz="2400" dirty="0" err="1" smtClean="0"/>
              <a:t>ed</a:t>
            </a:r>
            <a:r>
              <a:rPr lang="en-US" sz="2400" dirty="0" smtClean="0"/>
              <a:t> </a:t>
            </a:r>
            <a:r>
              <a:rPr lang="en-US" sz="2400" dirty="0"/>
              <a:t>rest </a:t>
            </a:r>
            <a:endParaRPr lang="id-ID" sz="2400" dirty="0" smtClean="0"/>
          </a:p>
          <a:p>
            <a:pPr marL="628650" indent="-95250" algn="just">
              <a:buFont typeface="+mj-lt"/>
              <a:buAutoNum type="arabicPeriod"/>
              <a:defRPr/>
            </a:pPr>
            <a:r>
              <a:rPr lang="id-ID" sz="2400" dirty="0" smtClean="0"/>
              <a:t>Obat hormonal </a:t>
            </a:r>
          </a:p>
          <a:p>
            <a:pPr marL="628650" indent="-95250" algn="just">
              <a:buFont typeface="+mj-lt"/>
              <a:buAutoNum type="arabicPeriod"/>
              <a:defRPr/>
            </a:pPr>
            <a:r>
              <a:rPr lang="id-ID" sz="2400" dirty="0" smtClean="0"/>
              <a:t>Antispamodika</a:t>
            </a:r>
            <a:r>
              <a:rPr lang="en-US" sz="2400" dirty="0" smtClean="0"/>
              <a:t>.</a:t>
            </a:r>
            <a:endParaRPr lang="id-ID" sz="2400" dirty="0"/>
          </a:p>
          <a:p>
            <a:pPr marL="628650" indent="-95250" algn="just">
              <a:buFont typeface="+mj-lt"/>
              <a:buAutoNum type="arabicPeriod"/>
              <a:defRPr/>
            </a:pPr>
            <a:r>
              <a:rPr lang="id-ID" sz="2400" dirty="0" smtClean="0"/>
              <a:t>B</a:t>
            </a:r>
            <a:r>
              <a:rPr lang="en-US" sz="2400" dirty="0" err="1" smtClean="0"/>
              <a:t>ila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3 - 5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perdarahan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id-ID" sz="2400" dirty="0" smtClean="0"/>
              <a:t>		</a:t>
            </a:r>
            <a:r>
              <a:rPr lang="en-US" sz="2400" dirty="0" err="1" smtClean="0"/>
              <a:t>bertambah</a:t>
            </a:r>
            <a:r>
              <a:rPr lang="en-US" sz="2400" dirty="0" smtClean="0"/>
              <a:t> </a:t>
            </a:r>
            <a:r>
              <a:rPr lang="en-US" sz="2400" dirty="0">
                <a:cs typeface="Times New Roman" pitchFamily="18" charset="0"/>
              </a:rPr>
              <a:t>→ </a:t>
            </a:r>
            <a:r>
              <a:rPr lang="en-US" sz="2400" b="1" dirty="0" err="1">
                <a:cs typeface="Times New Roman" pitchFamily="18" charset="0"/>
              </a:rPr>
              <a:t>evaluasi</a:t>
            </a:r>
            <a:r>
              <a:rPr lang="en-US" sz="2400" b="1" dirty="0">
                <a:cs typeface="Times New Roman" pitchFamily="18" charset="0"/>
              </a:rPr>
              <a:t> diagnosis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6160"/>
            <a:ext cx="7886700" cy="1325563"/>
          </a:xfrm>
        </p:spPr>
        <p:txBody>
          <a:bodyPr/>
          <a:lstStyle/>
          <a:p>
            <a:pPr algn="ctr"/>
            <a:r>
              <a:rPr lang="id-ID" b="1" dirty="0" smtClean="0"/>
              <a:t>ABORTUS INSIPIEN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Keguguran yang sedang berlangsung dan tidak dapat dipertahankan.</a:t>
            </a:r>
          </a:p>
          <a:p>
            <a:pPr>
              <a:defRPr/>
            </a:pPr>
            <a:r>
              <a:rPr lang="id-ID" sz="2400" dirty="0" smtClean="0"/>
              <a:t>Tanda Klinis </a:t>
            </a:r>
          </a:p>
          <a:p>
            <a:pPr>
              <a:buNone/>
              <a:defRPr/>
            </a:pPr>
            <a:r>
              <a:rPr lang="id-ID" sz="2400" dirty="0" smtClean="0"/>
              <a:t>	perdarahan banyak , ostium terbuka , ketuban teraba , berlangsung beberapa jam, nyeri perut </a:t>
            </a:r>
          </a:p>
          <a:p>
            <a:pPr>
              <a:defRPr/>
            </a:pPr>
            <a:r>
              <a:rPr lang="id-ID" sz="2400" dirty="0" smtClean="0"/>
              <a:t>Komplikasi </a:t>
            </a:r>
          </a:p>
          <a:p>
            <a:pPr>
              <a:buNone/>
              <a:defRPr/>
            </a:pPr>
            <a:r>
              <a:rPr lang="id-ID" sz="2400" dirty="0" smtClean="0"/>
              <a:t>	Kematian ibu dan infeksi</a:t>
            </a:r>
            <a:endParaRPr lang="en-US" sz="24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ABORTUS INSIPIEN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Therapi :</a:t>
            </a:r>
          </a:p>
          <a:p>
            <a:pPr lvl="1"/>
            <a:r>
              <a:rPr lang="id-ID" sz="2800" dirty="0" smtClean="0"/>
              <a:t>Terminasi kehamilan</a:t>
            </a:r>
          </a:p>
          <a:p>
            <a:pPr lvl="1"/>
            <a:r>
              <a:rPr lang="id-ID" sz="2800" dirty="0" smtClean="0"/>
              <a:t>Resusitasi cairan</a:t>
            </a:r>
          </a:p>
          <a:p>
            <a:pPr lvl="1"/>
            <a:r>
              <a:rPr lang="id-ID" sz="2800" dirty="0" smtClean="0"/>
              <a:t>Digital dan kutretasi</a:t>
            </a:r>
          </a:p>
          <a:p>
            <a:pPr lvl="1"/>
            <a:r>
              <a:rPr lang="id-ID" sz="2800" dirty="0" smtClean="0"/>
              <a:t>Uterotonika </a:t>
            </a:r>
          </a:p>
          <a:p>
            <a:pPr lvl="1"/>
            <a:r>
              <a:rPr lang="id-ID" sz="2800" dirty="0" smtClean="0"/>
              <a:t>Antibiotika </a:t>
            </a:r>
          </a:p>
          <a:p>
            <a:pPr lvl="1"/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ABORTUS INCOMPLITUS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UK 20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id-ID" dirty="0" smtClean="0"/>
              <a:t> masih </a:t>
            </a:r>
            <a:r>
              <a:rPr lang="en-US" dirty="0" err="1" smtClean="0"/>
              <a:t>tertinggal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cavum</a:t>
            </a:r>
            <a:r>
              <a:rPr lang="en-US" dirty="0"/>
              <a:t> </a:t>
            </a:r>
            <a:r>
              <a:rPr lang="en-US" dirty="0" smtClean="0"/>
              <a:t>uteri.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Tanda Klinis :</a:t>
            </a:r>
          </a:p>
          <a:p>
            <a:pPr lvl="1">
              <a:defRPr/>
            </a:pPr>
            <a:r>
              <a:rPr lang="id-ID" dirty="0" smtClean="0"/>
              <a:t>Amynorhoe</a:t>
            </a:r>
          </a:p>
          <a:p>
            <a:pPr lvl="1">
              <a:defRPr/>
            </a:pPr>
            <a:r>
              <a:rPr lang="id-ID" dirty="0" smtClean="0"/>
              <a:t>Nyeri perut</a:t>
            </a:r>
          </a:p>
          <a:p>
            <a:pPr lvl="1">
              <a:defRPr/>
            </a:pPr>
            <a:r>
              <a:rPr lang="id-ID" dirty="0" smtClean="0"/>
              <a:t>Perut mules</a:t>
            </a:r>
          </a:p>
          <a:p>
            <a:pPr lvl="1">
              <a:defRPr/>
            </a:pPr>
            <a:r>
              <a:rPr lang="id-ID" dirty="0" smtClean="0"/>
              <a:t>Perdarahan sedikit / banyak</a:t>
            </a:r>
          </a:p>
          <a:p>
            <a:pPr lvl="1">
              <a:defRPr/>
            </a:pPr>
            <a:r>
              <a:rPr lang="id-ID" dirty="0" smtClean="0"/>
              <a:t>Seviks terbuka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ABORTUS INCOMPLITUS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Pengelolaan</a:t>
            </a:r>
            <a:r>
              <a:rPr lang="en-US" dirty="0" smtClean="0"/>
              <a:t>:</a:t>
            </a:r>
          </a:p>
          <a:p>
            <a:pPr marL="990600" indent="-361950">
              <a:buFont typeface="+mj-lt"/>
              <a:buAutoNum type="arabicPeriod"/>
              <a:tabLst>
                <a:tab pos="990600" algn="l"/>
                <a:tab pos="1085850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kuretase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→ </a:t>
            </a:r>
            <a:r>
              <a:rPr lang="en-US" dirty="0" err="1" smtClean="0">
                <a:cs typeface="Times New Roman" pitchFamily="18" charset="0"/>
              </a:rPr>
              <a:t>keadaan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umum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baik</a:t>
            </a:r>
            <a:r>
              <a:rPr lang="en-US" dirty="0" smtClean="0">
                <a:cs typeface="Times New Roman" pitchFamily="18" charset="0"/>
              </a:rPr>
              <a:t> &amp; </a:t>
            </a:r>
            <a:r>
              <a:rPr lang="en-US" dirty="0" err="1" smtClean="0">
                <a:cs typeface="Times New Roman" pitchFamily="18" charset="0"/>
              </a:rPr>
              <a:t>sedikit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perdarahan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990600" indent="-361950">
              <a:buFont typeface="+mj-lt"/>
              <a:buAutoNum type="arabicPeriod"/>
              <a:tabLst>
                <a:tab pos="990600" algn="l"/>
                <a:tab pos="108585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dirty="0" err="1" smtClean="0">
                <a:cs typeface="Times New Roman" pitchFamily="18" charset="0"/>
              </a:rPr>
              <a:t>kuretase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emergensi</a:t>
            </a:r>
            <a:r>
              <a:rPr lang="en-US" dirty="0" smtClean="0">
                <a:cs typeface="Times New Roman" pitchFamily="18" charset="0"/>
              </a:rPr>
              <a:t> → </a:t>
            </a:r>
            <a:r>
              <a:rPr lang="en-US" dirty="0" err="1" smtClean="0">
                <a:cs typeface="Times New Roman" pitchFamily="18" charset="0"/>
              </a:rPr>
              <a:t>bila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perdarahan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banyak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sambil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perbaikan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keadaan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umum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id-ID" dirty="0" smtClean="0">
              <a:cs typeface="Times New Roman" pitchFamily="18" charset="0"/>
            </a:endParaRPr>
          </a:p>
          <a:p>
            <a:pPr marL="990600" indent="-361950">
              <a:buFont typeface="+mj-lt"/>
              <a:buAutoNum type="arabicPeriod"/>
              <a:tabLst>
                <a:tab pos="990600" algn="l"/>
                <a:tab pos="1085850" algn="l"/>
              </a:tabLst>
              <a:defRPr/>
            </a:pPr>
            <a:r>
              <a:rPr lang="id-ID" dirty="0" smtClean="0">
                <a:cs typeface="Times New Roman" pitchFamily="18" charset="0"/>
              </a:rPr>
              <a:t>Resusitasi cairan</a:t>
            </a:r>
          </a:p>
          <a:p>
            <a:pPr marL="990600" indent="-361950">
              <a:buFont typeface="+mj-lt"/>
              <a:buAutoNum type="arabicPeriod"/>
              <a:tabLst>
                <a:tab pos="990600" algn="l"/>
                <a:tab pos="1085850" algn="l"/>
              </a:tabLst>
              <a:defRPr/>
            </a:pPr>
            <a:r>
              <a:rPr lang="id-ID" dirty="0" smtClean="0">
                <a:cs typeface="Times New Roman" pitchFamily="18" charset="0"/>
              </a:rPr>
              <a:t>Uterotonika </a:t>
            </a:r>
          </a:p>
          <a:p>
            <a:pPr marL="990600" indent="-361950">
              <a:buFont typeface="+mj-lt"/>
              <a:buAutoNum type="arabicPeriod"/>
              <a:tabLst>
                <a:tab pos="990600" algn="l"/>
                <a:tab pos="1085850" algn="l"/>
              </a:tabLst>
              <a:defRPr/>
            </a:pPr>
            <a:r>
              <a:rPr lang="id-ID" dirty="0" smtClean="0">
                <a:cs typeface="Times New Roman" pitchFamily="18" charset="0"/>
              </a:rPr>
              <a:t>Antibiotika </a:t>
            </a: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ABORTUS COMPLITUS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20 </a:t>
            </a:r>
            <a:r>
              <a:rPr lang="en-US" dirty="0" err="1"/>
              <a:t>minggu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Tanda klinis :	</a:t>
            </a:r>
          </a:p>
          <a:p>
            <a:pPr lvl="1">
              <a:defRPr/>
            </a:pPr>
            <a:r>
              <a:rPr lang="id-ID" dirty="0" smtClean="0"/>
              <a:t>Nyeri dan perdarahan terhenti</a:t>
            </a:r>
          </a:p>
          <a:p>
            <a:pPr lvl="1">
              <a:defRPr/>
            </a:pPr>
            <a:r>
              <a:rPr lang="id-ID" dirty="0" smtClean="0"/>
              <a:t>Ostium tertutup</a:t>
            </a:r>
          </a:p>
          <a:p>
            <a:pPr lvl="1">
              <a:defRPr/>
            </a:pPr>
            <a:r>
              <a:rPr lang="id-ID" dirty="0" smtClean="0"/>
              <a:t>Uterus mengecil </a:t>
            </a:r>
          </a:p>
          <a:p>
            <a:pPr lvl="1">
              <a:defRPr/>
            </a:pPr>
            <a:r>
              <a:rPr lang="id-ID" dirty="0" smtClean="0"/>
              <a:t>Rongga rahim kosong</a:t>
            </a:r>
            <a:endParaRPr lang="en-US" dirty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ABORTUS COMPLITUS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Pengelolaan</a:t>
            </a:r>
            <a:r>
              <a:rPr lang="en-US" dirty="0" smtClean="0"/>
              <a:t>:</a:t>
            </a:r>
          </a:p>
          <a:p>
            <a:pPr marL="623888" indent="4763">
              <a:buFont typeface="+mj-lt"/>
              <a:buAutoNum type="arabicPeriod"/>
              <a:tabLst>
                <a:tab pos="1162050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id-ID" dirty="0" smtClean="0"/>
          </a:p>
          <a:p>
            <a:pPr marL="1081088" indent="-457200">
              <a:buFont typeface="+mj-lt"/>
              <a:buAutoNum type="arabicPeriod"/>
              <a:tabLst>
                <a:tab pos="1162050" algn="l"/>
              </a:tabLst>
              <a:defRPr/>
            </a:pPr>
            <a:r>
              <a:rPr lang="id-ID" dirty="0" smtClean="0"/>
              <a:t>Beri uterotonika</a:t>
            </a:r>
            <a:endParaRPr lang="en-US" dirty="0" smtClean="0"/>
          </a:p>
          <a:p>
            <a:pPr marL="623888" indent="4763">
              <a:buFont typeface="+mj-lt"/>
              <a:buAutoNum type="arabicPeriod"/>
              <a:tabLst>
                <a:tab pos="1162050" algn="l"/>
              </a:tabLst>
              <a:defRPr/>
            </a:pPr>
            <a:r>
              <a:rPr lang="en-US" dirty="0" smtClean="0"/>
              <a:t>	</a:t>
            </a:r>
            <a:r>
              <a:rPr lang="en-US" dirty="0" err="1" smtClean="0"/>
              <a:t>kontrol</a:t>
            </a:r>
            <a:r>
              <a:rPr lang="en-US" dirty="0" smtClean="0"/>
              <a:t> 1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PATOLOGI KEHAMILAN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SITI ISTIYATI,S.ST,.M KES</a:t>
            </a:r>
            <a:endParaRPr lang="id-ID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MISSED ABORTION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600" dirty="0" err="1"/>
              <a:t>Kematian</a:t>
            </a:r>
            <a:r>
              <a:rPr lang="en-US" sz="3600" dirty="0"/>
              <a:t> </a:t>
            </a:r>
            <a:r>
              <a:rPr lang="en-US" sz="3600" dirty="0" err="1"/>
              <a:t>janin</a:t>
            </a:r>
            <a:r>
              <a:rPr lang="en-US" sz="3600" dirty="0"/>
              <a:t> yang </a:t>
            </a:r>
            <a:r>
              <a:rPr lang="en-US" sz="3600" dirty="0" err="1"/>
              <a:t>tertahan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cavum</a:t>
            </a:r>
            <a:r>
              <a:rPr lang="en-US" sz="3600" dirty="0"/>
              <a:t> uteri </a:t>
            </a:r>
            <a:r>
              <a:rPr lang="en-US" sz="3600" dirty="0" err="1"/>
              <a:t>selama</a:t>
            </a:r>
            <a:r>
              <a:rPr lang="en-US" sz="3600" dirty="0"/>
              <a:t> 8 </a:t>
            </a:r>
            <a:r>
              <a:rPr lang="en-US" sz="3600" dirty="0" err="1"/>
              <a:t>minggu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umur</a:t>
            </a:r>
            <a:r>
              <a:rPr lang="en-US" sz="3600" dirty="0"/>
              <a:t> </a:t>
            </a:r>
            <a:r>
              <a:rPr lang="en-US" sz="3600" dirty="0" err="1"/>
              <a:t>kehamilan</a:t>
            </a:r>
            <a:r>
              <a:rPr lang="en-US" sz="3600" dirty="0"/>
              <a:t> &lt; 20 </a:t>
            </a:r>
            <a:r>
              <a:rPr lang="en-US" sz="3600" dirty="0" err="1" smtClean="0"/>
              <a:t>minggu</a:t>
            </a:r>
            <a:r>
              <a:rPr lang="en-US" sz="3600" dirty="0" smtClean="0"/>
              <a:t>.</a:t>
            </a:r>
            <a:r>
              <a:rPr lang="id-ID" sz="3600" dirty="0" smtClean="0"/>
              <a:t>pada fetus yg sdh mati dapat keluar sendiri /diresorbsi mengering dan menipis atau menjadi mola karnossa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MISSED ABORTION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85974"/>
            <a:ext cx="7886700" cy="435133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id-ID" sz="2800" dirty="0" smtClean="0"/>
              <a:t>Tanda :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Ammnorhoe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Perdarahan sedikit – berulang warna coklat gelap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TFU tidak bertambah tinggi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Reaksi kehamilan negatif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Serviks tertutup dan ada sedikit darah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id-ID" sz="2800" dirty="0" smtClean="0"/>
              <a:t>Perut terasa kosong</a:t>
            </a:r>
          </a:p>
          <a:p>
            <a:pPr algn="just">
              <a:lnSpc>
                <a:spcPct val="80000"/>
              </a:lnSpc>
              <a:buNone/>
              <a:defRPr/>
            </a:pP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MISSED ABORTION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Therapi </a:t>
            </a:r>
          </a:p>
          <a:p>
            <a:pPr lvl="1"/>
            <a:r>
              <a:rPr lang="id-ID" sz="2800" dirty="0" smtClean="0"/>
              <a:t>Pemberian uterotonika</a:t>
            </a:r>
          </a:p>
          <a:p>
            <a:pPr lvl="1"/>
            <a:r>
              <a:rPr lang="id-ID" sz="2800" dirty="0" smtClean="0"/>
              <a:t>Dilatasi</a:t>
            </a:r>
          </a:p>
          <a:p>
            <a:pPr lvl="1"/>
            <a:r>
              <a:rPr lang="id-ID" sz="2800" dirty="0" smtClean="0"/>
              <a:t>Kuretase</a:t>
            </a:r>
          </a:p>
          <a:p>
            <a:pPr lvl="1"/>
            <a:r>
              <a:rPr lang="id-ID" sz="2800" dirty="0" smtClean="0"/>
              <a:t>Beri antibiotik</a:t>
            </a:r>
          </a:p>
          <a:p>
            <a:r>
              <a:rPr lang="id-ID" sz="2800" dirty="0" smtClean="0"/>
              <a:t>Komplikasi </a:t>
            </a:r>
          </a:p>
          <a:p>
            <a:pPr lvl="1">
              <a:buNone/>
            </a:pPr>
            <a:r>
              <a:rPr lang="id-ID" sz="2800" dirty="0" smtClean="0"/>
              <a:t>Hipofibrinogenemia</a:t>
            </a:r>
            <a:endParaRPr lang="id-ID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Abortus Habitualis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Abortus berulang yang berturut-turut 3 kali  atau lebih</a:t>
            </a:r>
          </a:p>
          <a:p>
            <a:r>
              <a:rPr lang="id-ID" dirty="0" smtClean="0"/>
              <a:t>Etiologi :</a:t>
            </a:r>
          </a:p>
          <a:p>
            <a:pPr lvl="1"/>
            <a:r>
              <a:rPr lang="id-ID" dirty="0" smtClean="0"/>
              <a:t>Kelainan ovum / sperma</a:t>
            </a:r>
          </a:p>
          <a:p>
            <a:pPr lvl="1"/>
            <a:r>
              <a:rPr lang="id-ID" dirty="0" smtClean="0"/>
              <a:t>Faktor ibu (disfungsi thyroid,kelainan korpus luteum, plasenta,malnutrisi, kelainan anatomi, penyakit penyerta kehamilan )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Abortus Habitualis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Pemeriksaan </a:t>
            </a:r>
          </a:p>
          <a:p>
            <a:pPr lvl="1"/>
            <a:r>
              <a:rPr lang="id-ID" sz="2800" dirty="0" smtClean="0"/>
              <a:t>Histerosalfingografi</a:t>
            </a:r>
          </a:p>
          <a:p>
            <a:pPr marL="354013" lvl="1" indent="-354013">
              <a:buFont typeface="Arial" pitchFamily="34" charset="0"/>
              <a:buChar char="•"/>
            </a:pPr>
            <a:r>
              <a:rPr lang="id-ID" sz="2800" dirty="0" smtClean="0"/>
              <a:t>Therapi : </a:t>
            </a:r>
          </a:p>
          <a:p>
            <a:pPr marL="754063" lvl="2" indent="-354013"/>
            <a:r>
              <a:rPr lang="id-ID" sz="2800" dirty="0" smtClean="0"/>
              <a:t>Pengobatan kelainan endometrium</a:t>
            </a:r>
          </a:p>
          <a:p>
            <a:pPr marL="754063" lvl="2" indent="-354013"/>
            <a:r>
              <a:rPr lang="id-ID" sz="2800" dirty="0" smtClean="0"/>
              <a:t>Servik incompeten lakukan tindakan operatif</a:t>
            </a:r>
            <a:endParaRPr lang="id-ID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886700" cy="1325563"/>
          </a:xfrm>
        </p:spPr>
        <p:txBody>
          <a:bodyPr>
            <a:normAutofit/>
          </a:bodyPr>
          <a:lstStyle/>
          <a:p>
            <a:r>
              <a:rPr lang="id-ID" dirty="0" smtClean="0"/>
              <a:t>Abortus Infeksius &amp; Abortus Septik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886700" cy="43513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Abortus infeksius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adalah abortus yg disertai dengan infeksi genital</a:t>
            </a:r>
          </a:p>
          <a:p>
            <a:r>
              <a:rPr lang="id-ID" sz="2400" dirty="0" smtClean="0"/>
              <a:t>Abortus Septik</a:t>
            </a:r>
          </a:p>
          <a:p>
            <a:pPr lvl="1">
              <a:buNone/>
            </a:pPr>
            <a:r>
              <a:rPr lang="id-ID" sz="2400" dirty="0" smtClean="0"/>
              <a:t>	adalah abortus yang disertai dengan infeksi berat , penyebaran kuman sampai peredaran darah atau peritoneum</a:t>
            </a:r>
            <a:endParaRPr lang="id-ID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1325563"/>
          </a:xfrm>
        </p:spPr>
        <p:txBody>
          <a:bodyPr>
            <a:normAutofit/>
          </a:bodyPr>
          <a:lstStyle/>
          <a:p>
            <a:r>
              <a:rPr lang="id-ID" b="1" dirty="0" smtClean="0"/>
              <a:t>Abortus Infeksius &amp; Abortus Septik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Tanda :</a:t>
            </a:r>
          </a:p>
          <a:p>
            <a:pPr lvl="1"/>
            <a:r>
              <a:rPr lang="id-ID" sz="2800" dirty="0" smtClean="0"/>
              <a:t>Sakit berat</a:t>
            </a:r>
          </a:p>
          <a:p>
            <a:pPr lvl="1"/>
            <a:r>
              <a:rPr lang="id-ID" sz="2800" dirty="0" smtClean="0"/>
              <a:t>Panas tinggi</a:t>
            </a:r>
          </a:p>
          <a:p>
            <a:pPr lvl="1"/>
            <a:r>
              <a:rPr lang="id-ID" sz="2800" dirty="0" smtClean="0"/>
              <a:t>Nadi kecil dan cepat</a:t>
            </a:r>
          </a:p>
          <a:p>
            <a:pPr lvl="1"/>
            <a:r>
              <a:rPr lang="id-ID" sz="2800" dirty="0" smtClean="0"/>
              <a:t>Tekanan darah turun</a:t>
            </a:r>
          </a:p>
          <a:p>
            <a:pPr lvl="1"/>
            <a:r>
              <a:rPr lang="id-ID" sz="2800" dirty="0" smtClean="0"/>
              <a:t>syok</a:t>
            </a:r>
          </a:p>
          <a:p>
            <a:r>
              <a:rPr lang="id-ID" sz="2800" dirty="0" smtClean="0"/>
              <a:t>Pemeriksaan </a:t>
            </a:r>
          </a:p>
          <a:p>
            <a:pPr lvl="1">
              <a:buNone/>
            </a:pPr>
            <a:r>
              <a:rPr lang="id-ID" sz="2800" dirty="0" smtClean="0"/>
              <a:t>Kanalis servikalis terbuka,teraba jaringan perdarahan, tanda infeksi genital</a:t>
            </a:r>
            <a:endParaRPr lang="id-ID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886700" cy="1325563"/>
          </a:xfrm>
        </p:spPr>
        <p:txBody>
          <a:bodyPr>
            <a:normAutofit/>
          </a:bodyPr>
          <a:lstStyle/>
          <a:p>
            <a:r>
              <a:rPr lang="id-ID" b="1" dirty="0" smtClean="0"/>
              <a:t>Abortus Infeksius &amp; Abortus Septik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Therapi :</a:t>
            </a:r>
          </a:p>
          <a:p>
            <a:pPr lvl="1"/>
            <a:r>
              <a:rPr lang="id-ID" sz="2800" dirty="0" smtClean="0"/>
              <a:t>Pemberian cairan </a:t>
            </a:r>
          </a:p>
          <a:p>
            <a:pPr lvl="1"/>
            <a:r>
              <a:rPr lang="id-ID" sz="2800" dirty="0" smtClean="0"/>
              <a:t>Beri antibiotika </a:t>
            </a:r>
          </a:p>
          <a:p>
            <a:pPr lvl="1"/>
            <a:r>
              <a:rPr lang="id-ID" sz="2800" dirty="0" smtClean="0"/>
              <a:t>Tindakan operatif</a:t>
            </a:r>
            <a:endParaRPr lang="id-ID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PLACENTA PREVIA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Plasenta yang letaknya abnormal yaitu pada segmen bawah  uterus sehingga dapat menutupi sebagian atau seluruh permukaan jalan lahir</a:t>
            </a:r>
          </a:p>
          <a:p>
            <a:r>
              <a:rPr lang="id-ID" dirty="0" smtClean="0"/>
              <a:t>Jenisnya :</a:t>
            </a:r>
          </a:p>
          <a:p>
            <a:pPr lvl="1"/>
            <a:r>
              <a:rPr lang="id-ID" dirty="0" smtClean="0"/>
              <a:t>Plasenta Previa Totalis</a:t>
            </a:r>
          </a:p>
          <a:p>
            <a:pPr lvl="1"/>
            <a:r>
              <a:rPr lang="id-ID" dirty="0" smtClean="0"/>
              <a:t>Plasenta Previa Parsialis</a:t>
            </a:r>
          </a:p>
          <a:p>
            <a:pPr lvl="1"/>
            <a:r>
              <a:rPr lang="id-ID" dirty="0" smtClean="0"/>
              <a:t>Plasenta Previa Marginalis</a:t>
            </a:r>
          </a:p>
          <a:p>
            <a:pPr lvl="1"/>
            <a:r>
              <a:rPr lang="id-ID" dirty="0" smtClean="0"/>
              <a:t>Plasenta Letak Rendah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PLACENTA PREVIA</a:t>
            </a:r>
            <a:endParaRPr lang="id-ID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916832"/>
            <a:ext cx="5500725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571500" y="642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d-ID" sz="4400">
                <a:ea typeface="Arial Unicode MS" panose="020B0604020202020204" pitchFamily="34" charset="-128"/>
                <a:cs typeface="Arial Unicode MS" panose="020B0604020202020204" pitchFamily="34" charset="-128"/>
              </a:rPr>
              <a:t>PESAN HIKMAH HARI INI</a:t>
            </a: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500063" y="18573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buClrTx/>
              <a:buNone/>
            </a:pPr>
            <a:r>
              <a:rPr lang="id-ID" sz="3600" i="1" dirty="0"/>
              <a:t>" Wanita yang sedang hamil dan menyusui sampai habis masa menyusuinya, seperti pejuang di garis depan fi sabiilillah. Dan jika ia meninggal di antara waktu tersebut, maka sesungguhnya baginya pahala </a:t>
            </a:r>
            <a:r>
              <a:rPr lang="id-ID" sz="3600" i="1" dirty="0" smtClean="0"/>
              <a:t>mati syahid</a:t>
            </a:r>
            <a:r>
              <a:rPr lang="id-ID" sz="3600" i="1" dirty="0"/>
              <a:t>"</a:t>
            </a:r>
            <a:br>
              <a:rPr lang="id-ID" sz="3600" i="1" dirty="0"/>
            </a:br>
            <a:r>
              <a:rPr lang="id-ID" sz="3600" i="1" dirty="0"/>
              <a:t>(Riwayat Thabrani).</a:t>
            </a:r>
            <a:endParaRPr lang="en-US" altLang="id-ID" sz="3600" b="1" dirty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792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886700" cy="1325563"/>
          </a:xfrm>
        </p:spPr>
        <p:txBody>
          <a:bodyPr/>
          <a:lstStyle/>
          <a:p>
            <a:r>
              <a:rPr lang="id-ID" dirty="0" smtClean="0"/>
              <a:t>PP Totalis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879246" cy="4361415"/>
          </a:xfrm>
        </p:spPr>
        <p:txBody>
          <a:bodyPr>
            <a:normAutofit/>
          </a:bodyPr>
          <a:lstStyle/>
          <a:p>
            <a:r>
              <a:rPr lang="id-ID" sz="2400" dirty="0" smtClean="0"/>
              <a:t>Plasenta menutupi seluruh jalan lahir pada tempat implantasinya</a:t>
            </a:r>
          </a:p>
          <a:p>
            <a:r>
              <a:rPr lang="id-ID" sz="2400" dirty="0" smtClean="0"/>
              <a:t>Bayi tidak mungkin di lahirkan pervaginam / normal</a:t>
            </a:r>
          </a:p>
          <a:p>
            <a:r>
              <a:rPr lang="id-ID" sz="2400" dirty="0" smtClean="0"/>
              <a:t>Resiko perdarahan sangat hebat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886700" cy="1325563"/>
          </a:xfrm>
        </p:spPr>
        <p:txBody>
          <a:bodyPr/>
          <a:lstStyle/>
          <a:p>
            <a:r>
              <a:rPr lang="id-ID" dirty="0" smtClean="0"/>
              <a:t>PP Parsialis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Bila hanya sebagian atau separuh plasenta yang menutupi jalan lahir</a:t>
            </a:r>
          </a:p>
          <a:p>
            <a:r>
              <a:rPr lang="id-ID" sz="2400" dirty="0" smtClean="0"/>
              <a:t>Resiko perdarahan tetap besar</a:t>
            </a:r>
          </a:p>
          <a:p>
            <a:r>
              <a:rPr lang="id-ID" sz="2400" dirty="0" smtClean="0"/>
              <a:t>Jarang di lahirkan pervaginam</a:t>
            </a:r>
            <a:endParaRPr lang="id-ID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886700" cy="1325563"/>
          </a:xfrm>
        </p:spPr>
        <p:txBody>
          <a:bodyPr/>
          <a:lstStyle/>
          <a:p>
            <a:r>
              <a:rPr lang="id-ID" dirty="0" smtClean="0"/>
              <a:t>PP Marginalis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57542"/>
            <a:ext cx="7919002" cy="4334911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Bila hanya bagian tepi plasenta yang menutupi jalan lahir </a:t>
            </a:r>
          </a:p>
          <a:p>
            <a:r>
              <a:rPr lang="id-ID" sz="2400" dirty="0" smtClean="0"/>
              <a:t>Bisa di lahirkan pervaginam tetapi resiko perdarahan tetap besar</a:t>
            </a:r>
            <a:endParaRPr lang="id-ID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b="1" dirty="0" smtClean="0"/>
              <a:t>PLR/Plasenta Letak Rendah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Tempat implantasi beberapa mm/cm dari tepi jalan lahir</a:t>
            </a:r>
          </a:p>
          <a:p>
            <a:r>
              <a:rPr lang="id-ID" sz="2400" dirty="0" smtClean="0"/>
              <a:t>Resiko perdarahan ada tetapi kecil</a:t>
            </a:r>
          </a:p>
          <a:p>
            <a:r>
              <a:rPr lang="id-ID" sz="2400" dirty="0" smtClean="0"/>
              <a:t>Bisa dilahirkan pervaginam dengan aman</a:t>
            </a:r>
          </a:p>
          <a:p>
            <a:r>
              <a:rPr lang="id-ID" sz="2400" dirty="0" smtClean="0"/>
              <a:t>Pinggir plasenta kurang lebih 3 atau 4 cm diatas pinggir pembukaan </a:t>
            </a:r>
          </a:p>
          <a:p>
            <a:r>
              <a:rPr lang="id-ID" sz="2400" dirty="0" smtClean="0"/>
              <a:t>Tidak teraba pada pembukaan jalan lahir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96" y="764704"/>
            <a:ext cx="7886700" cy="1325563"/>
          </a:xfrm>
        </p:spPr>
        <p:txBody>
          <a:bodyPr/>
          <a:lstStyle/>
          <a:p>
            <a:r>
              <a:rPr lang="id-ID" dirty="0" smtClean="0"/>
              <a:t>Etiologi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Tidak diketahui penyebabnya</a:t>
            </a:r>
          </a:p>
          <a:p>
            <a:r>
              <a:rPr lang="id-ID" dirty="0" smtClean="0"/>
              <a:t>Riwayat plasenta previa sebelumnya</a:t>
            </a:r>
          </a:p>
          <a:p>
            <a:r>
              <a:rPr lang="id-ID" dirty="0" smtClean="0"/>
              <a:t>Riwayat SC</a:t>
            </a:r>
          </a:p>
          <a:p>
            <a:r>
              <a:rPr lang="id-ID" dirty="0" smtClean="0"/>
              <a:t>Riwayat aborsi</a:t>
            </a:r>
          </a:p>
          <a:p>
            <a:r>
              <a:rPr lang="id-ID" dirty="0" smtClean="0"/>
              <a:t>Kehamilan ganda</a:t>
            </a:r>
          </a:p>
          <a:p>
            <a:r>
              <a:rPr lang="id-ID" dirty="0" smtClean="0"/>
              <a:t>Perempuan &gt; 35 th</a:t>
            </a:r>
          </a:p>
          <a:p>
            <a:r>
              <a:rPr lang="id-ID" dirty="0" smtClean="0"/>
              <a:t>Multiparitas</a:t>
            </a:r>
          </a:p>
          <a:p>
            <a:r>
              <a:rPr lang="id-ID" dirty="0" smtClean="0"/>
              <a:t>Adanya tumor pada rahim</a:t>
            </a:r>
          </a:p>
          <a:p>
            <a:r>
              <a:rPr lang="id-ID" dirty="0" smtClean="0"/>
              <a:t>Trauma selama kehamilan</a:t>
            </a:r>
          </a:p>
          <a:p>
            <a:r>
              <a:rPr lang="id-ID" dirty="0" smtClean="0"/>
              <a:t>Sosial ekonomi rendah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325563"/>
          </a:xfrm>
        </p:spPr>
        <p:txBody>
          <a:bodyPr/>
          <a:lstStyle/>
          <a:p>
            <a:r>
              <a:rPr lang="id-ID" dirty="0" smtClean="0"/>
              <a:t>Patofisiologi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Perdarahan terjadi karena ketidakmampuan serabut otot segmen bawah uterus untuk berkontraksi</a:t>
            </a:r>
          </a:p>
          <a:p>
            <a:r>
              <a:rPr lang="id-ID" dirty="0" smtClean="0"/>
              <a:t>Makin rendah letak plasenta makin dini perdarahan </a:t>
            </a:r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48" y="764704"/>
            <a:ext cx="7886700" cy="1325563"/>
          </a:xfrm>
        </p:spPr>
        <p:txBody>
          <a:bodyPr/>
          <a:lstStyle/>
          <a:p>
            <a:r>
              <a:rPr lang="id-ID" dirty="0" smtClean="0"/>
              <a:t>Tanda dan Gejala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Gejala utama :</a:t>
            </a:r>
          </a:p>
          <a:p>
            <a:pPr lvl="1"/>
            <a:r>
              <a:rPr lang="id-ID" dirty="0" smtClean="0"/>
              <a:t>Perdarahan yang terjadi bisa sedikit atau banyak</a:t>
            </a:r>
          </a:p>
          <a:p>
            <a:pPr lvl="1"/>
            <a:r>
              <a:rPr lang="id-ID" dirty="0" smtClean="0"/>
              <a:t>Perdarahan berwarna merah segar</a:t>
            </a:r>
          </a:p>
          <a:p>
            <a:pPr lvl="1"/>
            <a:r>
              <a:rPr lang="id-ID" dirty="0" smtClean="0"/>
              <a:t>Tidak ada nyeri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1325563"/>
          </a:xfrm>
        </p:spPr>
        <p:txBody>
          <a:bodyPr/>
          <a:lstStyle/>
          <a:p>
            <a:r>
              <a:rPr lang="id-ID" dirty="0" smtClean="0"/>
              <a:t>Next ,,,,,,,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51795"/>
            <a:ext cx="7886700" cy="4351338"/>
          </a:xfrm>
        </p:spPr>
        <p:txBody>
          <a:bodyPr/>
          <a:lstStyle/>
          <a:p>
            <a:r>
              <a:rPr lang="id-ID" dirty="0" smtClean="0"/>
              <a:t>Gejala klinik :</a:t>
            </a:r>
          </a:p>
          <a:p>
            <a:pPr lvl="1"/>
            <a:r>
              <a:rPr lang="id-ID" dirty="0" smtClean="0"/>
              <a:t>Perdarahan sedikit atau banyak </a:t>
            </a:r>
          </a:p>
          <a:p>
            <a:pPr lvl="1"/>
            <a:r>
              <a:rPr lang="id-ID" dirty="0" smtClean="0"/>
              <a:t>Perdarahan seering terjadi di awal triwulan ke 3</a:t>
            </a:r>
          </a:p>
          <a:p>
            <a:pPr lvl="1"/>
            <a:r>
              <a:rPr lang="id-ID" dirty="0" smtClean="0"/>
              <a:t>Tidak mengeluh sakit</a:t>
            </a:r>
          </a:p>
          <a:p>
            <a:pPr lvl="1"/>
            <a:r>
              <a:rPr lang="id-ID" dirty="0" smtClean="0"/>
              <a:t>Uterus tidak teraba keras atau tegang</a:t>
            </a:r>
          </a:p>
          <a:p>
            <a:pPr lvl="1"/>
            <a:r>
              <a:rPr lang="id-ID" dirty="0" smtClean="0"/>
              <a:t>Bagian terbanyak janin biasanya blm masuk PAP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Komplikasi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Prolap tali pusat</a:t>
            </a:r>
          </a:p>
          <a:p>
            <a:r>
              <a:rPr lang="id-ID" dirty="0" smtClean="0"/>
              <a:t>Prolaps plasenta</a:t>
            </a:r>
          </a:p>
          <a:p>
            <a:r>
              <a:rPr lang="id-ID" dirty="0" smtClean="0"/>
              <a:t>Plasenta melekat _lakukan manual</a:t>
            </a:r>
          </a:p>
          <a:p>
            <a:r>
              <a:rPr lang="id-ID" dirty="0" smtClean="0"/>
              <a:t>Robekan jalan lahir karena tindakan</a:t>
            </a:r>
          </a:p>
          <a:p>
            <a:r>
              <a:rPr lang="id-ID" dirty="0" smtClean="0"/>
              <a:t>Perdarahan post partum</a:t>
            </a:r>
          </a:p>
          <a:p>
            <a:r>
              <a:rPr lang="id-ID" dirty="0" smtClean="0"/>
              <a:t>Infeksi karena perdarahan yang banyak</a:t>
            </a:r>
          </a:p>
          <a:p>
            <a:r>
              <a:rPr lang="id-ID" dirty="0" smtClean="0"/>
              <a:t>Bayi premature atau lahir mati</a:t>
            </a:r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325563"/>
          </a:xfrm>
        </p:spPr>
        <p:txBody>
          <a:bodyPr/>
          <a:lstStyle/>
          <a:p>
            <a:r>
              <a:rPr lang="id-ID" dirty="0" smtClean="0"/>
              <a:t>Penanganan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Bila terjadi perdarahan rujuk ke RS tanpa dilakukan tindakan manipulasi baik rektal atau vaginal</a:t>
            </a:r>
          </a:p>
          <a:p>
            <a:r>
              <a:rPr lang="id-ID" dirty="0" smtClean="0"/>
              <a:t>Kehamilan kurang dari 37 mg berat janin &lt; 2500 gr kehamilan dapat dipertahankan dg istirahat,beri obat spasmolotika , progestin dan observasi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1325563"/>
          </a:xfrm>
        </p:spPr>
        <p:txBody>
          <a:bodyPr>
            <a:normAutofit/>
          </a:bodyPr>
          <a:lstStyle/>
          <a:p>
            <a:r>
              <a:rPr lang="id-ID" b="1" dirty="0" smtClean="0"/>
              <a:t>PERDARAHAN TRIMESTER 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800" dirty="0"/>
              <a:t>Definisi  Abortus </a:t>
            </a:r>
          </a:p>
          <a:p>
            <a:pPr algn="just">
              <a:defRPr/>
            </a:pPr>
            <a:r>
              <a:rPr lang="en-US" sz="2800" dirty="0" err="1"/>
              <a:t>Berakhirnya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&lt; 20 mg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500 gram.</a:t>
            </a:r>
          </a:p>
          <a:p>
            <a:pPr algn="just">
              <a:defRPr/>
            </a:pPr>
            <a:r>
              <a:rPr lang="en-US" sz="2800" dirty="0" err="1"/>
              <a:t>Berakhirnya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apapun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janin</a:t>
            </a:r>
            <a:r>
              <a:rPr lang="en-US" sz="2800" dirty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kandungan</a:t>
            </a:r>
            <a:r>
              <a:rPr lang="en-US" sz="2800" dirty="0"/>
              <a:t>.</a:t>
            </a:r>
          </a:p>
          <a:p>
            <a:pPr>
              <a:buNone/>
            </a:pPr>
            <a:endParaRPr lang="id-ID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Lanjut .......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Periksa gol darah, siapkan donor</a:t>
            </a:r>
          </a:p>
          <a:p>
            <a:r>
              <a:rPr lang="id-ID" dirty="0" smtClean="0"/>
              <a:t>Pertahankan kehamilan setua mungkin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04" y="764704"/>
            <a:ext cx="7886700" cy="1325563"/>
          </a:xfrm>
        </p:spPr>
        <p:txBody>
          <a:bodyPr/>
          <a:lstStyle/>
          <a:p>
            <a:r>
              <a:rPr lang="id-ID" b="1" dirty="0" smtClean="0"/>
              <a:t>SOLUTIO PLACENTA</a:t>
            </a:r>
            <a:endParaRPr lang="id-ID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Terlepasnya sebagian atau keseluruhan plasenta dari implantasi  normalnya ( korpus uteri ) setelah kehamilan 20 mg dan sebelum janin lahir </a:t>
            </a:r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15" y="692696"/>
            <a:ext cx="7886700" cy="1325563"/>
          </a:xfrm>
        </p:spPr>
        <p:txBody>
          <a:bodyPr/>
          <a:lstStyle/>
          <a:p>
            <a:r>
              <a:rPr lang="id-ID" b="1" dirty="0" smtClean="0"/>
              <a:t>Derajat Pelepasan Plasenta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Solusio plasenta totalis</a:t>
            </a:r>
          </a:p>
          <a:p>
            <a:pPr lvl="1">
              <a:buNone/>
            </a:pPr>
            <a:r>
              <a:rPr lang="id-ID" sz="2800" dirty="0" smtClean="0"/>
              <a:t>Plasenta terlepas seluruhnya</a:t>
            </a:r>
          </a:p>
          <a:p>
            <a:r>
              <a:rPr lang="id-ID" sz="2800" dirty="0" smtClean="0"/>
              <a:t>Solusio plasenta parsialis</a:t>
            </a:r>
          </a:p>
          <a:p>
            <a:pPr>
              <a:buNone/>
            </a:pPr>
            <a:r>
              <a:rPr lang="id-ID" sz="2800" dirty="0" smtClean="0"/>
              <a:t>	Plasenta terlepas sebagian</a:t>
            </a:r>
          </a:p>
          <a:p>
            <a:r>
              <a:rPr lang="id-ID" sz="2800" dirty="0" smtClean="0"/>
              <a:t>Ruptura sinus marginalis</a:t>
            </a:r>
          </a:p>
          <a:p>
            <a:pPr>
              <a:buNone/>
            </a:pPr>
            <a:r>
              <a:rPr lang="id-ID" sz="2800" dirty="0" smtClean="0"/>
              <a:t>	Hanya sebagian kecil pinggir plasenta yang terlepas</a:t>
            </a:r>
            <a:endParaRPr lang="id-ID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86700" cy="1325563"/>
          </a:xfrm>
        </p:spPr>
        <p:txBody>
          <a:bodyPr/>
          <a:lstStyle/>
          <a:p>
            <a:r>
              <a:rPr lang="id-ID" dirty="0" smtClean="0"/>
              <a:t>Next ,,,,,</a:t>
            </a:r>
            <a:endParaRPr lang="id-ID" dirty="0"/>
          </a:p>
        </p:txBody>
      </p:sp>
      <p:pic>
        <p:nvPicPr>
          <p:cNvPr id="4" name="Content Placeholder 3" descr="clip_image002_thumb[3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1772816"/>
            <a:ext cx="5810418" cy="4441695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Bentuk Perdarahan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Perdarahan langsung keluar</a:t>
            </a:r>
          </a:p>
          <a:p>
            <a:r>
              <a:rPr lang="id-ID" dirty="0" smtClean="0"/>
              <a:t>Perdarahan tersembunyi, membentuk haematoma retroplasenta</a:t>
            </a:r>
          </a:p>
          <a:p>
            <a:r>
              <a:rPr lang="id-ID" dirty="0" smtClean="0"/>
              <a:t>Perdarahan masuk ke kantong amnion</a:t>
            </a:r>
            <a:endParaRPr lang="id-ID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1325563"/>
          </a:xfrm>
        </p:spPr>
        <p:txBody>
          <a:bodyPr/>
          <a:lstStyle/>
          <a:p>
            <a:r>
              <a:rPr lang="id-ID" b="1" dirty="0" smtClean="0"/>
              <a:t>Tanda Klinis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Ringan 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Perdarahan  100 – 200 cc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Uterus tidak tegang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Belum ada tanda renjatan 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Janin hidup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Pelepassan plasenta &lt; 1/6 bagian permukaan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Kadar fibrinogen plasma &gt; 150 mg%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448" y="692696"/>
            <a:ext cx="7886700" cy="1325563"/>
          </a:xfrm>
        </p:spPr>
        <p:txBody>
          <a:bodyPr/>
          <a:lstStyle/>
          <a:p>
            <a:r>
              <a:rPr lang="id-ID" dirty="0" smtClean="0"/>
              <a:t>Next......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id-ID" dirty="0" smtClean="0"/>
              <a:t>2. Sedang 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/>
              <a:t>P</a:t>
            </a:r>
            <a:r>
              <a:rPr lang="id-ID" dirty="0" smtClean="0"/>
              <a:t>erdarahan &gt; 200 cc 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Uterus tegang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Terdapat tanda pre renjatan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Gawat janin / janin mati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Pelepasan plasenta 1/4-2/3  bagian permukaan</a:t>
            </a:r>
          </a:p>
          <a:p>
            <a:pPr marL="514350" indent="212725">
              <a:buFont typeface="Wingdings" pitchFamily="2" charset="2"/>
              <a:buChar char="ü"/>
            </a:pPr>
            <a:r>
              <a:rPr lang="id-ID" dirty="0" smtClean="0"/>
              <a:t>Kadar fibrinogen plasma 120-150%</a:t>
            </a:r>
            <a:endParaRPr lang="id-ID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Next ,,,,,,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3. Berat</a:t>
            </a:r>
          </a:p>
          <a:p>
            <a:pPr marL="273050" indent="-87313">
              <a:buFont typeface="Wingdings" pitchFamily="2" charset="2"/>
              <a:buChar char="ü"/>
              <a:tabLst>
                <a:tab pos="450850" algn="l"/>
              </a:tabLst>
            </a:pPr>
            <a:r>
              <a:rPr lang="id-ID" dirty="0" smtClean="0"/>
              <a:t>	Uterus tegang dan berkontraksi tetanik</a:t>
            </a:r>
          </a:p>
          <a:p>
            <a:pPr indent="196850">
              <a:buFont typeface="Wingdings" pitchFamily="2" charset="2"/>
              <a:buChar char="ü"/>
            </a:pPr>
            <a:r>
              <a:rPr lang="id-ID" dirty="0" smtClean="0"/>
              <a:t>Terdapat tanda renjatan</a:t>
            </a:r>
          </a:p>
          <a:p>
            <a:pPr indent="196850">
              <a:buFont typeface="Wingdings" pitchFamily="2" charset="2"/>
              <a:buChar char="ü"/>
            </a:pPr>
            <a:r>
              <a:rPr lang="id-ID" dirty="0" smtClean="0"/>
              <a:t>Janin mati</a:t>
            </a:r>
          </a:p>
          <a:p>
            <a:pPr marL="185738" indent="168275">
              <a:buFont typeface="Wingdings" pitchFamily="2" charset="2"/>
              <a:buChar char="ü"/>
            </a:pPr>
            <a:r>
              <a:rPr lang="id-ID" dirty="0" smtClean="0"/>
              <a:t>Pelepasan plasenta 2/3 bagian atau seluruhnya</a:t>
            </a:r>
            <a:endParaRPr lang="id-ID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Etiologi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Hypertensi kronik</a:t>
            </a:r>
          </a:p>
          <a:p>
            <a:r>
              <a:rPr lang="id-ID" dirty="0" smtClean="0"/>
              <a:t>Faktor Trauma  : dekompresi uterus,tarikan pada tali pusat yg pendek, trauma langsung</a:t>
            </a:r>
          </a:p>
          <a:p>
            <a:r>
              <a:rPr lang="id-ID" dirty="0" smtClean="0"/>
              <a:t>Faktor paritas </a:t>
            </a:r>
          </a:p>
          <a:p>
            <a:r>
              <a:rPr lang="id-ID" dirty="0" smtClean="0"/>
              <a:t>Faktor usia ibu</a:t>
            </a:r>
          </a:p>
          <a:p>
            <a:r>
              <a:rPr lang="id-ID" dirty="0" smtClean="0"/>
              <a:t>Ibu perokok</a:t>
            </a:r>
          </a:p>
          <a:p>
            <a:r>
              <a:rPr lang="id-ID" dirty="0" smtClean="0"/>
              <a:t>Riwayat solusio plasenta sebelumnya</a:t>
            </a:r>
          </a:p>
          <a:p>
            <a:r>
              <a:rPr lang="id-ID" dirty="0" smtClean="0"/>
              <a:t>Pengaruh lain : anemia , malnutrisi</a:t>
            </a:r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1325563"/>
          </a:xfrm>
        </p:spPr>
        <p:txBody>
          <a:bodyPr/>
          <a:lstStyle/>
          <a:p>
            <a:r>
              <a:rPr lang="id-ID" dirty="0" smtClean="0"/>
              <a:t>Tanda Klinis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Nyeri perut tiba-tiba</a:t>
            </a:r>
          </a:p>
          <a:p>
            <a:r>
              <a:rPr lang="id-ID" dirty="0" smtClean="0"/>
              <a:t>Perdarahn pervagina hebat (non recurrent ) berupa darah segar dan bekuan berwarna kehitaman</a:t>
            </a:r>
          </a:p>
          <a:p>
            <a:r>
              <a:rPr lang="id-ID" dirty="0" smtClean="0"/>
              <a:t>Pergerakan anak mulai hebat kemudian terasa pelan dan berhenti</a:t>
            </a:r>
          </a:p>
          <a:p>
            <a:r>
              <a:rPr lang="id-ID" dirty="0" smtClean="0"/>
              <a:t>Mengeluh pusing,lemas,muntah,pucat,mata berkunang-kunang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325563"/>
          </a:xfrm>
        </p:spPr>
        <p:txBody>
          <a:bodyPr/>
          <a:lstStyle/>
          <a:p>
            <a:r>
              <a:rPr lang="id-ID" dirty="0" smtClean="0"/>
              <a:t>ETIOLOGI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99" y="1844824"/>
            <a:ext cx="7687766" cy="382808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FAKTOR FETAL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/>
              <a:t>	</a:t>
            </a:r>
            <a:r>
              <a:rPr lang="id-ID" sz="2400" dirty="0"/>
              <a:t>     P</a:t>
            </a:r>
            <a:r>
              <a:rPr lang="en-US" sz="2400" dirty="0" err="1"/>
              <a:t>erkembangan</a:t>
            </a:r>
            <a:r>
              <a:rPr lang="en-US" sz="2400" dirty="0"/>
              <a:t> </a:t>
            </a:r>
            <a:r>
              <a:rPr lang="en-US" sz="2400" dirty="0" err="1"/>
              <a:t>zigot</a:t>
            </a:r>
            <a:r>
              <a:rPr lang="en-US" sz="2400" dirty="0"/>
              <a:t> abnormal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FAKTOR MATERNAL</a:t>
            </a:r>
          </a:p>
          <a:p>
            <a:pPr marL="808038" indent="-268288" defTabSz="269875">
              <a:lnSpc>
                <a:spcPct val="80000"/>
              </a:lnSpc>
              <a:buFont typeface="+mj-lt"/>
              <a:buAutoNum type="arabicPeriod"/>
              <a:tabLst>
                <a:tab pos="981075" algn="l"/>
              </a:tabLst>
              <a:defRPr/>
            </a:pPr>
            <a:r>
              <a:rPr lang="id-ID" sz="2400" dirty="0" smtClean="0"/>
              <a:t>I</a:t>
            </a:r>
            <a:r>
              <a:rPr lang="en-US" sz="2400" dirty="0" err="1" smtClean="0"/>
              <a:t>nfeksi</a:t>
            </a:r>
            <a:r>
              <a:rPr lang="en-US" sz="2400" dirty="0" smtClean="0"/>
              <a:t> </a:t>
            </a:r>
            <a:endParaRPr lang="id-ID" sz="2400" dirty="0"/>
          </a:p>
          <a:p>
            <a:pPr marL="808038" indent="-268288" defTabSz="269875">
              <a:lnSpc>
                <a:spcPct val="80000"/>
              </a:lnSpc>
              <a:buFont typeface="+mj-lt"/>
              <a:buAutoNum type="arabicPeriod"/>
              <a:tabLst>
                <a:tab pos="981075" algn="l"/>
              </a:tabLst>
              <a:defRPr/>
            </a:pPr>
            <a:r>
              <a:rPr lang="id-ID" sz="2400" dirty="0" smtClean="0"/>
              <a:t>P</a:t>
            </a:r>
            <a:r>
              <a:rPr lang="en-US" sz="2400" dirty="0" err="1" smtClean="0"/>
              <a:t>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kronis</a:t>
            </a:r>
            <a:endParaRPr lang="id-ID" sz="2400" dirty="0"/>
          </a:p>
          <a:p>
            <a:pPr marL="808038" indent="-268288" defTabSz="269875">
              <a:lnSpc>
                <a:spcPct val="80000"/>
              </a:lnSpc>
              <a:buFont typeface="+mj-lt"/>
              <a:buAutoNum type="arabicPeriod"/>
              <a:tabLst>
                <a:tab pos="981075" algn="l"/>
              </a:tabLst>
              <a:defRPr/>
            </a:pPr>
            <a:r>
              <a:rPr lang="id-ID" sz="2400" dirty="0" smtClean="0"/>
              <a:t>K</a:t>
            </a:r>
            <a:r>
              <a:rPr lang="en-US" sz="2400" dirty="0" err="1" smtClean="0"/>
              <a:t>elainan</a:t>
            </a:r>
            <a:r>
              <a:rPr lang="en-US" sz="2400" dirty="0" smtClean="0"/>
              <a:t> </a:t>
            </a:r>
            <a:r>
              <a:rPr lang="en-US" sz="2400" dirty="0" err="1"/>
              <a:t>endokrin</a:t>
            </a:r>
            <a:r>
              <a:rPr lang="en-US" sz="2400" dirty="0"/>
              <a:t>: </a:t>
            </a:r>
            <a:r>
              <a:rPr lang="en-US" sz="2400" dirty="0" err="1"/>
              <a:t>hipotiroidisme</a:t>
            </a:r>
            <a:r>
              <a:rPr lang="en-US" sz="2400" dirty="0"/>
              <a:t>, DM, </a:t>
            </a:r>
            <a:r>
              <a:rPr lang="en-US" sz="2400" dirty="0" err="1"/>
              <a:t>defisiensi</a:t>
            </a:r>
            <a:r>
              <a:rPr lang="en-US" sz="2400" dirty="0"/>
              <a:t> </a:t>
            </a:r>
            <a:r>
              <a:rPr lang="en-US" sz="2400" dirty="0" err="1"/>
              <a:t>progesteron</a:t>
            </a:r>
            <a:endParaRPr lang="en-US" sz="24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886700" cy="1325563"/>
          </a:xfrm>
        </p:spPr>
        <p:txBody>
          <a:bodyPr/>
          <a:lstStyle/>
          <a:p>
            <a:r>
              <a:rPr lang="id-ID" dirty="0" smtClean="0"/>
              <a:t>Lanjut ,,,,,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TFU tidak sesuai dengan usia kehamilan</a:t>
            </a:r>
          </a:p>
          <a:p>
            <a:r>
              <a:rPr lang="id-ID" dirty="0" smtClean="0"/>
              <a:t>Uterus tegang dan keras seperti papan baik saat his atau tidak</a:t>
            </a:r>
          </a:p>
          <a:p>
            <a:r>
              <a:rPr lang="id-ID" dirty="0" smtClean="0"/>
              <a:t>Nyeri tekan pada plasenta yg lepas</a:t>
            </a:r>
          </a:p>
          <a:p>
            <a:r>
              <a:rPr lang="id-ID" dirty="0" smtClean="0"/>
              <a:t>Bagian janin sulit dikenali</a:t>
            </a:r>
          </a:p>
          <a:p>
            <a:r>
              <a:rPr lang="id-ID" dirty="0" smtClean="0"/>
              <a:t>Djj menurun</a:t>
            </a:r>
          </a:p>
          <a:p>
            <a:r>
              <a:rPr lang="id-ID" dirty="0" smtClean="0"/>
              <a:t>Pada VT didapatkan : serviks terbuka/tertutup,plasenta teraba menonjol dan tegang, teraba prolaps plasenta</a:t>
            </a:r>
          </a:p>
          <a:p>
            <a:r>
              <a:rPr lang="id-ID" dirty="0" smtClean="0"/>
              <a:t>Haemoglobin menurun,fibrinogenemia</a:t>
            </a:r>
            <a:endParaRPr lang="id-ID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b="1" dirty="0" smtClean="0"/>
              <a:t>Therapie </a:t>
            </a:r>
            <a:br>
              <a:rPr lang="id-ID" b="1" dirty="0" smtClean="0"/>
            </a:b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SP Ringan </a:t>
            </a:r>
          </a:p>
          <a:p>
            <a:pPr marL="539750" indent="354013">
              <a:buFont typeface="Wingdings" pitchFamily="2" charset="2"/>
              <a:buChar char="Ø"/>
              <a:tabLst>
                <a:tab pos="901700" algn="l"/>
              </a:tabLst>
            </a:pPr>
            <a:r>
              <a:rPr lang="id-ID" dirty="0" smtClean="0"/>
              <a:t>	Bila &lt;36 mg dan ada perbaikan tirah baring, observasi ketat 	tunggu partus spontan</a:t>
            </a:r>
          </a:p>
          <a:p>
            <a:pPr marL="539750" indent="354013" defTabSz="450850">
              <a:buFont typeface="Wingdings" pitchFamily="2" charset="2"/>
              <a:buChar char="Ø"/>
            </a:pPr>
            <a:r>
              <a:rPr lang="id-ID" dirty="0" smtClean="0"/>
              <a:t>Bila ada perburukan terminasi ,janin hidup SC, janin mati 			amniotomi  infus oksitosin </a:t>
            </a:r>
            <a:endParaRPr lang="id-ID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1325563"/>
          </a:xfrm>
        </p:spPr>
        <p:txBody>
          <a:bodyPr/>
          <a:lstStyle/>
          <a:p>
            <a:r>
              <a:rPr lang="id-ID" dirty="0" smtClean="0"/>
              <a:t>Next .......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SP Berat :</a:t>
            </a:r>
          </a:p>
          <a:p>
            <a:pPr indent="384175">
              <a:buFont typeface="Wingdings" pitchFamily="2" charset="2"/>
              <a:buChar char="ü"/>
            </a:pPr>
            <a:r>
              <a:rPr lang="id-ID" dirty="0" smtClean="0"/>
              <a:t>	Tranfusi darah</a:t>
            </a:r>
          </a:p>
          <a:p>
            <a:pPr indent="384175">
              <a:buFont typeface="Wingdings" pitchFamily="2" charset="2"/>
              <a:buChar char="ü"/>
            </a:pPr>
            <a:r>
              <a:rPr lang="id-ID" dirty="0" smtClean="0"/>
              <a:t>Amniotomi </a:t>
            </a:r>
          </a:p>
          <a:p>
            <a:pPr indent="384175">
              <a:buFont typeface="Wingdings" pitchFamily="2" charset="2"/>
              <a:buChar char="ü"/>
            </a:pPr>
            <a:r>
              <a:rPr lang="id-ID" dirty="0" smtClean="0"/>
              <a:t>SC</a:t>
            </a:r>
          </a:p>
          <a:p>
            <a:pPr indent="384175">
              <a:buFont typeface="Wingdings" pitchFamily="2" charset="2"/>
              <a:buChar char="ü"/>
            </a:pPr>
            <a:r>
              <a:rPr lang="id-ID" dirty="0" smtClean="0"/>
              <a:t>Kalau perlu hysterektomi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935" y="692696"/>
            <a:ext cx="7886700" cy="1325563"/>
          </a:xfrm>
        </p:spPr>
        <p:txBody>
          <a:bodyPr/>
          <a:lstStyle/>
          <a:p>
            <a:r>
              <a:rPr lang="id-ID" b="1" dirty="0" smtClean="0"/>
              <a:t>RUPTURA UTERI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Robekan atau diskontinuitas dinding rahim akibat di lampauinya daya regang miometrium</a:t>
            </a:r>
          </a:p>
          <a:p>
            <a:r>
              <a:rPr lang="id-ID" dirty="0" smtClean="0"/>
              <a:t>Penyebabnya :</a:t>
            </a:r>
          </a:p>
          <a:p>
            <a:pPr marL="1081088" indent="-457200">
              <a:buFont typeface="Wingdings" pitchFamily="2" charset="2"/>
              <a:buChar char="ü"/>
            </a:pPr>
            <a:r>
              <a:rPr lang="id-ID" dirty="0" smtClean="0"/>
              <a:t>disporposi janin dan panggul</a:t>
            </a:r>
          </a:p>
          <a:p>
            <a:pPr marL="976313" indent="-352425">
              <a:buFont typeface="Wingdings" pitchFamily="2" charset="2"/>
              <a:buChar char="ü"/>
              <a:tabLst>
                <a:tab pos="1163638" algn="l"/>
              </a:tabLst>
            </a:pPr>
            <a:r>
              <a:rPr lang="id-ID" dirty="0" smtClean="0"/>
              <a:t>	partus macet</a:t>
            </a:r>
          </a:p>
          <a:p>
            <a:pPr marL="976313" indent="-352425">
              <a:buNone/>
              <a:tabLst>
                <a:tab pos="1163638" algn="l"/>
              </a:tabLst>
            </a:pPr>
            <a:endParaRPr lang="id-ID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935" y="692696"/>
            <a:ext cx="7886700" cy="1325563"/>
          </a:xfrm>
        </p:spPr>
        <p:txBody>
          <a:bodyPr/>
          <a:lstStyle/>
          <a:p>
            <a:r>
              <a:rPr lang="id-ID" dirty="0" smtClean="0"/>
              <a:t>Faktor Predisposisi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Multiparitas </a:t>
            </a:r>
          </a:p>
          <a:p>
            <a:r>
              <a:rPr lang="id-ID" dirty="0" smtClean="0"/>
              <a:t>Pemakaian induksi yang tidak tepat</a:t>
            </a:r>
          </a:p>
          <a:p>
            <a:r>
              <a:rPr lang="id-ID" dirty="0" smtClean="0"/>
              <a:t>Kelainan letak dan implantasi plasenta</a:t>
            </a:r>
          </a:p>
          <a:p>
            <a:r>
              <a:rPr lang="id-ID" dirty="0" smtClean="0"/>
              <a:t>Kelainan bentuk uterus : uterus bikornis</a:t>
            </a:r>
          </a:p>
          <a:p>
            <a:r>
              <a:rPr lang="id-ID" dirty="0" smtClean="0"/>
              <a:t>Hidramnion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43" y="764704"/>
            <a:ext cx="7886700" cy="1325563"/>
          </a:xfrm>
        </p:spPr>
        <p:txBody>
          <a:bodyPr/>
          <a:lstStyle/>
          <a:p>
            <a:r>
              <a:rPr lang="id-ID" dirty="0" smtClean="0"/>
              <a:t>Penanganan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Pasang infus</a:t>
            </a:r>
          </a:p>
          <a:p>
            <a:r>
              <a:rPr lang="id-ID" dirty="0" smtClean="0"/>
              <a:t>Berikan antibiotika profilaksis atau antipiretika</a:t>
            </a:r>
          </a:p>
          <a:p>
            <a:r>
              <a:rPr lang="id-ID" dirty="0" smtClean="0"/>
              <a:t>Segera rujuk penderita dg didampingi petugas</a:t>
            </a:r>
          </a:p>
          <a:p>
            <a:r>
              <a:rPr lang="id-ID" dirty="0" smtClean="0"/>
              <a:t>Jangan lakukan manipulasi : VT</a:t>
            </a:r>
          </a:p>
          <a:p>
            <a:r>
              <a:rPr lang="id-ID" dirty="0" smtClean="0"/>
              <a:t>Lakukan laparatomi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1"/>
          <p:cNvSpPr txBox="1">
            <a:spLocks noChangeArrowheads="1"/>
          </p:cNvSpPr>
          <p:nvPr/>
        </p:nvSpPr>
        <p:spPr bwMode="auto">
          <a:xfrm>
            <a:off x="1042988" y="1196975"/>
            <a:ext cx="7391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d-ID" sz="4000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DOA SESUDAH BELAJAR</a:t>
            </a:r>
            <a:br>
              <a:rPr lang="en-US" altLang="id-ID" sz="4000"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altLang="id-ID" sz="4000">
              <a:latin typeface="Verdan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7088" y="1773238"/>
            <a:ext cx="7872412" cy="3571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9725" algn="ctr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ar-SA" sz="2800" b="1">
                <a:solidFill>
                  <a:srgbClr val="000000"/>
                </a:solidFill>
                <a:cs typeface="Arial" pitchFamily="34" charset="0"/>
              </a:rPr>
              <a:t>بِسْمِ اللَّهِ الرَّحْمَنِ الرَّحِيمِ</a:t>
            </a:r>
            <a:endParaRPr lang="en-US" sz="2800" b="1">
              <a:solidFill>
                <a:srgbClr val="000000"/>
              </a:solidFill>
              <a:cs typeface="Arial" pitchFamily="34" charset="0"/>
            </a:endParaRPr>
          </a:p>
          <a:p>
            <a:pPr marL="341313" indent="-339725" algn="ctr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endParaRPr lang="en-US" sz="2800" b="1">
              <a:solidFill>
                <a:srgbClr val="000000"/>
              </a:solidFill>
              <a:cs typeface="Arial" pitchFamily="34" charset="0"/>
            </a:endParaRPr>
          </a:p>
          <a:p>
            <a:pPr marL="342900" indent="-339725" algn="ctr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ar-SA" sz="2800" b="1">
                <a:solidFill>
                  <a:srgbClr val="000000"/>
                </a:solidFill>
                <a:cs typeface="Arial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800" b="1">
              <a:solidFill>
                <a:srgbClr val="000000"/>
              </a:solidFill>
              <a:cs typeface="Arial" pitchFamily="34" charset="0"/>
            </a:endParaRPr>
          </a:p>
          <a:p>
            <a:pPr marL="341313" indent="-339725" algn="ctr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endParaRPr lang="en-US" sz="2800" b="1">
              <a:solidFill>
                <a:srgbClr val="000000"/>
              </a:solidFill>
              <a:cs typeface="Arial" pitchFamily="34" charset="0"/>
            </a:endParaRPr>
          </a:p>
          <a:p>
            <a:pPr marL="342900" indent="-339725" algn="ctr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800" b="1">
                <a:solidFill>
                  <a:srgbClr val="000000"/>
                </a:solidFill>
                <a:cs typeface="Arial" pitchFamily="34" charset="0"/>
              </a:rPr>
              <a:t>Ya Allah, Tunjukkanlah kepada kami kebenaran sehinggga kami dapat mengikutinya Dan tunjukkanlah kepada kami kejelekan sehingga kami dapat menjauhinya</a:t>
            </a:r>
          </a:p>
          <a:p>
            <a:pPr marL="341313" indent="-339725" eaLnBrk="1" hangingPunct="1">
              <a:spcBef>
                <a:spcPts val="700"/>
              </a:spcBef>
              <a:buSzPct val="10000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endParaRPr lang="en-US" sz="2800" b="1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9031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	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7200" dirty="0" smtClean="0"/>
              <a:t>		</a:t>
            </a:r>
            <a:r>
              <a:rPr lang="id-ID" sz="7200" dirty="0" smtClean="0">
                <a:latin typeface="Algerian" pitchFamily="82" charset="0"/>
              </a:rPr>
              <a:t>TERIMAKASIH </a:t>
            </a:r>
            <a:endParaRPr lang="id-ID" sz="7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886700" cy="1325563"/>
          </a:xfrm>
        </p:spPr>
        <p:txBody>
          <a:bodyPr/>
          <a:lstStyle/>
          <a:p>
            <a:r>
              <a:rPr lang="id-ID" dirty="0" smtClean="0"/>
              <a:t>ETIOLOGI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54100" indent="-514350">
              <a:lnSpc>
                <a:spcPct val="80000"/>
              </a:lnSpc>
              <a:buFont typeface="+mj-lt"/>
              <a:buAutoNum type="arabicPeriod" startAt="4"/>
              <a:defRPr/>
            </a:pPr>
            <a:r>
              <a:rPr lang="id-ID" dirty="0" smtClean="0"/>
              <a:t>N</a:t>
            </a:r>
            <a:r>
              <a:rPr lang="en-US" dirty="0" err="1" smtClean="0"/>
              <a:t>utrisi</a:t>
            </a:r>
            <a:endParaRPr lang="en-US" dirty="0"/>
          </a:p>
          <a:p>
            <a:pPr marL="1054100" indent="-514350">
              <a:lnSpc>
                <a:spcPct val="80000"/>
              </a:lnSpc>
              <a:buFont typeface="+mj-lt"/>
              <a:buAutoNum type="arabicPeriod" startAt="4"/>
              <a:defRPr/>
            </a:pPr>
            <a:r>
              <a:rPr lang="id-ID" dirty="0" err="1"/>
              <a:t>P</a:t>
            </a:r>
            <a:r>
              <a:rPr lang="en-US" dirty="0" err="1" smtClean="0"/>
              <a:t>enggunaan</a:t>
            </a:r>
            <a:r>
              <a:rPr lang="en-US" dirty="0" smtClean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(</a:t>
            </a:r>
            <a:r>
              <a:rPr lang="en-US" dirty="0" err="1"/>
              <a:t>tembakau</a:t>
            </a:r>
            <a:r>
              <a:rPr lang="en-US" dirty="0"/>
              <a:t>, </a:t>
            </a:r>
            <a:r>
              <a:rPr lang="en-US" dirty="0" err="1"/>
              <a:t>alkohol</a:t>
            </a:r>
            <a:r>
              <a:rPr lang="en-US" dirty="0"/>
              <a:t>, </a:t>
            </a:r>
            <a:r>
              <a:rPr lang="en-US" dirty="0" err="1"/>
              <a:t>kafein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, </a:t>
            </a:r>
            <a:r>
              <a:rPr lang="en-US" dirty="0" err="1"/>
              <a:t>kontrasepsi</a:t>
            </a:r>
            <a:r>
              <a:rPr lang="en-US" dirty="0"/>
              <a:t> &amp; </a:t>
            </a:r>
            <a:r>
              <a:rPr lang="en-US" dirty="0" err="1"/>
              <a:t>enviromental</a:t>
            </a:r>
            <a:r>
              <a:rPr lang="en-US" dirty="0"/>
              <a:t> toxin)</a:t>
            </a:r>
          </a:p>
          <a:p>
            <a:pPr marL="1054100" indent="-514350">
              <a:lnSpc>
                <a:spcPct val="80000"/>
              </a:lnSpc>
              <a:buFont typeface="+mj-lt"/>
              <a:buAutoNum type="arabicPeriod" startAt="4"/>
              <a:defRPr/>
            </a:pPr>
            <a:r>
              <a:rPr lang="id-ID" dirty="0" err="1"/>
              <a:t>F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/>
              <a:t>imunologi</a:t>
            </a:r>
            <a:r>
              <a:rPr lang="en-US" dirty="0"/>
              <a:t> (</a:t>
            </a:r>
            <a:r>
              <a:rPr lang="en-US" dirty="0" err="1"/>
              <a:t>autoimun</a:t>
            </a:r>
            <a:r>
              <a:rPr lang="en-US" dirty="0"/>
              <a:t> &amp; </a:t>
            </a:r>
            <a:r>
              <a:rPr lang="en-US" dirty="0" err="1"/>
              <a:t>alloimun</a:t>
            </a:r>
            <a:r>
              <a:rPr lang="en-US" dirty="0"/>
              <a:t>)</a:t>
            </a:r>
          </a:p>
          <a:p>
            <a:pPr marL="1054100" indent="-514350">
              <a:lnSpc>
                <a:spcPct val="80000"/>
              </a:lnSpc>
              <a:buFont typeface="+mj-lt"/>
              <a:buAutoNum type="arabicPeriod" startAt="4"/>
              <a:defRPr/>
            </a:pPr>
            <a:r>
              <a:rPr lang="id-ID" dirty="0" err="1"/>
              <a:t>T</a:t>
            </a:r>
            <a:r>
              <a:rPr lang="en-US" dirty="0" err="1" smtClean="0"/>
              <a:t>rombofilia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886700" cy="1325563"/>
          </a:xfrm>
        </p:spPr>
        <p:txBody>
          <a:bodyPr/>
          <a:lstStyle/>
          <a:p>
            <a:r>
              <a:rPr lang="id-ID" b="1" dirty="0" smtClean="0"/>
              <a:t>PATOFISIOLOGI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62275"/>
            <a:ext cx="7759774" cy="4014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perdarahan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decidua</a:t>
            </a:r>
            <a:r>
              <a:rPr lang="en-US" sz="2800" dirty="0" smtClean="0"/>
              <a:t> </a:t>
            </a:r>
            <a:r>
              <a:rPr lang="en-US" sz="2800" dirty="0" err="1" smtClean="0"/>
              <a:t>basalis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diikuti</a:t>
            </a:r>
            <a:r>
              <a:rPr lang="en-US" sz="2800" dirty="0" smtClean="0"/>
              <a:t> </a:t>
            </a:r>
            <a:r>
              <a:rPr lang="en-US" sz="2800" dirty="0" err="1" smtClean="0"/>
              <a:t>nekrosis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area </a:t>
            </a:r>
            <a:r>
              <a:rPr lang="en-US" sz="2800" dirty="0" err="1" smtClean="0"/>
              <a:t>perdarahan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itchFamily="18" charset="0"/>
              </a:rPr>
              <a:t>→ </a:t>
            </a:r>
            <a:r>
              <a:rPr lang="en-US" sz="2800" dirty="0" err="1" smtClean="0">
                <a:cs typeface="Times New Roman" pitchFamily="18" charset="0"/>
              </a:rPr>
              <a:t>secara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perlahan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embrio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dilepaskan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tempat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implantasi</a:t>
            </a:r>
            <a:r>
              <a:rPr lang="en-US" sz="2800" dirty="0" smtClean="0">
                <a:cs typeface="Times New Roman" pitchFamily="18" charset="0"/>
              </a:rPr>
              <a:t> → </a:t>
            </a:r>
            <a:r>
              <a:rPr lang="en-US" sz="2800" dirty="0" err="1" smtClean="0">
                <a:cs typeface="Times New Roman" pitchFamily="18" charset="0"/>
              </a:rPr>
              <a:t>benda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asing</a:t>
            </a:r>
            <a:r>
              <a:rPr lang="en-US" sz="2800" dirty="0" smtClean="0">
                <a:cs typeface="Times New Roman" pitchFamily="18" charset="0"/>
              </a:rPr>
              <a:t> → </a:t>
            </a:r>
            <a:r>
              <a:rPr lang="en-US" sz="2800" dirty="0" err="1" smtClean="0">
                <a:cs typeface="Times New Roman" pitchFamily="18" charset="0"/>
              </a:rPr>
              <a:t>memicu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kontraksi</a:t>
            </a:r>
            <a:r>
              <a:rPr lang="en-US" sz="2800" dirty="0" smtClean="0">
                <a:cs typeface="Times New Roman" pitchFamily="18" charset="0"/>
              </a:rPr>
              <a:t> uterus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mengeluarkannya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dalam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cavum</a:t>
            </a:r>
            <a:r>
              <a:rPr lang="en-US" sz="2800" dirty="0" smtClean="0">
                <a:cs typeface="Times New Roman" pitchFamily="18" charset="0"/>
              </a:rPr>
              <a:t> uteri.</a:t>
            </a:r>
            <a:endParaRPr lang="id-ID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543750" cy="709961"/>
          </a:xfrm>
        </p:spPr>
        <p:txBody>
          <a:bodyPr/>
          <a:lstStyle/>
          <a:p>
            <a:r>
              <a:rPr lang="id-ID" b="1" dirty="0" smtClean="0"/>
              <a:t>PATOFISIOLOGI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UK &lt; 8 </a:t>
            </a:r>
            <a:r>
              <a:rPr lang="en-US" sz="2800" dirty="0" err="1">
                <a:cs typeface="Times New Roman" pitchFamily="18" charset="0"/>
              </a:rPr>
              <a:t>minggu</a:t>
            </a:r>
            <a:r>
              <a:rPr lang="en-US" sz="2800" dirty="0">
                <a:cs typeface="Times New Roman" pitchFamily="18" charset="0"/>
              </a:rPr>
              <a:t> → </a:t>
            </a:r>
            <a:r>
              <a:rPr lang="en-US" sz="2800" dirty="0" err="1">
                <a:cs typeface="Times New Roman" pitchFamily="18" charset="0"/>
              </a:rPr>
              <a:t>keluar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seluruhnya</a:t>
            </a:r>
            <a:endParaRPr lang="en-U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UK 8 – 14 </a:t>
            </a:r>
            <a:r>
              <a:rPr lang="en-US" sz="2800" dirty="0" err="1">
                <a:cs typeface="Times New Roman" pitchFamily="18" charset="0"/>
              </a:rPr>
              <a:t>minggu</a:t>
            </a:r>
            <a:r>
              <a:rPr lang="en-US" sz="2800" dirty="0">
                <a:cs typeface="Times New Roman" pitchFamily="18" charset="0"/>
              </a:rPr>
              <a:t> → </a:t>
            </a:r>
            <a:r>
              <a:rPr lang="en-US" sz="2800" dirty="0" err="1">
                <a:cs typeface="Times New Roman" pitchFamily="18" charset="0"/>
              </a:rPr>
              <a:t>chorion</a:t>
            </a:r>
            <a:r>
              <a:rPr lang="en-US" sz="2800" dirty="0">
                <a:cs typeface="Times New Roman" pitchFamily="18" charset="0"/>
              </a:rPr>
              <a:t> (</a:t>
            </a:r>
            <a:r>
              <a:rPr lang="en-US" sz="2800" dirty="0" err="1">
                <a:cs typeface="Times New Roman" pitchFamily="18" charset="0"/>
              </a:rPr>
              <a:t>plasenta</a:t>
            </a:r>
            <a:r>
              <a:rPr lang="en-US" sz="2800" dirty="0">
                <a:cs typeface="Times New Roman" pitchFamily="18" charset="0"/>
              </a:rPr>
              <a:t>) </a:t>
            </a:r>
            <a:r>
              <a:rPr lang="en-US" sz="2800" dirty="0" err="1">
                <a:cs typeface="Times New Roman" pitchFamily="18" charset="0"/>
              </a:rPr>
              <a:t>tidak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dilepaskan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secara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sempurna</a:t>
            </a:r>
            <a:r>
              <a:rPr lang="en-US" sz="2800" dirty="0">
                <a:cs typeface="Times New Roman" pitchFamily="18" charset="0"/>
              </a:rPr>
              <a:t> → </a:t>
            </a:r>
            <a:r>
              <a:rPr lang="en-US" sz="2800" dirty="0" err="1">
                <a:cs typeface="Times New Roman" pitchFamily="18" charset="0"/>
              </a:rPr>
              <a:t>perdarahan</a:t>
            </a:r>
            <a:endParaRPr lang="en-U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2800" dirty="0">
                <a:cs typeface="Times New Roman" pitchFamily="18" charset="0"/>
              </a:rPr>
              <a:t>UK &gt; 14 </a:t>
            </a:r>
            <a:r>
              <a:rPr lang="en-US" sz="2800" dirty="0" err="1">
                <a:cs typeface="Times New Roman" pitchFamily="18" charset="0"/>
              </a:rPr>
              <a:t>minggu</a:t>
            </a:r>
            <a:r>
              <a:rPr lang="en-US" sz="2800" dirty="0">
                <a:cs typeface="Times New Roman" pitchFamily="18" charset="0"/>
              </a:rPr>
              <a:t> → </a:t>
            </a:r>
            <a:r>
              <a:rPr lang="en-US" sz="2800" dirty="0" err="1">
                <a:cs typeface="Times New Roman" pitchFamily="18" charset="0"/>
              </a:rPr>
              <a:t>ketuban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pecah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dirty="0" err="1">
                <a:cs typeface="Times New Roman" pitchFamily="18" charset="0"/>
              </a:rPr>
              <a:t>keluar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janin</a:t>
            </a:r>
            <a:r>
              <a:rPr lang="en-US" sz="2800" dirty="0">
                <a:cs typeface="Times New Roman" pitchFamily="18" charset="0"/>
              </a:rPr>
              <a:t> yang </a:t>
            </a:r>
            <a:r>
              <a:rPr lang="en-US" sz="2800" dirty="0" err="1">
                <a:cs typeface="Times New Roman" pitchFamily="18" charset="0"/>
              </a:rPr>
              <a:t>disusul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plasenta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endParaRPr lang="id-ID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86700" cy="1325563"/>
          </a:xfrm>
        </p:spPr>
        <p:txBody>
          <a:bodyPr/>
          <a:lstStyle/>
          <a:p>
            <a:r>
              <a:rPr lang="id-ID" b="1" dirty="0" smtClean="0"/>
              <a:t>KLASIFIKASI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spontan</a:t>
            </a:r>
            <a:endParaRPr lang="en-U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provocatus</a:t>
            </a:r>
            <a:r>
              <a:rPr lang="en-US" sz="2400" dirty="0"/>
              <a:t> ( </a:t>
            </a:r>
            <a:r>
              <a:rPr lang="en-US" sz="2400" dirty="0" err="1"/>
              <a:t>buatan</a:t>
            </a:r>
            <a:r>
              <a:rPr lang="en-US" sz="2400" dirty="0"/>
              <a:t> 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Imminens</a:t>
            </a:r>
            <a:endParaRPr lang="en-U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Insipiens</a:t>
            </a:r>
            <a:endParaRPr lang="en-U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Incompletus</a:t>
            </a:r>
            <a:endParaRPr lang="en-U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</a:t>
            </a:r>
            <a:r>
              <a:rPr lang="en-US" sz="2400" dirty="0" err="1"/>
              <a:t>Abortus</a:t>
            </a:r>
            <a:r>
              <a:rPr lang="en-US" sz="2400" dirty="0"/>
              <a:t> </a:t>
            </a:r>
            <a:r>
              <a:rPr lang="en-US" sz="2400" dirty="0" err="1"/>
              <a:t>Completus</a:t>
            </a:r>
            <a:endParaRPr lang="en-US" sz="24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/>
              <a:t>         Missed abortion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1253</Words>
  <Application>Microsoft Office PowerPoint</Application>
  <PresentationFormat>On-screen Show (4:3)</PresentationFormat>
  <Paragraphs>309</Paragraphs>
  <Slides>57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Slide 1</vt:lpstr>
      <vt:lpstr>PATOLOGI KEHAMILAN</vt:lpstr>
      <vt:lpstr>Slide 3</vt:lpstr>
      <vt:lpstr>PERDARAHAN TRIMESTER I</vt:lpstr>
      <vt:lpstr>ETIOLOGI</vt:lpstr>
      <vt:lpstr>ETIOLOGI</vt:lpstr>
      <vt:lpstr>PATOFISIOLOGI</vt:lpstr>
      <vt:lpstr>PATOFISIOLOGI</vt:lpstr>
      <vt:lpstr>KLASIFIKASI</vt:lpstr>
      <vt:lpstr>Abortus Spontan</vt:lpstr>
      <vt:lpstr>Abortus Provokatus</vt:lpstr>
      <vt:lpstr>ABORTUS IMMINENS</vt:lpstr>
      <vt:lpstr>ABORTUS IMMINENS</vt:lpstr>
      <vt:lpstr>ABORTUS INSIPIEN</vt:lpstr>
      <vt:lpstr>ABORTUS INSIPIEN</vt:lpstr>
      <vt:lpstr>ABORTUS INCOMPLITUS</vt:lpstr>
      <vt:lpstr>ABORTUS INCOMPLITUS</vt:lpstr>
      <vt:lpstr>ABORTUS COMPLITUS</vt:lpstr>
      <vt:lpstr>ABORTUS COMPLITUS</vt:lpstr>
      <vt:lpstr>MISSED ABORTION</vt:lpstr>
      <vt:lpstr>MISSED ABORTION</vt:lpstr>
      <vt:lpstr>MISSED ABORTION</vt:lpstr>
      <vt:lpstr>Abortus Habitualis</vt:lpstr>
      <vt:lpstr>Abortus Habitualis</vt:lpstr>
      <vt:lpstr>Abortus Infeksius &amp; Abortus Septik</vt:lpstr>
      <vt:lpstr>Abortus Infeksius &amp; Abortus Septik</vt:lpstr>
      <vt:lpstr>Abortus Infeksius &amp; Abortus Septik</vt:lpstr>
      <vt:lpstr>PLACENTA PREVIA</vt:lpstr>
      <vt:lpstr>PLACENTA PREVIA</vt:lpstr>
      <vt:lpstr>PP Totalis </vt:lpstr>
      <vt:lpstr>PP Parsialis</vt:lpstr>
      <vt:lpstr>PP Marginalis</vt:lpstr>
      <vt:lpstr>PLR/Plasenta Letak Rendah</vt:lpstr>
      <vt:lpstr>Etiologi </vt:lpstr>
      <vt:lpstr>Patofisiologi </vt:lpstr>
      <vt:lpstr>Tanda dan Gejala</vt:lpstr>
      <vt:lpstr>Next ,,,,,,,</vt:lpstr>
      <vt:lpstr>Komplikasi </vt:lpstr>
      <vt:lpstr>Penanganan </vt:lpstr>
      <vt:lpstr>Lanjut .......</vt:lpstr>
      <vt:lpstr>SOLUTIO PLACENTA</vt:lpstr>
      <vt:lpstr>Derajat Pelepasan Plasenta</vt:lpstr>
      <vt:lpstr>Next ,,,,,</vt:lpstr>
      <vt:lpstr>Bentuk Perdarahan </vt:lpstr>
      <vt:lpstr>Tanda Klinis </vt:lpstr>
      <vt:lpstr>Next......</vt:lpstr>
      <vt:lpstr>Next ,,,,,,</vt:lpstr>
      <vt:lpstr>Etiologi </vt:lpstr>
      <vt:lpstr>Tanda Klinis </vt:lpstr>
      <vt:lpstr>Lanjut ,,,,,</vt:lpstr>
      <vt:lpstr>   Therapie  </vt:lpstr>
      <vt:lpstr>Next .......</vt:lpstr>
      <vt:lpstr>RUPTURA UTERI</vt:lpstr>
      <vt:lpstr>Faktor Predisposisi</vt:lpstr>
      <vt:lpstr>Penanganan </vt:lpstr>
      <vt:lpstr>Slide 56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 KEHAMILAN</dc:title>
  <dc:creator>ISTI</dc:creator>
  <cp:lastModifiedBy>mr.gandung</cp:lastModifiedBy>
  <cp:revision>64</cp:revision>
  <dcterms:created xsi:type="dcterms:W3CDTF">2014-04-18T13:17:33Z</dcterms:created>
  <dcterms:modified xsi:type="dcterms:W3CDTF">2019-06-17T14:44:08Z</dcterms:modified>
</cp:coreProperties>
</file>