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6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3" y="1522"/>
            <a:ext cx="12188952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7" y="1523"/>
            <a:ext cx="12188952" cy="16169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6487" y="214883"/>
            <a:ext cx="2191512" cy="592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11247" y="306069"/>
            <a:ext cx="796950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3" y="1522"/>
            <a:ext cx="12188952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7" y="1523"/>
            <a:ext cx="12188952" cy="16169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6487" y="214883"/>
            <a:ext cx="2191512" cy="592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1486" y="192150"/>
            <a:ext cx="1014902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1908809"/>
            <a:ext cx="10998200" cy="4491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1522"/>
            <a:ext cx="12188952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47" y="1523"/>
            <a:ext cx="12189460" cy="1617345"/>
            <a:chOff x="3047" y="1523"/>
            <a:chExt cx="12189460" cy="1617345"/>
          </a:xfrm>
        </p:grpSpPr>
        <p:sp>
          <p:nvSpPr>
            <p:cNvPr id="4" name="object 4"/>
            <p:cNvSpPr/>
            <p:nvPr/>
          </p:nvSpPr>
          <p:spPr>
            <a:xfrm>
              <a:off x="3047" y="1523"/>
              <a:ext cx="12188952" cy="1616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6487" y="214883"/>
              <a:ext cx="2191512" cy="5928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74338" y="2714626"/>
            <a:ext cx="4581525" cy="511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979"/>
              </a:lnSpc>
            </a:pPr>
            <a:r>
              <a:rPr sz="3600" b="1" dirty="0">
                <a:solidFill>
                  <a:srgbClr val="585858"/>
                </a:solidFill>
                <a:latin typeface="Arial"/>
                <a:cs typeface="Arial"/>
              </a:rPr>
              <a:t>PEMBUKA</a:t>
            </a:r>
            <a:r>
              <a:rPr sz="3600" b="1" spc="-2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85858"/>
                </a:solidFill>
                <a:latin typeface="Arial"/>
                <a:cs typeface="Arial"/>
              </a:rPr>
              <a:t>BELAJAR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1872" y="4657344"/>
            <a:ext cx="9779635" cy="16306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2985"/>
              </a:lnSpc>
            </a:pPr>
            <a:r>
              <a:rPr sz="2800" spc="-5" dirty="0">
                <a:latin typeface="Arial"/>
                <a:cs typeface="Arial"/>
              </a:rPr>
              <a:t>“Kami ridho Allah SWT </a:t>
            </a:r>
            <a:r>
              <a:rPr sz="2800" dirty="0">
                <a:latin typeface="Arial"/>
                <a:cs typeface="Arial"/>
              </a:rPr>
              <a:t>sebagai </a:t>
            </a:r>
            <a:r>
              <a:rPr sz="2800" spc="-15" dirty="0">
                <a:latin typeface="Arial"/>
                <a:cs typeface="Arial"/>
              </a:rPr>
              <a:t>Tuhanku, </a:t>
            </a:r>
            <a:r>
              <a:rPr sz="2800" dirty="0">
                <a:latin typeface="Arial"/>
                <a:cs typeface="Arial"/>
              </a:rPr>
              <a:t>Islam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sebagai</a:t>
            </a:r>
            <a:endParaRPr sz="2800">
              <a:latin typeface="Arial"/>
              <a:cs typeface="Arial"/>
            </a:endParaRPr>
          </a:p>
          <a:p>
            <a:pPr marL="112395" marR="131445" algn="ctr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agamaku, dan </a:t>
            </a:r>
            <a:r>
              <a:rPr sz="2800" spc="-5" dirty="0">
                <a:latin typeface="Arial"/>
                <a:cs typeface="Arial"/>
              </a:rPr>
              <a:t>Nabi Muhammad </a:t>
            </a:r>
            <a:r>
              <a:rPr sz="2800" dirty="0">
                <a:latin typeface="Arial"/>
                <a:cs typeface="Arial"/>
              </a:rPr>
              <a:t>sebagai </a:t>
            </a:r>
            <a:r>
              <a:rPr sz="2800" spc="-5" dirty="0">
                <a:latin typeface="Arial"/>
                <a:cs typeface="Arial"/>
              </a:rPr>
              <a:t>Nabi </a:t>
            </a:r>
            <a:r>
              <a:rPr sz="2800" dirty="0">
                <a:latin typeface="Arial"/>
                <a:cs typeface="Arial"/>
              </a:rPr>
              <a:t>dan Rasul, </a:t>
            </a:r>
            <a:r>
              <a:rPr sz="2800" spc="-215" dirty="0">
                <a:latin typeface="Arial"/>
                <a:cs typeface="Arial"/>
              </a:rPr>
              <a:t>Ya  </a:t>
            </a:r>
            <a:r>
              <a:rPr sz="2800" spc="-5" dirty="0">
                <a:latin typeface="Arial"/>
                <a:cs typeface="Arial"/>
              </a:rPr>
              <a:t>Allah, </a:t>
            </a:r>
            <a:r>
              <a:rPr sz="2800" dirty="0">
                <a:latin typeface="Arial"/>
                <a:cs typeface="Arial"/>
              </a:rPr>
              <a:t>tambahkanlah </a:t>
            </a:r>
            <a:r>
              <a:rPr sz="2800" spc="-5" dirty="0">
                <a:latin typeface="Arial"/>
                <a:cs typeface="Arial"/>
              </a:rPr>
              <a:t>kepadaku ilmu dan </a:t>
            </a:r>
            <a:r>
              <a:rPr sz="2800" dirty="0">
                <a:latin typeface="Arial"/>
                <a:cs typeface="Arial"/>
              </a:rPr>
              <a:t>berikanlah </a:t>
            </a:r>
            <a:r>
              <a:rPr sz="2800" spc="-5" dirty="0">
                <a:latin typeface="Arial"/>
                <a:cs typeface="Arial"/>
              </a:rPr>
              <a:t>aku  </a:t>
            </a:r>
            <a:r>
              <a:rPr sz="2800" dirty="0">
                <a:latin typeface="Arial"/>
                <a:cs typeface="Arial"/>
              </a:rPr>
              <a:t>kefahaman”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0580" y="1391411"/>
            <a:ext cx="10433304" cy="27782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789678" y="306069"/>
            <a:ext cx="2916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5" dirty="0">
                <a:latin typeface="Carlito"/>
                <a:cs typeface="Carlito"/>
              </a:rPr>
              <a:t>DOA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BELAJAR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6AED-D484-4724-9EE8-ECEA1705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86" y="609600"/>
            <a:ext cx="10149027" cy="738664"/>
          </a:xfrm>
        </p:spPr>
        <p:txBody>
          <a:bodyPr/>
          <a:lstStyle/>
          <a:p>
            <a:pPr algn="ctr"/>
            <a:r>
              <a:rPr lang="en-US" sz="4800" b="1" dirty="0"/>
              <a:t>EXAMINATION</a:t>
            </a:r>
            <a:endParaRPr lang="en-ID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0003C-C79F-4B4E-9B31-A535970F9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1908809"/>
            <a:ext cx="5499100" cy="4568191"/>
          </a:xfrm>
        </p:spPr>
        <p:txBody>
          <a:bodyPr/>
          <a:lstStyle/>
          <a:p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Examination (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Pemeriksaan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Fisioterapi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prosedur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memeriksa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menangani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mengevaluasi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pasien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mengalami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keterbatasan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gerak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tubuh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endParaRPr lang="en-ID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ID" dirty="0" err="1">
                <a:solidFill>
                  <a:srgbClr val="202124"/>
                </a:solidFill>
                <a:latin typeface="arial" panose="020B0604020202020204" pitchFamily="34" charset="0"/>
              </a:rPr>
              <a:t>Prosedur</a:t>
            </a:r>
            <a:r>
              <a:rPr lang="en-ID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02124"/>
                </a:solidFill>
                <a:latin typeface="arial" panose="020B0604020202020204" pitchFamily="34" charset="0"/>
              </a:rPr>
              <a:t>ini</a:t>
            </a:r>
            <a:r>
              <a:rPr lang="en-ID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ID" dirty="0" err="1">
                <a:solidFill>
                  <a:srgbClr val="202124"/>
                </a:solidFill>
                <a:latin typeface="arial" panose="020B0604020202020204" pitchFamily="34" charset="0"/>
              </a:rPr>
              <a:t>dilakukan</a:t>
            </a:r>
            <a:r>
              <a:rPr lang="en-ID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mencegah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cacat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fisik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mengurangi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risiko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terjadinya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cedera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gangguan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gerakan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ID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hari</a:t>
            </a:r>
            <a:endParaRPr lang="en-ID" dirty="0"/>
          </a:p>
        </p:txBody>
      </p:sp>
      <p:pic>
        <p:nvPicPr>
          <p:cNvPr id="1026" name="Picture 2" descr="Tes Spesifik Shoulder (Bahu) Pada Pemeriksaan Fisioterapi - SIPAT">
            <a:extLst>
              <a:ext uri="{FF2B5EF4-FFF2-40B4-BE49-F238E27FC236}">
                <a16:creationId xmlns:a16="http://schemas.microsoft.com/office/drawing/2014/main" id="{C15FD4BD-39FC-4AE8-9509-67B1BB7D8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7400"/>
            <a:ext cx="4929188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11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789B-C92C-4049-A191-29CA265F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86" y="192150"/>
            <a:ext cx="10149027" cy="615553"/>
          </a:xfrm>
        </p:spPr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40BCB-CE28-429C-9517-817699871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1908809"/>
            <a:ext cx="8623300" cy="1846659"/>
          </a:xfrm>
        </p:spPr>
        <p:txBody>
          <a:bodyPr/>
          <a:lstStyle/>
          <a:p>
            <a:r>
              <a:rPr lang="en-US" dirty="0"/>
              <a:t>Cek REDFLAG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pastikan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kondisi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pasien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aman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ditangani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Prosedur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pemeriksaan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dilakukan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lengkap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boleh</a:t>
            </a:r>
            <a:r>
              <a:rPr lang="en-US" dirty="0">
                <a:sym typeface="Wingdings" panose="05000000000000000000" pitchFamily="2" charset="2"/>
              </a:rPr>
              <a:t> dipilih2.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10462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3322828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dirty="0">
                <a:solidFill>
                  <a:srgbClr val="8F97BE"/>
                </a:solidFill>
                <a:latin typeface="Bookman Uralic"/>
                <a:cs typeface="Bookman Uralic"/>
              </a:rPr>
              <a:t>DIAGNOSIS</a:t>
            </a:r>
            <a:endParaRPr sz="4800" dirty="0">
              <a:latin typeface="Bookman Uralic"/>
              <a:cs typeface="Bookman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7995" y="1907286"/>
            <a:ext cx="275399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0250" algn="l"/>
                <a:tab pos="2042160" algn="l"/>
              </a:tabLst>
            </a:pPr>
            <a:r>
              <a:rPr sz="2600" spc="5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T	adalah	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label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4725" y="1907286"/>
            <a:ext cx="74358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61044" y="1907286"/>
            <a:ext cx="177228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mer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ngkum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5726" y="1907286"/>
            <a:ext cx="8389874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4970" algn="l"/>
              </a:tabLst>
            </a:pPr>
            <a:r>
              <a:rPr sz="1950" spc="400" dirty="0">
                <a:solidFill>
                  <a:srgbClr val="717BA2"/>
                </a:solidFill>
                <a:latin typeface="Arial"/>
                <a:cs typeface="Arial"/>
              </a:rPr>
              <a:t>	</a:t>
            </a:r>
            <a:r>
              <a:rPr sz="2600" dirty="0">
                <a:latin typeface="Arial"/>
                <a:cs typeface="Arial"/>
              </a:rPr>
              <a:t>Diagnosis</a:t>
            </a:r>
          </a:p>
          <a:p>
            <a:pPr marL="394970">
              <a:lnSpc>
                <a:spcPct val="100000"/>
              </a:lnSpc>
              <a:tabLst>
                <a:tab pos="1997075" algn="l"/>
              </a:tabLst>
            </a:pPr>
            <a:r>
              <a:rPr sz="2600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rba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ai	</a:t>
            </a:r>
            <a:r>
              <a:rPr sz="2600" dirty="0" err="1">
                <a:solidFill>
                  <a:srgbClr val="FF0000"/>
                </a:solidFill>
                <a:latin typeface="Arial"/>
                <a:cs typeface="Arial"/>
              </a:rPr>
              <a:t>simtom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 err="1">
                <a:solidFill>
                  <a:srgbClr val="FF0000"/>
                </a:solidFill>
                <a:latin typeface="Arial"/>
                <a:cs typeface="Arial"/>
              </a:rPr>
              <a:t>sindroma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8250" y="2699461"/>
            <a:ext cx="6699884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23795" algn="l"/>
                <a:tab pos="4137025" algn="l"/>
                <a:tab pos="5226685" algn="l"/>
                <a:tab pos="5855970" algn="l"/>
              </a:tabLst>
            </a:pPr>
            <a:r>
              <a:rPr sz="2600" dirty="0">
                <a:latin typeface="Arial"/>
                <a:cs typeface="Arial"/>
              </a:rPr>
              <a:t>merefl</a:t>
            </a:r>
            <a:r>
              <a:rPr sz="2600" spc="-1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ks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kan	inform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si	yang	di	</a:t>
            </a:r>
            <a:r>
              <a:rPr sz="2600" spc="10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ap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940677" y="2303526"/>
            <a:ext cx="3192145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958215" algn="l"/>
                <a:tab pos="2450465" algn="l"/>
              </a:tabLst>
            </a:pP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atau	k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teg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ri	</a:t>
            </a:r>
            <a:r>
              <a:rPr sz="2600" dirty="0">
                <a:latin typeface="Arial"/>
                <a:cs typeface="Arial"/>
              </a:rPr>
              <a:t>ya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dari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596900" y="1908809"/>
            <a:ext cx="10998200" cy="4305666"/>
          </a:xfrm>
          <a:prstGeom prst="rect">
            <a:avLst/>
          </a:prstGeom>
        </p:spPr>
        <p:txBody>
          <a:bodyPr vert="horz" wrap="square" lIns="0" tIns="1200785" rIns="0" bIns="0" rtlCol="0">
            <a:spAutoFit/>
          </a:bodyPr>
          <a:lstStyle/>
          <a:p>
            <a:pPr marL="1924050" marR="1469390">
              <a:lnSpc>
                <a:spcPct val="100000"/>
              </a:lnSpc>
              <a:spcBef>
                <a:spcPts val="105"/>
              </a:spcBef>
              <a:tabLst>
                <a:tab pos="3954145" algn="l"/>
                <a:tab pos="5847080" algn="l"/>
              </a:tabLst>
            </a:pPr>
            <a:r>
              <a:rPr lang="en-ID" sz="2800" dirty="0"/>
              <a:t>P</a:t>
            </a:r>
            <a:r>
              <a:rPr sz="2800" dirty="0" err="1"/>
              <a:t>emeriksaa</a:t>
            </a:r>
            <a:r>
              <a:rPr lang="en-US" sz="2800" dirty="0" err="1"/>
              <a:t>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b</a:t>
            </a:r>
            <a:r>
              <a:rPr sz="2800" dirty="0" err="1"/>
              <a:t>aik</a:t>
            </a:r>
            <a:r>
              <a:rPr sz="2800" dirty="0"/>
              <a:t>	</a:t>
            </a:r>
            <a:r>
              <a:rPr sz="2800" dirty="0">
                <a:solidFill>
                  <a:srgbClr val="FF0000"/>
                </a:solidFill>
              </a:rPr>
              <a:t>aktual </a:t>
            </a:r>
            <a:r>
              <a:rPr sz="2800" dirty="0"/>
              <a:t>maupun </a:t>
            </a:r>
            <a:r>
              <a:rPr sz="2800" dirty="0">
                <a:solidFill>
                  <a:srgbClr val="FF0000"/>
                </a:solidFill>
              </a:rPr>
              <a:t>potensial  </a:t>
            </a:r>
            <a:r>
              <a:rPr sz="2800" dirty="0"/>
              <a:t>(gerak dan</a:t>
            </a:r>
            <a:r>
              <a:rPr sz="2800" spc="-10" dirty="0"/>
              <a:t> </a:t>
            </a:r>
            <a:r>
              <a:rPr sz="2800" dirty="0"/>
              <a:t>fungsi).</a:t>
            </a:r>
          </a:p>
          <a:p>
            <a:pPr marL="1924050" marR="1465580" indent="-382905" algn="just">
              <a:lnSpc>
                <a:spcPct val="100000"/>
              </a:lnSpc>
              <a:spcBef>
                <a:spcPts val="575"/>
              </a:spcBef>
            </a:pPr>
            <a:r>
              <a:rPr sz="2800" spc="490" dirty="0">
                <a:solidFill>
                  <a:srgbClr val="717BA2"/>
                </a:solidFill>
              </a:rPr>
              <a:t> </a:t>
            </a:r>
            <a:r>
              <a:rPr sz="2800" spc="-5" dirty="0"/>
              <a:t>Diagnosis </a:t>
            </a:r>
            <a:r>
              <a:rPr sz="2800" spc="-10" dirty="0"/>
              <a:t>akan </a:t>
            </a:r>
            <a:r>
              <a:rPr sz="2800" spc="-5" dirty="0"/>
              <a:t>berfungsi </a:t>
            </a:r>
            <a:r>
              <a:rPr sz="2800" spc="-150" dirty="0"/>
              <a:t>dalam  </a:t>
            </a:r>
            <a:r>
              <a:rPr sz="2800" spc="-5" dirty="0"/>
              <a:t>menggambarkan keadaan pasien/klien,  menuntun penentuan prognosis dan  menuntun penyusunan</a:t>
            </a:r>
            <a:r>
              <a:rPr sz="2800" spc="665" dirty="0"/>
              <a:t> </a:t>
            </a:r>
            <a:r>
              <a:rPr sz="2800" dirty="0"/>
              <a:t>rencana</a:t>
            </a:r>
          </a:p>
          <a:p>
            <a:pPr marL="12700" algn="just">
              <a:lnSpc>
                <a:spcPct val="100000"/>
              </a:lnSpc>
              <a:spcBef>
                <a:spcPts val="5"/>
              </a:spcBef>
              <a:tabLst>
                <a:tab pos="1923414" algn="l"/>
                <a:tab pos="10984865" algn="l"/>
              </a:tabLst>
            </a:pPr>
            <a:r>
              <a:rPr sz="2800" u="dash" dirty="0">
                <a:uFill>
                  <a:solidFill>
                    <a:srgbClr val="9FB8CD"/>
                  </a:solidFill>
                </a:uFill>
              </a:rPr>
              <a:t> 	</a:t>
            </a:r>
            <a:r>
              <a:rPr sz="2800" u="dash" spc="-5" dirty="0">
                <a:uFill>
                  <a:solidFill>
                    <a:srgbClr val="9FB8CD"/>
                  </a:solidFill>
                </a:uFill>
              </a:rPr>
              <a:t>intervensi.	</a:t>
            </a:r>
            <a:endParaRPr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50901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DIAGNOSIS</a:t>
            </a:r>
            <a:r>
              <a:rPr sz="3200" spc="-8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STATEMENT</a:t>
            </a:r>
            <a:endParaRPr sz="320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8833" y="1843887"/>
            <a:ext cx="7301230" cy="36258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Merumuskan </a:t>
            </a:r>
            <a:r>
              <a:rPr sz="2300" dirty="0" err="1">
                <a:solidFill>
                  <a:srgbClr val="464652"/>
                </a:solidFill>
                <a:latin typeface="Arial"/>
                <a:cs typeface="Arial"/>
              </a:rPr>
              <a:t>adanya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 err="1">
                <a:solidFill>
                  <a:srgbClr val="464652"/>
                </a:solidFill>
                <a:latin typeface="Arial"/>
                <a:cs typeface="Arial"/>
              </a:rPr>
              <a:t>si</a:t>
            </a:r>
            <a:r>
              <a:rPr lang="en-US" sz="2300" dirty="0" err="1">
                <a:solidFill>
                  <a:srgbClr val="464652"/>
                </a:solidFill>
                <a:latin typeface="Arial"/>
                <a:cs typeface="Arial"/>
              </a:rPr>
              <a:t>mp</a:t>
            </a:r>
            <a:r>
              <a:rPr sz="2300" dirty="0" err="1">
                <a:solidFill>
                  <a:srgbClr val="464652"/>
                </a:solidFill>
                <a:latin typeface="Arial"/>
                <a:cs typeface="Arial"/>
              </a:rPr>
              <a:t>tom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 dan atau</a:t>
            </a:r>
            <a:r>
              <a:rPr sz="2300" spc="-175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sindrom.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Merumuskan </a:t>
            </a:r>
            <a:r>
              <a:rPr sz="2300" spc="-5" dirty="0">
                <a:solidFill>
                  <a:srgbClr val="464652"/>
                </a:solidFill>
                <a:latin typeface="Arial"/>
                <a:cs typeface="Arial"/>
              </a:rPr>
              <a:t>ketidakmampuan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gerak dalam</a:t>
            </a:r>
            <a:r>
              <a:rPr sz="2300" spc="-165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aktifitas</a:t>
            </a:r>
            <a:endParaRPr sz="2300" dirty="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hidup</a:t>
            </a:r>
            <a:r>
              <a:rPr sz="2300" spc="-40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harian.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Merumuskan keterbatasan gerak</a:t>
            </a:r>
            <a:r>
              <a:rPr sz="2300" spc="-145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fungsional.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Merumuskan keterbatasan gerak komponen</a:t>
            </a:r>
            <a:r>
              <a:rPr sz="2300" spc="-200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tubuh.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Merumuskan gangguan dan atau kelemahan</a:t>
            </a:r>
            <a:r>
              <a:rPr sz="2300" spc="-235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jaringan.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spc="-5" dirty="0">
                <a:solidFill>
                  <a:srgbClr val="464652"/>
                </a:solidFill>
                <a:latin typeface="Arial"/>
                <a:cs typeface="Arial"/>
              </a:rPr>
              <a:t>Merumuskan/mengidentifikasi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adanya </a:t>
            </a:r>
            <a:r>
              <a:rPr sz="2300" spc="-5" dirty="0">
                <a:solidFill>
                  <a:srgbClr val="464652"/>
                </a:solidFill>
                <a:latin typeface="Arial"/>
                <a:cs typeface="Arial"/>
              </a:rPr>
              <a:t>patologi</a:t>
            </a:r>
            <a:r>
              <a:rPr sz="2300" spc="-70" dirty="0">
                <a:solidFill>
                  <a:srgbClr val="464652"/>
                </a:solidFill>
                <a:latin typeface="Arial"/>
                <a:cs typeface="Arial"/>
              </a:rPr>
              <a:t> </a:t>
            </a:r>
            <a:r>
              <a:rPr sz="2300" spc="-15" dirty="0">
                <a:solidFill>
                  <a:srgbClr val="464652"/>
                </a:solidFill>
                <a:latin typeface="Arial"/>
                <a:cs typeface="Arial"/>
              </a:rPr>
              <a:t>seluler.</a:t>
            </a:r>
            <a:endParaRPr sz="2300" dirty="0">
              <a:latin typeface="Arial"/>
              <a:cs typeface="Arial"/>
            </a:endParaRPr>
          </a:p>
          <a:p>
            <a:pPr marL="287020" marR="1007744" indent="-274320">
              <a:lnSpc>
                <a:spcPct val="100000"/>
              </a:lnSpc>
              <a:spcBef>
                <a:spcPts val="490"/>
              </a:spcBef>
              <a:tabLst>
                <a:tab pos="286385" algn="l"/>
              </a:tabLst>
            </a:pPr>
            <a:r>
              <a:rPr sz="1750" dirty="0">
                <a:solidFill>
                  <a:srgbClr val="9FB8CD"/>
                </a:solidFill>
                <a:latin typeface="Verdana"/>
                <a:cs typeface="Verdana"/>
              </a:rPr>
              <a:t>›	</a:t>
            </a:r>
            <a:r>
              <a:rPr sz="2300" spc="-5" dirty="0">
                <a:solidFill>
                  <a:srgbClr val="464652"/>
                </a:solidFill>
                <a:latin typeface="Arial"/>
                <a:cs typeface="Arial"/>
              </a:rPr>
              <a:t>Merumuskan/mengidentifikasi </a:t>
            </a:r>
            <a:r>
              <a:rPr sz="2300" dirty="0">
                <a:solidFill>
                  <a:srgbClr val="464652"/>
                </a:solidFill>
                <a:latin typeface="Arial"/>
                <a:cs typeface="Arial"/>
              </a:rPr>
              <a:t>adanya </a:t>
            </a:r>
            <a:r>
              <a:rPr sz="2300" spc="-5" dirty="0">
                <a:solidFill>
                  <a:srgbClr val="464652"/>
                </a:solidFill>
                <a:latin typeface="Arial"/>
                <a:cs typeface="Arial"/>
              </a:rPr>
              <a:t>patologi  </a:t>
            </a:r>
            <a:r>
              <a:rPr sz="2300" spc="-15" dirty="0">
                <a:solidFill>
                  <a:srgbClr val="464652"/>
                </a:solidFill>
                <a:latin typeface="Arial"/>
                <a:cs typeface="Arial"/>
              </a:rPr>
              <a:t>biomolekuler.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29444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PATHOLOGY</a:t>
            </a:r>
            <a:endParaRPr sz="3200" dirty="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4201" y="1847850"/>
            <a:ext cx="7882890" cy="384528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96240" marR="37465" indent="-384175">
              <a:lnSpc>
                <a:spcPct val="80000"/>
              </a:lnSpc>
              <a:spcBef>
                <a:spcPts val="58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lang="en-ID" sz="2000" dirty="0" err="1">
                <a:latin typeface="Arial"/>
                <a:cs typeface="Arial"/>
              </a:rPr>
              <a:t>Identifikasi</a:t>
            </a:r>
            <a:r>
              <a:rPr lang="en-ID" sz="2000" dirty="0">
                <a:latin typeface="Arial"/>
                <a:cs typeface="Arial"/>
              </a:rPr>
              <a:t> dan </a:t>
            </a:r>
            <a:r>
              <a:rPr lang="en-ID" sz="2000" dirty="0" err="1">
                <a:latin typeface="Arial"/>
                <a:cs typeface="Arial"/>
              </a:rPr>
              <a:t>klasifikasi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kelainan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dari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struktur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atau</a:t>
            </a:r>
            <a:r>
              <a:rPr lang="en-ID" sz="2000" dirty="0">
                <a:latin typeface="Arial"/>
                <a:cs typeface="Arial"/>
              </a:rPr>
              <a:t> proses </a:t>
            </a:r>
            <a:r>
              <a:rPr lang="en-ID" sz="2000" dirty="0" err="1">
                <a:latin typeface="Arial"/>
                <a:cs typeface="Arial"/>
              </a:rPr>
              <a:t>anatomi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fisiologis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atau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psikologis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umumnya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memicu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intervensi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medis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berdasarkan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diagnosi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Identifikasi</a:t>
            </a:r>
            <a:r>
              <a:rPr lang="en-ID" sz="2000" dirty="0">
                <a:latin typeface="Arial"/>
                <a:cs typeface="Arial"/>
              </a:rPr>
              <a:t> Dan </a:t>
            </a:r>
            <a:r>
              <a:rPr lang="en-ID" sz="2000" dirty="0" err="1">
                <a:latin typeface="Arial"/>
                <a:cs typeface="Arial"/>
              </a:rPr>
              <a:t>Klasifikasi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Kelainan</a:t>
            </a:r>
            <a:r>
              <a:rPr lang="en-ID" sz="2000" dirty="0">
                <a:latin typeface="Arial"/>
                <a:cs typeface="Arial"/>
              </a:rPr>
              <a:t> Dari </a:t>
            </a:r>
            <a:r>
              <a:rPr lang="en-ID" sz="2000" dirty="0" err="1">
                <a:latin typeface="Arial"/>
                <a:cs typeface="Arial"/>
              </a:rPr>
              <a:t>Anatomi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Struktur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Fisiologis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Atau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Psikologis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atau</a:t>
            </a:r>
            <a:r>
              <a:rPr lang="en-ID" sz="2000" dirty="0">
                <a:latin typeface="Arial"/>
                <a:cs typeface="Arial"/>
              </a:rPr>
              <a:t> Proses </a:t>
            </a:r>
            <a:r>
              <a:rPr lang="en-ID" sz="2000" dirty="0" err="1">
                <a:latin typeface="Arial"/>
                <a:cs typeface="Arial"/>
              </a:rPr>
              <a:t>Umum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Menicu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Intervensi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Medis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Berdasarkan</a:t>
            </a:r>
            <a:r>
              <a:rPr lang="en-ID" sz="2000" dirty="0">
                <a:latin typeface="Arial"/>
                <a:cs typeface="Arial"/>
              </a:rPr>
              <a:t> Diagnosis </a:t>
            </a:r>
            <a:r>
              <a:rPr lang="en-ID" sz="2000" dirty="0" err="1">
                <a:latin typeface="Arial"/>
                <a:cs typeface="Arial"/>
              </a:rPr>
              <a:t>MedisTerapis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fisik</a:t>
            </a:r>
            <a:r>
              <a:rPr lang="en-ID" sz="2000" dirty="0">
                <a:latin typeface="Arial"/>
                <a:cs typeface="Arial"/>
              </a:rPr>
              <a:t> di </a:t>
            </a:r>
            <a:r>
              <a:rPr lang="en-ID" sz="2000" dirty="0" err="1">
                <a:latin typeface="Arial"/>
                <a:cs typeface="Arial"/>
              </a:rPr>
              <a:t>semua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bidang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praktik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memperlakukan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pasien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dengan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banyak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patologi</a:t>
            </a:r>
            <a:r>
              <a:rPr lang="en-ID" sz="2000" dirty="0">
                <a:latin typeface="Arial"/>
                <a:cs typeface="Arial"/>
              </a:rPr>
              <a:t>. </a:t>
            </a:r>
            <a:r>
              <a:rPr lang="en-ID" sz="2000" dirty="0" err="1">
                <a:latin typeface="Arial"/>
                <a:cs typeface="Arial"/>
              </a:rPr>
              <a:t>Pengetahuan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tentang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patologi-patologi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ini</a:t>
            </a:r>
            <a:r>
              <a:rPr lang="en-ID" sz="2000" dirty="0">
                <a:latin typeface="Arial"/>
                <a:cs typeface="Arial"/>
              </a:rPr>
              <a:t> (diagnosis </a:t>
            </a:r>
            <a:r>
              <a:rPr lang="en-ID" sz="2000" dirty="0" err="1">
                <a:latin typeface="Arial"/>
                <a:cs typeface="Arial"/>
              </a:rPr>
              <a:t>medis</a:t>
            </a:r>
            <a:r>
              <a:rPr lang="en-ID" sz="2000" dirty="0">
                <a:latin typeface="Arial"/>
                <a:cs typeface="Arial"/>
              </a:rPr>
              <a:t>) </a:t>
            </a:r>
            <a:r>
              <a:rPr lang="en-ID" sz="2000" dirty="0" err="1">
                <a:latin typeface="Arial"/>
                <a:cs typeface="Arial"/>
              </a:rPr>
              <a:t>adalah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informasi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latar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belakang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penting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tetapi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tidak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memberi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tahu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terapis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bagaimana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menilai</a:t>
            </a:r>
            <a:r>
              <a:rPr lang="en-ID" sz="2000" dirty="0">
                <a:latin typeface="Arial"/>
                <a:cs typeface="Arial"/>
              </a:rPr>
              <a:t> dan </a:t>
            </a:r>
            <a:r>
              <a:rPr lang="en-ID" sz="2000" dirty="0" err="1">
                <a:latin typeface="Arial"/>
                <a:cs typeface="Arial"/>
              </a:rPr>
              <a:t>mengobati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disfungsi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pasien</a:t>
            </a:r>
            <a:r>
              <a:rPr lang="en-ID" sz="2000" dirty="0">
                <a:latin typeface="Arial"/>
                <a:cs typeface="Arial"/>
              </a:rPr>
              <a:t> yang </a:t>
            </a:r>
            <a:r>
              <a:rPr lang="en-ID" sz="2000" dirty="0" err="1">
                <a:latin typeface="Arial"/>
                <a:cs typeface="Arial"/>
              </a:rPr>
              <a:t>muncul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dari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kondisi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patologis</a:t>
            </a:r>
            <a:r>
              <a:rPr lang="en-ID" sz="2000" dirty="0">
                <a:latin typeface="Arial"/>
                <a:cs typeface="Arial"/>
              </a:rPr>
              <a:t>.</a:t>
            </a:r>
          </a:p>
          <a:p>
            <a:pPr marL="396240" marR="37465" indent="-384175">
              <a:lnSpc>
                <a:spcPct val="80000"/>
              </a:lnSpc>
              <a:spcBef>
                <a:spcPts val="58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lang="en-ID" sz="2000" dirty="0" err="1">
                <a:latin typeface="Arial"/>
                <a:cs typeface="Arial"/>
              </a:rPr>
              <a:t>Fisioterapi</a:t>
            </a:r>
            <a:r>
              <a:rPr lang="en-ID" sz="2000" dirty="0">
                <a:latin typeface="Arial"/>
                <a:cs typeface="Arial"/>
              </a:rPr>
              <a:t>: Di </a:t>
            </a:r>
            <a:r>
              <a:rPr lang="en-ID" sz="2000" dirty="0" err="1">
                <a:latin typeface="Arial"/>
                <a:cs typeface="Arial"/>
              </a:rPr>
              <a:t>Semua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Bidang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Praktek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menangani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Pasien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dengan</a:t>
            </a:r>
            <a:r>
              <a:rPr lang="en-ID" sz="2000" dirty="0">
                <a:latin typeface="Arial"/>
                <a:cs typeface="Arial"/>
              </a:rPr>
              <a:t> Banyak </a:t>
            </a:r>
            <a:r>
              <a:rPr lang="en-ID" sz="2000" dirty="0" err="1">
                <a:latin typeface="Arial"/>
                <a:cs typeface="Arial"/>
              </a:rPr>
              <a:t>Patologi</a:t>
            </a:r>
            <a:r>
              <a:rPr lang="en-ID" sz="2000" dirty="0">
                <a:latin typeface="Arial"/>
                <a:cs typeface="Arial"/>
              </a:rPr>
              <a:t>. </a:t>
            </a:r>
            <a:r>
              <a:rPr lang="en-ID" sz="2000" dirty="0" err="1">
                <a:latin typeface="Arial"/>
                <a:cs typeface="Arial"/>
              </a:rPr>
              <a:t>Penghahanuan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Tentang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Patologi</a:t>
            </a:r>
            <a:r>
              <a:rPr lang="en-ID" sz="2000" dirty="0">
                <a:latin typeface="Arial"/>
                <a:cs typeface="Arial"/>
              </a:rPr>
              <a:t> (</a:t>
            </a:r>
            <a:r>
              <a:rPr lang="en-ID" sz="2000" dirty="0" err="1">
                <a:latin typeface="Arial"/>
                <a:cs typeface="Arial"/>
              </a:rPr>
              <a:t>Diagnosa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Medis</a:t>
            </a:r>
            <a:r>
              <a:rPr lang="en-ID" sz="2000" dirty="0">
                <a:latin typeface="Arial"/>
                <a:cs typeface="Arial"/>
              </a:rPr>
              <a:t>) </a:t>
            </a:r>
            <a:r>
              <a:rPr lang="en-ID" sz="2000" dirty="0" err="1">
                <a:latin typeface="Arial"/>
                <a:cs typeface="Arial"/>
              </a:rPr>
              <a:t>Adalah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Informasi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Latar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Belakang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Penting</a:t>
            </a:r>
            <a:r>
              <a:rPr lang="en-ID" sz="2000" dirty="0">
                <a:latin typeface="Arial"/>
                <a:cs typeface="Arial"/>
              </a:rPr>
              <a:t>, </a:t>
            </a:r>
            <a:r>
              <a:rPr lang="en-ID" sz="2000" dirty="0" err="1">
                <a:latin typeface="Arial"/>
                <a:cs typeface="Arial"/>
              </a:rPr>
              <a:t>Tetapi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Ia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Tak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Memberitahu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Terapi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Bagaiana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Menilai</a:t>
            </a:r>
            <a:r>
              <a:rPr lang="en-ID" sz="2000" dirty="0">
                <a:latin typeface="Arial"/>
                <a:cs typeface="Arial"/>
              </a:rPr>
              <a:t> Dan </a:t>
            </a:r>
            <a:r>
              <a:rPr lang="en-ID" sz="2000" dirty="0" err="1">
                <a:latin typeface="Arial"/>
                <a:cs typeface="Arial"/>
              </a:rPr>
              <a:t>Mengobati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Disfungsi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Pasien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Patologis</a:t>
            </a:r>
            <a:r>
              <a:rPr lang="en-ID" sz="2000" dirty="0">
                <a:latin typeface="Arial"/>
                <a:cs typeface="Arial"/>
              </a:rPr>
              <a:t> </a:t>
            </a:r>
            <a:r>
              <a:rPr lang="en-ID" sz="2000" dirty="0" err="1">
                <a:latin typeface="Arial"/>
                <a:cs typeface="Arial"/>
              </a:rPr>
              <a:t>Kondisi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27216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IMPAIRMENT</a:t>
            </a:r>
            <a:endParaRPr sz="3200">
              <a:latin typeface="Bookman Uralic"/>
              <a:cs typeface="Bookman Ural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24050" marR="2058035" indent="-384175">
              <a:lnSpc>
                <a:spcPts val="2380"/>
              </a:lnSpc>
              <a:spcBef>
                <a:spcPts val="390"/>
              </a:spcBef>
              <a:buClr>
                <a:srgbClr val="717BA2"/>
              </a:buClr>
              <a:buSzPct val="75000"/>
              <a:buChar char=""/>
              <a:tabLst>
                <a:tab pos="1923414" algn="l"/>
                <a:tab pos="1924050" algn="l"/>
              </a:tabLst>
            </a:pPr>
            <a:r>
              <a:rPr sz="2200" spc="-5" dirty="0"/>
              <a:t>Impairments are the </a:t>
            </a:r>
            <a:r>
              <a:rPr sz="2200" i="1" spc="-5" dirty="0">
                <a:latin typeface="Arial"/>
                <a:cs typeface="Arial"/>
              </a:rPr>
              <a:t>consequences of pathological  conditions; </a:t>
            </a:r>
            <a:r>
              <a:rPr sz="2200" spc="-5" dirty="0"/>
              <a:t>that is, they are the signs and symptoms that  reflect abnormalities at the body system, organ, or</a:t>
            </a:r>
            <a:r>
              <a:rPr sz="2200" spc="155" dirty="0"/>
              <a:t> </a:t>
            </a:r>
            <a:r>
              <a:rPr sz="2200" spc="-5" dirty="0"/>
              <a:t>tissue</a:t>
            </a:r>
            <a:endParaRPr sz="2200">
              <a:latin typeface="Arial"/>
              <a:cs typeface="Arial"/>
            </a:endParaRPr>
          </a:p>
          <a:p>
            <a:pPr marL="1924050" marR="1550670" indent="-384175">
              <a:lnSpc>
                <a:spcPts val="2380"/>
              </a:lnSpc>
              <a:spcBef>
                <a:spcPts val="590"/>
              </a:spcBef>
              <a:buClr>
                <a:srgbClr val="717BA2"/>
              </a:buClr>
              <a:buSzPct val="75000"/>
              <a:buChar char=""/>
              <a:tabLst>
                <a:tab pos="1923414" algn="l"/>
                <a:tab pos="1924050" algn="l"/>
                <a:tab pos="3632200" algn="l"/>
              </a:tabLst>
            </a:pPr>
            <a:r>
              <a:rPr sz="2200" spc="-5" dirty="0"/>
              <a:t>konsekuensi	kerusakan dari kondisi patologis, yaitu, mereka  adalah tanda dan gejala yang mencerminkan kelainan pada  sistem tubuh, organ, atau</a:t>
            </a:r>
            <a:r>
              <a:rPr sz="2200" spc="25" dirty="0"/>
              <a:t> </a:t>
            </a:r>
            <a:r>
              <a:rPr sz="2200" spc="-5" dirty="0"/>
              <a:t>jaringan</a:t>
            </a:r>
            <a:endParaRPr sz="2200"/>
          </a:p>
          <a:p>
            <a:pPr marL="1924050" marR="1577975" indent="-384175">
              <a:lnSpc>
                <a:spcPct val="90000"/>
              </a:lnSpc>
              <a:spcBef>
                <a:spcPts val="555"/>
              </a:spcBef>
              <a:buClr>
                <a:srgbClr val="717BA2"/>
              </a:buClr>
              <a:buSzPct val="75000"/>
              <a:buChar char=""/>
              <a:tabLst>
                <a:tab pos="1923414" algn="l"/>
                <a:tab pos="1924050" algn="l"/>
              </a:tabLst>
            </a:pPr>
            <a:r>
              <a:rPr sz="2200" spc="-5" dirty="0"/>
              <a:t>Impairments can be categorized as arising from  </a:t>
            </a:r>
            <a:r>
              <a:rPr sz="2200" i="1" spc="-5" dirty="0">
                <a:latin typeface="Arial"/>
                <a:cs typeface="Arial"/>
              </a:rPr>
              <a:t>anatomical,physiological, or psychological alterations as well  as </a:t>
            </a:r>
            <a:r>
              <a:rPr sz="2200" spc="-5" dirty="0"/>
              <a:t>losses or abnormalities of </a:t>
            </a:r>
            <a:r>
              <a:rPr sz="2200" i="1" spc="-5" dirty="0">
                <a:latin typeface="Arial"/>
                <a:cs typeface="Arial"/>
              </a:rPr>
              <a:t>structure or function of a body  </a:t>
            </a:r>
            <a:r>
              <a:rPr sz="2200" spc="-5" dirty="0"/>
              <a:t>system.</a:t>
            </a:r>
            <a:endParaRPr sz="2200">
              <a:latin typeface="Arial"/>
              <a:cs typeface="Arial"/>
            </a:endParaRPr>
          </a:p>
          <a:p>
            <a:pPr marL="1924050" marR="1979930" indent="-384175" algn="just">
              <a:lnSpc>
                <a:spcPct val="90100"/>
              </a:lnSpc>
              <a:spcBef>
                <a:spcPts val="600"/>
              </a:spcBef>
              <a:buClr>
                <a:srgbClr val="717BA2"/>
              </a:buClr>
              <a:buSzPct val="75000"/>
              <a:buChar char=""/>
              <a:tabLst>
                <a:tab pos="1924050" algn="l"/>
              </a:tabLst>
            </a:pPr>
            <a:r>
              <a:rPr sz="2200" spc="-5" dirty="0"/>
              <a:t>Kerusakan /penurunan dapat dikategorikan sebagai </a:t>
            </a:r>
            <a:r>
              <a:rPr sz="2200" spc="-130" dirty="0"/>
              <a:t>yang  </a:t>
            </a:r>
            <a:r>
              <a:rPr sz="2200" spc="-5" dirty="0"/>
              <a:t>timbul dari anatomi, perubahan fisiologis, atau psikologis  serta kerugian atau kelainan struktur atau fungsi</a:t>
            </a:r>
            <a:r>
              <a:rPr sz="2200" spc="90" dirty="0"/>
              <a:t> </a:t>
            </a:r>
            <a:r>
              <a:rPr sz="2200" spc="-5" dirty="0"/>
              <a:t>sistem</a:t>
            </a:r>
            <a:endParaRPr sz="2200"/>
          </a:p>
          <a:p>
            <a:pPr marL="12700" algn="just">
              <a:lnSpc>
                <a:spcPts val="2375"/>
              </a:lnSpc>
              <a:tabLst>
                <a:tab pos="1923414" algn="l"/>
                <a:tab pos="10984865" algn="l"/>
              </a:tabLst>
            </a:pPr>
            <a:r>
              <a:rPr sz="2200" u="dash" spc="-5" dirty="0">
                <a:uFill>
                  <a:solidFill>
                    <a:srgbClr val="9FB8CD"/>
                  </a:solidFill>
                </a:uFill>
              </a:rPr>
              <a:t> 	tubuh	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2972" y="624586"/>
            <a:ext cx="1012698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5" dirty="0">
                <a:solidFill>
                  <a:srgbClr val="8F97BE"/>
                </a:solidFill>
                <a:latin typeface="Bookman Uralic"/>
                <a:cs typeface="Bookman Uralic"/>
              </a:rPr>
              <a:t>CAMMON </a:t>
            </a:r>
            <a:r>
              <a:rPr sz="2900" dirty="0">
                <a:solidFill>
                  <a:srgbClr val="8F97BE"/>
                </a:solidFill>
                <a:latin typeface="Bookman Uralic"/>
                <a:cs typeface="Bookman Uralic"/>
              </a:rPr>
              <a:t>IMPAIRMENT OF MUSCULOSCELETAL IN</a:t>
            </a:r>
            <a:r>
              <a:rPr sz="2900" spc="-12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sz="2900" spc="-5" dirty="0">
                <a:solidFill>
                  <a:srgbClr val="8F97BE"/>
                </a:solidFill>
                <a:latin typeface="Bookman Uralic"/>
                <a:cs typeface="Bookman Uralic"/>
              </a:rPr>
              <a:t>PT</a:t>
            </a:r>
            <a:endParaRPr sz="2900" dirty="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4201" y="2238337"/>
            <a:ext cx="6652259" cy="407987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409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Pain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0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Muscle weakness/reduced </a:t>
            </a:r>
            <a:r>
              <a:rPr sz="2400" dirty="0">
                <a:latin typeface="Arial"/>
                <a:cs typeface="Arial"/>
              </a:rPr>
              <a:t>torque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production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Decreased </a:t>
            </a:r>
            <a:r>
              <a:rPr sz="2400" dirty="0">
                <a:latin typeface="Arial"/>
                <a:cs typeface="Arial"/>
              </a:rPr>
              <a:t>muscular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endurance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0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Limited </a:t>
            </a:r>
            <a:r>
              <a:rPr sz="2400" dirty="0">
                <a:latin typeface="Arial"/>
                <a:cs typeface="Arial"/>
              </a:rPr>
              <a:t>range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motion </a:t>
            </a:r>
            <a:r>
              <a:rPr sz="2400" spc="-5" dirty="0">
                <a:latin typeface="Arial"/>
                <a:cs typeface="Arial"/>
              </a:rPr>
              <a:t>due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Restriction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joint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capsule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0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Restriction of periarticular connective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tissue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Decreased </a:t>
            </a:r>
            <a:r>
              <a:rPr sz="2400" dirty="0">
                <a:latin typeface="Arial"/>
                <a:cs typeface="Arial"/>
              </a:rPr>
              <a:t>muscle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length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0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Joint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hypermobility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Arial"/>
                <a:cs typeface="Arial"/>
              </a:rPr>
              <a:t>Faulty correction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posture</a:t>
            </a:r>
            <a:endParaRPr sz="240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315"/>
              </a:spcBef>
              <a:buClr>
                <a:srgbClr val="717BA2"/>
              </a:buClr>
              <a:buSzPct val="75000"/>
              <a:buChar char=""/>
              <a:tabLst>
                <a:tab pos="396240" algn="l"/>
                <a:tab pos="396875" algn="l"/>
              </a:tabLst>
            </a:pPr>
            <a:r>
              <a:rPr sz="2400" dirty="0">
                <a:latin typeface="Arial"/>
                <a:cs typeface="Arial"/>
              </a:rPr>
              <a:t>• Muscle </a:t>
            </a:r>
            <a:r>
              <a:rPr sz="2400" spc="-5" dirty="0">
                <a:latin typeface="Arial"/>
                <a:cs typeface="Arial"/>
              </a:rPr>
              <a:t>length/strength </a:t>
            </a:r>
            <a:r>
              <a:rPr sz="2400" spc="-10" dirty="0">
                <a:latin typeface="Arial"/>
                <a:cs typeface="Arial"/>
              </a:rPr>
              <a:t>imbalances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243025"/>
            <a:ext cx="7179945" cy="36144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2759" lvl="1" indent="-208279">
              <a:lnSpc>
                <a:spcPct val="100000"/>
              </a:lnSpc>
              <a:spcBef>
                <a:spcPts val="5"/>
              </a:spcBef>
              <a:buChar char="•"/>
              <a:tabLst>
                <a:tab pos="493395" algn="l"/>
              </a:tabLst>
            </a:pPr>
            <a:r>
              <a:rPr lang="en-US" sz="2600" dirty="0">
                <a:latin typeface="Arial"/>
                <a:cs typeface="Arial"/>
              </a:rPr>
              <a:t>Nyeri</a:t>
            </a:r>
          </a:p>
          <a:p>
            <a:pPr marL="492759" lvl="1" indent="-208279">
              <a:lnSpc>
                <a:spcPct val="100000"/>
              </a:lnSpc>
              <a:spcBef>
                <a:spcPts val="5"/>
              </a:spcBef>
              <a:buChar char="•"/>
              <a:tabLst>
                <a:tab pos="493395" algn="l"/>
              </a:tabLst>
            </a:pPr>
            <a:r>
              <a:rPr sz="2600" dirty="0" err="1">
                <a:latin typeface="Arial"/>
                <a:cs typeface="Arial"/>
              </a:rPr>
              <a:t>Kelemahan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otot </a:t>
            </a:r>
            <a:r>
              <a:rPr sz="2600" dirty="0">
                <a:latin typeface="Arial"/>
                <a:cs typeface="Arial"/>
              </a:rPr>
              <a:t>/ torsi </a:t>
            </a:r>
            <a:r>
              <a:rPr sz="2600" dirty="0" err="1">
                <a:latin typeface="Arial"/>
                <a:cs typeface="Arial"/>
              </a:rPr>
              <a:t>berkurangnya</a:t>
            </a:r>
            <a:r>
              <a:rPr lang="en-ID" sz="2600" spc="-75" dirty="0">
                <a:latin typeface="Arial"/>
                <a:cs typeface="Arial"/>
              </a:rPr>
              <a:t> </a:t>
            </a:r>
            <a:r>
              <a:rPr lang="fi-FI" sz="2600" dirty="0">
                <a:latin typeface="Arial"/>
                <a:cs typeface="Arial"/>
              </a:rPr>
              <a:t>produksi</a:t>
            </a:r>
          </a:p>
          <a:p>
            <a:pPr marL="284480" lvl="1">
              <a:lnSpc>
                <a:spcPct val="100000"/>
              </a:lnSpc>
              <a:tabLst>
                <a:tab pos="493395" algn="l"/>
              </a:tabLst>
            </a:pPr>
            <a:r>
              <a:rPr lang="fi-FI" sz="2600" dirty="0">
                <a:latin typeface="Arial"/>
                <a:cs typeface="Arial"/>
              </a:rPr>
              <a:t>penurunan kekuatan </a:t>
            </a:r>
            <a:r>
              <a:rPr lang="fi-FI" sz="2600" spc="-5" dirty="0">
                <a:latin typeface="Arial"/>
                <a:cs typeface="Arial"/>
              </a:rPr>
              <a:t>otot</a:t>
            </a:r>
            <a:endParaRPr lang="fi-FI" sz="2600" dirty="0">
              <a:latin typeface="Arial"/>
              <a:cs typeface="Arial"/>
            </a:endParaRPr>
          </a:p>
          <a:p>
            <a:pPr marL="487680" lvl="1" indent="-203200">
              <a:lnSpc>
                <a:spcPct val="100000"/>
              </a:lnSpc>
              <a:buChar char="•"/>
              <a:tabLst>
                <a:tab pos="488315" algn="l"/>
              </a:tabLst>
            </a:pPr>
            <a:r>
              <a:rPr sz="2600" spc="-25" dirty="0" err="1">
                <a:latin typeface="Arial"/>
                <a:cs typeface="Arial"/>
              </a:rPr>
              <a:t>Terbatasnya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jangkauan </a:t>
            </a:r>
            <a:r>
              <a:rPr sz="2600" dirty="0" err="1">
                <a:latin typeface="Arial"/>
                <a:cs typeface="Arial"/>
              </a:rPr>
              <a:t>gerak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karena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p</a:t>
            </a:r>
            <a:r>
              <a:rPr sz="2600" dirty="0" err="1">
                <a:latin typeface="Arial"/>
                <a:cs typeface="Arial"/>
              </a:rPr>
              <a:t>embatasan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kapsul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sendi</a:t>
            </a:r>
            <a:r>
              <a:rPr lang="en-US" sz="2600" dirty="0">
                <a:latin typeface="Arial"/>
                <a:cs typeface="Arial"/>
              </a:rPr>
              <a:t> (</a:t>
            </a:r>
            <a:r>
              <a:rPr lang="en-US" sz="2600" dirty="0" err="1">
                <a:latin typeface="Arial"/>
                <a:cs typeface="Arial"/>
              </a:rPr>
              <a:t>Menurunnya</a:t>
            </a:r>
            <a:r>
              <a:rPr lang="en-US" sz="2600" dirty="0">
                <a:latin typeface="Arial"/>
                <a:cs typeface="Arial"/>
              </a:rPr>
              <a:t> LGS)</a:t>
            </a:r>
            <a:endParaRPr sz="2600" dirty="0">
              <a:latin typeface="Arial"/>
              <a:cs typeface="Arial"/>
            </a:endParaRPr>
          </a:p>
          <a:p>
            <a:pPr marL="492759" lvl="1" indent="-208279">
              <a:lnSpc>
                <a:spcPct val="100000"/>
              </a:lnSpc>
              <a:buChar char="•"/>
              <a:tabLst>
                <a:tab pos="493395" algn="l"/>
              </a:tabLst>
            </a:pPr>
            <a:r>
              <a:rPr lang="en-US" sz="2600" dirty="0">
                <a:latin typeface="Arial"/>
                <a:cs typeface="Arial"/>
              </a:rPr>
              <a:t>Oedema </a:t>
            </a:r>
            <a:endParaRPr sz="2600" dirty="0">
              <a:latin typeface="Arial"/>
              <a:cs typeface="Arial"/>
            </a:endParaRPr>
          </a:p>
          <a:p>
            <a:pPr marL="492759" lvl="1" indent="-208279">
              <a:lnSpc>
                <a:spcPct val="100000"/>
              </a:lnSpc>
              <a:buChar char="•"/>
              <a:tabLst>
                <a:tab pos="493395" algn="l"/>
              </a:tabLst>
            </a:pPr>
            <a:r>
              <a:rPr sz="2600" dirty="0">
                <a:latin typeface="Arial"/>
                <a:cs typeface="Arial"/>
              </a:rPr>
              <a:t>Bersama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hipermobilitas</a:t>
            </a:r>
            <a:endParaRPr sz="2600" dirty="0">
              <a:latin typeface="Arial"/>
              <a:cs typeface="Arial"/>
            </a:endParaRPr>
          </a:p>
          <a:p>
            <a:pPr marL="492759" lvl="1" indent="-208279">
              <a:lnSpc>
                <a:spcPct val="100000"/>
              </a:lnSpc>
              <a:spcBef>
                <a:spcPts val="5"/>
              </a:spcBef>
              <a:buChar char="•"/>
              <a:tabLst>
                <a:tab pos="493395" algn="l"/>
              </a:tabLst>
            </a:pPr>
            <a:r>
              <a:rPr sz="2600" dirty="0">
                <a:latin typeface="Arial"/>
                <a:cs typeface="Arial"/>
              </a:rPr>
              <a:t>Kesalahan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postur</a:t>
            </a:r>
          </a:p>
          <a:p>
            <a:pPr marL="492759" lvl="1" indent="-208279">
              <a:lnSpc>
                <a:spcPct val="100000"/>
              </a:lnSpc>
              <a:buChar char="•"/>
              <a:tabLst>
                <a:tab pos="493395" algn="l"/>
              </a:tabLst>
            </a:pPr>
            <a:r>
              <a:rPr lang="en-US" sz="2600" dirty="0" err="1">
                <a:latin typeface="Arial"/>
                <a:cs typeface="Arial"/>
              </a:rPr>
              <a:t>Inbalance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kekuatan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otot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50694-592E-4793-B238-D4365AD0492E}"/>
              </a:ext>
            </a:extLst>
          </p:cNvPr>
          <p:cNvSpPr txBox="1"/>
          <p:nvPr/>
        </p:nvSpPr>
        <p:spPr>
          <a:xfrm>
            <a:off x="1421066" y="148222"/>
            <a:ext cx="845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pc="5" dirty="0">
                <a:solidFill>
                  <a:srgbClr val="8F97BE"/>
                </a:solidFill>
                <a:latin typeface="Bookman Uralic"/>
                <a:cs typeface="Bookman Uralic"/>
              </a:rPr>
              <a:t>I</a:t>
            </a:r>
            <a:r>
              <a:rPr lang="en-US" sz="3200" dirty="0">
                <a:solidFill>
                  <a:srgbClr val="8F97BE"/>
                </a:solidFill>
                <a:latin typeface="Bookman Uralic"/>
                <a:cs typeface="Bookman Uralic"/>
              </a:rPr>
              <a:t>MPAIRMENT OF MUSCULOSCELETAL IN</a:t>
            </a:r>
            <a:r>
              <a:rPr lang="en-US" sz="3200" spc="-12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lang="en-US" sz="3200" spc="-5" dirty="0">
                <a:solidFill>
                  <a:srgbClr val="8F97BE"/>
                </a:solidFill>
                <a:latin typeface="Bookman Uralic"/>
                <a:cs typeface="Bookman Uralic"/>
              </a:rPr>
              <a:t>PT</a:t>
            </a:r>
            <a:endParaRPr lang="en-ID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5317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FUNCTIONAL</a:t>
            </a:r>
            <a:r>
              <a:rPr sz="3200" spc="-85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LIMITATION</a:t>
            </a:r>
            <a:endParaRPr sz="3200">
              <a:latin typeface="Bookman Uralic"/>
              <a:cs typeface="Bookman Ural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96900" y="1908809"/>
            <a:ext cx="109982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0060" marR="1476375" indent="-27432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Char char=""/>
              <a:tabLst>
                <a:tab pos="1750060" algn="l"/>
                <a:tab pos="1750695" algn="l"/>
              </a:tabLst>
            </a:pPr>
            <a:r>
              <a:rPr spc="-5" dirty="0" err="1"/>
              <a:t>Keterbatasan</a:t>
            </a:r>
            <a:r>
              <a:rPr spc="-5" dirty="0"/>
              <a:t> </a:t>
            </a:r>
            <a:r>
              <a:rPr spc="-5" dirty="0" err="1"/>
              <a:t>fungsional</a:t>
            </a:r>
            <a:r>
              <a:rPr lang="en-US" spc="-5" dirty="0"/>
              <a:t> </a:t>
            </a:r>
            <a:r>
              <a:rPr spc="-5" dirty="0" err="1"/>
              <a:t>adalah</a:t>
            </a:r>
            <a:r>
              <a:rPr spc="-5" dirty="0"/>
              <a:t>  hasil dari gangguan dan ditandai oleh </a:t>
            </a:r>
            <a:r>
              <a:rPr lang="en-US" spc="-5" dirty="0" err="1"/>
              <a:t>keadaan</a:t>
            </a:r>
            <a:r>
              <a:rPr lang="en-US" spc="-5" dirty="0"/>
              <a:t> yang </a:t>
            </a:r>
            <a:r>
              <a:rPr lang="en-ID" spc="-5" dirty="0" err="1"/>
              <a:t>mengurangi</a:t>
            </a:r>
            <a:r>
              <a:rPr lang="en-ID" spc="-5" dirty="0"/>
              <a:t> </a:t>
            </a:r>
            <a:r>
              <a:rPr spc="-5" dirty="0" err="1"/>
              <a:t>kemampuan</a:t>
            </a:r>
            <a:r>
              <a:rPr spc="-5" dirty="0"/>
              <a:t>  </a:t>
            </a:r>
            <a:r>
              <a:rPr spc="-5" dirty="0" err="1"/>
              <a:t>seseorang</a:t>
            </a:r>
            <a:r>
              <a:rPr spc="-5" dirty="0"/>
              <a:t> untuk melakukan tindakan </a:t>
            </a:r>
            <a:r>
              <a:rPr dirty="0"/>
              <a:t>atau  </a:t>
            </a:r>
            <a:r>
              <a:rPr spc="-5" dirty="0"/>
              <a:t>komponen kemampuan motorik dengan cara yang</a:t>
            </a:r>
            <a:r>
              <a:rPr spc="155" dirty="0"/>
              <a:t> </a:t>
            </a:r>
            <a:r>
              <a:rPr spc="-5" dirty="0"/>
              <a:t>efisien</a:t>
            </a:r>
          </a:p>
          <a:p>
            <a:pPr marL="12700">
              <a:lnSpc>
                <a:spcPct val="100000"/>
              </a:lnSpc>
              <a:tabLst>
                <a:tab pos="1750060" algn="l"/>
                <a:tab pos="10984865" algn="l"/>
              </a:tabLst>
            </a:pPr>
            <a:r>
              <a:rPr u="dash" dirty="0">
                <a:uFill>
                  <a:solidFill>
                    <a:srgbClr val="9FB8CD"/>
                  </a:solidFill>
                </a:uFill>
              </a:rPr>
              <a:t> 	</a:t>
            </a:r>
            <a:r>
              <a:rPr u="dash" spc="-5" dirty="0">
                <a:uFill>
                  <a:solidFill>
                    <a:srgbClr val="9FB8CD"/>
                  </a:solidFill>
                </a:uFill>
              </a:rPr>
              <a:t>atau biasanya</a:t>
            </a:r>
            <a:r>
              <a:rPr u="dash" dirty="0">
                <a:uFill>
                  <a:solidFill>
                    <a:srgbClr val="9FB8CD"/>
                  </a:solidFill>
                </a:uFill>
              </a:rPr>
              <a:t> </a:t>
            </a:r>
            <a:r>
              <a:rPr u="dash" spc="-5" dirty="0">
                <a:uFill>
                  <a:solidFill>
                    <a:srgbClr val="9FB8CD"/>
                  </a:solidFill>
                </a:uFill>
              </a:rPr>
              <a:t>diharapkan.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152400"/>
            <a:ext cx="8229600" cy="6085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4401867"/>
            <a:ext cx="12188952" cy="2484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47" y="1523"/>
            <a:ext cx="12189460" cy="1617345"/>
            <a:chOff x="3047" y="1523"/>
            <a:chExt cx="12189460" cy="1617345"/>
          </a:xfrm>
        </p:grpSpPr>
        <p:sp>
          <p:nvSpPr>
            <p:cNvPr id="4" name="object 4"/>
            <p:cNvSpPr/>
            <p:nvPr/>
          </p:nvSpPr>
          <p:spPr>
            <a:xfrm>
              <a:off x="3047" y="1523"/>
              <a:ext cx="12188952" cy="1616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6487" y="214883"/>
              <a:ext cx="2191512" cy="5928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96900" y="1908809"/>
            <a:ext cx="10998200" cy="1747914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459865" marR="5080" indent="-728980" algn="ctr">
              <a:lnSpc>
                <a:spcPct val="100400"/>
              </a:lnSpc>
              <a:spcBef>
                <a:spcPts val="75"/>
              </a:spcBef>
            </a:pPr>
            <a:r>
              <a:rPr sz="5400" spc="-5" dirty="0">
                <a:latin typeface="Bookman Uralic"/>
                <a:cs typeface="Bookman Uralic"/>
              </a:rPr>
              <a:t>LUAS BIDANG KAJIAN DAN  </a:t>
            </a:r>
            <a:r>
              <a:rPr sz="5400" dirty="0">
                <a:latin typeface="Bookman Uralic"/>
                <a:cs typeface="Bookman Uralic"/>
              </a:rPr>
              <a:t>OVERLAP</a:t>
            </a:r>
            <a:r>
              <a:rPr sz="5400" spc="-35" dirty="0">
                <a:latin typeface="Bookman Uralic"/>
                <a:cs typeface="Bookman Uralic"/>
              </a:rPr>
              <a:t> </a:t>
            </a:r>
            <a:r>
              <a:rPr sz="5400" spc="-5" dirty="0">
                <a:latin typeface="Bookman Uralic"/>
                <a:cs typeface="Bookman Uralic"/>
              </a:rPr>
              <a:t>FISIOTERAPI</a:t>
            </a:r>
            <a:endParaRPr sz="5400" dirty="0">
              <a:latin typeface="Bookman Uralic"/>
              <a:cs typeface="Bookman Ur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1111" y="4953000"/>
            <a:ext cx="4549775" cy="61555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80"/>
              </a:spcBef>
            </a:pPr>
            <a:r>
              <a:rPr lang="en-US" sz="3600" b="1" spc="-5" dirty="0">
                <a:solidFill>
                  <a:srgbClr val="585858"/>
                </a:solidFill>
                <a:latin typeface="Arial"/>
                <a:cs typeface="Arial"/>
              </a:rPr>
              <a:t>KULIAH PAKAR 1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830" marR="5080">
              <a:lnSpc>
                <a:spcPct val="100000"/>
              </a:lnSpc>
              <a:spcBef>
                <a:spcPts val="105"/>
              </a:spcBef>
            </a:pPr>
            <a:r>
              <a:rPr sz="2900" spc="5" dirty="0">
                <a:solidFill>
                  <a:srgbClr val="8F97BE"/>
                </a:solidFill>
                <a:latin typeface="Bookman Uralic"/>
                <a:cs typeface="Bookman Uralic"/>
              </a:rPr>
              <a:t>COMMON </a:t>
            </a:r>
            <a:r>
              <a:rPr sz="2900" dirty="0">
                <a:solidFill>
                  <a:srgbClr val="8F97BE"/>
                </a:solidFill>
                <a:latin typeface="Bookman Uralic"/>
                <a:cs typeface="Bookman Uralic"/>
              </a:rPr>
              <a:t>FUNCTIONAL </a:t>
            </a:r>
            <a:r>
              <a:rPr sz="2900" spc="-5" dirty="0">
                <a:solidFill>
                  <a:srgbClr val="8F97BE"/>
                </a:solidFill>
                <a:latin typeface="Bookman Uralic"/>
                <a:cs typeface="Bookman Uralic"/>
              </a:rPr>
              <a:t>LIMITATION RELATED TO  </a:t>
            </a:r>
            <a:r>
              <a:rPr sz="2900" dirty="0">
                <a:solidFill>
                  <a:srgbClr val="8F97BE"/>
                </a:solidFill>
                <a:latin typeface="Bookman Uralic"/>
                <a:cs typeface="Bookman Uralic"/>
              </a:rPr>
              <a:t>TASK</a:t>
            </a:r>
            <a:endParaRPr sz="290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2600" y="1424528"/>
            <a:ext cx="3503295" cy="45185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 err="1">
                <a:latin typeface="Arial"/>
                <a:cs typeface="Arial"/>
              </a:rPr>
              <a:t>Keterbatasan</a:t>
            </a:r>
            <a:r>
              <a:rPr lang="en-ID" sz="1600" b="1" spc="-5" dirty="0">
                <a:latin typeface="Arial"/>
                <a:cs typeface="Arial"/>
              </a:rPr>
              <a:t> pada </a:t>
            </a:r>
            <a:r>
              <a:rPr lang="en-ID" sz="1600" b="1" spc="-5" dirty="0" err="1">
                <a:latin typeface="Arial"/>
                <a:cs typeface="Arial"/>
              </a:rPr>
              <a:t>kegiatan</a:t>
            </a:r>
            <a:r>
              <a:rPr lang="en-ID" sz="1600" b="1" spc="-5" dirty="0">
                <a:latin typeface="Arial"/>
                <a:cs typeface="Arial"/>
              </a:rPr>
              <a:t> :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meraih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menggenggam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Mengangkat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membawa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mendorong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menarik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Membungkuk</a:t>
            </a:r>
            <a:r>
              <a:rPr lang="en-ID" sz="1600" b="1" spc="-5" dirty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Memutar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bermutar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Melempar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menangkap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Rolling.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Berdiri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jongkok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berlutut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berdiri</a:t>
            </a:r>
            <a:r>
              <a:rPr lang="en-ID" sz="1600" b="1" spc="-5" dirty="0">
                <a:latin typeface="Arial"/>
                <a:cs typeface="Arial"/>
              </a:rPr>
              <a:t> dan duduk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naik dan </a:t>
            </a:r>
            <a:r>
              <a:rPr lang="en-ID" sz="1600" b="1" spc="-5" dirty="0" err="1">
                <a:latin typeface="Arial"/>
                <a:cs typeface="Arial"/>
              </a:rPr>
              <a:t>turun</a:t>
            </a:r>
            <a:r>
              <a:rPr lang="en-ID" sz="1600" b="1" spc="-5" dirty="0">
                <a:latin typeface="Arial"/>
                <a:cs typeface="Arial"/>
              </a:rPr>
              <a:t> </a:t>
            </a:r>
            <a:r>
              <a:rPr lang="en-ID" sz="1600" b="1" spc="-5" dirty="0" err="1">
                <a:latin typeface="Arial"/>
                <a:cs typeface="Arial"/>
              </a:rPr>
              <a:t>dari</a:t>
            </a:r>
            <a:r>
              <a:rPr lang="en-ID" sz="1600" b="1" spc="-5" dirty="0">
                <a:latin typeface="Arial"/>
                <a:cs typeface="Arial"/>
              </a:rPr>
              <a:t> </a:t>
            </a:r>
            <a:r>
              <a:rPr lang="en-ID" sz="1600" b="1" spc="-5" dirty="0" err="1">
                <a:latin typeface="Arial"/>
                <a:cs typeface="Arial"/>
              </a:rPr>
              <a:t>tempat</a:t>
            </a:r>
            <a:r>
              <a:rPr lang="en-ID" sz="1600" b="1" spc="-5" dirty="0">
                <a:latin typeface="Arial"/>
                <a:cs typeface="Arial"/>
              </a:rPr>
              <a:t> </a:t>
            </a:r>
            <a:r>
              <a:rPr lang="en-ID" sz="1600" b="1" spc="-5" dirty="0" err="1">
                <a:latin typeface="Arial"/>
                <a:cs typeface="Arial"/>
              </a:rPr>
              <a:t>tidur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Merangkak</a:t>
            </a:r>
            <a:r>
              <a:rPr lang="en-ID" sz="1600" b="1" spc="-5" dirty="0">
                <a:latin typeface="Arial"/>
                <a:cs typeface="Arial"/>
              </a:rPr>
              <a:t>, </a:t>
            </a:r>
            <a:r>
              <a:rPr lang="en-ID" sz="1600" b="1" spc="-5" dirty="0" err="1">
                <a:latin typeface="Arial"/>
                <a:cs typeface="Arial"/>
              </a:rPr>
              <a:t>berjalan</a:t>
            </a:r>
            <a:r>
              <a:rPr lang="en-ID" sz="1600" b="1" spc="-5" dirty="0">
                <a:latin typeface="Arial"/>
                <a:cs typeface="Arial"/>
              </a:rPr>
              <a:t>, </a:t>
            </a:r>
            <a:r>
              <a:rPr lang="en-ID" sz="1600" b="1" spc="-5" dirty="0" err="1">
                <a:latin typeface="Arial"/>
                <a:cs typeface="Arial"/>
              </a:rPr>
              <a:t>berlari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naik dan </a:t>
            </a:r>
            <a:r>
              <a:rPr lang="en-ID" sz="1600" b="1" spc="-5" dirty="0" err="1">
                <a:latin typeface="Arial"/>
                <a:cs typeface="Arial"/>
              </a:rPr>
              <a:t>turun</a:t>
            </a:r>
            <a:r>
              <a:rPr lang="en-ID" sz="1600" b="1" spc="-5" dirty="0">
                <a:latin typeface="Arial"/>
                <a:cs typeface="Arial"/>
              </a:rPr>
              <a:t> </a:t>
            </a:r>
            <a:r>
              <a:rPr lang="en-ID" sz="1600" b="1" spc="-5" dirty="0" err="1">
                <a:latin typeface="Arial"/>
                <a:cs typeface="Arial"/>
              </a:rPr>
              <a:t>tangga</a:t>
            </a:r>
            <a:r>
              <a:rPr lang="en-ID" sz="1600" b="1" spc="-5" dirty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Melompat</a:t>
            </a:r>
            <a:r>
              <a:rPr lang="en-ID" sz="1600" b="1" spc="-5" dirty="0">
                <a:latin typeface="Arial"/>
                <a:cs typeface="Arial"/>
              </a:rPr>
              <a:t> dan </a:t>
            </a:r>
            <a:r>
              <a:rPr lang="en-ID" sz="1600" b="1" spc="-5" dirty="0" err="1">
                <a:latin typeface="Arial"/>
                <a:cs typeface="Arial"/>
              </a:rPr>
              <a:t>meloncat</a:t>
            </a:r>
            <a:endParaRPr lang="en-ID" sz="1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lang="en-ID" sz="1600" b="1" spc="-5" dirty="0">
                <a:latin typeface="Arial"/>
                <a:cs typeface="Arial"/>
              </a:rPr>
              <a:t>• </a:t>
            </a:r>
            <a:r>
              <a:rPr lang="en-ID" sz="1600" b="1" spc="-5" dirty="0" err="1">
                <a:latin typeface="Arial"/>
                <a:cs typeface="Arial"/>
              </a:rPr>
              <a:t>menendang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8276" y="1219200"/>
            <a:ext cx="7488935" cy="4937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583742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dirty="0">
                <a:solidFill>
                  <a:srgbClr val="8F97BE"/>
                </a:solidFill>
                <a:latin typeface="Bookman Uralic"/>
                <a:cs typeface="Bookman Uralic"/>
              </a:rPr>
              <a:t>PARTICIPATION RESTRICTION</a:t>
            </a:r>
            <a:endParaRPr sz="3200" dirty="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2972" y="1676400"/>
            <a:ext cx="8073390" cy="28142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Char char=""/>
              <a:tabLst>
                <a:tab pos="285750" algn="l"/>
              </a:tabLst>
            </a:pPr>
            <a:r>
              <a:rPr sz="2600" dirty="0" err="1">
                <a:latin typeface="Arial"/>
                <a:cs typeface="Arial"/>
              </a:rPr>
              <a:t>adalah</a:t>
            </a:r>
            <a:r>
              <a:rPr sz="2600" dirty="0">
                <a:latin typeface="Arial"/>
                <a:cs typeface="Arial"/>
              </a:rPr>
              <a:t> ketidakmampuan </a:t>
            </a:r>
            <a:r>
              <a:rPr sz="2600" spc="-70" dirty="0">
                <a:latin typeface="Arial"/>
                <a:cs typeface="Arial"/>
              </a:rPr>
              <a:t>untuk  </a:t>
            </a:r>
            <a:r>
              <a:rPr sz="2600" dirty="0">
                <a:latin typeface="Arial"/>
                <a:cs typeface="Arial"/>
              </a:rPr>
              <a:t>melakukan atau berpartisipasi dalam kegiatan atau  tugas yang berhubungan dengan diri sendiri, rumah ,  pekerjaan, rekreasi, atau masyarakat dengan cara  atau sejauh bahwa individu atau masyarakat secara  keseluruhan ( misalnya, </a:t>
            </a:r>
            <a:r>
              <a:rPr lang="en-US" sz="2600" dirty="0" err="1">
                <a:latin typeface="Arial"/>
                <a:cs typeface="Arial"/>
              </a:rPr>
              <a:t>dengan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sz="2600" dirty="0" err="1">
                <a:latin typeface="Arial"/>
                <a:cs typeface="Arial"/>
              </a:rPr>
              <a:t>keluarga</a:t>
            </a:r>
            <a:r>
              <a:rPr sz="2600" dirty="0">
                <a:latin typeface="Arial"/>
                <a:cs typeface="Arial"/>
              </a:rPr>
              <a:t> , teman-teman ,  rekan </a:t>
            </a:r>
            <a:r>
              <a:rPr sz="2600" dirty="0" err="1">
                <a:latin typeface="Arial"/>
                <a:cs typeface="Arial"/>
              </a:rPr>
              <a:t>kerja</a:t>
            </a:r>
            <a:r>
              <a:rPr sz="2600" dirty="0">
                <a:latin typeface="Arial"/>
                <a:cs typeface="Arial"/>
              </a:rPr>
              <a:t> )</a:t>
            </a:r>
            <a:r>
              <a:rPr lang="en-US" sz="2600" dirty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1143000"/>
            <a:ext cx="8229600" cy="5023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1" y="577341"/>
            <a:ext cx="119634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D" sz="3200" dirty="0" err="1">
                <a:solidFill>
                  <a:srgbClr val="8F97BE"/>
                </a:solidFill>
                <a:latin typeface="Bookman Uralic"/>
                <a:cs typeface="Bookman Uralic"/>
              </a:rPr>
              <a:t>Kategori</a:t>
            </a:r>
            <a:r>
              <a:rPr lang="en-ID" sz="320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lang="en-ID" sz="3200" dirty="0" err="1">
                <a:solidFill>
                  <a:srgbClr val="8F97BE"/>
                </a:solidFill>
                <a:latin typeface="Bookman Uralic"/>
                <a:cs typeface="Bookman Uralic"/>
              </a:rPr>
              <a:t>kegiatan</a:t>
            </a:r>
            <a:r>
              <a:rPr lang="en-ID" sz="320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lang="en-ID" sz="3200" dirty="0" err="1">
                <a:solidFill>
                  <a:srgbClr val="8F97BE"/>
                </a:solidFill>
                <a:latin typeface="Bookman Uralic"/>
                <a:cs typeface="Bookman Uralic"/>
              </a:rPr>
              <a:t>umum</a:t>
            </a:r>
            <a:r>
              <a:rPr lang="en-ID" sz="3200" dirty="0">
                <a:solidFill>
                  <a:srgbClr val="8F97BE"/>
                </a:solidFill>
                <a:latin typeface="Bookman Uralic"/>
                <a:cs typeface="Bookman Uralic"/>
              </a:rPr>
              <a:t> yang </a:t>
            </a:r>
            <a:r>
              <a:rPr lang="en-ID" sz="3200" dirty="0" err="1">
                <a:solidFill>
                  <a:srgbClr val="8F97BE"/>
                </a:solidFill>
                <a:latin typeface="Bookman Uralic"/>
                <a:cs typeface="Bookman Uralic"/>
              </a:rPr>
              <a:t>relevan</a:t>
            </a:r>
            <a:r>
              <a:rPr lang="en-ID" sz="320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lang="en-ID" sz="3200" dirty="0" err="1">
                <a:solidFill>
                  <a:srgbClr val="8F97BE"/>
                </a:solidFill>
                <a:latin typeface="Bookman Uralic"/>
                <a:cs typeface="Bookman Uralic"/>
              </a:rPr>
              <a:t>dengan</a:t>
            </a:r>
            <a:r>
              <a:rPr lang="en-ID" sz="3200" dirty="0">
                <a:solidFill>
                  <a:srgbClr val="8F97BE"/>
                </a:solidFill>
                <a:latin typeface="Bookman Uralic"/>
                <a:cs typeface="Bookman Uralic"/>
              </a:rPr>
              <a:t> participation restriction</a:t>
            </a:r>
            <a:endParaRPr sz="3200" dirty="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200" y="1831695"/>
            <a:ext cx="8686800" cy="431913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Perawatan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diri</a:t>
            </a:r>
            <a:endParaRPr lang="en-ID" sz="26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Mobilitas</a:t>
            </a:r>
            <a:r>
              <a:rPr lang="en-ID" sz="2600" dirty="0">
                <a:latin typeface="Arial"/>
                <a:cs typeface="Arial"/>
              </a:rPr>
              <a:t> di </a:t>
            </a:r>
            <a:r>
              <a:rPr lang="en-ID" sz="2600" dirty="0" err="1">
                <a:latin typeface="Arial"/>
                <a:cs typeface="Arial"/>
              </a:rPr>
              <a:t>masyarakat</a:t>
            </a:r>
            <a:endParaRPr lang="en-ID" sz="26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Tugas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pekerjaan</a:t>
            </a:r>
            <a:endParaRPr lang="en-ID" sz="26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Tugas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terkait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sekolah</a:t>
            </a:r>
            <a:endParaRPr lang="en-ID" sz="26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Manajemen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Rumah</a:t>
            </a:r>
            <a:r>
              <a:rPr lang="en-ID" sz="2600" dirty="0">
                <a:latin typeface="Arial"/>
                <a:cs typeface="Arial"/>
              </a:rPr>
              <a:t> (Indoor dan Outdoor)</a:t>
            </a: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Merawat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tanggungan</a:t>
            </a:r>
            <a:r>
              <a:rPr lang="en-ID" sz="2600" dirty="0">
                <a:latin typeface="Arial"/>
                <a:cs typeface="Arial"/>
              </a:rPr>
              <a:t> (</a:t>
            </a:r>
            <a:r>
              <a:rPr lang="en-ID" sz="2600" dirty="0" err="1">
                <a:latin typeface="Arial"/>
                <a:cs typeface="Arial"/>
              </a:rPr>
              <a:t>misal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mengurus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anak</a:t>
            </a:r>
            <a:r>
              <a:rPr lang="en-ID" sz="2600" dirty="0">
                <a:latin typeface="Arial"/>
                <a:cs typeface="Arial"/>
              </a:rPr>
              <a:t>, </a:t>
            </a:r>
            <a:r>
              <a:rPr lang="en-ID" sz="2600" dirty="0" err="1">
                <a:latin typeface="Arial"/>
                <a:cs typeface="Arial"/>
              </a:rPr>
              <a:t>peliharaan</a:t>
            </a:r>
            <a:r>
              <a:rPr lang="en-ID" sz="2600" dirty="0">
                <a:latin typeface="Arial"/>
                <a:cs typeface="Arial"/>
              </a:rPr>
              <a:t>, </a:t>
            </a:r>
            <a:r>
              <a:rPr lang="en-ID" sz="2600" dirty="0" err="1">
                <a:latin typeface="Arial"/>
                <a:cs typeface="Arial"/>
              </a:rPr>
              <a:t>dll</a:t>
            </a:r>
            <a:r>
              <a:rPr lang="en-ID" sz="2600" dirty="0">
                <a:latin typeface="Arial"/>
                <a:cs typeface="Arial"/>
              </a:rPr>
              <a:t>)</a:t>
            </a: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Kegiatan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rekreasi</a:t>
            </a:r>
            <a:r>
              <a:rPr lang="en-ID" sz="2600" dirty="0">
                <a:latin typeface="Arial"/>
                <a:cs typeface="Arial"/>
              </a:rPr>
              <a:t> dan </a:t>
            </a:r>
            <a:r>
              <a:rPr lang="en-ID" sz="2600" dirty="0" err="1">
                <a:latin typeface="Arial"/>
                <a:cs typeface="Arial"/>
              </a:rPr>
              <a:t>rekreasi</a:t>
            </a:r>
            <a:endParaRPr lang="en-ID" sz="26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"/>
              <a:tabLst>
                <a:tab pos="394970" algn="l"/>
                <a:tab pos="395605" algn="l"/>
              </a:tabLst>
            </a:pPr>
            <a:r>
              <a:rPr lang="en-ID" sz="2600" dirty="0">
                <a:latin typeface="Arial"/>
                <a:cs typeface="Arial"/>
              </a:rPr>
              <a:t>• </a:t>
            </a:r>
            <a:r>
              <a:rPr lang="en-ID" sz="2600" dirty="0" err="1">
                <a:latin typeface="Arial"/>
                <a:cs typeface="Arial"/>
              </a:rPr>
              <a:t>Tanggung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jawab</a:t>
            </a:r>
            <a:r>
              <a:rPr lang="en-ID" sz="2600" dirty="0">
                <a:latin typeface="Arial"/>
                <a:cs typeface="Arial"/>
              </a:rPr>
              <a:t> dan </a:t>
            </a:r>
            <a:r>
              <a:rPr lang="en-ID" sz="2600" dirty="0" err="1">
                <a:latin typeface="Arial"/>
                <a:cs typeface="Arial"/>
              </a:rPr>
              <a:t>layanan</a:t>
            </a:r>
            <a:r>
              <a:rPr lang="en-ID" sz="2600" dirty="0">
                <a:latin typeface="Arial"/>
                <a:cs typeface="Arial"/>
              </a:rPr>
              <a:t> </a:t>
            </a:r>
            <a:r>
              <a:rPr lang="en-ID" sz="2600" dirty="0" err="1">
                <a:latin typeface="Arial"/>
                <a:cs typeface="Arial"/>
              </a:rPr>
              <a:t>masyarakat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2972" y="577341"/>
            <a:ext cx="6521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8F97BE"/>
                </a:solidFill>
                <a:latin typeface="Bookman Uralic"/>
                <a:cs typeface="Bookman Uralic"/>
              </a:rPr>
              <a:t>KARAKTERISTIK </a:t>
            </a: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DIAGNOSIS</a:t>
            </a:r>
            <a:r>
              <a:rPr sz="3200" spc="-90" dirty="0">
                <a:solidFill>
                  <a:srgbClr val="8F97BE"/>
                </a:solidFill>
                <a:latin typeface="Bookman Uralic"/>
                <a:cs typeface="Bookman Uralic"/>
              </a:rPr>
              <a:t> </a:t>
            </a:r>
            <a:r>
              <a:rPr sz="3200" spc="-5" dirty="0">
                <a:solidFill>
                  <a:srgbClr val="8F97BE"/>
                </a:solidFill>
                <a:latin typeface="Bookman Uralic"/>
                <a:cs typeface="Bookman Uralic"/>
              </a:rPr>
              <a:t>FT</a:t>
            </a:r>
            <a:endParaRPr sz="320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0194" y="1831695"/>
            <a:ext cx="7991475" cy="312136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Char char=""/>
              <a:tabLst>
                <a:tab pos="285115" algn="l"/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BERDASARKAN </a:t>
            </a:r>
            <a:r>
              <a:rPr sz="2600" spc="-65" dirty="0">
                <a:latin typeface="Arial"/>
                <a:cs typeface="Arial"/>
              </a:rPr>
              <a:t>DAY </a:t>
            </a:r>
            <a:r>
              <a:rPr sz="2600" spc="-20" dirty="0">
                <a:latin typeface="Arial"/>
                <a:cs typeface="Arial"/>
              </a:rPr>
              <a:t>TO </a:t>
            </a:r>
            <a:r>
              <a:rPr sz="2600" spc="-65" dirty="0">
                <a:latin typeface="Arial"/>
                <a:cs typeface="Arial"/>
              </a:rPr>
              <a:t>DAY</a:t>
            </a:r>
            <a:r>
              <a:rPr sz="2600" spc="-2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ASSESMENT</a:t>
            </a:r>
          </a:p>
          <a:p>
            <a:pPr marL="285115" marR="912494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Char char=""/>
              <a:tabLst>
                <a:tab pos="285115" algn="l"/>
                <a:tab pos="285750" algn="l"/>
              </a:tabLst>
            </a:pPr>
            <a:r>
              <a:rPr lang="en-US" sz="2600" spc="-50" dirty="0">
                <a:latin typeface="Arial"/>
                <a:cs typeface="Arial"/>
              </a:rPr>
              <a:t>BERDASARKAN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IMPAIRMEN</a:t>
            </a:r>
            <a:r>
              <a:rPr lang="en-US" sz="2600" spc="-20" dirty="0">
                <a:latin typeface="Arial"/>
                <a:cs typeface="Arial"/>
              </a:rPr>
              <a:t>T</a:t>
            </a:r>
            <a:r>
              <a:rPr sz="2600" spc="-20" dirty="0">
                <a:latin typeface="Arial"/>
                <a:cs typeface="Arial"/>
              </a:rPr>
              <a:t>,</a:t>
            </a:r>
            <a:r>
              <a:rPr lang="en-US" sz="2600" spc="-20" dirty="0">
                <a:latin typeface="Arial"/>
                <a:cs typeface="Arial"/>
              </a:rPr>
              <a:t>FUNCTIONAL </a:t>
            </a:r>
            <a:r>
              <a:rPr sz="2600" spc="-20" dirty="0">
                <a:latin typeface="Arial"/>
                <a:cs typeface="Arial"/>
              </a:rPr>
              <a:t>LIMITA</a:t>
            </a:r>
            <a:r>
              <a:rPr lang="en-US" sz="2600" spc="-20" dirty="0">
                <a:latin typeface="Arial"/>
                <a:cs typeface="Arial"/>
              </a:rPr>
              <a:t>TION, DAN PARTICIPATION RESTRICTION</a:t>
            </a:r>
            <a:endParaRPr sz="2600" dirty="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Char char=""/>
              <a:tabLst>
                <a:tab pos="285115" algn="l"/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MEDICAL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DIAGNOSIS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lang="en-US" sz="2600" spc="-45" dirty="0">
                <a:latin typeface="Arial"/>
                <a:cs typeface="Arial"/>
              </a:rPr>
              <a:t>ADALAH MENJADI BACKGROUND DALAM PELAKSANAAN TINDAKAN</a:t>
            </a:r>
            <a:endParaRPr sz="2600" dirty="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Char char=""/>
              <a:tabLst>
                <a:tab pos="285115" algn="l"/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MENUNTUN </a:t>
            </a:r>
            <a:r>
              <a:rPr sz="2600" spc="-45" dirty="0">
                <a:latin typeface="Arial"/>
                <a:cs typeface="Arial"/>
              </a:rPr>
              <a:t>PADA </a:t>
            </a:r>
            <a:r>
              <a:rPr sz="2600" dirty="0">
                <a:latin typeface="Arial"/>
                <a:cs typeface="Arial"/>
              </a:rPr>
              <a:t>PLAN OF</a:t>
            </a:r>
            <a:r>
              <a:rPr sz="2600" spc="-1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38855" y="1488947"/>
            <a:ext cx="6116320" cy="1580515"/>
            <a:chOff x="3038855" y="1488947"/>
            <a:chExt cx="6116320" cy="1580515"/>
          </a:xfrm>
        </p:grpSpPr>
        <p:sp>
          <p:nvSpPr>
            <p:cNvPr id="5" name="object 5"/>
            <p:cNvSpPr/>
            <p:nvPr/>
          </p:nvSpPr>
          <p:spPr>
            <a:xfrm>
              <a:off x="3048761" y="2580894"/>
              <a:ext cx="6096000" cy="478790"/>
            </a:xfrm>
            <a:custGeom>
              <a:avLst/>
              <a:gdLst/>
              <a:ahLst/>
              <a:cxnLst/>
              <a:rect l="l" t="t" r="r" b="b"/>
              <a:pathLst>
                <a:path w="6096000" h="478789">
                  <a:moveTo>
                    <a:pt x="0" y="478536"/>
                  </a:moveTo>
                  <a:lnTo>
                    <a:pt x="6095999" y="478536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478536"/>
                  </a:lnTo>
                  <a:close/>
                </a:path>
              </a:pathLst>
            </a:custGeom>
            <a:ln w="19812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3561" y="1498853"/>
              <a:ext cx="5534025" cy="1362710"/>
            </a:xfrm>
            <a:custGeom>
              <a:avLst/>
              <a:gdLst/>
              <a:ahLst/>
              <a:cxnLst/>
              <a:rect l="l" t="t" r="r" b="b"/>
              <a:pathLst>
                <a:path w="5534025" h="1362710">
                  <a:moveTo>
                    <a:pt x="5306568" y="0"/>
                  </a:moveTo>
                  <a:lnTo>
                    <a:pt x="227075" y="0"/>
                  </a:lnTo>
                  <a:lnTo>
                    <a:pt x="181329" y="4615"/>
                  </a:lnTo>
                  <a:lnTo>
                    <a:pt x="138713" y="17853"/>
                  </a:lnTo>
                  <a:lnTo>
                    <a:pt x="100142" y="38797"/>
                  </a:lnTo>
                  <a:lnTo>
                    <a:pt x="66532" y="66532"/>
                  </a:lnTo>
                  <a:lnTo>
                    <a:pt x="38797" y="100142"/>
                  </a:lnTo>
                  <a:lnTo>
                    <a:pt x="17853" y="138713"/>
                  </a:lnTo>
                  <a:lnTo>
                    <a:pt x="4615" y="181329"/>
                  </a:lnTo>
                  <a:lnTo>
                    <a:pt x="0" y="227075"/>
                  </a:lnTo>
                  <a:lnTo>
                    <a:pt x="0" y="1135380"/>
                  </a:lnTo>
                  <a:lnTo>
                    <a:pt x="4615" y="1181126"/>
                  </a:lnTo>
                  <a:lnTo>
                    <a:pt x="17853" y="1223742"/>
                  </a:lnTo>
                  <a:lnTo>
                    <a:pt x="38797" y="1262313"/>
                  </a:lnTo>
                  <a:lnTo>
                    <a:pt x="66532" y="1295923"/>
                  </a:lnTo>
                  <a:lnTo>
                    <a:pt x="100142" y="1323658"/>
                  </a:lnTo>
                  <a:lnTo>
                    <a:pt x="138713" y="1344602"/>
                  </a:lnTo>
                  <a:lnTo>
                    <a:pt x="181329" y="1357840"/>
                  </a:lnTo>
                  <a:lnTo>
                    <a:pt x="227075" y="1362456"/>
                  </a:lnTo>
                  <a:lnTo>
                    <a:pt x="5306568" y="1362456"/>
                  </a:lnTo>
                  <a:lnTo>
                    <a:pt x="5352314" y="1357840"/>
                  </a:lnTo>
                  <a:lnTo>
                    <a:pt x="5394930" y="1344602"/>
                  </a:lnTo>
                  <a:lnTo>
                    <a:pt x="5433501" y="1323658"/>
                  </a:lnTo>
                  <a:lnTo>
                    <a:pt x="5467111" y="1295923"/>
                  </a:lnTo>
                  <a:lnTo>
                    <a:pt x="5494846" y="1262313"/>
                  </a:lnTo>
                  <a:lnTo>
                    <a:pt x="5515790" y="1223742"/>
                  </a:lnTo>
                  <a:lnTo>
                    <a:pt x="5529028" y="1181126"/>
                  </a:lnTo>
                  <a:lnTo>
                    <a:pt x="5533644" y="1135380"/>
                  </a:lnTo>
                  <a:lnTo>
                    <a:pt x="5533644" y="227075"/>
                  </a:lnTo>
                  <a:lnTo>
                    <a:pt x="5529028" y="181329"/>
                  </a:lnTo>
                  <a:lnTo>
                    <a:pt x="5515790" y="138713"/>
                  </a:lnTo>
                  <a:lnTo>
                    <a:pt x="5494846" y="100142"/>
                  </a:lnTo>
                  <a:lnTo>
                    <a:pt x="5467111" y="66532"/>
                  </a:lnTo>
                  <a:lnTo>
                    <a:pt x="5433501" y="38797"/>
                  </a:lnTo>
                  <a:lnTo>
                    <a:pt x="5394930" y="17853"/>
                  </a:lnTo>
                  <a:lnTo>
                    <a:pt x="5352314" y="4615"/>
                  </a:lnTo>
                  <a:lnTo>
                    <a:pt x="5306568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53561" y="1498853"/>
              <a:ext cx="5534025" cy="1362710"/>
            </a:xfrm>
            <a:custGeom>
              <a:avLst/>
              <a:gdLst/>
              <a:ahLst/>
              <a:cxnLst/>
              <a:rect l="l" t="t" r="r" b="b"/>
              <a:pathLst>
                <a:path w="5534025" h="1362710">
                  <a:moveTo>
                    <a:pt x="0" y="227075"/>
                  </a:moveTo>
                  <a:lnTo>
                    <a:pt x="4615" y="181329"/>
                  </a:lnTo>
                  <a:lnTo>
                    <a:pt x="17853" y="138713"/>
                  </a:lnTo>
                  <a:lnTo>
                    <a:pt x="38797" y="100142"/>
                  </a:lnTo>
                  <a:lnTo>
                    <a:pt x="66532" y="66532"/>
                  </a:lnTo>
                  <a:lnTo>
                    <a:pt x="100142" y="38797"/>
                  </a:lnTo>
                  <a:lnTo>
                    <a:pt x="138713" y="17853"/>
                  </a:lnTo>
                  <a:lnTo>
                    <a:pt x="181329" y="4615"/>
                  </a:lnTo>
                  <a:lnTo>
                    <a:pt x="227075" y="0"/>
                  </a:lnTo>
                  <a:lnTo>
                    <a:pt x="5306568" y="0"/>
                  </a:lnTo>
                  <a:lnTo>
                    <a:pt x="5352314" y="4615"/>
                  </a:lnTo>
                  <a:lnTo>
                    <a:pt x="5394930" y="17853"/>
                  </a:lnTo>
                  <a:lnTo>
                    <a:pt x="5433501" y="38797"/>
                  </a:lnTo>
                  <a:lnTo>
                    <a:pt x="5467111" y="66532"/>
                  </a:lnTo>
                  <a:lnTo>
                    <a:pt x="5494846" y="100142"/>
                  </a:lnTo>
                  <a:lnTo>
                    <a:pt x="5515790" y="138713"/>
                  </a:lnTo>
                  <a:lnTo>
                    <a:pt x="5529028" y="181329"/>
                  </a:lnTo>
                  <a:lnTo>
                    <a:pt x="5533644" y="227075"/>
                  </a:lnTo>
                  <a:lnTo>
                    <a:pt x="5533644" y="1135380"/>
                  </a:lnTo>
                  <a:lnTo>
                    <a:pt x="5529028" y="1181126"/>
                  </a:lnTo>
                  <a:lnTo>
                    <a:pt x="5515790" y="1223742"/>
                  </a:lnTo>
                  <a:lnTo>
                    <a:pt x="5494846" y="1262313"/>
                  </a:lnTo>
                  <a:lnTo>
                    <a:pt x="5467111" y="1295923"/>
                  </a:lnTo>
                  <a:lnTo>
                    <a:pt x="5433501" y="1323658"/>
                  </a:lnTo>
                  <a:lnTo>
                    <a:pt x="5394930" y="1344602"/>
                  </a:lnTo>
                  <a:lnTo>
                    <a:pt x="5352314" y="1357840"/>
                  </a:lnTo>
                  <a:lnTo>
                    <a:pt x="5306568" y="1362456"/>
                  </a:lnTo>
                  <a:lnTo>
                    <a:pt x="227075" y="1362456"/>
                  </a:lnTo>
                  <a:lnTo>
                    <a:pt x="181329" y="1357840"/>
                  </a:lnTo>
                  <a:lnTo>
                    <a:pt x="138713" y="1344602"/>
                  </a:lnTo>
                  <a:lnTo>
                    <a:pt x="100142" y="1323658"/>
                  </a:lnTo>
                  <a:lnTo>
                    <a:pt x="66532" y="1295923"/>
                  </a:lnTo>
                  <a:lnTo>
                    <a:pt x="38797" y="1262313"/>
                  </a:lnTo>
                  <a:lnTo>
                    <a:pt x="17853" y="1223742"/>
                  </a:lnTo>
                  <a:lnTo>
                    <a:pt x="4615" y="1181126"/>
                  </a:lnTo>
                  <a:lnTo>
                    <a:pt x="0" y="1135380"/>
                  </a:lnTo>
                  <a:lnTo>
                    <a:pt x="0" y="227075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568065" y="1999614"/>
            <a:ext cx="50933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20" dirty="0">
                <a:solidFill>
                  <a:srgbClr val="FFFFFF"/>
                </a:solidFill>
                <a:latin typeface="Arial"/>
                <a:cs typeface="Arial"/>
              </a:rPr>
              <a:t>Tidak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menunjukkan kompetensi dan</a:t>
            </a:r>
            <a:r>
              <a:rPr sz="19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wewenang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38855" y="3151632"/>
            <a:ext cx="6116320" cy="1211580"/>
            <a:chOff x="3038855" y="3151632"/>
            <a:chExt cx="6116320" cy="1211580"/>
          </a:xfrm>
        </p:grpSpPr>
        <p:sp>
          <p:nvSpPr>
            <p:cNvPr id="10" name="object 10"/>
            <p:cNvSpPr/>
            <p:nvPr/>
          </p:nvSpPr>
          <p:spPr>
            <a:xfrm>
              <a:off x="3048761" y="3874770"/>
              <a:ext cx="6096000" cy="478790"/>
            </a:xfrm>
            <a:custGeom>
              <a:avLst/>
              <a:gdLst/>
              <a:ahLst/>
              <a:cxnLst/>
              <a:rect l="l" t="t" r="r" b="b"/>
              <a:pathLst>
                <a:path w="6096000" h="478789">
                  <a:moveTo>
                    <a:pt x="0" y="478535"/>
                  </a:moveTo>
                  <a:lnTo>
                    <a:pt x="6095999" y="478535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478535"/>
                  </a:lnTo>
                  <a:close/>
                </a:path>
              </a:pathLst>
            </a:custGeom>
            <a:ln w="19812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53561" y="3161538"/>
              <a:ext cx="5596255" cy="993775"/>
            </a:xfrm>
            <a:custGeom>
              <a:avLst/>
              <a:gdLst/>
              <a:ahLst/>
              <a:cxnLst/>
              <a:rect l="l" t="t" r="r" b="b"/>
              <a:pathLst>
                <a:path w="5596255" h="993775">
                  <a:moveTo>
                    <a:pt x="5430520" y="0"/>
                  </a:moveTo>
                  <a:lnTo>
                    <a:pt x="165608" y="0"/>
                  </a:lnTo>
                  <a:lnTo>
                    <a:pt x="121590" y="5917"/>
                  </a:lnTo>
                  <a:lnTo>
                    <a:pt x="82032" y="22615"/>
                  </a:lnTo>
                  <a:lnTo>
                    <a:pt x="48514" y="48513"/>
                  </a:lnTo>
                  <a:lnTo>
                    <a:pt x="22615" y="82032"/>
                  </a:lnTo>
                  <a:lnTo>
                    <a:pt x="5917" y="121590"/>
                  </a:lnTo>
                  <a:lnTo>
                    <a:pt x="0" y="165608"/>
                  </a:lnTo>
                  <a:lnTo>
                    <a:pt x="0" y="828039"/>
                  </a:lnTo>
                  <a:lnTo>
                    <a:pt x="5917" y="872057"/>
                  </a:lnTo>
                  <a:lnTo>
                    <a:pt x="22615" y="911615"/>
                  </a:lnTo>
                  <a:lnTo>
                    <a:pt x="48513" y="945134"/>
                  </a:lnTo>
                  <a:lnTo>
                    <a:pt x="82032" y="971032"/>
                  </a:lnTo>
                  <a:lnTo>
                    <a:pt x="121590" y="987730"/>
                  </a:lnTo>
                  <a:lnTo>
                    <a:pt x="165608" y="993648"/>
                  </a:lnTo>
                  <a:lnTo>
                    <a:pt x="5430520" y="993648"/>
                  </a:lnTo>
                  <a:lnTo>
                    <a:pt x="5474537" y="987730"/>
                  </a:lnTo>
                  <a:lnTo>
                    <a:pt x="5514095" y="971032"/>
                  </a:lnTo>
                  <a:lnTo>
                    <a:pt x="5547614" y="945134"/>
                  </a:lnTo>
                  <a:lnTo>
                    <a:pt x="5573512" y="911615"/>
                  </a:lnTo>
                  <a:lnTo>
                    <a:pt x="5590210" y="872057"/>
                  </a:lnTo>
                  <a:lnTo>
                    <a:pt x="5596128" y="828039"/>
                  </a:lnTo>
                  <a:lnTo>
                    <a:pt x="5596128" y="165608"/>
                  </a:lnTo>
                  <a:lnTo>
                    <a:pt x="5590210" y="121590"/>
                  </a:lnTo>
                  <a:lnTo>
                    <a:pt x="5573512" y="82032"/>
                  </a:lnTo>
                  <a:lnTo>
                    <a:pt x="5547614" y="48514"/>
                  </a:lnTo>
                  <a:lnTo>
                    <a:pt x="5514095" y="22615"/>
                  </a:lnTo>
                  <a:lnTo>
                    <a:pt x="5474537" y="5917"/>
                  </a:lnTo>
                  <a:lnTo>
                    <a:pt x="5430520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53561" y="3161538"/>
              <a:ext cx="5596255" cy="993775"/>
            </a:xfrm>
            <a:custGeom>
              <a:avLst/>
              <a:gdLst/>
              <a:ahLst/>
              <a:cxnLst/>
              <a:rect l="l" t="t" r="r" b="b"/>
              <a:pathLst>
                <a:path w="5596255" h="993775">
                  <a:moveTo>
                    <a:pt x="0" y="165608"/>
                  </a:moveTo>
                  <a:lnTo>
                    <a:pt x="5917" y="121590"/>
                  </a:lnTo>
                  <a:lnTo>
                    <a:pt x="22615" y="82032"/>
                  </a:lnTo>
                  <a:lnTo>
                    <a:pt x="48514" y="48513"/>
                  </a:lnTo>
                  <a:lnTo>
                    <a:pt x="82032" y="22615"/>
                  </a:lnTo>
                  <a:lnTo>
                    <a:pt x="121590" y="5917"/>
                  </a:lnTo>
                  <a:lnTo>
                    <a:pt x="165608" y="0"/>
                  </a:lnTo>
                  <a:lnTo>
                    <a:pt x="5430520" y="0"/>
                  </a:lnTo>
                  <a:lnTo>
                    <a:pt x="5474537" y="5917"/>
                  </a:lnTo>
                  <a:lnTo>
                    <a:pt x="5514095" y="22615"/>
                  </a:lnTo>
                  <a:lnTo>
                    <a:pt x="5547614" y="48514"/>
                  </a:lnTo>
                  <a:lnTo>
                    <a:pt x="5573512" y="82032"/>
                  </a:lnTo>
                  <a:lnTo>
                    <a:pt x="5590210" y="121590"/>
                  </a:lnTo>
                  <a:lnTo>
                    <a:pt x="5596128" y="165608"/>
                  </a:lnTo>
                  <a:lnTo>
                    <a:pt x="5596128" y="828039"/>
                  </a:lnTo>
                  <a:lnTo>
                    <a:pt x="5590210" y="872057"/>
                  </a:lnTo>
                  <a:lnTo>
                    <a:pt x="5573512" y="911615"/>
                  </a:lnTo>
                  <a:lnTo>
                    <a:pt x="5547614" y="945134"/>
                  </a:lnTo>
                  <a:lnTo>
                    <a:pt x="5514095" y="971032"/>
                  </a:lnTo>
                  <a:lnTo>
                    <a:pt x="5474537" y="987730"/>
                  </a:lnTo>
                  <a:lnTo>
                    <a:pt x="5430520" y="993648"/>
                  </a:lnTo>
                  <a:lnTo>
                    <a:pt x="165608" y="993648"/>
                  </a:lnTo>
                  <a:lnTo>
                    <a:pt x="121590" y="987730"/>
                  </a:lnTo>
                  <a:lnTo>
                    <a:pt x="82032" y="971032"/>
                  </a:lnTo>
                  <a:lnTo>
                    <a:pt x="48513" y="945134"/>
                  </a:lnTo>
                  <a:lnTo>
                    <a:pt x="22615" y="911615"/>
                  </a:lnTo>
                  <a:lnTo>
                    <a:pt x="5917" y="872057"/>
                  </a:lnTo>
                  <a:lnTo>
                    <a:pt x="0" y="828039"/>
                  </a:lnTo>
                  <a:lnTo>
                    <a:pt x="0" y="16560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550411" y="3478148"/>
            <a:ext cx="34029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Kurang menunjukkan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kepastian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38855" y="4500371"/>
            <a:ext cx="6116320" cy="870585"/>
            <a:chOff x="3038855" y="4500371"/>
            <a:chExt cx="6116320" cy="870585"/>
          </a:xfrm>
        </p:grpSpPr>
        <p:sp>
          <p:nvSpPr>
            <p:cNvPr id="15" name="object 15"/>
            <p:cNvSpPr/>
            <p:nvPr/>
          </p:nvSpPr>
          <p:spPr>
            <a:xfrm>
              <a:off x="3048761" y="4882133"/>
              <a:ext cx="6096000" cy="478790"/>
            </a:xfrm>
            <a:custGeom>
              <a:avLst/>
              <a:gdLst/>
              <a:ahLst/>
              <a:cxnLst/>
              <a:rect l="l" t="t" r="r" b="b"/>
              <a:pathLst>
                <a:path w="6096000" h="478789">
                  <a:moveTo>
                    <a:pt x="0" y="478536"/>
                  </a:moveTo>
                  <a:lnTo>
                    <a:pt x="6095999" y="478536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478536"/>
                  </a:lnTo>
                  <a:close/>
                </a:path>
              </a:pathLst>
            </a:custGeom>
            <a:ln w="19812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25545" y="4510277"/>
              <a:ext cx="5701665" cy="706120"/>
            </a:xfrm>
            <a:custGeom>
              <a:avLst/>
              <a:gdLst/>
              <a:ahLst/>
              <a:cxnLst/>
              <a:rect l="l" t="t" r="r" b="b"/>
              <a:pathLst>
                <a:path w="5701665" h="706120">
                  <a:moveTo>
                    <a:pt x="5583682" y="0"/>
                  </a:moveTo>
                  <a:lnTo>
                    <a:pt x="117602" y="0"/>
                  </a:lnTo>
                  <a:lnTo>
                    <a:pt x="71848" y="9249"/>
                  </a:lnTo>
                  <a:lnTo>
                    <a:pt x="34464" y="34464"/>
                  </a:lnTo>
                  <a:lnTo>
                    <a:pt x="9249" y="71848"/>
                  </a:lnTo>
                  <a:lnTo>
                    <a:pt x="0" y="117602"/>
                  </a:lnTo>
                  <a:lnTo>
                    <a:pt x="0" y="588010"/>
                  </a:lnTo>
                  <a:lnTo>
                    <a:pt x="9249" y="633763"/>
                  </a:lnTo>
                  <a:lnTo>
                    <a:pt x="34464" y="671147"/>
                  </a:lnTo>
                  <a:lnTo>
                    <a:pt x="71848" y="696362"/>
                  </a:lnTo>
                  <a:lnTo>
                    <a:pt x="117602" y="705612"/>
                  </a:lnTo>
                  <a:lnTo>
                    <a:pt x="5583682" y="705612"/>
                  </a:lnTo>
                  <a:lnTo>
                    <a:pt x="5629435" y="696362"/>
                  </a:lnTo>
                  <a:lnTo>
                    <a:pt x="5666819" y="671147"/>
                  </a:lnTo>
                  <a:lnTo>
                    <a:pt x="5692034" y="633763"/>
                  </a:lnTo>
                  <a:lnTo>
                    <a:pt x="5701283" y="588010"/>
                  </a:lnTo>
                  <a:lnTo>
                    <a:pt x="5701283" y="117602"/>
                  </a:lnTo>
                  <a:lnTo>
                    <a:pt x="5692034" y="71848"/>
                  </a:lnTo>
                  <a:lnTo>
                    <a:pt x="5666819" y="34464"/>
                  </a:lnTo>
                  <a:lnTo>
                    <a:pt x="5629435" y="9249"/>
                  </a:lnTo>
                  <a:lnTo>
                    <a:pt x="5583682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25545" y="4510277"/>
              <a:ext cx="5701665" cy="706120"/>
            </a:xfrm>
            <a:custGeom>
              <a:avLst/>
              <a:gdLst/>
              <a:ahLst/>
              <a:cxnLst/>
              <a:rect l="l" t="t" r="r" b="b"/>
              <a:pathLst>
                <a:path w="5701665" h="706120">
                  <a:moveTo>
                    <a:pt x="0" y="117602"/>
                  </a:moveTo>
                  <a:lnTo>
                    <a:pt x="9249" y="71848"/>
                  </a:lnTo>
                  <a:lnTo>
                    <a:pt x="34464" y="34464"/>
                  </a:lnTo>
                  <a:lnTo>
                    <a:pt x="71848" y="9249"/>
                  </a:lnTo>
                  <a:lnTo>
                    <a:pt x="117602" y="0"/>
                  </a:lnTo>
                  <a:lnTo>
                    <a:pt x="5583682" y="0"/>
                  </a:lnTo>
                  <a:lnTo>
                    <a:pt x="5629435" y="9249"/>
                  </a:lnTo>
                  <a:lnTo>
                    <a:pt x="5666819" y="34464"/>
                  </a:lnTo>
                  <a:lnTo>
                    <a:pt x="5692034" y="71848"/>
                  </a:lnTo>
                  <a:lnTo>
                    <a:pt x="5701283" y="117602"/>
                  </a:lnTo>
                  <a:lnTo>
                    <a:pt x="5701283" y="588010"/>
                  </a:lnTo>
                  <a:lnTo>
                    <a:pt x="5692034" y="633763"/>
                  </a:lnTo>
                  <a:lnTo>
                    <a:pt x="5666819" y="671147"/>
                  </a:lnTo>
                  <a:lnTo>
                    <a:pt x="5629435" y="696362"/>
                  </a:lnTo>
                  <a:lnTo>
                    <a:pt x="5583682" y="705612"/>
                  </a:lnTo>
                  <a:lnTo>
                    <a:pt x="117602" y="705612"/>
                  </a:lnTo>
                  <a:lnTo>
                    <a:pt x="71848" y="696362"/>
                  </a:lnTo>
                  <a:lnTo>
                    <a:pt x="34464" y="671147"/>
                  </a:lnTo>
                  <a:lnTo>
                    <a:pt x="9249" y="633763"/>
                  </a:lnTo>
                  <a:lnTo>
                    <a:pt x="0" y="588010"/>
                  </a:lnTo>
                  <a:lnTo>
                    <a:pt x="0" y="117602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407409" y="4682997"/>
            <a:ext cx="180657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3290" algn="l"/>
              </a:tabLst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Kurang	Dina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935729" y="334518"/>
            <a:ext cx="4322445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75260" rIns="0" bIns="0" rtlCol="0">
            <a:spAutoFit/>
          </a:bodyPr>
          <a:lstStyle/>
          <a:p>
            <a:pPr marL="598170" marR="215265" indent="-376555">
              <a:lnSpc>
                <a:spcPct val="100000"/>
              </a:lnSpc>
              <a:spcBef>
                <a:spcPts val="1380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BEBERAPA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KELEMAHAN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DALAM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KOMUNIKASI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PROFESIONAL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0102" y="341452"/>
            <a:ext cx="2058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585858"/>
                </a:solidFill>
                <a:latin typeface="Carlito"/>
                <a:cs typeface="Carlito"/>
              </a:rPr>
              <a:t>REFERENSI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212" y="1420367"/>
            <a:ext cx="11791188" cy="5032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1522"/>
            <a:ext cx="12188952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47" y="1523"/>
            <a:ext cx="12189460" cy="1617345"/>
            <a:chOff x="3047" y="1523"/>
            <a:chExt cx="12189460" cy="1617345"/>
          </a:xfrm>
        </p:grpSpPr>
        <p:sp>
          <p:nvSpPr>
            <p:cNvPr id="4" name="object 4"/>
            <p:cNvSpPr/>
            <p:nvPr/>
          </p:nvSpPr>
          <p:spPr>
            <a:xfrm>
              <a:off x="3047" y="1523"/>
              <a:ext cx="12188952" cy="1616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6487" y="214883"/>
              <a:ext cx="2191512" cy="5928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76929" y="1158062"/>
            <a:ext cx="4975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rgbClr val="585858"/>
                </a:solidFill>
                <a:latin typeface="Arial"/>
                <a:cs typeface="Arial"/>
              </a:rPr>
              <a:t>PENUTUP</a:t>
            </a:r>
            <a:r>
              <a:rPr b="1" spc="-11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585858"/>
                </a:solidFill>
                <a:latin typeface="Arial"/>
                <a:cs typeface="Arial"/>
              </a:rPr>
              <a:t>BELAJAR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84319" y="2103500"/>
            <a:ext cx="31349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200" b="1" spc="-690" dirty="0">
                <a:latin typeface="Tahoma"/>
                <a:cs typeface="Tahoma"/>
              </a:rPr>
              <a:t>م</a:t>
            </a:r>
            <a:r>
              <a:rPr sz="3300" b="1" spc="-1035" baseline="-6313" dirty="0">
                <a:latin typeface="Tahoma"/>
                <a:cs typeface="Tahoma"/>
              </a:rPr>
              <a:t>ِ</a:t>
            </a:r>
            <a:r>
              <a:rPr sz="3300" b="1" spc="1102" baseline="-6313" dirty="0">
                <a:latin typeface="Tahoma"/>
                <a:cs typeface="Tahoma"/>
              </a:rPr>
              <a:t> </a:t>
            </a:r>
            <a:r>
              <a:rPr sz="2200" b="1" spc="-869" dirty="0">
                <a:latin typeface="Tahoma"/>
                <a:cs typeface="Tahoma"/>
              </a:rPr>
              <a:t>يح</a:t>
            </a:r>
            <a:r>
              <a:rPr sz="3300" b="1" spc="-1305" baseline="-2525" dirty="0">
                <a:latin typeface="Tahoma"/>
                <a:cs typeface="Tahoma"/>
              </a:rPr>
              <a:t>ِ</a:t>
            </a:r>
            <a:r>
              <a:rPr sz="3300" b="1" spc="1267" baseline="-2525" dirty="0">
                <a:latin typeface="Tahoma"/>
                <a:cs typeface="Tahoma"/>
              </a:rPr>
              <a:t> </a:t>
            </a:r>
            <a:r>
              <a:rPr sz="2200" b="1" spc="-409" dirty="0">
                <a:latin typeface="Tahoma"/>
                <a:cs typeface="Tahoma"/>
              </a:rPr>
              <a:t>ر</a:t>
            </a:r>
            <a:r>
              <a:rPr sz="3300" b="1" spc="-615" baseline="-6313" dirty="0">
                <a:latin typeface="Tahoma"/>
                <a:cs typeface="Tahoma"/>
              </a:rPr>
              <a:t>َّ </a:t>
            </a:r>
            <a:r>
              <a:rPr sz="2200" b="1" spc="-625" dirty="0">
                <a:latin typeface="Tahoma"/>
                <a:cs typeface="Tahoma"/>
              </a:rPr>
              <a:t>لا </a:t>
            </a:r>
            <a:r>
              <a:rPr sz="2200" b="1" spc="-840" dirty="0">
                <a:latin typeface="Tahoma"/>
                <a:cs typeface="Tahoma"/>
              </a:rPr>
              <a:t>ن</a:t>
            </a:r>
            <a:r>
              <a:rPr sz="3300" b="1" spc="-1260" baseline="-12626" dirty="0">
                <a:latin typeface="Tahoma"/>
                <a:cs typeface="Tahoma"/>
              </a:rPr>
              <a:t>ِ</a:t>
            </a:r>
            <a:r>
              <a:rPr sz="3300" b="1" spc="1507" baseline="-12626" dirty="0">
                <a:latin typeface="Tahoma"/>
                <a:cs typeface="Tahoma"/>
              </a:rPr>
              <a:t> </a:t>
            </a:r>
            <a:r>
              <a:rPr sz="2200" b="1" spc="-750" dirty="0">
                <a:latin typeface="Tahoma"/>
                <a:cs typeface="Tahoma"/>
              </a:rPr>
              <a:t>م</a:t>
            </a:r>
            <a:r>
              <a:rPr sz="3300" b="1" spc="-1125" baseline="-5050" dirty="0">
                <a:latin typeface="Tahoma"/>
                <a:cs typeface="Tahoma"/>
              </a:rPr>
              <a:t>َ</a:t>
            </a:r>
            <a:r>
              <a:rPr sz="3300" b="1" spc="1035" baseline="-5050" dirty="0">
                <a:latin typeface="Tahoma"/>
                <a:cs typeface="Tahoma"/>
              </a:rPr>
              <a:t> </a:t>
            </a:r>
            <a:r>
              <a:rPr sz="2200" b="1" spc="-670" dirty="0">
                <a:latin typeface="Tahoma"/>
                <a:cs typeface="Tahoma"/>
              </a:rPr>
              <a:t>ح</a:t>
            </a:r>
            <a:r>
              <a:rPr sz="3300" b="1" spc="-1005" baseline="-6313" dirty="0">
                <a:latin typeface="Tahoma"/>
                <a:cs typeface="Tahoma"/>
              </a:rPr>
              <a:t>ْ</a:t>
            </a:r>
            <a:r>
              <a:rPr sz="3300" b="1" spc="1117" baseline="-6313" dirty="0">
                <a:latin typeface="Tahoma"/>
                <a:cs typeface="Tahoma"/>
              </a:rPr>
              <a:t> </a:t>
            </a:r>
            <a:r>
              <a:rPr sz="2200" b="1" spc="-409" dirty="0">
                <a:latin typeface="Tahoma"/>
                <a:cs typeface="Tahoma"/>
              </a:rPr>
              <a:t>ر</a:t>
            </a:r>
            <a:r>
              <a:rPr sz="3300" b="1" spc="-615" baseline="-6313" dirty="0">
                <a:latin typeface="Tahoma"/>
                <a:cs typeface="Tahoma"/>
              </a:rPr>
              <a:t>َّ </a:t>
            </a:r>
            <a:r>
              <a:rPr sz="2200" b="1" spc="-625" dirty="0">
                <a:latin typeface="Tahoma"/>
                <a:cs typeface="Tahoma"/>
              </a:rPr>
              <a:t>لا </a:t>
            </a:r>
            <a:r>
              <a:rPr sz="2200" b="1" spc="-595" dirty="0">
                <a:latin typeface="Tahoma"/>
                <a:cs typeface="Tahoma"/>
              </a:rPr>
              <a:t>ه</a:t>
            </a:r>
            <a:r>
              <a:rPr sz="3300" b="1" spc="-892" baseline="-2525" dirty="0">
                <a:latin typeface="Tahoma"/>
                <a:cs typeface="Tahoma"/>
              </a:rPr>
              <a:t>ِ </a:t>
            </a:r>
            <a:r>
              <a:rPr sz="3300" b="1" spc="-697" baseline="2525" dirty="0">
                <a:latin typeface="Tahoma"/>
                <a:cs typeface="Tahoma"/>
              </a:rPr>
              <a:t>َّ</a:t>
            </a:r>
            <a:r>
              <a:rPr sz="2200" b="1" spc="-465" dirty="0">
                <a:latin typeface="Tahoma"/>
                <a:cs typeface="Tahoma"/>
              </a:rPr>
              <a:t>للا</a:t>
            </a:r>
            <a:r>
              <a:rPr sz="2200" b="1" spc="-380" dirty="0">
                <a:latin typeface="Tahoma"/>
                <a:cs typeface="Tahoma"/>
              </a:rPr>
              <a:t> </a:t>
            </a:r>
            <a:r>
              <a:rPr sz="2200" b="1" spc="-690" dirty="0">
                <a:latin typeface="Tahoma"/>
                <a:cs typeface="Tahoma"/>
              </a:rPr>
              <a:t>م</a:t>
            </a:r>
            <a:r>
              <a:rPr sz="3300" b="1" spc="-1035" baseline="-6313" dirty="0">
                <a:latin typeface="Tahoma"/>
                <a:cs typeface="Tahoma"/>
              </a:rPr>
              <a:t>ِ</a:t>
            </a:r>
            <a:r>
              <a:rPr sz="3300" b="1" spc="1102" baseline="-6313" dirty="0">
                <a:latin typeface="Tahoma"/>
                <a:cs typeface="Tahoma"/>
              </a:rPr>
              <a:t> </a:t>
            </a:r>
            <a:r>
              <a:rPr sz="2200" b="1" spc="-2465" dirty="0">
                <a:latin typeface="Tahoma"/>
                <a:cs typeface="Tahoma"/>
              </a:rPr>
              <a:t>س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8131" y="2144648"/>
            <a:ext cx="4171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300" b="1" baseline="2525" dirty="0">
                <a:latin typeface="Tahoma"/>
                <a:cs typeface="Tahoma"/>
              </a:rPr>
              <a:t>ْ</a:t>
            </a:r>
            <a:r>
              <a:rPr sz="3300" b="1" spc="832" baseline="2525" dirty="0">
                <a:latin typeface="Tahoma"/>
                <a:cs typeface="Tahoma"/>
              </a:rPr>
              <a:t> </a:t>
            </a:r>
            <a:r>
              <a:rPr sz="2200" b="1" spc="-735" dirty="0">
                <a:latin typeface="Tahoma"/>
                <a:cs typeface="Tahoma"/>
              </a:rPr>
              <a:t>ِ</a:t>
            </a:r>
            <a:r>
              <a:rPr sz="3300" b="1" spc="-1102" baseline="7575" dirty="0">
                <a:latin typeface="Tahoma"/>
                <a:cs typeface="Tahoma"/>
              </a:rPr>
              <a:t>ب</a:t>
            </a:r>
            <a:endParaRPr sz="3300" baseline="7575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57794" y="2779013"/>
            <a:ext cx="7531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300" b="1" baseline="-3787" dirty="0">
                <a:latin typeface="Tahoma"/>
                <a:cs typeface="Tahoma"/>
              </a:rPr>
              <a:t>َ </a:t>
            </a:r>
            <a:r>
              <a:rPr sz="3300" b="1" spc="-1462" baseline="1262" dirty="0">
                <a:latin typeface="Tahoma"/>
                <a:cs typeface="Tahoma"/>
              </a:rPr>
              <a:t>اق</a:t>
            </a:r>
            <a:r>
              <a:rPr sz="2200" b="1" spc="30" dirty="0">
                <a:latin typeface="Tahoma"/>
                <a:cs typeface="Tahoma"/>
              </a:rPr>
              <a:t> </a:t>
            </a:r>
            <a:r>
              <a:rPr sz="3300" b="1" baseline="17676" dirty="0">
                <a:latin typeface="Tahoma"/>
                <a:cs typeface="Tahoma"/>
              </a:rPr>
              <a:t>ًّ</a:t>
            </a:r>
            <a:r>
              <a:rPr sz="3300" b="1" spc="465" baseline="17676" dirty="0">
                <a:latin typeface="Tahoma"/>
                <a:cs typeface="Tahoma"/>
              </a:rPr>
              <a:t> </a:t>
            </a:r>
            <a:r>
              <a:rPr sz="3300" b="1" spc="-2137" baseline="1262" dirty="0">
                <a:latin typeface="Tahoma"/>
                <a:cs typeface="Tahoma"/>
              </a:rPr>
              <a:t>ح</a:t>
            </a:r>
            <a:endParaRPr sz="3300" baseline="1262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17234" y="2774442"/>
            <a:ext cx="30734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3300" b="1" baseline="-5050" dirty="0">
                <a:latin typeface="Tahoma"/>
                <a:cs typeface="Tahoma"/>
              </a:rPr>
              <a:t>َ </a:t>
            </a:r>
            <a:r>
              <a:rPr sz="2200" b="1" dirty="0">
                <a:latin typeface="Tahoma"/>
                <a:cs typeface="Tahoma"/>
              </a:rPr>
              <a:t>ُ </a:t>
            </a:r>
            <a:r>
              <a:rPr sz="2200" b="1" spc="-375" dirty="0">
                <a:latin typeface="Tahoma"/>
                <a:cs typeface="Tahoma"/>
              </a:rPr>
              <a:t>هعَ </a:t>
            </a:r>
            <a:r>
              <a:rPr sz="2200" b="1" spc="-415" dirty="0">
                <a:latin typeface="Tahoma"/>
                <a:cs typeface="Tahoma"/>
              </a:rPr>
              <a:t>ا</a:t>
            </a:r>
            <a:r>
              <a:rPr sz="3300" b="1" spc="-622" baseline="-10101" dirty="0">
                <a:latin typeface="Tahoma"/>
                <a:cs typeface="Tahoma"/>
              </a:rPr>
              <a:t>َ</a:t>
            </a:r>
            <a:r>
              <a:rPr sz="2200" b="1" spc="-415" dirty="0">
                <a:latin typeface="Tahoma"/>
                <a:cs typeface="Tahoma"/>
              </a:rPr>
              <a:t>بـ</a:t>
            </a:r>
            <a:r>
              <a:rPr sz="3300" b="1" spc="-622" baseline="-3787" dirty="0">
                <a:latin typeface="Tahoma"/>
                <a:cs typeface="Tahoma"/>
              </a:rPr>
              <a:t> </a:t>
            </a:r>
            <a:r>
              <a:rPr sz="3300" b="1" spc="-780" baseline="-2525" dirty="0">
                <a:latin typeface="Tahoma"/>
                <a:cs typeface="Tahoma"/>
              </a:rPr>
              <a:t>ِ</a:t>
            </a:r>
            <a:r>
              <a:rPr sz="2200" b="1" spc="-520" dirty="0">
                <a:latin typeface="Tahoma"/>
                <a:cs typeface="Tahoma"/>
              </a:rPr>
              <a:t>تا </a:t>
            </a:r>
            <a:r>
              <a:rPr sz="2200" b="1" spc="-615" dirty="0">
                <a:latin typeface="Tahoma"/>
                <a:cs typeface="Tahoma"/>
              </a:rPr>
              <a:t>ان</a:t>
            </a:r>
            <a:r>
              <a:rPr sz="3300" b="1" spc="-922" baseline="-5050" dirty="0">
                <a:latin typeface="Tahoma"/>
                <a:cs typeface="Tahoma"/>
              </a:rPr>
              <a:t>َ </a:t>
            </a:r>
            <a:r>
              <a:rPr sz="2200" b="1" spc="-915" dirty="0">
                <a:latin typeface="Tahoma"/>
                <a:cs typeface="Tahoma"/>
              </a:rPr>
              <a:t>ق</a:t>
            </a:r>
            <a:r>
              <a:rPr sz="3300" b="1" spc="-1372" baseline="5050" dirty="0">
                <a:latin typeface="Tahoma"/>
                <a:cs typeface="Tahoma"/>
              </a:rPr>
              <a:t>ْ</a:t>
            </a:r>
            <a:r>
              <a:rPr sz="3300" b="1" spc="592" baseline="5050" dirty="0">
                <a:latin typeface="Tahoma"/>
                <a:cs typeface="Tahoma"/>
              </a:rPr>
              <a:t> </a:t>
            </a:r>
            <a:r>
              <a:rPr sz="2200" b="1" spc="-575" dirty="0">
                <a:latin typeface="Tahoma"/>
                <a:cs typeface="Tahoma"/>
              </a:rPr>
              <a:t>ز</a:t>
            </a:r>
            <a:r>
              <a:rPr sz="3300" b="1" spc="-862" baseline="-8838" dirty="0">
                <a:latin typeface="Tahoma"/>
                <a:cs typeface="Tahoma"/>
              </a:rPr>
              <a:t>ُ </a:t>
            </a:r>
            <a:r>
              <a:rPr sz="2200" b="1" spc="-565" dirty="0">
                <a:latin typeface="Tahoma"/>
                <a:cs typeface="Tahoma"/>
              </a:rPr>
              <a:t>ر</a:t>
            </a:r>
            <a:r>
              <a:rPr sz="3300" b="1" spc="-847" baseline="-6313" dirty="0">
                <a:latin typeface="Tahoma"/>
                <a:cs typeface="Tahoma"/>
              </a:rPr>
              <a:t>ْ </a:t>
            </a:r>
            <a:r>
              <a:rPr sz="2200" b="1" spc="-150" dirty="0">
                <a:latin typeface="Tahoma"/>
                <a:cs typeface="Tahoma"/>
              </a:rPr>
              <a:t>او </a:t>
            </a:r>
            <a:r>
              <a:rPr sz="3300" b="1" baseline="-5050" dirty="0">
                <a:latin typeface="Tahoma"/>
                <a:cs typeface="Tahoma"/>
              </a:rPr>
              <a:t>َ</a:t>
            </a:r>
            <a:r>
              <a:rPr sz="3300" b="1" spc="765" baseline="-5050" dirty="0">
                <a:latin typeface="Tahoma"/>
                <a:cs typeface="Tahoma"/>
              </a:rPr>
              <a:t> </a:t>
            </a:r>
            <a:r>
              <a:rPr sz="2200" b="1" spc="-1675" dirty="0">
                <a:latin typeface="Tahoma"/>
                <a:cs typeface="Tahoma"/>
              </a:rPr>
              <a:t>ق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70086" y="2779013"/>
            <a:ext cx="19481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300" b="1" baseline="-5050" dirty="0">
                <a:latin typeface="Tahoma"/>
                <a:cs typeface="Tahoma"/>
              </a:rPr>
              <a:t>َّ </a:t>
            </a:r>
            <a:r>
              <a:rPr sz="3300" b="1" spc="-1072" baseline="1262" dirty="0">
                <a:latin typeface="Tahoma"/>
                <a:cs typeface="Tahoma"/>
              </a:rPr>
              <a:t>ح</a:t>
            </a:r>
            <a:r>
              <a:rPr sz="3300" b="1" spc="-1072" baseline="-3787" dirty="0">
                <a:latin typeface="Tahoma"/>
                <a:cs typeface="Tahoma"/>
              </a:rPr>
              <a:t>َ</a:t>
            </a:r>
            <a:r>
              <a:rPr sz="3300" b="1" spc="1282" baseline="-3787" dirty="0">
                <a:latin typeface="Tahoma"/>
                <a:cs typeface="Tahoma"/>
              </a:rPr>
              <a:t> </a:t>
            </a:r>
            <a:r>
              <a:rPr sz="3300" b="1" spc="-1410" baseline="1262" dirty="0">
                <a:latin typeface="Tahoma"/>
                <a:cs typeface="Tahoma"/>
              </a:rPr>
              <a:t>ل</a:t>
            </a:r>
            <a:r>
              <a:rPr sz="3300" b="1" spc="-1410" baseline="3787" dirty="0">
                <a:latin typeface="Tahoma"/>
                <a:cs typeface="Tahoma"/>
              </a:rPr>
              <a:t>ْ</a:t>
            </a:r>
            <a:r>
              <a:rPr sz="3300" b="1" spc="104" baseline="3787" dirty="0">
                <a:latin typeface="Tahoma"/>
                <a:cs typeface="Tahoma"/>
              </a:rPr>
              <a:t> </a:t>
            </a:r>
            <a:r>
              <a:rPr sz="3300" b="1" spc="-127" baseline="1262" dirty="0">
                <a:latin typeface="Tahoma"/>
                <a:cs typeface="Tahoma"/>
              </a:rPr>
              <a:t>ا </a:t>
            </a:r>
            <a:r>
              <a:rPr sz="3300" b="1" spc="-742" baseline="1262" dirty="0">
                <a:latin typeface="Tahoma"/>
                <a:cs typeface="Tahoma"/>
              </a:rPr>
              <a:t>ا</a:t>
            </a:r>
            <a:r>
              <a:rPr sz="2200" b="1" spc="-495" dirty="0">
                <a:latin typeface="Tahoma"/>
                <a:cs typeface="Tahoma"/>
              </a:rPr>
              <a:t>َ</a:t>
            </a:r>
            <a:r>
              <a:rPr sz="3300" b="1" spc="-742" baseline="1262" dirty="0">
                <a:latin typeface="Tahoma"/>
                <a:cs typeface="Tahoma"/>
              </a:rPr>
              <a:t>نر</a:t>
            </a:r>
            <a:r>
              <a:rPr sz="3300" b="1" spc="-742" baseline="-8838" dirty="0">
                <a:latin typeface="Tahoma"/>
                <a:cs typeface="Tahoma"/>
              </a:rPr>
              <a:t>ِ  </a:t>
            </a:r>
            <a:r>
              <a:rPr sz="3300" b="1" spc="-67" baseline="16414" dirty="0">
                <a:latin typeface="Tahoma"/>
                <a:cs typeface="Tahoma"/>
              </a:rPr>
              <a:t>َ</a:t>
            </a:r>
            <a:r>
              <a:rPr sz="3300" b="1" spc="-67" baseline="1262" dirty="0">
                <a:latin typeface="Tahoma"/>
                <a:cs typeface="Tahoma"/>
              </a:rPr>
              <a:t>أ</a:t>
            </a:r>
            <a:r>
              <a:rPr sz="3300" b="1" spc="127" baseline="1262" dirty="0">
                <a:latin typeface="Tahoma"/>
                <a:cs typeface="Tahoma"/>
              </a:rPr>
              <a:t> </a:t>
            </a:r>
            <a:r>
              <a:rPr sz="3300" b="1" spc="-735" baseline="1262" dirty="0">
                <a:latin typeface="Tahoma"/>
                <a:cs typeface="Tahoma"/>
              </a:rPr>
              <a:t>م</a:t>
            </a:r>
            <a:r>
              <a:rPr sz="3300" b="1" spc="-735" baseline="-5050" dirty="0">
                <a:latin typeface="Tahoma"/>
                <a:cs typeface="Tahoma"/>
              </a:rPr>
              <a:t>َّ </a:t>
            </a:r>
            <a:r>
              <a:rPr sz="3300" b="1" spc="-810" baseline="1262" dirty="0">
                <a:latin typeface="Tahoma"/>
                <a:cs typeface="Tahoma"/>
              </a:rPr>
              <a:t>ه</a:t>
            </a:r>
            <a:r>
              <a:rPr sz="3300" b="1" spc="-810" baseline="-7575" dirty="0">
                <a:latin typeface="Tahoma"/>
                <a:cs typeface="Tahoma"/>
              </a:rPr>
              <a:t>ُ </a:t>
            </a:r>
            <a:r>
              <a:rPr sz="3300" b="1" spc="-592" baseline="3787" dirty="0">
                <a:latin typeface="Tahoma"/>
                <a:cs typeface="Tahoma"/>
              </a:rPr>
              <a:t>َّ</a:t>
            </a:r>
            <a:r>
              <a:rPr sz="3300" b="1" spc="-592" baseline="1262" dirty="0">
                <a:latin typeface="Tahoma"/>
                <a:cs typeface="Tahoma"/>
              </a:rPr>
              <a:t>لل</a:t>
            </a:r>
            <a:r>
              <a:rPr sz="3300" b="1" spc="-592" baseline="5050" dirty="0">
                <a:latin typeface="Tahoma"/>
                <a:cs typeface="Tahoma"/>
              </a:rPr>
              <a:t>َ</a:t>
            </a:r>
            <a:r>
              <a:rPr sz="3300" b="1" spc="-592" baseline="1262" dirty="0">
                <a:latin typeface="Tahoma"/>
                <a:cs typeface="Tahoma"/>
              </a:rPr>
              <a:t>ا</a:t>
            </a:r>
            <a:endParaRPr sz="3300" baseline="1262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3061" y="2774442"/>
            <a:ext cx="18757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spc="-540" dirty="0">
                <a:latin typeface="Tahoma"/>
                <a:cs typeface="Tahoma"/>
              </a:rPr>
              <a:t>ه</a:t>
            </a:r>
            <a:r>
              <a:rPr sz="3300" b="1" spc="-810" baseline="-5050" dirty="0">
                <a:latin typeface="Tahoma"/>
                <a:cs typeface="Tahoma"/>
              </a:rPr>
              <a:t>ُ </a:t>
            </a:r>
            <a:r>
              <a:rPr sz="3300" b="1" spc="-997" baseline="-5050" dirty="0">
                <a:latin typeface="Tahoma"/>
                <a:cs typeface="Tahoma"/>
              </a:rPr>
              <a:t>َ</a:t>
            </a:r>
            <a:r>
              <a:rPr sz="2200" b="1" spc="-665" dirty="0">
                <a:latin typeface="Tahoma"/>
                <a:cs typeface="Tahoma"/>
              </a:rPr>
              <a:t>بان</a:t>
            </a:r>
            <a:r>
              <a:rPr sz="3300" b="1" spc="-997" baseline="-5050" dirty="0">
                <a:latin typeface="Tahoma"/>
                <a:cs typeface="Tahoma"/>
              </a:rPr>
              <a:t>َ</a:t>
            </a:r>
            <a:r>
              <a:rPr sz="3300" b="1" spc="209" baseline="-5050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ِ</a:t>
            </a:r>
            <a:r>
              <a:rPr sz="3300" b="1" baseline="-2525" dirty="0">
                <a:latin typeface="Tahoma"/>
                <a:cs typeface="Tahoma"/>
              </a:rPr>
              <a:t>ِ </a:t>
            </a:r>
            <a:r>
              <a:rPr sz="2200" b="1" dirty="0">
                <a:latin typeface="Tahoma"/>
                <a:cs typeface="Tahoma"/>
              </a:rPr>
              <a:t>ْ</a:t>
            </a:r>
            <a:r>
              <a:rPr sz="3300" b="1" baseline="-6313" dirty="0">
                <a:latin typeface="Tahoma"/>
                <a:cs typeface="Tahoma"/>
              </a:rPr>
              <a:t>ْ </a:t>
            </a:r>
            <a:r>
              <a:rPr sz="2200" b="1" spc="-85" dirty="0">
                <a:latin typeface="Tahoma"/>
                <a:cs typeface="Tahoma"/>
              </a:rPr>
              <a:t>ا</a:t>
            </a:r>
            <a:r>
              <a:rPr sz="2200" b="1" spc="225" dirty="0">
                <a:latin typeface="Tahoma"/>
                <a:cs typeface="Tahoma"/>
              </a:rPr>
              <a:t> </a:t>
            </a:r>
            <a:r>
              <a:rPr sz="2200" b="1" spc="-615" dirty="0">
                <a:latin typeface="Tahoma"/>
                <a:cs typeface="Tahoma"/>
              </a:rPr>
              <a:t>ان</a:t>
            </a:r>
            <a:r>
              <a:rPr sz="3300" b="1" spc="-922" baseline="-5050" dirty="0">
                <a:latin typeface="Tahoma"/>
                <a:cs typeface="Tahoma"/>
              </a:rPr>
              <a:t>َ </a:t>
            </a:r>
            <a:r>
              <a:rPr sz="2200" b="1" spc="-915" dirty="0">
                <a:latin typeface="Tahoma"/>
                <a:cs typeface="Tahoma"/>
              </a:rPr>
              <a:t>ق</a:t>
            </a:r>
            <a:r>
              <a:rPr sz="3300" b="1" spc="-1372" baseline="5050" dirty="0">
                <a:latin typeface="Tahoma"/>
                <a:cs typeface="Tahoma"/>
              </a:rPr>
              <a:t>ْ</a:t>
            </a:r>
            <a:r>
              <a:rPr sz="3300" b="1" spc="585" baseline="5050" dirty="0">
                <a:latin typeface="Tahoma"/>
                <a:cs typeface="Tahoma"/>
              </a:rPr>
              <a:t> </a:t>
            </a:r>
            <a:r>
              <a:rPr sz="2200" b="1" spc="-575" dirty="0">
                <a:latin typeface="Tahoma"/>
                <a:cs typeface="Tahoma"/>
              </a:rPr>
              <a:t>ز</a:t>
            </a:r>
            <a:r>
              <a:rPr sz="3300" b="1" spc="-862" baseline="-8838" dirty="0">
                <a:latin typeface="Tahoma"/>
                <a:cs typeface="Tahoma"/>
              </a:rPr>
              <a:t>ُ </a:t>
            </a:r>
            <a:r>
              <a:rPr sz="2200" b="1" spc="-565" dirty="0">
                <a:latin typeface="Tahoma"/>
                <a:cs typeface="Tahoma"/>
              </a:rPr>
              <a:t>ر</a:t>
            </a:r>
            <a:r>
              <a:rPr sz="3300" b="1" spc="-847" baseline="-6313" dirty="0">
                <a:latin typeface="Tahoma"/>
                <a:cs typeface="Tahoma"/>
              </a:rPr>
              <a:t>ْ </a:t>
            </a:r>
            <a:r>
              <a:rPr sz="2200" b="1" spc="-700" dirty="0">
                <a:latin typeface="Tahoma"/>
                <a:cs typeface="Tahoma"/>
              </a:rPr>
              <a:t>او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0290" y="2774442"/>
            <a:ext cx="668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b="1" baseline="-5050" dirty="0">
                <a:latin typeface="Tahoma"/>
                <a:cs typeface="Tahoma"/>
              </a:rPr>
              <a:t>َ</a:t>
            </a:r>
            <a:r>
              <a:rPr sz="3300" b="1" spc="569" baseline="-5050" dirty="0">
                <a:latin typeface="Tahoma"/>
                <a:cs typeface="Tahoma"/>
              </a:rPr>
              <a:t> </a:t>
            </a:r>
            <a:r>
              <a:rPr sz="3300" b="1" spc="-487" baseline="5050" dirty="0">
                <a:latin typeface="Tahoma"/>
                <a:cs typeface="Tahoma"/>
              </a:rPr>
              <a:t>ًّ</a:t>
            </a:r>
            <a:r>
              <a:rPr sz="2200" b="1" spc="-325" dirty="0">
                <a:latin typeface="Tahoma"/>
                <a:cs typeface="Tahoma"/>
              </a:rPr>
              <a:t>اط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18914" y="2779013"/>
            <a:ext cx="15271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300" b="1" baseline="-3787" dirty="0">
                <a:latin typeface="Tahoma"/>
                <a:cs typeface="Tahoma"/>
              </a:rPr>
              <a:t>َ </a:t>
            </a:r>
            <a:r>
              <a:rPr sz="3300" b="1" spc="-1604" baseline="1262" dirty="0">
                <a:latin typeface="Tahoma"/>
                <a:cs typeface="Tahoma"/>
              </a:rPr>
              <a:t>ط</a:t>
            </a:r>
            <a:r>
              <a:rPr sz="3300" b="1" spc="-1604" baseline="-1262" dirty="0">
                <a:latin typeface="Tahoma"/>
                <a:cs typeface="Tahoma"/>
              </a:rPr>
              <a:t>ِ</a:t>
            </a:r>
            <a:r>
              <a:rPr sz="3300" b="1" spc="1470" baseline="-1262" dirty="0">
                <a:latin typeface="Tahoma"/>
                <a:cs typeface="Tahoma"/>
              </a:rPr>
              <a:t> </a:t>
            </a:r>
            <a:r>
              <a:rPr sz="3300" b="1" spc="-1117" baseline="1262" dirty="0">
                <a:latin typeface="Tahoma"/>
                <a:cs typeface="Tahoma"/>
              </a:rPr>
              <a:t>اب</a:t>
            </a:r>
            <a:r>
              <a:rPr sz="3300" b="1" spc="-1117" baseline="-8838" dirty="0">
                <a:latin typeface="Tahoma"/>
                <a:cs typeface="Tahoma"/>
              </a:rPr>
              <a:t>َ</a:t>
            </a:r>
            <a:r>
              <a:rPr sz="3300" b="1" spc="315" baseline="-8838" dirty="0">
                <a:latin typeface="Tahoma"/>
                <a:cs typeface="Tahoma"/>
              </a:rPr>
              <a:t> </a:t>
            </a:r>
            <a:r>
              <a:rPr sz="3300" b="1" spc="-1410" baseline="1262" dirty="0">
                <a:latin typeface="Tahoma"/>
                <a:cs typeface="Tahoma"/>
              </a:rPr>
              <a:t>ل</a:t>
            </a:r>
            <a:r>
              <a:rPr sz="3300" b="1" spc="-1410" baseline="3787" dirty="0">
                <a:latin typeface="Tahoma"/>
                <a:cs typeface="Tahoma"/>
              </a:rPr>
              <a:t>ْ</a:t>
            </a:r>
            <a:r>
              <a:rPr sz="3300" b="1" spc="89" baseline="3787" dirty="0">
                <a:latin typeface="Tahoma"/>
                <a:cs typeface="Tahoma"/>
              </a:rPr>
              <a:t> </a:t>
            </a:r>
            <a:r>
              <a:rPr sz="3300" b="1" spc="-127" baseline="1262" dirty="0">
                <a:latin typeface="Tahoma"/>
                <a:cs typeface="Tahoma"/>
              </a:rPr>
              <a:t>ا </a:t>
            </a:r>
            <a:r>
              <a:rPr sz="3300" b="1" spc="-907" baseline="1262" dirty="0">
                <a:latin typeface="Tahoma"/>
                <a:cs typeface="Tahoma"/>
              </a:rPr>
              <a:t>انر</a:t>
            </a:r>
            <a:r>
              <a:rPr sz="2200" b="1" spc="-605" dirty="0">
                <a:latin typeface="Tahoma"/>
                <a:cs typeface="Tahoma"/>
              </a:rPr>
              <a:t>َ </a:t>
            </a:r>
            <a:r>
              <a:rPr sz="3300" b="1" baseline="-8838" dirty="0">
                <a:latin typeface="Tahoma"/>
                <a:cs typeface="Tahoma"/>
              </a:rPr>
              <a:t>ِ</a:t>
            </a:r>
            <a:r>
              <a:rPr sz="3300" b="1" spc="165" baseline="-8838" dirty="0">
                <a:latin typeface="Tahoma"/>
                <a:cs typeface="Tahoma"/>
              </a:rPr>
              <a:t> </a:t>
            </a:r>
            <a:r>
              <a:rPr sz="3300" b="1" spc="-705" baseline="16414" dirty="0">
                <a:latin typeface="Tahoma"/>
                <a:cs typeface="Tahoma"/>
              </a:rPr>
              <a:t>َ</a:t>
            </a:r>
            <a:r>
              <a:rPr sz="3300" b="1" spc="-705" baseline="1262" dirty="0">
                <a:latin typeface="Tahoma"/>
                <a:cs typeface="Tahoma"/>
              </a:rPr>
              <a:t>أو</a:t>
            </a:r>
            <a:endParaRPr sz="3300" baseline="1262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8346" y="2774442"/>
            <a:ext cx="7258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b="1" baseline="-2525" dirty="0">
                <a:latin typeface="Tahoma"/>
                <a:cs typeface="Tahoma"/>
              </a:rPr>
              <a:t>ِ </a:t>
            </a:r>
            <a:r>
              <a:rPr sz="2200" b="1" spc="-500" dirty="0">
                <a:latin typeface="Tahoma"/>
                <a:cs typeface="Tahoma"/>
              </a:rPr>
              <a:t>ا</a:t>
            </a:r>
            <a:r>
              <a:rPr sz="3300" b="1" spc="-750" baseline="-5050" dirty="0">
                <a:latin typeface="Tahoma"/>
                <a:cs typeface="Tahoma"/>
              </a:rPr>
              <a:t>َ</a:t>
            </a:r>
            <a:r>
              <a:rPr sz="2200" b="1" spc="-500" dirty="0">
                <a:latin typeface="Tahoma"/>
                <a:cs typeface="Tahoma"/>
              </a:rPr>
              <a:t>ب</a:t>
            </a:r>
            <a:r>
              <a:rPr sz="2200" b="1" spc="-450" dirty="0">
                <a:latin typeface="Tahoma"/>
                <a:cs typeface="Tahoma"/>
              </a:rPr>
              <a:t> </a:t>
            </a:r>
            <a:r>
              <a:rPr sz="2200" b="1" spc="-1745" dirty="0">
                <a:latin typeface="Tahoma"/>
                <a:cs typeface="Tahoma"/>
              </a:rPr>
              <a:t>ل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8966" y="3774440"/>
            <a:ext cx="9655175" cy="183642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595755" marR="475615" indent="-1112520">
              <a:lnSpc>
                <a:spcPts val="3170"/>
              </a:lnSpc>
              <a:spcBef>
                <a:spcPts val="860"/>
              </a:spcBef>
            </a:pPr>
            <a:r>
              <a:rPr sz="3300" spc="-125" dirty="0">
                <a:latin typeface="Arial"/>
                <a:cs typeface="Arial"/>
              </a:rPr>
              <a:t>Ya </a:t>
            </a:r>
            <a:r>
              <a:rPr sz="3300" spc="-5" dirty="0">
                <a:latin typeface="Arial"/>
                <a:cs typeface="Arial"/>
              </a:rPr>
              <a:t>Allah </a:t>
            </a:r>
            <a:r>
              <a:rPr sz="3300" spc="-10" dirty="0">
                <a:latin typeface="Arial"/>
                <a:cs typeface="Arial"/>
              </a:rPr>
              <a:t>Tunjukkanlah </a:t>
            </a:r>
            <a:r>
              <a:rPr sz="3300" dirty="0">
                <a:latin typeface="Arial"/>
                <a:cs typeface="Arial"/>
              </a:rPr>
              <a:t>kepada </a:t>
            </a:r>
            <a:r>
              <a:rPr sz="3300" spc="-5" dirty="0">
                <a:latin typeface="Arial"/>
                <a:cs typeface="Arial"/>
              </a:rPr>
              <a:t>kami</a:t>
            </a:r>
            <a:r>
              <a:rPr sz="3300" spc="-135" dirty="0">
                <a:latin typeface="Arial"/>
                <a:cs typeface="Arial"/>
              </a:rPr>
              <a:t> </a:t>
            </a:r>
            <a:r>
              <a:rPr sz="3300" dirty="0">
                <a:latin typeface="Arial"/>
                <a:cs typeface="Arial"/>
              </a:rPr>
              <a:t>kebenaran  sehinggga </a:t>
            </a:r>
            <a:r>
              <a:rPr sz="3300" spc="-5" dirty="0">
                <a:latin typeface="Arial"/>
                <a:cs typeface="Arial"/>
              </a:rPr>
              <a:t>kami dapat</a:t>
            </a:r>
            <a:r>
              <a:rPr sz="3300" dirty="0">
                <a:latin typeface="Arial"/>
                <a:cs typeface="Arial"/>
              </a:rPr>
              <a:t> mengikutinya,</a:t>
            </a:r>
            <a:endParaRPr sz="3300">
              <a:latin typeface="Arial"/>
              <a:cs typeface="Arial"/>
            </a:endParaRPr>
          </a:p>
          <a:p>
            <a:pPr marL="2668905" marR="5080" indent="-2656840">
              <a:lnSpc>
                <a:spcPts val="3170"/>
              </a:lnSpc>
              <a:spcBef>
                <a:spcPts val="790"/>
              </a:spcBef>
            </a:pPr>
            <a:r>
              <a:rPr sz="3300" dirty="0">
                <a:latin typeface="Arial"/>
                <a:cs typeface="Arial"/>
              </a:rPr>
              <a:t>Dan tunjukkanlah kepada kami keburukan</a:t>
            </a:r>
            <a:r>
              <a:rPr sz="3300" spc="-70" dirty="0">
                <a:latin typeface="Arial"/>
                <a:cs typeface="Arial"/>
              </a:rPr>
              <a:t> </a:t>
            </a:r>
            <a:r>
              <a:rPr sz="3300" dirty="0">
                <a:latin typeface="Arial"/>
                <a:cs typeface="Arial"/>
              </a:rPr>
              <a:t>sehingga  </a:t>
            </a:r>
            <a:r>
              <a:rPr sz="3300" spc="-5" dirty="0">
                <a:latin typeface="Arial"/>
                <a:cs typeface="Arial"/>
              </a:rPr>
              <a:t>kami dapat </a:t>
            </a:r>
            <a:r>
              <a:rPr sz="3300" dirty="0">
                <a:latin typeface="Arial"/>
                <a:cs typeface="Arial"/>
              </a:rPr>
              <a:t>menjauhinya.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66488" y="2214372"/>
            <a:ext cx="2763012" cy="2363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435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Capaian</a:t>
            </a:r>
            <a:r>
              <a:rPr dirty="0"/>
              <a:t> </a:t>
            </a:r>
            <a:r>
              <a:rPr spc="-20" dirty="0"/>
              <a:t>Pembelajaran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434160"/>
            <a:ext cx="9463405" cy="10052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0"/>
              </a:spcBef>
            </a:pPr>
            <a:r>
              <a:rPr sz="3200" b="1" spc="-10" dirty="0">
                <a:latin typeface="Carlito"/>
                <a:cs typeface="Carlito"/>
              </a:rPr>
              <a:t>Mahasiswa </a:t>
            </a:r>
            <a:r>
              <a:rPr sz="3200" b="1" spc="-5" dirty="0">
                <a:latin typeface="Carlito"/>
                <a:cs typeface="Carlito"/>
              </a:rPr>
              <a:t>mampu </a:t>
            </a:r>
            <a:r>
              <a:rPr sz="3200" b="1" dirty="0">
                <a:latin typeface="Carlito"/>
                <a:cs typeface="Carlito"/>
              </a:rPr>
              <a:t>memahami, </a:t>
            </a:r>
            <a:r>
              <a:rPr sz="3200" b="1" spc="-10" dirty="0">
                <a:latin typeface="Carlito"/>
                <a:cs typeface="Carlito"/>
              </a:rPr>
              <a:t>Mengerti, teori </a:t>
            </a:r>
            <a:r>
              <a:rPr sz="3200" b="1" spc="-15" dirty="0">
                <a:latin typeface="Carlito"/>
                <a:cs typeface="Carlito"/>
              </a:rPr>
              <a:t>tentang  </a:t>
            </a:r>
            <a:r>
              <a:rPr sz="3200" b="1" dirty="0">
                <a:latin typeface="Carlito"/>
                <a:cs typeface="Carlito"/>
              </a:rPr>
              <a:t>Luas Bidang </a:t>
            </a:r>
            <a:r>
              <a:rPr sz="3200" b="1" spc="-5" dirty="0">
                <a:latin typeface="Carlito"/>
                <a:cs typeface="Carlito"/>
              </a:rPr>
              <a:t>kajian </a:t>
            </a:r>
            <a:r>
              <a:rPr sz="3200" b="1" spc="-10" dirty="0">
                <a:latin typeface="Carlito"/>
                <a:cs typeface="Carlito"/>
              </a:rPr>
              <a:t>Over </a:t>
            </a:r>
            <a:r>
              <a:rPr sz="3200" b="1" dirty="0">
                <a:latin typeface="Carlito"/>
                <a:cs typeface="Carlito"/>
              </a:rPr>
              <a:t>lapping</a:t>
            </a:r>
            <a:r>
              <a:rPr sz="3200" b="1" spc="-13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Fisioterapi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1522"/>
            <a:ext cx="12188952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47" y="1523"/>
            <a:ext cx="12189460" cy="1617345"/>
            <a:chOff x="3047" y="1523"/>
            <a:chExt cx="12189460" cy="1617345"/>
          </a:xfrm>
        </p:grpSpPr>
        <p:sp>
          <p:nvSpPr>
            <p:cNvPr id="4" name="object 4"/>
            <p:cNvSpPr/>
            <p:nvPr/>
          </p:nvSpPr>
          <p:spPr>
            <a:xfrm>
              <a:off x="3047" y="1523"/>
              <a:ext cx="12188952" cy="1616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6487" y="214883"/>
              <a:ext cx="2191512" cy="5928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25385" y="336549"/>
            <a:ext cx="2771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585858"/>
                </a:solidFill>
                <a:latin typeface="Carlito"/>
                <a:cs typeface="Carlito"/>
              </a:rPr>
              <a:t>Bahan</a:t>
            </a:r>
            <a:r>
              <a:rPr b="1" spc="-80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rgbClr val="585858"/>
                </a:solidFill>
                <a:latin typeface="Carlito"/>
                <a:cs typeface="Carlito"/>
              </a:rPr>
              <a:t>Kajian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74394" y="1295361"/>
            <a:ext cx="489966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58595">
              <a:lnSpc>
                <a:spcPct val="120100"/>
              </a:lnSpc>
              <a:spcBef>
                <a:spcPts val="100"/>
              </a:spcBef>
            </a:pPr>
            <a:r>
              <a:rPr sz="2800" b="1" spc="-15" dirty="0">
                <a:solidFill>
                  <a:srgbClr val="585858"/>
                </a:solidFill>
                <a:latin typeface="Carlito"/>
                <a:cs typeface="Carlito"/>
              </a:rPr>
              <a:t>Profesional Fisioterapis  </a:t>
            </a:r>
            <a:r>
              <a:rPr sz="2800" b="1" spc="-5" dirty="0">
                <a:solidFill>
                  <a:srgbClr val="585858"/>
                </a:solidFill>
                <a:latin typeface="Carlito"/>
                <a:cs typeface="Carlito"/>
              </a:rPr>
              <a:t>Aspek</a:t>
            </a:r>
            <a:r>
              <a:rPr sz="2800" b="1" spc="1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585858"/>
                </a:solidFill>
                <a:latin typeface="Carlito"/>
                <a:cs typeface="Carlito"/>
              </a:rPr>
              <a:t>Medical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sz="2800" b="1" spc="-5" dirty="0">
                <a:solidFill>
                  <a:srgbClr val="585858"/>
                </a:solidFill>
                <a:latin typeface="Carlito"/>
                <a:cs typeface="Carlito"/>
              </a:rPr>
              <a:t>Aspek </a:t>
            </a:r>
            <a:r>
              <a:rPr sz="2800" b="1" spc="-10" dirty="0">
                <a:solidFill>
                  <a:srgbClr val="585858"/>
                </a:solidFill>
                <a:latin typeface="Carlito"/>
                <a:cs typeface="Carlito"/>
              </a:rPr>
              <a:t>Domain </a:t>
            </a:r>
            <a:r>
              <a:rPr sz="2800" b="1" spc="-15" dirty="0">
                <a:solidFill>
                  <a:srgbClr val="585858"/>
                </a:solidFill>
                <a:latin typeface="Carlito"/>
                <a:cs typeface="Carlito"/>
              </a:rPr>
              <a:t>praktik Fisioterapi  </a:t>
            </a:r>
            <a:r>
              <a:rPr sz="2800" b="1" spc="-5" dirty="0">
                <a:solidFill>
                  <a:srgbClr val="585858"/>
                </a:solidFill>
                <a:latin typeface="Carlito"/>
                <a:cs typeface="Carlito"/>
              </a:rPr>
              <a:t>Aspek</a:t>
            </a:r>
            <a:r>
              <a:rPr sz="2800" b="1" spc="1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585858"/>
                </a:solidFill>
                <a:latin typeface="Carlito"/>
                <a:cs typeface="Carlito"/>
              </a:rPr>
              <a:t>Sosial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800" b="1" spc="-10" dirty="0">
                <a:solidFill>
                  <a:srgbClr val="585858"/>
                </a:solidFill>
                <a:latin typeface="Carlito"/>
                <a:cs typeface="Carlito"/>
              </a:rPr>
              <a:t>Proses</a:t>
            </a:r>
            <a:r>
              <a:rPr sz="2800" b="1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585858"/>
                </a:solidFill>
                <a:latin typeface="Carlito"/>
                <a:cs typeface="Carlito"/>
              </a:rPr>
              <a:t>fisioterapi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7008" y="3648455"/>
            <a:ext cx="9753600" cy="1278890"/>
          </a:xfrm>
          <a:custGeom>
            <a:avLst/>
            <a:gdLst/>
            <a:ahLst/>
            <a:cxnLst/>
            <a:rect l="l" t="t" r="r" b="b"/>
            <a:pathLst>
              <a:path w="9753600" h="1278889">
                <a:moveTo>
                  <a:pt x="0" y="1278636"/>
                </a:moveTo>
                <a:lnTo>
                  <a:pt x="9753600" y="1278636"/>
                </a:lnTo>
                <a:lnTo>
                  <a:pt x="9753600" y="0"/>
                </a:lnTo>
                <a:lnTo>
                  <a:pt x="0" y="0"/>
                </a:lnTo>
                <a:lnTo>
                  <a:pt x="0" y="1278636"/>
                </a:lnTo>
                <a:close/>
              </a:path>
            </a:pathLst>
          </a:custGeom>
          <a:ln w="6096">
            <a:solidFill>
              <a:srgbClr val="717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9200" y="5049011"/>
            <a:ext cx="9753600" cy="685800"/>
          </a:xfrm>
          <a:custGeom>
            <a:avLst/>
            <a:gdLst/>
            <a:ahLst/>
            <a:cxnLst/>
            <a:rect l="l" t="t" r="r" b="b"/>
            <a:pathLst>
              <a:path w="9753600" h="685800">
                <a:moveTo>
                  <a:pt x="0" y="685800"/>
                </a:moveTo>
                <a:lnTo>
                  <a:pt x="9753600" y="685800"/>
                </a:lnTo>
                <a:lnTo>
                  <a:pt x="97536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6096">
            <a:solidFill>
              <a:srgbClr val="9FB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7008" y="3648455"/>
            <a:ext cx="304800" cy="1278890"/>
          </a:xfrm>
          <a:custGeom>
            <a:avLst/>
            <a:gdLst/>
            <a:ahLst/>
            <a:cxnLst/>
            <a:rect l="l" t="t" r="r" b="b"/>
            <a:pathLst>
              <a:path w="304800" h="1278889">
                <a:moveTo>
                  <a:pt x="304800" y="0"/>
                </a:moveTo>
                <a:lnTo>
                  <a:pt x="0" y="0"/>
                </a:lnTo>
                <a:lnTo>
                  <a:pt x="0" y="1278636"/>
                </a:lnTo>
                <a:lnTo>
                  <a:pt x="304800" y="1278636"/>
                </a:lnTo>
                <a:lnTo>
                  <a:pt x="304800" y="0"/>
                </a:lnTo>
                <a:close/>
              </a:path>
            </a:pathLst>
          </a:custGeom>
          <a:solidFill>
            <a:srgbClr val="717BA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086611" y="3657600"/>
            <a:ext cx="3714115" cy="2077720"/>
            <a:chOff x="1086611" y="3657600"/>
            <a:chExt cx="3714115" cy="2077720"/>
          </a:xfrm>
        </p:grpSpPr>
        <p:sp>
          <p:nvSpPr>
            <p:cNvPr id="6" name="object 6"/>
            <p:cNvSpPr/>
            <p:nvPr/>
          </p:nvSpPr>
          <p:spPr>
            <a:xfrm>
              <a:off x="1219199" y="5049011"/>
              <a:ext cx="304800" cy="685800"/>
            </a:xfrm>
            <a:custGeom>
              <a:avLst/>
              <a:gdLst/>
              <a:ahLst/>
              <a:cxnLst/>
              <a:rect l="l" t="t" r="r" b="b"/>
              <a:pathLst>
                <a:path w="304800" h="685800">
                  <a:moveTo>
                    <a:pt x="304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304800" y="6858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6611" y="3657600"/>
              <a:ext cx="3713988" cy="2026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2394" y="693546"/>
            <a:ext cx="8007984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6385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Bookman Uralic"/>
                <a:cs typeface="Bookman Uralic"/>
              </a:rPr>
              <a:t>LUAS BIDANG KAJIAN  </a:t>
            </a:r>
            <a:r>
              <a:rPr sz="5400" dirty="0">
                <a:latin typeface="Bookman Uralic"/>
                <a:cs typeface="Bookman Uralic"/>
              </a:rPr>
              <a:t>OVERLAP</a:t>
            </a:r>
            <a:r>
              <a:rPr sz="5400" spc="-114" dirty="0">
                <a:latin typeface="Bookman Uralic"/>
                <a:cs typeface="Bookman Uralic"/>
              </a:rPr>
              <a:t> </a:t>
            </a:r>
            <a:r>
              <a:rPr sz="5400" spc="-5" dirty="0">
                <a:latin typeface="Bookman Uralic"/>
                <a:cs typeface="Bookman Uralic"/>
              </a:rPr>
              <a:t>FISIOTERAPI</a:t>
            </a:r>
            <a:endParaRPr sz="5400">
              <a:latin typeface="Bookman Uralic"/>
              <a:cs typeface="Bookman Ural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1808" y="3648455"/>
            <a:ext cx="9448800" cy="127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4264660">
              <a:lnSpc>
                <a:spcPct val="100000"/>
              </a:lnSpc>
            </a:pPr>
            <a:r>
              <a:rPr sz="2000" b="1" dirty="0">
                <a:latin typeface="Bookman Uralic"/>
                <a:cs typeface="Bookman Uralic"/>
              </a:rPr>
              <a:t>Fisioterapi tidak salah langkah</a:t>
            </a:r>
            <a:r>
              <a:rPr sz="2000" b="1" spc="-120" dirty="0">
                <a:latin typeface="Bookman Uralic"/>
                <a:cs typeface="Bookman Uralic"/>
              </a:rPr>
              <a:t> </a:t>
            </a:r>
            <a:r>
              <a:rPr sz="2000" b="1" dirty="0">
                <a:latin typeface="Bookman Uralic"/>
                <a:cs typeface="Bookman Uralic"/>
              </a:rPr>
              <a:t>dalam</a:t>
            </a:r>
            <a:endParaRPr sz="2000">
              <a:latin typeface="Bookman Uralic"/>
              <a:cs typeface="Bookman Ural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4000" y="5049011"/>
            <a:ext cx="94488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8710">
              <a:lnSpc>
                <a:spcPts val="1410"/>
              </a:lnSpc>
            </a:pPr>
            <a:r>
              <a:rPr sz="2000" b="1" dirty="0">
                <a:latin typeface="Bookman Uralic"/>
                <a:cs typeface="Bookman Uralic"/>
              </a:rPr>
              <a:t>melakukan wewenang sebagai</a:t>
            </a:r>
            <a:r>
              <a:rPr sz="2000" b="1" spc="-85" dirty="0">
                <a:latin typeface="Bookman Uralic"/>
                <a:cs typeface="Bookman Uralic"/>
              </a:rPr>
              <a:t> </a:t>
            </a:r>
            <a:r>
              <a:rPr sz="2000" b="1" dirty="0">
                <a:latin typeface="Bookman Uralic"/>
                <a:cs typeface="Bookman Uralic"/>
              </a:rPr>
              <a:t>Fisioterapis</a:t>
            </a:r>
            <a:endParaRPr sz="20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38855" y="1394460"/>
            <a:ext cx="6116320" cy="1259205"/>
            <a:chOff x="3038855" y="1394460"/>
            <a:chExt cx="6116320" cy="1259205"/>
          </a:xfrm>
        </p:grpSpPr>
        <p:sp>
          <p:nvSpPr>
            <p:cNvPr id="5" name="object 5"/>
            <p:cNvSpPr/>
            <p:nvPr/>
          </p:nvSpPr>
          <p:spPr>
            <a:xfrm>
              <a:off x="3048761" y="1861566"/>
              <a:ext cx="6096000" cy="782320"/>
            </a:xfrm>
            <a:custGeom>
              <a:avLst/>
              <a:gdLst/>
              <a:ahLst/>
              <a:cxnLst/>
              <a:rect l="l" t="t" r="r" b="b"/>
              <a:pathLst>
                <a:path w="6096000" h="782319">
                  <a:moveTo>
                    <a:pt x="0" y="781812"/>
                  </a:moveTo>
                  <a:lnTo>
                    <a:pt x="6095999" y="781812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781812"/>
                  </a:lnTo>
                  <a:close/>
                </a:path>
              </a:pathLst>
            </a:custGeom>
            <a:ln w="19812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8321" y="1404366"/>
              <a:ext cx="5805170" cy="914400"/>
            </a:xfrm>
            <a:custGeom>
              <a:avLst/>
              <a:gdLst/>
              <a:ahLst/>
              <a:cxnLst/>
              <a:rect l="l" t="t" r="r" b="b"/>
              <a:pathLst>
                <a:path w="5805170" h="914400">
                  <a:moveTo>
                    <a:pt x="5652516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82"/>
                  </a:lnTo>
                  <a:lnTo>
                    <a:pt x="29394" y="852019"/>
                  </a:lnTo>
                  <a:lnTo>
                    <a:pt x="62380" y="885005"/>
                  </a:lnTo>
                  <a:lnTo>
                    <a:pt x="104217" y="906633"/>
                  </a:lnTo>
                  <a:lnTo>
                    <a:pt x="152400" y="914400"/>
                  </a:lnTo>
                  <a:lnTo>
                    <a:pt x="5652516" y="914400"/>
                  </a:lnTo>
                  <a:lnTo>
                    <a:pt x="5700698" y="906633"/>
                  </a:lnTo>
                  <a:lnTo>
                    <a:pt x="5742535" y="885005"/>
                  </a:lnTo>
                  <a:lnTo>
                    <a:pt x="5775521" y="852019"/>
                  </a:lnTo>
                  <a:lnTo>
                    <a:pt x="5797149" y="810182"/>
                  </a:lnTo>
                  <a:lnTo>
                    <a:pt x="5804916" y="762000"/>
                  </a:lnTo>
                  <a:lnTo>
                    <a:pt x="5804916" y="152400"/>
                  </a:lnTo>
                  <a:lnTo>
                    <a:pt x="5797149" y="104217"/>
                  </a:lnTo>
                  <a:lnTo>
                    <a:pt x="5775521" y="62380"/>
                  </a:lnTo>
                  <a:lnTo>
                    <a:pt x="5742535" y="29394"/>
                  </a:lnTo>
                  <a:lnTo>
                    <a:pt x="5700698" y="7766"/>
                  </a:lnTo>
                  <a:lnTo>
                    <a:pt x="5652516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38321" y="1404366"/>
              <a:ext cx="5805170" cy="914400"/>
            </a:xfrm>
            <a:custGeom>
              <a:avLst/>
              <a:gdLst/>
              <a:ahLst/>
              <a:cxnLst/>
              <a:rect l="l" t="t" r="r" b="b"/>
              <a:pathLst>
                <a:path w="580517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5652516" y="0"/>
                  </a:lnTo>
                  <a:lnTo>
                    <a:pt x="5700698" y="7766"/>
                  </a:lnTo>
                  <a:lnTo>
                    <a:pt x="5742535" y="29394"/>
                  </a:lnTo>
                  <a:lnTo>
                    <a:pt x="5775521" y="62380"/>
                  </a:lnTo>
                  <a:lnTo>
                    <a:pt x="5797149" y="104217"/>
                  </a:lnTo>
                  <a:lnTo>
                    <a:pt x="5804916" y="152400"/>
                  </a:lnTo>
                  <a:lnTo>
                    <a:pt x="5804916" y="762000"/>
                  </a:lnTo>
                  <a:lnTo>
                    <a:pt x="5797149" y="810182"/>
                  </a:lnTo>
                  <a:lnTo>
                    <a:pt x="5775521" y="852019"/>
                  </a:lnTo>
                  <a:lnTo>
                    <a:pt x="5742535" y="885005"/>
                  </a:lnTo>
                  <a:lnTo>
                    <a:pt x="5700698" y="906633"/>
                  </a:lnTo>
                  <a:lnTo>
                    <a:pt x="5652516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31870" y="1576578"/>
            <a:ext cx="466026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5" dirty="0">
                <a:solidFill>
                  <a:srgbClr val="FFFFFF"/>
                </a:solidFill>
                <a:latin typeface="Arial"/>
                <a:cs typeface="Arial"/>
              </a:rPr>
              <a:t>Assesment (history</a:t>
            </a:r>
            <a:r>
              <a:rPr sz="3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Arial"/>
                <a:cs typeface="Arial"/>
              </a:rPr>
              <a:t>taking)</a:t>
            </a:r>
            <a:endParaRPr sz="31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38855" y="2801111"/>
            <a:ext cx="6116320" cy="1257300"/>
            <a:chOff x="3038855" y="2801111"/>
            <a:chExt cx="6116320" cy="1257300"/>
          </a:xfrm>
        </p:grpSpPr>
        <p:sp>
          <p:nvSpPr>
            <p:cNvPr id="10" name="object 10"/>
            <p:cNvSpPr/>
            <p:nvPr/>
          </p:nvSpPr>
          <p:spPr>
            <a:xfrm>
              <a:off x="3048761" y="3268217"/>
              <a:ext cx="6096000" cy="780415"/>
            </a:xfrm>
            <a:custGeom>
              <a:avLst/>
              <a:gdLst/>
              <a:ahLst/>
              <a:cxnLst/>
              <a:rect l="l" t="t" r="r" b="b"/>
              <a:pathLst>
                <a:path w="6096000" h="780414">
                  <a:moveTo>
                    <a:pt x="0" y="780287"/>
                  </a:moveTo>
                  <a:lnTo>
                    <a:pt x="6095999" y="780287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780287"/>
                  </a:lnTo>
                  <a:close/>
                </a:path>
              </a:pathLst>
            </a:custGeom>
            <a:ln w="19812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38321" y="2811017"/>
              <a:ext cx="5805170" cy="914400"/>
            </a:xfrm>
            <a:custGeom>
              <a:avLst/>
              <a:gdLst/>
              <a:ahLst/>
              <a:cxnLst/>
              <a:rect l="l" t="t" r="r" b="b"/>
              <a:pathLst>
                <a:path w="5805170" h="914400">
                  <a:moveTo>
                    <a:pt x="5652516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82"/>
                  </a:lnTo>
                  <a:lnTo>
                    <a:pt x="29394" y="852019"/>
                  </a:lnTo>
                  <a:lnTo>
                    <a:pt x="62380" y="885005"/>
                  </a:lnTo>
                  <a:lnTo>
                    <a:pt x="104217" y="906633"/>
                  </a:lnTo>
                  <a:lnTo>
                    <a:pt x="152400" y="914400"/>
                  </a:lnTo>
                  <a:lnTo>
                    <a:pt x="5652516" y="914400"/>
                  </a:lnTo>
                  <a:lnTo>
                    <a:pt x="5700698" y="906633"/>
                  </a:lnTo>
                  <a:lnTo>
                    <a:pt x="5742535" y="885005"/>
                  </a:lnTo>
                  <a:lnTo>
                    <a:pt x="5775521" y="852019"/>
                  </a:lnTo>
                  <a:lnTo>
                    <a:pt x="5797149" y="810182"/>
                  </a:lnTo>
                  <a:lnTo>
                    <a:pt x="5804916" y="762000"/>
                  </a:lnTo>
                  <a:lnTo>
                    <a:pt x="5804916" y="152400"/>
                  </a:lnTo>
                  <a:lnTo>
                    <a:pt x="5797149" y="104217"/>
                  </a:lnTo>
                  <a:lnTo>
                    <a:pt x="5775521" y="62380"/>
                  </a:lnTo>
                  <a:lnTo>
                    <a:pt x="5742535" y="29394"/>
                  </a:lnTo>
                  <a:lnTo>
                    <a:pt x="5700698" y="7766"/>
                  </a:lnTo>
                  <a:lnTo>
                    <a:pt x="5652516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38321" y="2811017"/>
              <a:ext cx="5805170" cy="914400"/>
            </a:xfrm>
            <a:custGeom>
              <a:avLst/>
              <a:gdLst/>
              <a:ahLst/>
              <a:cxnLst/>
              <a:rect l="l" t="t" r="r" b="b"/>
              <a:pathLst>
                <a:path w="580517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5652516" y="0"/>
                  </a:lnTo>
                  <a:lnTo>
                    <a:pt x="5700698" y="7766"/>
                  </a:lnTo>
                  <a:lnTo>
                    <a:pt x="5742535" y="29394"/>
                  </a:lnTo>
                  <a:lnTo>
                    <a:pt x="5775521" y="62380"/>
                  </a:lnTo>
                  <a:lnTo>
                    <a:pt x="5797149" y="104217"/>
                  </a:lnTo>
                  <a:lnTo>
                    <a:pt x="5804916" y="152400"/>
                  </a:lnTo>
                  <a:lnTo>
                    <a:pt x="5804916" y="762000"/>
                  </a:lnTo>
                  <a:lnTo>
                    <a:pt x="5797149" y="810182"/>
                  </a:lnTo>
                  <a:lnTo>
                    <a:pt x="5775521" y="852019"/>
                  </a:lnTo>
                  <a:lnTo>
                    <a:pt x="5742535" y="885005"/>
                  </a:lnTo>
                  <a:lnTo>
                    <a:pt x="5700698" y="906633"/>
                  </a:lnTo>
                  <a:lnTo>
                    <a:pt x="5652516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038855" y="4206240"/>
            <a:ext cx="6116320" cy="1259205"/>
            <a:chOff x="3038855" y="4206240"/>
            <a:chExt cx="6116320" cy="1259205"/>
          </a:xfrm>
        </p:grpSpPr>
        <p:sp>
          <p:nvSpPr>
            <p:cNvPr id="14" name="object 14"/>
            <p:cNvSpPr/>
            <p:nvPr/>
          </p:nvSpPr>
          <p:spPr>
            <a:xfrm>
              <a:off x="3048761" y="4673346"/>
              <a:ext cx="6096000" cy="782320"/>
            </a:xfrm>
            <a:custGeom>
              <a:avLst/>
              <a:gdLst/>
              <a:ahLst/>
              <a:cxnLst/>
              <a:rect l="l" t="t" r="r" b="b"/>
              <a:pathLst>
                <a:path w="6096000" h="782320">
                  <a:moveTo>
                    <a:pt x="0" y="781811"/>
                  </a:moveTo>
                  <a:lnTo>
                    <a:pt x="6095999" y="781811"/>
                  </a:lnTo>
                  <a:lnTo>
                    <a:pt x="6095999" y="0"/>
                  </a:lnTo>
                  <a:lnTo>
                    <a:pt x="0" y="0"/>
                  </a:lnTo>
                  <a:lnTo>
                    <a:pt x="0" y="781811"/>
                  </a:lnTo>
                  <a:close/>
                </a:path>
              </a:pathLst>
            </a:custGeom>
            <a:ln w="19811">
              <a:solidFill>
                <a:srgbClr val="717B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38321" y="4216146"/>
              <a:ext cx="5805170" cy="916305"/>
            </a:xfrm>
            <a:custGeom>
              <a:avLst/>
              <a:gdLst/>
              <a:ahLst/>
              <a:cxnLst/>
              <a:rect l="l" t="t" r="r" b="b"/>
              <a:pathLst>
                <a:path w="5805170" h="916304">
                  <a:moveTo>
                    <a:pt x="5652261" y="0"/>
                  </a:moveTo>
                  <a:lnTo>
                    <a:pt x="152653" y="0"/>
                  </a:lnTo>
                  <a:lnTo>
                    <a:pt x="104396" y="7780"/>
                  </a:lnTo>
                  <a:lnTo>
                    <a:pt x="62490" y="29447"/>
                  </a:lnTo>
                  <a:lnTo>
                    <a:pt x="29447" y="62490"/>
                  </a:lnTo>
                  <a:lnTo>
                    <a:pt x="7780" y="104396"/>
                  </a:lnTo>
                  <a:lnTo>
                    <a:pt x="0" y="152653"/>
                  </a:lnTo>
                  <a:lnTo>
                    <a:pt x="0" y="763269"/>
                  </a:lnTo>
                  <a:lnTo>
                    <a:pt x="7780" y="811527"/>
                  </a:lnTo>
                  <a:lnTo>
                    <a:pt x="29447" y="853433"/>
                  </a:lnTo>
                  <a:lnTo>
                    <a:pt x="62490" y="886476"/>
                  </a:lnTo>
                  <a:lnTo>
                    <a:pt x="104396" y="908143"/>
                  </a:lnTo>
                  <a:lnTo>
                    <a:pt x="152653" y="915923"/>
                  </a:lnTo>
                  <a:lnTo>
                    <a:pt x="5652261" y="915923"/>
                  </a:lnTo>
                  <a:lnTo>
                    <a:pt x="5700519" y="908143"/>
                  </a:lnTo>
                  <a:lnTo>
                    <a:pt x="5742425" y="886476"/>
                  </a:lnTo>
                  <a:lnTo>
                    <a:pt x="5775468" y="853433"/>
                  </a:lnTo>
                  <a:lnTo>
                    <a:pt x="5797135" y="811527"/>
                  </a:lnTo>
                  <a:lnTo>
                    <a:pt x="5804916" y="763269"/>
                  </a:lnTo>
                  <a:lnTo>
                    <a:pt x="5804916" y="152653"/>
                  </a:lnTo>
                  <a:lnTo>
                    <a:pt x="5797135" y="104396"/>
                  </a:lnTo>
                  <a:lnTo>
                    <a:pt x="5775468" y="62490"/>
                  </a:lnTo>
                  <a:lnTo>
                    <a:pt x="5742425" y="29447"/>
                  </a:lnTo>
                  <a:lnTo>
                    <a:pt x="5700519" y="7780"/>
                  </a:lnTo>
                  <a:lnTo>
                    <a:pt x="5652261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38321" y="4216146"/>
              <a:ext cx="5805170" cy="916305"/>
            </a:xfrm>
            <a:custGeom>
              <a:avLst/>
              <a:gdLst/>
              <a:ahLst/>
              <a:cxnLst/>
              <a:rect l="l" t="t" r="r" b="b"/>
              <a:pathLst>
                <a:path w="5805170" h="916304">
                  <a:moveTo>
                    <a:pt x="0" y="152653"/>
                  </a:moveTo>
                  <a:lnTo>
                    <a:pt x="7780" y="104396"/>
                  </a:lnTo>
                  <a:lnTo>
                    <a:pt x="29447" y="62490"/>
                  </a:lnTo>
                  <a:lnTo>
                    <a:pt x="62490" y="29447"/>
                  </a:lnTo>
                  <a:lnTo>
                    <a:pt x="104396" y="7780"/>
                  </a:lnTo>
                  <a:lnTo>
                    <a:pt x="152653" y="0"/>
                  </a:lnTo>
                  <a:lnTo>
                    <a:pt x="5652261" y="0"/>
                  </a:lnTo>
                  <a:lnTo>
                    <a:pt x="5700519" y="7780"/>
                  </a:lnTo>
                  <a:lnTo>
                    <a:pt x="5742425" y="29447"/>
                  </a:lnTo>
                  <a:lnTo>
                    <a:pt x="5775468" y="62490"/>
                  </a:lnTo>
                  <a:lnTo>
                    <a:pt x="5797135" y="104396"/>
                  </a:lnTo>
                  <a:lnTo>
                    <a:pt x="5804916" y="152653"/>
                  </a:lnTo>
                  <a:lnTo>
                    <a:pt x="5804916" y="763269"/>
                  </a:lnTo>
                  <a:lnTo>
                    <a:pt x="5797135" y="811527"/>
                  </a:lnTo>
                  <a:lnTo>
                    <a:pt x="5775468" y="853433"/>
                  </a:lnTo>
                  <a:lnTo>
                    <a:pt x="5742425" y="886476"/>
                  </a:lnTo>
                  <a:lnTo>
                    <a:pt x="5700519" y="908143"/>
                  </a:lnTo>
                  <a:lnTo>
                    <a:pt x="5652261" y="915923"/>
                  </a:lnTo>
                  <a:lnTo>
                    <a:pt x="152653" y="915923"/>
                  </a:lnTo>
                  <a:lnTo>
                    <a:pt x="104396" y="908143"/>
                  </a:lnTo>
                  <a:lnTo>
                    <a:pt x="62490" y="886476"/>
                  </a:lnTo>
                  <a:lnTo>
                    <a:pt x="29447" y="853433"/>
                  </a:lnTo>
                  <a:lnTo>
                    <a:pt x="7780" y="811527"/>
                  </a:lnTo>
                  <a:lnTo>
                    <a:pt x="0" y="763269"/>
                  </a:lnTo>
                  <a:lnTo>
                    <a:pt x="0" y="152653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531870" y="2982544"/>
            <a:ext cx="5459730" cy="19639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0" dirty="0">
                <a:solidFill>
                  <a:srgbClr val="FFFFFF"/>
                </a:solidFill>
                <a:latin typeface="Arial"/>
                <a:cs typeface="Arial"/>
              </a:rPr>
              <a:t>Diagnosis</a:t>
            </a:r>
            <a:endParaRPr lang="en-US" sz="3100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3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100" spc="-5" dirty="0">
                <a:solidFill>
                  <a:srgbClr val="FFFFFF"/>
                </a:solidFill>
                <a:latin typeface="Arial"/>
                <a:cs typeface="Arial"/>
              </a:rPr>
              <a:t>Plan of care</a:t>
            </a:r>
            <a:r>
              <a:rPr lang="en-US" sz="3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100" spc="-5" dirty="0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 Evaluation</a:t>
            </a:r>
            <a:r>
              <a:rPr sz="31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31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8078" y="213234"/>
            <a:ext cx="4605655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92225" marR="975994" indent="-312420">
              <a:lnSpc>
                <a:spcPct val="100000"/>
              </a:lnSpc>
              <a:spcBef>
                <a:spcPts val="15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comunication  (Profesional)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2962" y="0"/>
                </a:lnTo>
              </a:path>
            </a:pathLst>
          </a:custGeom>
          <a:ln w="9143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25761" y="6353555"/>
            <a:ext cx="2056764" cy="0"/>
          </a:xfrm>
          <a:custGeom>
            <a:avLst/>
            <a:gdLst/>
            <a:ahLst/>
            <a:cxnLst/>
            <a:rect l="l" t="t" r="r" b="b"/>
            <a:pathLst>
              <a:path w="2056765">
                <a:moveTo>
                  <a:pt x="0" y="0"/>
                </a:moveTo>
                <a:lnTo>
                  <a:pt x="2056638" y="0"/>
                </a:lnTo>
              </a:path>
            </a:pathLst>
          </a:custGeom>
          <a:ln w="9143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31594" y="882141"/>
            <a:ext cx="72777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64652"/>
                </a:solidFill>
                <a:latin typeface="Bookman Uralic"/>
                <a:cs typeface="Bookman Uralic"/>
              </a:rPr>
              <a:t>BAGAN </a:t>
            </a:r>
            <a:r>
              <a:rPr sz="3200" spc="-5" dirty="0">
                <a:solidFill>
                  <a:srgbClr val="464652"/>
                </a:solidFill>
                <a:latin typeface="Bookman Uralic"/>
                <a:cs typeface="Bookman Uralic"/>
              </a:rPr>
              <a:t>LUAS </a:t>
            </a:r>
            <a:r>
              <a:rPr sz="3200" dirty="0">
                <a:solidFill>
                  <a:srgbClr val="464652"/>
                </a:solidFill>
                <a:latin typeface="Bookman Uralic"/>
                <a:cs typeface="Bookman Uralic"/>
              </a:rPr>
              <a:t>BIDANG </a:t>
            </a:r>
            <a:r>
              <a:rPr sz="3200" spc="-5" dirty="0">
                <a:solidFill>
                  <a:srgbClr val="464652"/>
                </a:solidFill>
                <a:latin typeface="Bookman Uralic"/>
                <a:cs typeface="Bookman Uralic"/>
              </a:rPr>
              <a:t>OVERLAP</a:t>
            </a:r>
            <a:r>
              <a:rPr sz="3200" spc="-75" dirty="0">
                <a:solidFill>
                  <a:srgbClr val="464652"/>
                </a:solidFill>
                <a:latin typeface="Bookman Uralic"/>
                <a:cs typeface="Bookman Uralic"/>
              </a:rPr>
              <a:t> </a:t>
            </a:r>
            <a:r>
              <a:rPr sz="3200" spc="-5" dirty="0">
                <a:solidFill>
                  <a:srgbClr val="464652"/>
                </a:solidFill>
                <a:latin typeface="Bookman Uralic"/>
                <a:cs typeface="Bookman Uralic"/>
              </a:rPr>
              <a:t>FT</a:t>
            </a:r>
            <a:endParaRPr sz="3200">
              <a:latin typeface="Bookman Uralic"/>
              <a:cs typeface="Bookman Ural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05201" y="1438402"/>
            <a:ext cx="7335520" cy="706120"/>
            <a:chOff x="2505201" y="1438402"/>
            <a:chExt cx="7335520" cy="706120"/>
          </a:xfrm>
        </p:grpSpPr>
        <p:sp>
          <p:nvSpPr>
            <p:cNvPr id="8" name="object 8"/>
            <p:cNvSpPr/>
            <p:nvPr/>
          </p:nvSpPr>
          <p:spPr>
            <a:xfrm>
              <a:off x="2515361" y="1448562"/>
              <a:ext cx="7315200" cy="685800"/>
            </a:xfrm>
            <a:custGeom>
              <a:avLst/>
              <a:gdLst/>
              <a:ahLst/>
              <a:cxnLst/>
              <a:rect l="l" t="t" r="r" b="b"/>
              <a:pathLst>
                <a:path w="7315200" h="685800">
                  <a:moveTo>
                    <a:pt x="73152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315200" y="68580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5361" y="1448562"/>
              <a:ext cx="7315200" cy="685800"/>
            </a:xfrm>
            <a:custGeom>
              <a:avLst/>
              <a:gdLst/>
              <a:ahLst/>
              <a:cxnLst/>
              <a:rect l="l" t="t" r="r" b="b"/>
              <a:pathLst>
                <a:path w="7315200" h="685800">
                  <a:moveTo>
                    <a:pt x="0" y="685800"/>
                  </a:moveTo>
                  <a:lnTo>
                    <a:pt x="7315200" y="6858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14600" y="1524000"/>
            <a:ext cx="7239000" cy="370840"/>
          </a:xfrm>
          <a:prstGeom prst="rect">
            <a:avLst/>
          </a:prstGeom>
          <a:solidFill>
            <a:srgbClr val="9FB8CD"/>
          </a:solidFill>
        </p:spPr>
        <p:txBody>
          <a:bodyPr vert="horz" wrap="square" lIns="0" tIns="400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5"/>
              </a:spcBef>
            </a:pPr>
            <a:r>
              <a:rPr sz="1800" spc="-25" dirty="0">
                <a:latin typeface="Arial"/>
                <a:cs typeface="Arial"/>
              </a:rPr>
              <a:t>HEALTH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CARE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14602" y="2057400"/>
            <a:ext cx="8331200" cy="4354830"/>
            <a:chOff x="1514602" y="2057400"/>
            <a:chExt cx="8331200" cy="4354830"/>
          </a:xfrm>
        </p:grpSpPr>
        <p:sp>
          <p:nvSpPr>
            <p:cNvPr id="12" name="object 12"/>
            <p:cNvSpPr/>
            <p:nvPr/>
          </p:nvSpPr>
          <p:spPr>
            <a:xfrm>
              <a:off x="2463038" y="2057399"/>
              <a:ext cx="7382509" cy="1905000"/>
            </a:xfrm>
            <a:custGeom>
              <a:avLst/>
              <a:gdLst/>
              <a:ahLst/>
              <a:cxnLst/>
              <a:rect l="l" t="t" r="r" b="b"/>
              <a:pathLst>
                <a:path w="7382509" h="1905000">
                  <a:moveTo>
                    <a:pt x="103378" y="1664081"/>
                  </a:moveTo>
                  <a:lnTo>
                    <a:pt x="102362" y="1660144"/>
                  </a:lnTo>
                  <a:lnTo>
                    <a:pt x="96266" y="1656588"/>
                  </a:lnTo>
                  <a:lnTo>
                    <a:pt x="92329" y="1657604"/>
                  </a:lnTo>
                  <a:lnTo>
                    <a:pt x="57924" y="1716570"/>
                  </a:lnTo>
                  <a:lnTo>
                    <a:pt x="59563" y="0"/>
                  </a:lnTo>
                  <a:lnTo>
                    <a:pt x="46863" y="0"/>
                  </a:lnTo>
                  <a:lnTo>
                    <a:pt x="45224" y="1716595"/>
                  </a:lnTo>
                  <a:lnTo>
                    <a:pt x="45212" y="1740027"/>
                  </a:lnTo>
                  <a:lnTo>
                    <a:pt x="45212" y="1716570"/>
                  </a:lnTo>
                  <a:lnTo>
                    <a:pt x="10922" y="1657604"/>
                  </a:lnTo>
                  <a:lnTo>
                    <a:pt x="6985" y="1656588"/>
                  </a:lnTo>
                  <a:lnTo>
                    <a:pt x="3937" y="1658239"/>
                  </a:lnTo>
                  <a:lnTo>
                    <a:pt x="1016" y="1660017"/>
                  </a:lnTo>
                  <a:lnTo>
                    <a:pt x="0" y="1663954"/>
                  </a:lnTo>
                  <a:lnTo>
                    <a:pt x="1714" y="1667129"/>
                  </a:lnTo>
                  <a:lnTo>
                    <a:pt x="51562" y="1752600"/>
                  </a:lnTo>
                  <a:lnTo>
                    <a:pt x="58915" y="1740027"/>
                  </a:lnTo>
                  <a:lnTo>
                    <a:pt x="103378" y="1664081"/>
                  </a:lnTo>
                  <a:close/>
                </a:path>
                <a:path w="7382509" h="1905000">
                  <a:moveTo>
                    <a:pt x="7382256" y="1817497"/>
                  </a:moveTo>
                  <a:lnTo>
                    <a:pt x="7381367" y="1813687"/>
                  </a:lnTo>
                  <a:lnTo>
                    <a:pt x="7378319" y="1811782"/>
                  </a:lnTo>
                  <a:lnTo>
                    <a:pt x="7375398" y="1810004"/>
                  </a:lnTo>
                  <a:lnTo>
                    <a:pt x="7371461" y="1810893"/>
                  </a:lnTo>
                  <a:lnTo>
                    <a:pt x="7369556" y="1813941"/>
                  </a:lnTo>
                  <a:lnTo>
                    <a:pt x="7335761" y="1869198"/>
                  </a:lnTo>
                  <a:lnTo>
                    <a:pt x="7374636" y="76327"/>
                  </a:lnTo>
                  <a:lnTo>
                    <a:pt x="7362063" y="76073"/>
                  </a:lnTo>
                  <a:lnTo>
                    <a:pt x="7323074" y="1868766"/>
                  </a:lnTo>
                  <a:lnTo>
                    <a:pt x="7291705" y="1812163"/>
                  </a:lnTo>
                  <a:lnTo>
                    <a:pt x="7290054" y="1809115"/>
                  </a:lnTo>
                  <a:lnTo>
                    <a:pt x="7286117" y="1807972"/>
                  </a:lnTo>
                  <a:lnTo>
                    <a:pt x="7283069" y="1809750"/>
                  </a:lnTo>
                  <a:lnTo>
                    <a:pt x="7280021" y="1811401"/>
                  </a:lnTo>
                  <a:lnTo>
                    <a:pt x="7278878" y="1815338"/>
                  </a:lnTo>
                  <a:lnTo>
                    <a:pt x="7280656" y="1818386"/>
                  </a:lnTo>
                  <a:lnTo>
                    <a:pt x="7328662" y="1905000"/>
                  </a:lnTo>
                  <a:lnTo>
                    <a:pt x="7336295" y="1892554"/>
                  </a:lnTo>
                  <a:lnTo>
                    <a:pt x="7380478" y="1820545"/>
                  </a:lnTo>
                  <a:lnTo>
                    <a:pt x="7382256" y="1817497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72562" y="2820162"/>
              <a:ext cx="6553200" cy="3581400"/>
            </a:xfrm>
            <a:custGeom>
              <a:avLst/>
              <a:gdLst/>
              <a:ahLst/>
              <a:cxnLst/>
              <a:rect l="l" t="t" r="r" b="b"/>
              <a:pathLst>
                <a:path w="6553200" h="3581400">
                  <a:moveTo>
                    <a:pt x="6553200" y="0"/>
                  </a:moveTo>
                  <a:lnTo>
                    <a:pt x="0" y="0"/>
                  </a:lnTo>
                  <a:lnTo>
                    <a:pt x="0" y="3581400"/>
                  </a:lnTo>
                  <a:lnTo>
                    <a:pt x="6553200" y="3581400"/>
                  </a:lnTo>
                  <a:lnTo>
                    <a:pt x="6553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72562" y="2820162"/>
              <a:ext cx="6553200" cy="3581400"/>
            </a:xfrm>
            <a:custGeom>
              <a:avLst/>
              <a:gdLst/>
              <a:ahLst/>
              <a:cxnLst/>
              <a:rect l="l" t="t" r="r" b="b"/>
              <a:pathLst>
                <a:path w="6553200" h="3581400">
                  <a:moveTo>
                    <a:pt x="0" y="3581400"/>
                  </a:moveTo>
                  <a:lnTo>
                    <a:pt x="6553200" y="3581400"/>
                  </a:lnTo>
                  <a:lnTo>
                    <a:pt x="6553200" y="0"/>
                  </a:lnTo>
                  <a:lnTo>
                    <a:pt x="0" y="0"/>
                  </a:lnTo>
                  <a:lnTo>
                    <a:pt x="0" y="35814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4762" y="3963161"/>
              <a:ext cx="2057400" cy="914400"/>
            </a:xfrm>
            <a:custGeom>
              <a:avLst/>
              <a:gdLst/>
              <a:ahLst/>
              <a:cxnLst/>
              <a:rect l="l" t="t" r="r" b="b"/>
              <a:pathLst>
                <a:path w="2057400" h="914400">
                  <a:moveTo>
                    <a:pt x="20574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2057400" y="914400"/>
                  </a:lnTo>
                  <a:lnTo>
                    <a:pt x="20574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4762" y="3963161"/>
              <a:ext cx="2057400" cy="914400"/>
            </a:xfrm>
            <a:custGeom>
              <a:avLst/>
              <a:gdLst/>
              <a:ahLst/>
              <a:cxnLst/>
              <a:rect l="l" t="t" r="r" b="b"/>
              <a:pathLst>
                <a:path w="2057400" h="914400">
                  <a:moveTo>
                    <a:pt x="0" y="914400"/>
                  </a:moveTo>
                  <a:lnTo>
                    <a:pt x="2057400" y="914400"/>
                  </a:lnTo>
                  <a:lnTo>
                    <a:pt x="20574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972561" y="3963161"/>
            <a:ext cx="609600" cy="914400"/>
          </a:xfrm>
          <a:prstGeom prst="rect">
            <a:avLst/>
          </a:prstGeom>
          <a:solidFill>
            <a:srgbClr val="00AF50"/>
          </a:solidFill>
          <a:ln w="19811">
            <a:solidFill>
              <a:srgbClr val="525877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3970" marR="104139" indent="76200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Y/  LOG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4761" y="3963161"/>
            <a:ext cx="1549400" cy="914400"/>
          </a:xfrm>
          <a:prstGeom prst="rect">
            <a:avLst/>
          </a:prstGeom>
          <a:solidFill>
            <a:srgbClr val="00AF50"/>
          </a:solidFill>
          <a:ln w="19812">
            <a:solidFill>
              <a:srgbClr val="525877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07950" indent="191770">
              <a:lnSpc>
                <a:spcPct val="100000"/>
              </a:lnSpc>
              <a:spcBef>
                <a:spcPts val="310"/>
              </a:spcBef>
            </a:pP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HOLOG 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PATHOFISIO</a:t>
            </a:r>
            <a:endParaRPr sz="1800">
              <a:latin typeface="Arial"/>
              <a:cs typeface="Arial"/>
            </a:endParaRPr>
          </a:p>
          <a:p>
            <a:pPr marL="995044" marR="8509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44161" y="3963161"/>
            <a:ext cx="16002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76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90"/>
              </a:spcBef>
            </a:pP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IMPAIRMEN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06361" y="3963161"/>
            <a:ext cx="1600200" cy="914400"/>
          </a:xfrm>
          <a:prstGeom prst="rect">
            <a:avLst/>
          </a:prstGeom>
          <a:solidFill>
            <a:srgbClr val="00AF50"/>
          </a:solidFill>
          <a:ln w="19811">
            <a:solidFill>
              <a:srgbClr val="525877"/>
            </a:solidFill>
          </a:ln>
        </p:spPr>
        <p:txBody>
          <a:bodyPr vert="horz" wrap="square" lIns="0" tIns="17653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139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FUNCTIONA</a:t>
            </a:r>
            <a:endParaRPr sz="1800">
              <a:latin typeface="Arial"/>
              <a:cs typeface="Arial"/>
            </a:endParaRPr>
          </a:p>
          <a:p>
            <a:pPr marL="110489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LLIMITATION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982202" y="3953002"/>
            <a:ext cx="1620520" cy="934719"/>
            <a:chOff x="8982202" y="3953002"/>
            <a:chExt cx="1620520" cy="934719"/>
          </a:xfrm>
        </p:grpSpPr>
        <p:sp>
          <p:nvSpPr>
            <p:cNvPr id="22" name="object 22"/>
            <p:cNvSpPr/>
            <p:nvPr/>
          </p:nvSpPr>
          <p:spPr>
            <a:xfrm>
              <a:off x="8992362" y="3963162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16002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600200" y="9144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992362" y="3963162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0" y="914400"/>
                  </a:moveTo>
                  <a:lnTo>
                    <a:pt x="1600200" y="9144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992361" y="3963161"/>
            <a:ext cx="571500" cy="914400"/>
          </a:xfrm>
          <a:prstGeom prst="rect">
            <a:avLst/>
          </a:prstGeom>
          <a:ln w="19811">
            <a:solidFill>
              <a:srgbClr val="52587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30480"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18224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25761" y="3963161"/>
            <a:ext cx="10668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2984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ABILITY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657601" y="2200401"/>
            <a:ext cx="6421120" cy="2458720"/>
            <a:chOff x="2657601" y="2200401"/>
            <a:chExt cx="6421120" cy="2458720"/>
          </a:xfrm>
        </p:grpSpPr>
        <p:sp>
          <p:nvSpPr>
            <p:cNvPr id="27" name="object 27"/>
            <p:cNvSpPr/>
            <p:nvPr/>
          </p:nvSpPr>
          <p:spPr>
            <a:xfrm>
              <a:off x="3582161" y="42405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557784" y="0"/>
                  </a:moveTo>
                  <a:lnTo>
                    <a:pt x="557784" y="102108"/>
                  </a:lnTo>
                  <a:lnTo>
                    <a:pt x="204215" y="102108"/>
                  </a:lnTo>
                  <a:lnTo>
                    <a:pt x="204215" y="0"/>
                  </a:lnTo>
                  <a:lnTo>
                    <a:pt x="0" y="204216"/>
                  </a:lnTo>
                  <a:lnTo>
                    <a:pt x="204215" y="408432"/>
                  </a:lnTo>
                  <a:lnTo>
                    <a:pt x="204215" y="306324"/>
                  </a:lnTo>
                  <a:lnTo>
                    <a:pt x="557784" y="306324"/>
                  </a:lnTo>
                  <a:lnTo>
                    <a:pt x="557784" y="408432"/>
                  </a:lnTo>
                  <a:lnTo>
                    <a:pt x="762000" y="204216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82161" y="42405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0" y="204216"/>
                  </a:moveTo>
                  <a:lnTo>
                    <a:pt x="204215" y="0"/>
                  </a:lnTo>
                  <a:lnTo>
                    <a:pt x="204215" y="102108"/>
                  </a:lnTo>
                  <a:lnTo>
                    <a:pt x="557784" y="102108"/>
                  </a:lnTo>
                  <a:lnTo>
                    <a:pt x="557784" y="0"/>
                  </a:lnTo>
                  <a:lnTo>
                    <a:pt x="762000" y="204216"/>
                  </a:lnTo>
                  <a:lnTo>
                    <a:pt x="557784" y="408432"/>
                  </a:lnTo>
                  <a:lnTo>
                    <a:pt x="557784" y="306324"/>
                  </a:lnTo>
                  <a:lnTo>
                    <a:pt x="204215" y="306324"/>
                  </a:lnTo>
                  <a:lnTo>
                    <a:pt x="204215" y="408432"/>
                  </a:lnTo>
                  <a:lnTo>
                    <a:pt x="0" y="204216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944361" y="41643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557784" y="0"/>
                  </a:moveTo>
                  <a:lnTo>
                    <a:pt x="557784" y="102108"/>
                  </a:lnTo>
                  <a:lnTo>
                    <a:pt x="204215" y="102108"/>
                  </a:lnTo>
                  <a:lnTo>
                    <a:pt x="204215" y="0"/>
                  </a:lnTo>
                  <a:lnTo>
                    <a:pt x="0" y="204216"/>
                  </a:lnTo>
                  <a:lnTo>
                    <a:pt x="204215" y="408432"/>
                  </a:lnTo>
                  <a:lnTo>
                    <a:pt x="204215" y="306324"/>
                  </a:lnTo>
                  <a:lnTo>
                    <a:pt x="557784" y="306324"/>
                  </a:lnTo>
                  <a:lnTo>
                    <a:pt x="557784" y="408432"/>
                  </a:lnTo>
                  <a:lnTo>
                    <a:pt x="761999" y="204216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44361" y="41643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0" y="204216"/>
                  </a:moveTo>
                  <a:lnTo>
                    <a:pt x="204215" y="0"/>
                  </a:lnTo>
                  <a:lnTo>
                    <a:pt x="204215" y="102108"/>
                  </a:lnTo>
                  <a:lnTo>
                    <a:pt x="557784" y="102108"/>
                  </a:lnTo>
                  <a:lnTo>
                    <a:pt x="557784" y="0"/>
                  </a:lnTo>
                  <a:lnTo>
                    <a:pt x="761999" y="204216"/>
                  </a:lnTo>
                  <a:lnTo>
                    <a:pt x="557784" y="408432"/>
                  </a:lnTo>
                  <a:lnTo>
                    <a:pt x="557784" y="306324"/>
                  </a:lnTo>
                  <a:lnTo>
                    <a:pt x="204215" y="306324"/>
                  </a:lnTo>
                  <a:lnTo>
                    <a:pt x="204215" y="408432"/>
                  </a:lnTo>
                  <a:lnTo>
                    <a:pt x="0" y="204216"/>
                  </a:lnTo>
                  <a:close/>
                </a:path>
              </a:pathLst>
            </a:custGeom>
            <a:ln w="19811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306561" y="42405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557784" y="0"/>
                  </a:moveTo>
                  <a:lnTo>
                    <a:pt x="557784" y="102108"/>
                  </a:lnTo>
                  <a:lnTo>
                    <a:pt x="204216" y="102108"/>
                  </a:lnTo>
                  <a:lnTo>
                    <a:pt x="204216" y="0"/>
                  </a:lnTo>
                  <a:lnTo>
                    <a:pt x="0" y="204216"/>
                  </a:lnTo>
                  <a:lnTo>
                    <a:pt x="204216" y="408432"/>
                  </a:lnTo>
                  <a:lnTo>
                    <a:pt x="204216" y="306324"/>
                  </a:lnTo>
                  <a:lnTo>
                    <a:pt x="557784" y="306324"/>
                  </a:lnTo>
                  <a:lnTo>
                    <a:pt x="557784" y="408432"/>
                  </a:lnTo>
                  <a:lnTo>
                    <a:pt x="762000" y="204216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306561" y="4240529"/>
              <a:ext cx="762000" cy="408940"/>
            </a:xfrm>
            <a:custGeom>
              <a:avLst/>
              <a:gdLst/>
              <a:ahLst/>
              <a:cxnLst/>
              <a:rect l="l" t="t" r="r" b="b"/>
              <a:pathLst>
                <a:path w="762000" h="408939">
                  <a:moveTo>
                    <a:pt x="0" y="204216"/>
                  </a:moveTo>
                  <a:lnTo>
                    <a:pt x="204216" y="0"/>
                  </a:lnTo>
                  <a:lnTo>
                    <a:pt x="204216" y="102108"/>
                  </a:lnTo>
                  <a:lnTo>
                    <a:pt x="557784" y="102108"/>
                  </a:lnTo>
                  <a:lnTo>
                    <a:pt x="557784" y="0"/>
                  </a:lnTo>
                  <a:lnTo>
                    <a:pt x="762000" y="204216"/>
                  </a:lnTo>
                  <a:lnTo>
                    <a:pt x="557784" y="408432"/>
                  </a:lnTo>
                  <a:lnTo>
                    <a:pt x="557784" y="306324"/>
                  </a:lnTo>
                  <a:lnTo>
                    <a:pt x="204216" y="306324"/>
                  </a:lnTo>
                  <a:lnTo>
                    <a:pt x="204216" y="408432"/>
                  </a:lnTo>
                  <a:lnTo>
                    <a:pt x="0" y="204216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67761" y="2210561"/>
              <a:ext cx="1447800" cy="381000"/>
            </a:xfrm>
            <a:custGeom>
              <a:avLst/>
              <a:gdLst/>
              <a:ahLst/>
              <a:cxnLst/>
              <a:rect l="l" t="t" r="r" b="b"/>
              <a:pathLst>
                <a:path w="1447800" h="381000">
                  <a:moveTo>
                    <a:pt x="14478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1447800" y="3810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67761" y="2210561"/>
              <a:ext cx="1447800" cy="381000"/>
            </a:xfrm>
            <a:custGeom>
              <a:avLst/>
              <a:gdLst/>
              <a:ahLst/>
              <a:cxnLst/>
              <a:rect l="l" t="t" r="r" b="b"/>
              <a:pathLst>
                <a:path w="1447800" h="381000">
                  <a:moveTo>
                    <a:pt x="0" y="381000"/>
                  </a:moveTo>
                  <a:lnTo>
                    <a:pt x="1447800" y="381000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903601" y="2139823"/>
            <a:ext cx="97281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MEDICAL  ASPECTS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20361" y="2210561"/>
            <a:ext cx="3810000" cy="3810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DOMAIN OF PT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PRACTICE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525256" y="2200655"/>
            <a:ext cx="1239520" cy="401320"/>
            <a:chOff x="8525256" y="2200655"/>
            <a:chExt cx="1239520" cy="401320"/>
          </a:xfrm>
        </p:grpSpPr>
        <p:sp>
          <p:nvSpPr>
            <p:cNvPr id="38" name="object 38"/>
            <p:cNvSpPr/>
            <p:nvPr/>
          </p:nvSpPr>
          <p:spPr>
            <a:xfrm>
              <a:off x="8535162" y="2210561"/>
              <a:ext cx="1219200" cy="381000"/>
            </a:xfrm>
            <a:custGeom>
              <a:avLst/>
              <a:gdLst/>
              <a:ahLst/>
              <a:cxnLst/>
              <a:rect l="l" t="t" r="r" b="b"/>
              <a:pathLst>
                <a:path w="1219200" h="381000">
                  <a:moveTo>
                    <a:pt x="12192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1219200" y="3810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717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535162" y="2210561"/>
              <a:ext cx="1219200" cy="381000"/>
            </a:xfrm>
            <a:custGeom>
              <a:avLst/>
              <a:gdLst/>
              <a:ahLst/>
              <a:cxnLst/>
              <a:rect l="l" t="t" r="r" b="b"/>
              <a:pathLst>
                <a:path w="1219200" h="381000">
                  <a:moveTo>
                    <a:pt x="0" y="381000"/>
                  </a:moveTo>
                  <a:lnTo>
                    <a:pt x="1219200" y="3810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657335" y="2139823"/>
            <a:ext cx="97281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66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SOCIAL  ASPECTS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86961" y="5182361"/>
            <a:ext cx="23622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45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CARDIORESPIRASI</a:t>
            </a:r>
            <a:endParaRPr sz="1600">
              <a:latin typeface="Arial"/>
              <a:cs typeface="Arial"/>
            </a:endParaRPr>
          </a:p>
          <a:p>
            <a:pPr marL="161925" marR="157480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MUSCUL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SCELE</a:t>
            </a:r>
            <a:r>
              <a:rPr sz="1600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AL  NEUROMUSCULAR 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INTEGUMENTARY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92161" y="5014721"/>
            <a:ext cx="1371600" cy="1005840"/>
          </a:xfrm>
          <a:prstGeom prst="rect">
            <a:avLst/>
          </a:prstGeom>
          <a:solidFill>
            <a:srgbClr val="FBE9AE"/>
          </a:solidFill>
          <a:ln w="19811">
            <a:solidFill>
              <a:srgbClr val="52587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23825" marR="116205" indent="-1270" algn="ctr">
              <a:lnSpc>
                <a:spcPct val="100000"/>
              </a:lnSpc>
              <a:spcBef>
                <a:spcPts val="80"/>
              </a:spcBef>
            </a:pPr>
            <a:r>
              <a:rPr sz="1600" spc="-10" dirty="0">
                <a:latin typeface="Arial"/>
                <a:cs typeface="Arial"/>
              </a:rPr>
              <a:t>PHYSICAL  </a:t>
            </a:r>
            <a:r>
              <a:rPr sz="1600" spc="-5" dirty="0">
                <a:latin typeface="Arial"/>
                <a:cs typeface="Arial"/>
              </a:rPr>
              <a:t>PS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CH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LO  GICAL  SOCIAL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143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182067"/>
            <a:ext cx="977138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solidFill>
                  <a:srgbClr val="464652"/>
                </a:solidFill>
                <a:latin typeface="Bookman Uralic"/>
                <a:cs typeface="Bookman Uralic"/>
              </a:rPr>
              <a:t>COMPARISON OF TERMINOLOGY OF DISABLEMENT  MODELS</a:t>
            </a:r>
            <a:endParaRPr sz="2900">
              <a:latin typeface="Bookman Uralic"/>
              <a:cs typeface="Bookman Ural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974850" y="1928876"/>
          <a:ext cx="8229599" cy="2839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7BA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464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7BA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63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Organ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sistem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7BA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81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7BA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7B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NAGI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Active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patholo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Impairment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Functional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Limitation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disability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ICIDH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Deasease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Impairment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Dusability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Handicap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8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ICF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Impairment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 the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body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structur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ct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Actifity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limitation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Partisipation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Restriction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353555"/>
            <a:ext cx="4954270" cy="0"/>
          </a:xfrm>
          <a:custGeom>
            <a:avLst/>
            <a:gdLst/>
            <a:ahLst/>
            <a:cxnLst/>
            <a:rect l="l" t="t" r="r" b="b"/>
            <a:pathLst>
              <a:path w="4954270">
                <a:moveTo>
                  <a:pt x="0" y="0"/>
                </a:moveTo>
                <a:lnTo>
                  <a:pt x="4953762" y="0"/>
                </a:lnTo>
              </a:path>
            </a:pathLst>
          </a:custGeom>
          <a:ln w="9143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3561" y="6353555"/>
            <a:ext cx="4418965" cy="0"/>
          </a:xfrm>
          <a:custGeom>
            <a:avLst/>
            <a:gdLst/>
            <a:ahLst/>
            <a:cxnLst/>
            <a:rect l="l" t="t" r="r" b="b"/>
            <a:pathLst>
              <a:path w="4418965">
                <a:moveTo>
                  <a:pt x="0" y="0"/>
                </a:moveTo>
                <a:lnTo>
                  <a:pt x="4418838" y="0"/>
                </a:lnTo>
              </a:path>
            </a:pathLst>
          </a:custGeom>
          <a:ln w="9143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027" y="6432803"/>
            <a:ext cx="161925" cy="190500"/>
          </a:xfrm>
          <a:custGeom>
            <a:avLst/>
            <a:gdLst/>
            <a:ahLst/>
            <a:cxnLst/>
            <a:rect l="l" t="t" r="r" b="b"/>
            <a:pathLst>
              <a:path w="161925" h="190500">
                <a:moveTo>
                  <a:pt x="0" y="0"/>
                </a:moveTo>
                <a:lnTo>
                  <a:pt x="0" y="190500"/>
                </a:lnTo>
                <a:lnTo>
                  <a:pt x="161544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6900" y="242062"/>
            <a:ext cx="109982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0245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8F97BE"/>
                </a:solidFill>
                <a:latin typeface="Bookman Uralic"/>
                <a:cs typeface="Bookman Uralic"/>
              </a:rPr>
              <a:t>Patien/ </a:t>
            </a:r>
            <a:r>
              <a:rPr sz="3200" dirty="0">
                <a:solidFill>
                  <a:srgbClr val="8F97BE"/>
                </a:solidFill>
                <a:latin typeface="Bookman Uralic"/>
                <a:cs typeface="Bookman Uralic"/>
              </a:rPr>
              <a:t>client management</a:t>
            </a:r>
            <a:endParaRPr sz="32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tabLst>
                <a:tab pos="1960245" algn="l"/>
                <a:tab pos="10984865" algn="l"/>
              </a:tabLst>
            </a:pPr>
            <a:r>
              <a:rPr sz="3200" u="dash" dirty="0">
                <a:solidFill>
                  <a:srgbClr val="8F97BE"/>
                </a:solidFill>
                <a:uFill>
                  <a:solidFill>
                    <a:srgbClr val="9FB8CD"/>
                  </a:solidFill>
                </a:uFill>
                <a:latin typeface="Bookman Uralic"/>
                <a:cs typeface="Bookman Uralic"/>
              </a:rPr>
              <a:t> 	</a:t>
            </a:r>
            <a:r>
              <a:rPr sz="3200" u="dash" spc="-5" dirty="0">
                <a:solidFill>
                  <a:srgbClr val="8F97BE"/>
                </a:solidFill>
                <a:uFill>
                  <a:solidFill>
                    <a:srgbClr val="9FB8CD"/>
                  </a:solidFill>
                </a:uFill>
                <a:latin typeface="Bookman Uralic"/>
                <a:cs typeface="Bookman Uralic"/>
              </a:rPr>
              <a:t>Standar Proses</a:t>
            </a:r>
            <a:r>
              <a:rPr sz="3200" u="dash" spc="-35" dirty="0">
                <a:solidFill>
                  <a:srgbClr val="8F97BE"/>
                </a:solidFill>
                <a:uFill>
                  <a:solidFill>
                    <a:srgbClr val="9FB8CD"/>
                  </a:solidFill>
                </a:uFill>
                <a:latin typeface="Bookman Uralic"/>
                <a:cs typeface="Bookman Uralic"/>
              </a:rPr>
              <a:t> </a:t>
            </a:r>
            <a:r>
              <a:rPr sz="3200" u="dash" spc="-5" dirty="0">
                <a:solidFill>
                  <a:srgbClr val="8F97BE"/>
                </a:solidFill>
                <a:uFill>
                  <a:solidFill>
                    <a:srgbClr val="9FB8CD"/>
                  </a:solidFill>
                </a:uFill>
                <a:latin typeface="Bookman Uralic"/>
                <a:cs typeface="Bookman Uralic"/>
              </a:rPr>
              <a:t>Fisioterapi	</a:t>
            </a:r>
            <a:endParaRPr sz="3200">
              <a:latin typeface="Bookman Uralic"/>
              <a:cs typeface="Bookman Urali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27086" y="2771748"/>
            <a:ext cx="1737995" cy="1833245"/>
            <a:chOff x="5227086" y="2771748"/>
            <a:chExt cx="1737995" cy="1833245"/>
          </a:xfrm>
        </p:grpSpPr>
        <p:sp>
          <p:nvSpPr>
            <p:cNvPr id="7" name="object 7"/>
            <p:cNvSpPr/>
            <p:nvPr/>
          </p:nvSpPr>
          <p:spPr>
            <a:xfrm>
              <a:off x="5480266" y="2771749"/>
              <a:ext cx="1382395" cy="920115"/>
            </a:xfrm>
            <a:custGeom>
              <a:avLst/>
              <a:gdLst/>
              <a:ahLst/>
              <a:cxnLst/>
              <a:rect l="l" t="t" r="r" b="b"/>
              <a:pathLst>
                <a:path w="1382395" h="920114">
                  <a:moveTo>
                    <a:pt x="1328991" y="435508"/>
                  </a:moveTo>
                  <a:lnTo>
                    <a:pt x="1297927" y="404329"/>
                  </a:lnTo>
                  <a:lnTo>
                    <a:pt x="1265961" y="379514"/>
                  </a:lnTo>
                  <a:lnTo>
                    <a:pt x="1254036" y="373151"/>
                  </a:lnTo>
                  <a:lnTo>
                    <a:pt x="1243126" y="366788"/>
                  </a:lnTo>
                  <a:lnTo>
                    <a:pt x="1195565" y="348335"/>
                  </a:lnTo>
                  <a:lnTo>
                    <a:pt x="1159040" y="341972"/>
                  </a:lnTo>
                  <a:lnTo>
                    <a:pt x="1146238" y="341972"/>
                  </a:lnTo>
                  <a:lnTo>
                    <a:pt x="1082179" y="352920"/>
                  </a:lnTo>
                  <a:lnTo>
                    <a:pt x="1022832" y="383209"/>
                  </a:lnTo>
                  <a:lnTo>
                    <a:pt x="967955" y="432714"/>
                  </a:lnTo>
                  <a:lnTo>
                    <a:pt x="943279" y="464781"/>
                  </a:lnTo>
                  <a:lnTo>
                    <a:pt x="919518" y="500545"/>
                  </a:lnTo>
                  <a:lnTo>
                    <a:pt x="898486" y="540004"/>
                  </a:lnTo>
                  <a:lnTo>
                    <a:pt x="878382" y="584009"/>
                  </a:lnTo>
                  <a:lnTo>
                    <a:pt x="861021" y="631685"/>
                  </a:lnTo>
                  <a:lnTo>
                    <a:pt x="846391" y="683018"/>
                  </a:lnTo>
                  <a:lnTo>
                    <a:pt x="832688" y="737108"/>
                  </a:lnTo>
                  <a:lnTo>
                    <a:pt x="822629" y="794867"/>
                  </a:lnTo>
                  <a:lnTo>
                    <a:pt x="814400" y="855383"/>
                  </a:lnTo>
                  <a:lnTo>
                    <a:pt x="809828" y="919543"/>
                  </a:lnTo>
                  <a:lnTo>
                    <a:pt x="915860" y="919543"/>
                  </a:lnTo>
                  <a:lnTo>
                    <a:pt x="919518" y="878281"/>
                  </a:lnTo>
                  <a:lnTo>
                    <a:pt x="924991" y="838873"/>
                  </a:lnTo>
                  <a:lnTo>
                    <a:pt x="932307" y="801281"/>
                  </a:lnTo>
                  <a:lnTo>
                    <a:pt x="948753" y="734364"/>
                  </a:lnTo>
                  <a:lnTo>
                    <a:pt x="970699" y="677519"/>
                  </a:lnTo>
                  <a:lnTo>
                    <a:pt x="996289" y="630758"/>
                  </a:lnTo>
                  <a:lnTo>
                    <a:pt x="1025486" y="595007"/>
                  </a:lnTo>
                  <a:lnTo>
                    <a:pt x="1058468" y="571169"/>
                  </a:lnTo>
                  <a:lnTo>
                    <a:pt x="1110589" y="557428"/>
                  </a:lnTo>
                  <a:lnTo>
                    <a:pt x="1125181" y="558342"/>
                  </a:lnTo>
                  <a:lnTo>
                    <a:pt x="1169060" y="574840"/>
                  </a:lnTo>
                  <a:lnTo>
                    <a:pt x="1209268" y="607847"/>
                  </a:lnTo>
                  <a:lnTo>
                    <a:pt x="1221193" y="622503"/>
                  </a:lnTo>
                  <a:lnTo>
                    <a:pt x="1328991" y="435508"/>
                  </a:lnTo>
                  <a:close/>
                </a:path>
                <a:path w="1382395" h="920114">
                  <a:moveTo>
                    <a:pt x="1382014" y="334594"/>
                  </a:moveTo>
                  <a:lnTo>
                    <a:pt x="1320749" y="0"/>
                  </a:lnTo>
                  <a:lnTo>
                    <a:pt x="1302486" y="2806"/>
                  </a:lnTo>
                  <a:lnTo>
                    <a:pt x="1296149" y="4584"/>
                  </a:lnTo>
                  <a:lnTo>
                    <a:pt x="1283335" y="6489"/>
                  </a:lnTo>
                  <a:lnTo>
                    <a:pt x="1276870" y="8280"/>
                  </a:lnTo>
                  <a:lnTo>
                    <a:pt x="1270520" y="9169"/>
                  </a:lnTo>
                  <a:lnTo>
                    <a:pt x="1222082" y="19227"/>
                  </a:lnTo>
                  <a:lnTo>
                    <a:pt x="1127963" y="43154"/>
                  </a:lnTo>
                  <a:lnTo>
                    <a:pt x="1034618" y="70637"/>
                  </a:lnTo>
                  <a:lnTo>
                    <a:pt x="988974" y="86169"/>
                  </a:lnTo>
                  <a:lnTo>
                    <a:pt x="899414" y="119253"/>
                  </a:lnTo>
                  <a:lnTo>
                    <a:pt x="854608" y="137579"/>
                  </a:lnTo>
                  <a:lnTo>
                    <a:pt x="811657" y="155905"/>
                  </a:lnTo>
                  <a:lnTo>
                    <a:pt x="767791" y="175120"/>
                  </a:lnTo>
                  <a:lnTo>
                    <a:pt x="683691" y="217246"/>
                  </a:lnTo>
                  <a:lnTo>
                    <a:pt x="641654" y="239268"/>
                  </a:lnTo>
                  <a:lnTo>
                    <a:pt x="561213" y="285076"/>
                  </a:lnTo>
                  <a:lnTo>
                    <a:pt x="521004" y="309905"/>
                  </a:lnTo>
                  <a:lnTo>
                    <a:pt x="481698" y="335610"/>
                  </a:lnTo>
                  <a:lnTo>
                    <a:pt x="443306" y="361188"/>
                  </a:lnTo>
                  <a:lnTo>
                    <a:pt x="405828" y="387781"/>
                  </a:lnTo>
                  <a:lnTo>
                    <a:pt x="368350" y="415277"/>
                  </a:lnTo>
                  <a:lnTo>
                    <a:pt x="331800" y="442760"/>
                  </a:lnTo>
                  <a:lnTo>
                    <a:pt x="295236" y="472160"/>
                  </a:lnTo>
                  <a:lnTo>
                    <a:pt x="259575" y="501434"/>
                  </a:lnTo>
                  <a:lnTo>
                    <a:pt x="224853" y="531723"/>
                  </a:lnTo>
                  <a:lnTo>
                    <a:pt x="191033" y="562000"/>
                  </a:lnTo>
                  <a:lnTo>
                    <a:pt x="157213" y="594080"/>
                  </a:lnTo>
                  <a:lnTo>
                    <a:pt x="124307" y="626186"/>
                  </a:lnTo>
                  <a:lnTo>
                    <a:pt x="92316" y="658266"/>
                  </a:lnTo>
                  <a:lnTo>
                    <a:pt x="61239" y="691261"/>
                  </a:lnTo>
                  <a:lnTo>
                    <a:pt x="30162" y="725182"/>
                  </a:lnTo>
                  <a:lnTo>
                    <a:pt x="0" y="760031"/>
                  </a:lnTo>
                  <a:lnTo>
                    <a:pt x="240385" y="760031"/>
                  </a:lnTo>
                  <a:lnTo>
                    <a:pt x="361048" y="914958"/>
                  </a:lnTo>
                  <a:lnTo>
                    <a:pt x="467067" y="914958"/>
                  </a:lnTo>
                  <a:lnTo>
                    <a:pt x="491744" y="915885"/>
                  </a:lnTo>
                  <a:lnTo>
                    <a:pt x="702881" y="915885"/>
                  </a:lnTo>
                  <a:lnTo>
                    <a:pt x="705624" y="844372"/>
                  </a:lnTo>
                  <a:lnTo>
                    <a:pt x="712939" y="774687"/>
                  </a:lnTo>
                  <a:lnTo>
                    <a:pt x="723912" y="707771"/>
                  </a:lnTo>
                  <a:lnTo>
                    <a:pt x="738543" y="643597"/>
                  </a:lnTo>
                  <a:lnTo>
                    <a:pt x="756818" y="583095"/>
                  </a:lnTo>
                  <a:lnTo>
                    <a:pt x="779665" y="525360"/>
                  </a:lnTo>
                  <a:lnTo>
                    <a:pt x="804354" y="472160"/>
                  </a:lnTo>
                  <a:lnTo>
                    <a:pt x="832688" y="422656"/>
                  </a:lnTo>
                  <a:lnTo>
                    <a:pt x="863752" y="377736"/>
                  </a:lnTo>
                  <a:lnTo>
                    <a:pt x="897572" y="337388"/>
                  </a:lnTo>
                  <a:lnTo>
                    <a:pt x="933221" y="302514"/>
                  </a:lnTo>
                  <a:lnTo>
                    <a:pt x="971613" y="273253"/>
                  </a:lnTo>
                  <a:lnTo>
                    <a:pt x="1010920" y="249326"/>
                  </a:lnTo>
                  <a:lnTo>
                    <a:pt x="1053007" y="232016"/>
                  </a:lnTo>
                  <a:lnTo>
                    <a:pt x="1095883" y="221830"/>
                  </a:lnTo>
                  <a:lnTo>
                    <a:pt x="1140650" y="218262"/>
                  </a:lnTo>
                  <a:lnTo>
                    <a:pt x="1173632" y="220052"/>
                  </a:lnTo>
                  <a:lnTo>
                    <a:pt x="1222082" y="230098"/>
                  </a:lnTo>
                  <a:lnTo>
                    <a:pt x="1268628" y="248424"/>
                  </a:lnTo>
                  <a:lnTo>
                    <a:pt x="1313522" y="275031"/>
                  </a:lnTo>
                  <a:lnTo>
                    <a:pt x="1369199" y="320840"/>
                  </a:lnTo>
                  <a:lnTo>
                    <a:pt x="1382014" y="334594"/>
                  </a:lnTo>
                  <a:close/>
                </a:path>
              </a:pathLst>
            </a:custGeom>
            <a:solidFill>
              <a:srgbClr val="007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58702" y="3583111"/>
              <a:ext cx="175494" cy="1035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7086" y="3207255"/>
              <a:ext cx="1737995" cy="1397635"/>
            </a:xfrm>
            <a:custGeom>
              <a:avLst/>
              <a:gdLst/>
              <a:ahLst/>
              <a:cxnLst/>
              <a:rect l="l" t="t" r="r" b="b"/>
              <a:pathLst>
                <a:path w="1737995" h="1397635">
                  <a:moveTo>
                    <a:pt x="1582180" y="0"/>
                  </a:moveTo>
                  <a:lnTo>
                    <a:pt x="1474374" y="186992"/>
                  </a:lnTo>
                  <a:lnTo>
                    <a:pt x="1492638" y="214508"/>
                  </a:lnTo>
                  <a:lnTo>
                    <a:pt x="1510014" y="246591"/>
                  </a:lnTo>
                  <a:lnTo>
                    <a:pt x="1537409" y="319935"/>
                  </a:lnTo>
                  <a:lnTo>
                    <a:pt x="1547428" y="361182"/>
                  </a:lnTo>
                  <a:lnTo>
                    <a:pt x="1554784" y="405191"/>
                  </a:lnTo>
                  <a:lnTo>
                    <a:pt x="1559350" y="451949"/>
                  </a:lnTo>
                  <a:lnTo>
                    <a:pt x="1561126" y="499623"/>
                  </a:lnTo>
                  <a:lnTo>
                    <a:pt x="1560238" y="538121"/>
                  </a:lnTo>
                  <a:lnTo>
                    <a:pt x="1557448" y="576632"/>
                  </a:lnTo>
                  <a:lnTo>
                    <a:pt x="1545653" y="647227"/>
                  </a:lnTo>
                  <a:lnTo>
                    <a:pt x="1527389" y="712311"/>
                  </a:lnTo>
                  <a:lnTo>
                    <a:pt x="1503545" y="768232"/>
                  </a:lnTo>
                  <a:lnTo>
                    <a:pt x="1474374" y="814074"/>
                  </a:lnTo>
                  <a:lnTo>
                    <a:pt x="1440511" y="849823"/>
                  </a:lnTo>
                  <a:lnTo>
                    <a:pt x="1402969" y="871827"/>
                  </a:lnTo>
                  <a:lnTo>
                    <a:pt x="1363779" y="879171"/>
                  </a:lnTo>
                  <a:lnTo>
                    <a:pt x="1345389" y="877338"/>
                  </a:lnTo>
                  <a:lnTo>
                    <a:pt x="1295164" y="855334"/>
                  </a:lnTo>
                  <a:lnTo>
                    <a:pt x="1264103" y="827831"/>
                  </a:lnTo>
                  <a:lnTo>
                    <a:pt x="1236683" y="790237"/>
                  </a:lnTo>
                  <a:lnTo>
                    <a:pt x="1212915" y="744395"/>
                  </a:lnTo>
                  <a:lnTo>
                    <a:pt x="1192800" y="691223"/>
                  </a:lnTo>
                  <a:lnTo>
                    <a:pt x="1178176" y="632553"/>
                  </a:lnTo>
                  <a:lnTo>
                    <a:pt x="1169045" y="568373"/>
                  </a:lnTo>
                  <a:lnTo>
                    <a:pt x="1258612" y="568373"/>
                  </a:lnTo>
                  <a:lnTo>
                    <a:pt x="1265017" y="597720"/>
                  </a:lnTo>
                  <a:lnTo>
                    <a:pt x="1273223" y="624306"/>
                  </a:lnTo>
                  <a:lnTo>
                    <a:pt x="1294276" y="667386"/>
                  </a:lnTo>
                  <a:lnTo>
                    <a:pt x="1320784" y="695805"/>
                  </a:lnTo>
                  <a:lnTo>
                    <a:pt x="1351857" y="705897"/>
                  </a:lnTo>
                  <a:lnTo>
                    <a:pt x="1371896" y="701315"/>
                  </a:lnTo>
                  <a:lnTo>
                    <a:pt x="1406647" y="671051"/>
                  </a:lnTo>
                  <a:lnTo>
                    <a:pt x="1433155" y="615130"/>
                  </a:lnTo>
                  <a:lnTo>
                    <a:pt x="1447867" y="541787"/>
                  </a:lnTo>
                  <a:lnTo>
                    <a:pt x="1449643" y="499623"/>
                  </a:lnTo>
                  <a:lnTo>
                    <a:pt x="1447867" y="458363"/>
                  </a:lnTo>
                  <a:lnTo>
                    <a:pt x="1442287" y="419865"/>
                  </a:lnTo>
                  <a:lnTo>
                    <a:pt x="1421360" y="353852"/>
                  </a:lnTo>
                  <a:lnTo>
                    <a:pt x="1390286" y="310759"/>
                  </a:lnTo>
                  <a:lnTo>
                    <a:pt x="1351857" y="294266"/>
                  </a:lnTo>
                  <a:lnTo>
                    <a:pt x="1333593" y="297931"/>
                  </a:lnTo>
                  <a:lnTo>
                    <a:pt x="1299730" y="325433"/>
                  </a:lnTo>
                  <a:lnTo>
                    <a:pt x="1273223" y="375856"/>
                  </a:lnTo>
                  <a:lnTo>
                    <a:pt x="1256785" y="442773"/>
                  </a:lnTo>
                  <a:lnTo>
                    <a:pt x="1253133" y="480368"/>
                  </a:lnTo>
                  <a:lnTo>
                    <a:pt x="1308862" y="480368"/>
                  </a:lnTo>
                  <a:lnTo>
                    <a:pt x="1314315" y="479451"/>
                  </a:lnTo>
                  <a:lnTo>
                    <a:pt x="1317993" y="479451"/>
                  </a:lnTo>
                  <a:lnTo>
                    <a:pt x="1335369" y="437275"/>
                  </a:lnTo>
                  <a:lnTo>
                    <a:pt x="1351857" y="429028"/>
                  </a:lnTo>
                  <a:lnTo>
                    <a:pt x="1359213" y="430861"/>
                  </a:lnTo>
                  <a:lnTo>
                    <a:pt x="1383818" y="472121"/>
                  </a:lnTo>
                  <a:lnTo>
                    <a:pt x="1386608" y="499623"/>
                  </a:lnTo>
                  <a:lnTo>
                    <a:pt x="1385720" y="514284"/>
                  </a:lnTo>
                  <a:lnTo>
                    <a:pt x="1371008" y="558293"/>
                  </a:lnTo>
                  <a:lnTo>
                    <a:pt x="1351857" y="570205"/>
                  </a:lnTo>
                  <a:lnTo>
                    <a:pt x="1346403" y="569289"/>
                  </a:lnTo>
                  <a:lnTo>
                    <a:pt x="1320784" y="533540"/>
                  </a:lnTo>
                  <a:lnTo>
                    <a:pt x="1318881" y="524376"/>
                  </a:lnTo>
                  <a:lnTo>
                    <a:pt x="614228" y="524376"/>
                  </a:lnTo>
                  <a:lnTo>
                    <a:pt x="481691" y="695805"/>
                  </a:lnTo>
                  <a:lnTo>
                    <a:pt x="183717" y="695805"/>
                  </a:lnTo>
                  <a:lnTo>
                    <a:pt x="307110" y="524376"/>
                  </a:lnTo>
                  <a:lnTo>
                    <a:pt x="99628" y="524376"/>
                  </a:lnTo>
                  <a:lnTo>
                    <a:pt x="86832" y="543619"/>
                  </a:lnTo>
                  <a:lnTo>
                    <a:pt x="35646" y="624306"/>
                  </a:lnTo>
                  <a:lnTo>
                    <a:pt x="0" y="684809"/>
                  </a:lnTo>
                  <a:lnTo>
                    <a:pt x="1244901" y="1397146"/>
                  </a:lnTo>
                  <a:lnTo>
                    <a:pt x="1261364" y="1369642"/>
                  </a:lnTo>
                  <a:lnTo>
                    <a:pt x="1270559" y="1355891"/>
                  </a:lnTo>
                  <a:lnTo>
                    <a:pt x="1278676" y="1342139"/>
                  </a:lnTo>
                  <a:lnTo>
                    <a:pt x="1288823" y="1328388"/>
                  </a:lnTo>
                  <a:lnTo>
                    <a:pt x="1307086" y="1302718"/>
                  </a:lnTo>
                  <a:lnTo>
                    <a:pt x="1327125" y="1277048"/>
                  </a:lnTo>
                  <a:lnTo>
                    <a:pt x="1338159" y="1265132"/>
                  </a:lnTo>
                  <a:lnTo>
                    <a:pt x="1359213" y="1240379"/>
                  </a:lnTo>
                  <a:lnTo>
                    <a:pt x="1382042" y="1217458"/>
                  </a:lnTo>
                  <a:lnTo>
                    <a:pt x="1392950" y="1205533"/>
                  </a:lnTo>
                  <a:lnTo>
                    <a:pt x="1404872" y="1194537"/>
                  </a:lnTo>
                  <a:lnTo>
                    <a:pt x="1393838" y="1194537"/>
                  </a:lnTo>
                  <a:lnTo>
                    <a:pt x="1351857" y="1191789"/>
                  </a:lnTo>
                  <a:lnTo>
                    <a:pt x="1311652" y="1181709"/>
                  </a:lnTo>
                  <a:lnTo>
                    <a:pt x="1272335" y="1167035"/>
                  </a:lnTo>
                  <a:lnTo>
                    <a:pt x="1234857" y="1145947"/>
                  </a:lnTo>
                  <a:lnTo>
                    <a:pt x="1198292" y="1120277"/>
                  </a:lnTo>
                  <a:lnTo>
                    <a:pt x="1163553" y="1089110"/>
                  </a:lnTo>
                  <a:lnTo>
                    <a:pt x="1131566" y="1054277"/>
                  </a:lnTo>
                  <a:lnTo>
                    <a:pt x="1101406" y="1013933"/>
                  </a:lnTo>
                  <a:lnTo>
                    <a:pt x="1073073" y="969924"/>
                  </a:lnTo>
                  <a:lnTo>
                    <a:pt x="1048392" y="921334"/>
                  </a:lnTo>
                  <a:lnTo>
                    <a:pt x="1025537" y="869995"/>
                  </a:lnTo>
                  <a:lnTo>
                    <a:pt x="1005434" y="814990"/>
                  </a:lnTo>
                  <a:lnTo>
                    <a:pt x="988972" y="757236"/>
                  </a:lnTo>
                  <a:lnTo>
                    <a:pt x="975262" y="696721"/>
                  </a:lnTo>
                  <a:lnTo>
                    <a:pt x="965217" y="633469"/>
                  </a:lnTo>
                  <a:lnTo>
                    <a:pt x="958812" y="568373"/>
                  </a:lnTo>
                  <a:lnTo>
                    <a:pt x="1063928" y="568373"/>
                  </a:lnTo>
                  <a:lnTo>
                    <a:pt x="1069407" y="622474"/>
                  </a:lnTo>
                  <a:lnTo>
                    <a:pt x="1077638" y="674729"/>
                  </a:lnTo>
                  <a:lnTo>
                    <a:pt x="1087696" y="724236"/>
                  </a:lnTo>
                  <a:lnTo>
                    <a:pt x="1100493" y="771897"/>
                  </a:lnTo>
                  <a:lnTo>
                    <a:pt x="1116030" y="817739"/>
                  </a:lnTo>
                  <a:lnTo>
                    <a:pt x="1133393" y="859915"/>
                  </a:lnTo>
                  <a:lnTo>
                    <a:pt x="1153508" y="899330"/>
                  </a:lnTo>
                  <a:lnTo>
                    <a:pt x="1174524" y="936008"/>
                  </a:lnTo>
                  <a:lnTo>
                    <a:pt x="1198292" y="969008"/>
                  </a:lnTo>
                  <a:lnTo>
                    <a:pt x="1222973" y="998343"/>
                  </a:lnTo>
                  <a:lnTo>
                    <a:pt x="1276901" y="1046017"/>
                  </a:lnTo>
                  <a:lnTo>
                    <a:pt x="1336257" y="1075352"/>
                  </a:lnTo>
                  <a:lnTo>
                    <a:pt x="1399418" y="1085444"/>
                  </a:lnTo>
                  <a:lnTo>
                    <a:pt x="1434169" y="1082695"/>
                  </a:lnTo>
                  <a:lnTo>
                    <a:pt x="1499867" y="1058858"/>
                  </a:lnTo>
                  <a:lnTo>
                    <a:pt x="1560238" y="1013933"/>
                  </a:lnTo>
                  <a:lnTo>
                    <a:pt x="1588521" y="984598"/>
                  </a:lnTo>
                  <a:lnTo>
                    <a:pt x="1614141" y="950669"/>
                  </a:lnTo>
                  <a:lnTo>
                    <a:pt x="1638873" y="912171"/>
                  </a:lnTo>
                  <a:lnTo>
                    <a:pt x="1659926" y="870911"/>
                  </a:lnTo>
                  <a:lnTo>
                    <a:pt x="1679965" y="825082"/>
                  </a:lnTo>
                  <a:lnTo>
                    <a:pt x="1696453" y="776492"/>
                  </a:lnTo>
                  <a:lnTo>
                    <a:pt x="1711039" y="725152"/>
                  </a:lnTo>
                  <a:lnTo>
                    <a:pt x="1722073" y="671051"/>
                  </a:lnTo>
                  <a:lnTo>
                    <a:pt x="1730317" y="614214"/>
                  </a:lnTo>
                  <a:lnTo>
                    <a:pt x="1735770" y="555544"/>
                  </a:lnTo>
                  <a:lnTo>
                    <a:pt x="1737546" y="495042"/>
                  </a:lnTo>
                  <a:lnTo>
                    <a:pt x="1736658" y="456531"/>
                  </a:lnTo>
                  <a:lnTo>
                    <a:pt x="1734883" y="418032"/>
                  </a:lnTo>
                  <a:lnTo>
                    <a:pt x="1726639" y="344689"/>
                  </a:lnTo>
                  <a:lnTo>
                    <a:pt x="1712941" y="275010"/>
                  </a:lnTo>
                  <a:lnTo>
                    <a:pt x="1684531" y="177829"/>
                  </a:lnTo>
                  <a:lnTo>
                    <a:pt x="1659926" y="119121"/>
                  </a:lnTo>
                  <a:lnTo>
                    <a:pt x="1631516" y="66942"/>
                  </a:lnTo>
                  <a:lnTo>
                    <a:pt x="1599555" y="20999"/>
                  </a:lnTo>
                  <a:lnTo>
                    <a:pt x="1582180" y="0"/>
                  </a:lnTo>
                  <a:close/>
                </a:path>
              </a:pathLst>
            </a:custGeom>
            <a:solidFill>
              <a:srgbClr val="007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200" y="2548420"/>
            <a:ext cx="1900096" cy="732893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754380" marR="134620" indent="-614680">
              <a:lnSpc>
                <a:spcPct val="100000"/>
              </a:lnSpc>
              <a:spcBef>
                <a:spcPts val="139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AMIN</a:t>
            </a: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IO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3361" y="1448561"/>
            <a:ext cx="1752600" cy="914400"/>
          </a:xfrm>
          <a:prstGeom prst="rect">
            <a:avLst/>
          </a:prstGeom>
          <a:solidFill>
            <a:srgbClr val="00AF50"/>
          </a:solidFill>
          <a:ln w="19811">
            <a:solidFill>
              <a:srgbClr val="525877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DIAGNOSIS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58961" y="2515361"/>
            <a:ext cx="16764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marL="14541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PROGNOSIS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6561" y="4572761"/>
            <a:ext cx="18288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831215" marR="140335" indent="-686435">
              <a:lnSpc>
                <a:spcPct val="100000"/>
              </a:lnSpc>
              <a:spcBef>
                <a:spcPts val="139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VEN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IO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3361" y="5563361"/>
            <a:ext cx="1600200" cy="914400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15055" y="3508247"/>
            <a:ext cx="504825" cy="998219"/>
            <a:chOff x="3115055" y="3508247"/>
            <a:chExt cx="504825" cy="998219"/>
          </a:xfrm>
        </p:grpSpPr>
        <p:sp>
          <p:nvSpPr>
            <p:cNvPr id="17" name="object 17"/>
            <p:cNvSpPr/>
            <p:nvPr/>
          </p:nvSpPr>
          <p:spPr>
            <a:xfrm>
              <a:off x="3124961" y="351815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242315" y="0"/>
                  </a:moveTo>
                  <a:lnTo>
                    <a:pt x="0" y="242316"/>
                  </a:lnTo>
                  <a:lnTo>
                    <a:pt x="121157" y="242316"/>
                  </a:lnTo>
                  <a:lnTo>
                    <a:pt x="121157" y="978408"/>
                  </a:lnTo>
                  <a:lnTo>
                    <a:pt x="363474" y="978408"/>
                  </a:lnTo>
                  <a:lnTo>
                    <a:pt x="363474" y="242316"/>
                  </a:lnTo>
                  <a:lnTo>
                    <a:pt x="484632" y="242316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24961" y="351815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242316"/>
                  </a:moveTo>
                  <a:lnTo>
                    <a:pt x="242315" y="0"/>
                  </a:lnTo>
                  <a:lnTo>
                    <a:pt x="484632" y="242316"/>
                  </a:lnTo>
                  <a:lnTo>
                    <a:pt x="363474" y="242316"/>
                  </a:lnTo>
                  <a:lnTo>
                    <a:pt x="363474" y="978408"/>
                  </a:lnTo>
                  <a:lnTo>
                    <a:pt x="121157" y="978408"/>
                  </a:lnTo>
                  <a:lnTo>
                    <a:pt x="121157" y="242316"/>
                  </a:lnTo>
                  <a:lnTo>
                    <a:pt x="0" y="242316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267455" y="1743455"/>
            <a:ext cx="2230120" cy="736600"/>
            <a:chOff x="3267455" y="1743455"/>
            <a:chExt cx="2230120" cy="736600"/>
          </a:xfrm>
        </p:grpSpPr>
        <p:sp>
          <p:nvSpPr>
            <p:cNvPr id="20" name="object 20"/>
            <p:cNvSpPr/>
            <p:nvPr/>
          </p:nvSpPr>
          <p:spPr>
            <a:xfrm>
              <a:off x="3277361" y="1753361"/>
              <a:ext cx="2209800" cy="716280"/>
            </a:xfrm>
            <a:custGeom>
              <a:avLst/>
              <a:gdLst/>
              <a:ahLst/>
              <a:cxnLst/>
              <a:rect l="l" t="t" r="r" b="b"/>
              <a:pathLst>
                <a:path w="2209800" h="716280">
                  <a:moveTo>
                    <a:pt x="2030729" y="0"/>
                  </a:moveTo>
                  <a:lnTo>
                    <a:pt x="2030729" y="89535"/>
                  </a:lnTo>
                  <a:lnTo>
                    <a:pt x="313309" y="89535"/>
                  </a:lnTo>
                  <a:lnTo>
                    <a:pt x="267024" y="92933"/>
                  </a:lnTo>
                  <a:lnTo>
                    <a:pt x="222843" y="102805"/>
                  </a:lnTo>
                  <a:lnTo>
                    <a:pt x="181252" y="118664"/>
                  </a:lnTo>
                  <a:lnTo>
                    <a:pt x="142736" y="140026"/>
                  </a:lnTo>
                  <a:lnTo>
                    <a:pt x="107780" y="166405"/>
                  </a:lnTo>
                  <a:lnTo>
                    <a:pt x="76870" y="197315"/>
                  </a:lnTo>
                  <a:lnTo>
                    <a:pt x="50491" y="232271"/>
                  </a:lnTo>
                  <a:lnTo>
                    <a:pt x="29129" y="270787"/>
                  </a:lnTo>
                  <a:lnTo>
                    <a:pt x="13270" y="312378"/>
                  </a:lnTo>
                  <a:lnTo>
                    <a:pt x="3398" y="356559"/>
                  </a:lnTo>
                  <a:lnTo>
                    <a:pt x="0" y="402843"/>
                  </a:lnTo>
                  <a:lnTo>
                    <a:pt x="0" y="716279"/>
                  </a:lnTo>
                  <a:lnTo>
                    <a:pt x="179070" y="716279"/>
                  </a:lnTo>
                  <a:lnTo>
                    <a:pt x="179070" y="402843"/>
                  </a:lnTo>
                  <a:lnTo>
                    <a:pt x="185910" y="360402"/>
                  </a:lnTo>
                  <a:lnTo>
                    <a:pt x="204961" y="323551"/>
                  </a:lnTo>
                  <a:lnTo>
                    <a:pt x="234016" y="294496"/>
                  </a:lnTo>
                  <a:lnTo>
                    <a:pt x="270867" y="275445"/>
                  </a:lnTo>
                  <a:lnTo>
                    <a:pt x="313309" y="268604"/>
                  </a:lnTo>
                  <a:lnTo>
                    <a:pt x="2030729" y="268604"/>
                  </a:lnTo>
                  <a:lnTo>
                    <a:pt x="2030729" y="358139"/>
                  </a:lnTo>
                  <a:lnTo>
                    <a:pt x="2209800" y="179070"/>
                  </a:lnTo>
                  <a:lnTo>
                    <a:pt x="203072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7361" y="1753361"/>
              <a:ext cx="2209800" cy="716280"/>
            </a:xfrm>
            <a:custGeom>
              <a:avLst/>
              <a:gdLst/>
              <a:ahLst/>
              <a:cxnLst/>
              <a:rect l="l" t="t" r="r" b="b"/>
              <a:pathLst>
                <a:path w="2209800" h="716280">
                  <a:moveTo>
                    <a:pt x="0" y="716279"/>
                  </a:moveTo>
                  <a:lnTo>
                    <a:pt x="0" y="402843"/>
                  </a:lnTo>
                  <a:lnTo>
                    <a:pt x="3398" y="356559"/>
                  </a:lnTo>
                  <a:lnTo>
                    <a:pt x="13270" y="312378"/>
                  </a:lnTo>
                  <a:lnTo>
                    <a:pt x="29129" y="270787"/>
                  </a:lnTo>
                  <a:lnTo>
                    <a:pt x="50491" y="232271"/>
                  </a:lnTo>
                  <a:lnTo>
                    <a:pt x="76870" y="197315"/>
                  </a:lnTo>
                  <a:lnTo>
                    <a:pt x="107780" y="166405"/>
                  </a:lnTo>
                  <a:lnTo>
                    <a:pt x="142736" y="140026"/>
                  </a:lnTo>
                  <a:lnTo>
                    <a:pt x="181252" y="118664"/>
                  </a:lnTo>
                  <a:lnTo>
                    <a:pt x="222843" y="102805"/>
                  </a:lnTo>
                  <a:lnTo>
                    <a:pt x="267024" y="92933"/>
                  </a:lnTo>
                  <a:lnTo>
                    <a:pt x="313309" y="89535"/>
                  </a:lnTo>
                  <a:lnTo>
                    <a:pt x="2030729" y="89535"/>
                  </a:lnTo>
                  <a:lnTo>
                    <a:pt x="2030729" y="0"/>
                  </a:lnTo>
                  <a:lnTo>
                    <a:pt x="2209800" y="179070"/>
                  </a:lnTo>
                  <a:lnTo>
                    <a:pt x="2030729" y="358139"/>
                  </a:lnTo>
                  <a:lnTo>
                    <a:pt x="2030729" y="268604"/>
                  </a:lnTo>
                  <a:lnTo>
                    <a:pt x="313309" y="268604"/>
                  </a:lnTo>
                  <a:lnTo>
                    <a:pt x="270867" y="275445"/>
                  </a:lnTo>
                  <a:lnTo>
                    <a:pt x="234016" y="294496"/>
                  </a:lnTo>
                  <a:lnTo>
                    <a:pt x="204961" y="323551"/>
                  </a:lnTo>
                  <a:lnTo>
                    <a:pt x="185910" y="360402"/>
                  </a:lnTo>
                  <a:lnTo>
                    <a:pt x="179070" y="402843"/>
                  </a:lnTo>
                  <a:lnTo>
                    <a:pt x="179070" y="716279"/>
                  </a:lnTo>
                  <a:lnTo>
                    <a:pt x="0" y="716279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9211056" y="3508247"/>
            <a:ext cx="504825" cy="998219"/>
            <a:chOff x="9211056" y="3508247"/>
            <a:chExt cx="504825" cy="998219"/>
          </a:xfrm>
        </p:grpSpPr>
        <p:sp>
          <p:nvSpPr>
            <p:cNvPr id="23" name="object 23"/>
            <p:cNvSpPr/>
            <p:nvPr/>
          </p:nvSpPr>
          <p:spPr>
            <a:xfrm>
              <a:off x="9220962" y="351815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363474" y="0"/>
                  </a:moveTo>
                  <a:lnTo>
                    <a:pt x="121158" y="0"/>
                  </a:lnTo>
                  <a:lnTo>
                    <a:pt x="121158" y="736092"/>
                  </a:lnTo>
                  <a:lnTo>
                    <a:pt x="0" y="736092"/>
                  </a:lnTo>
                  <a:lnTo>
                    <a:pt x="242316" y="978408"/>
                  </a:lnTo>
                  <a:lnTo>
                    <a:pt x="484632" y="736092"/>
                  </a:lnTo>
                  <a:lnTo>
                    <a:pt x="363474" y="736092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220962" y="351815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736092"/>
                  </a:moveTo>
                  <a:lnTo>
                    <a:pt x="121158" y="736092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2"/>
                  </a:lnTo>
                  <a:lnTo>
                    <a:pt x="484632" y="736092"/>
                  </a:lnTo>
                  <a:lnTo>
                    <a:pt x="242316" y="978408"/>
                  </a:lnTo>
                  <a:lnTo>
                    <a:pt x="0" y="736092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7458456" y="1778507"/>
            <a:ext cx="2001520" cy="670560"/>
            <a:chOff x="7458456" y="1778507"/>
            <a:chExt cx="2001520" cy="670560"/>
          </a:xfrm>
        </p:grpSpPr>
        <p:sp>
          <p:nvSpPr>
            <p:cNvPr id="26" name="object 26"/>
            <p:cNvSpPr/>
            <p:nvPr/>
          </p:nvSpPr>
          <p:spPr>
            <a:xfrm>
              <a:off x="7468362" y="1788413"/>
              <a:ext cx="1981200" cy="650875"/>
            </a:xfrm>
            <a:custGeom>
              <a:avLst/>
              <a:gdLst/>
              <a:ahLst/>
              <a:cxnLst/>
              <a:rect l="l" t="t" r="r" b="b"/>
              <a:pathLst>
                <a:path w="1981200" h="650875">
                  <a:moveTo>
                    <a:pt x="1615186" y="0"/>
                  </a:moveTo>
                  <a:lnTo>
                    <a:pt x="0" y="0"/>
                  </a:lnTo>
                  <a:lnTo>
                    <a:pt x="0" y="162687"/>
                  </a:lnTo>
                  <a:lnTo>
                    <a:pt x="1615186" y="162687"/>
                  </a:lnTo>
                  <a:lnTo>
                    <a:pt x="1662652" y="172273"/>
                  </a:lnTo>
                  <a:lnTo>
                    <a:pt x="1701450" y="198421"/>
                  </a:lnTo>
                  <a:lnTo>
                    <a:pt x="1727628" y="237214"/>
                  </a:lnTo>
                  <a:lnTo>
                    <a:pt x="1737233" y="284734"/>
                  </a:lnTo>
                  <a:lnTo>
                    <a:pt x="1737233" y="488061"/>
                  </a:lnTo>
                  <a:lnTo>
                    <a:pt x="1655826" y="488061"/>
                  </a:lnTo>
                  <a:lnTo>
                    <a:pt x="1818513" y="650748"/>
                  </a:lnTo>
                  <a:lnTo>
                    <a:pt x="1981200" y="488061"/>
                  </a:lnTo>
                  <a:lnTo>
                    <a:pt x="1899793" y="488061"/>
                  </a:lnTo>
                  <a:lnTo>
                    <a:pt x="1899793" y="284734"/>
                  </a:lnTo>
                  <a:lnTo>
                    <a:pt x="1896069" y="238555"/>
                  </a:lnTo>
                  <a:lnTo>
                    <a:pt x="1885287" y="194746"/>
                  </a:lnTo>
                  <a:lnTo>
                    <a:pt x="1868033" y="153894"/>
                  </a:lnTo>
                  <a:lnTo>
                    <a:pt x="1844892" y="116586"/>
                  </a:lnTo>
                  <a:lnTo>
                    <a:pt x="1816449" y="83407"/>
                  </a:lnTo>
                  <a:lnTo>
                    <a:pt x="1783289" y="54945"/>
                  </a:lnTo>
                  <a:lnTo>
                    <a:pt x="1745997" y="31786"/>
                  </a:lnTo>
                  <a:lnTo>
                    <a:pt x="1705159" y="14518"/>
                  </a:lnTo>
                  <a:lnTo>
                    <a:pt x="1661360" y="3727"/>
                  </a:lnTo>
                  <a:lnTo>
                    <a:pt x="161518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68362" y="1788413"/>
              <a:ext cx="1981200" cy="650875"/>
            </a:xfrm>
            <a:custGeom>
              <a:avLst/>
              <a:gdLst/>
              <a:ahLst/>
              <a:cxnLst/>
              <a:rect l="l" t="t" r="r" b="b"/>
              <a:pathLst>
                <a:path w="1981200" h="650875">
                  <a:moveTo>
                    <a:pt x="0" y="0"/>
                  </a:moveTo>
                  <a:lnTo>
                    <a:pt x="1615186" y="0"/>
                  </a:lnTo>
                  <a:lnTo>
                    <a:pt x="1661360" y="3727"/>
                  </a:lnTo>
                  <a:lnTo>
                    <a:pt x="1705159" y="14518"/>
                  </a:lnTo>
                  <a:lnTo>
                    <a:pt x="1745997" y="31786"/>
                  </a:lnTo>
                  <a:lnTo>
                    <a:pt x="1783289" y="54945"/>
                  </a:lnTo>
                  <a:lnTo>
                    <a:pt x="1816449" y="83407"/>
                  </a:lnTo>
                  <a:lnTo>
                    <a:pt x="1844892" y="116586"/>
                  </a:lnTo>
                  <a:lnTo>
                    <a:pt x="1868033" y="153894"/>
                  </a:lnTo>
                  <a:lnTo>
                    <a:pt x="1885287" y="194746"/>
                  </a:lnTo>
                  <a:lnTo>
                    <a:pt x="1896069" y="238555"/>
                  </a:lnTo>
                  <a:lnTo>
                    <a:pt x="1899793" y="284734"/>
                  </a:lnTo>
                  <a:lnTo>
                    <a:pt x="1899793" y="488061"/>
                  </a:lnTo>
                  <a:lnTo>
                    <a:pt x="1981200" y="488061"/>
                  </a:lnTo>
                  <a:lnTo>
                    <a:pt x="1818513" y="650748"/>
                  </a:lnTo>
                  <a:lnTo>
                    <a:pt x="1655826" y="488061"/>
                  </a:lnTo>
                  <a:lnTo>
                    <a:pt x="1737233" y="488061"/>
                  </a:lnTo>
                  <a:lnTo>
                    <a:pt x="1737233" y="284734"/>
                  </a:lnTo>
                  <a:lnTo>
                    <a:pt x="1727628" y="237214"/>
                  </a:lnTo>
                  <a:lnTo>
                    <a:pt x="1701450" y="198421"/>
                  </a:lnTo>
                  <a:lnTo>
                    <a:pt x="1662652" y="172273"/>
                  </a:lnTo>
                  <a:lnTo>
                    <a:pt x="1615186" y="162687"/>
                  </a:lnTo>
                  <a:lnTo>
                    <a:pt x="0" y="162687"/>
                  </a:lnTo>
                  <a:lnTo>
                    <a:pt x="0" y="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7382256" y="5553455"/>
            <a:ext cx="2230120" cy="706120"/>
            <a:chOff x="7382256" y="5553455"/>
            <a:chExt cx="2230120" cy="706120"/>
          </a:xfrm>
        </p:grpSpPr>
        <p:sp>
          <p:nvSpPr>
            <p:cNvPr id="29" name="object 29"/>
            <p:cNvSpPr/>
            <p:nvPr/>
          </p:nvSpPr>
          <p:spPr>
            <a:xfrm>
              <a:off x="7392162" y="5563361"/>
              <a:ext cx="2209800" cy="685800"/>
            </a:xfrm>
            <a:custGeom>
              <a:avLst/>
              <a:gdLst/>
              <a:ahLst/>
              <a:cxnLst/>
              <a:rect l="l" t="t" r="r" b="b"/>
              <a:pathLst>
                <a:path w="2209800" h="685800">
                  <a:moveTo>
                    <a:pt x="2209800" y="0"/>
                  </a:moveTo>
                  <a:lnTo>
                    <a:pt x="2038350" y="0"/>
                  </a:lnTo>
                  <a:lnTo>
                    <a:pt x="2038350" y="300037"/>
                  </a:lnTo>
                  <a:lnTo>
                    <a:pt x="2028251" y="350090"/>
                  </a:lnTo>
                  <a:lnTo>
                    <a:pt x="2000710" y="390963"/>
                  </a:lnTo>
                  <a:lnTo>
                    <a:pt x="1959858" y="418520"/>
                  </a:lnTo>
                  <a:lnTo>
                    <a:pt x="1909826" y="428625"/>
                  </a:lnTo>
                  <a:lnTo>
                    <a:pt x="171450" y="428625"/>
                  </a:lnTo>
                  <a:lnTo>
                    <a:pt x="171450" y="342900"/>
                  </a:lnTo>
                  <a:lnTo>
                    <a:pt x="0" y="514350"/>
                  </a:lnTo>
                  <a:lnTo>
                    <a:pt x="171450" y="685800"/>
                  </a:lnTo>
                  <a:lnTo>
                    <a:pt x="171450" y="600075"/>
                  </a:lnTo>
                  <a:lnTo>
                    <a:pt x="1909826" y="600075"/>
                  </a:lnTo>
                  <a:lnTo>
                    <a:pt x="1958468" y="596148"/>
                  </a:lnTo>
                  <a:lnTo>
                    <a:pt x="2004616" y="584779"/>
                  </a:lnTo>
                  <a:lnTo>
                    <a:pt x="2047653" y="566586"/>
                  </a:lnTo>
                  <a:lnTo>
                    <a:pt x="2086959" y="542186"/>
                  </a:lnTo>
                  <a:lnTo>
                    <a:pt x="2121916" y="512197"/>
                  </a:lnTo>
                  <a:lnTo>
                    <a:pt x="2151904" y="477237"/>
                  </a:lnTo>
                  <a:lnTo>
                    <a:pt x="2176305" y="437923"/>
                  </a:lnTo>
                  <a:lnTo>
                    <a:pt x="2194501" y="394873"/>
                  </a:lnTo>
                  <a:lnTo>
                    <a:pt x="2205872" y="348705"/>
                  </a:lnTo>
                  <a:lnTo>
                    <a:pt x="2209800" y="300037"/>
                  </a:lnTo>
                  <a:lnTo>
                    <a:pt x="22098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92162" y="5563361"/>
              <a:ext cx="2209800" cy="685800"/>
            </a:xfrm>
            <a:custGeom>
              <a:avLst/>
              <a:gdLst/>
              <a:ahLst/>
              <a:cxnLst/>
              <a:rect l="l" t="t" r="r" b="b"/>
              <a:pathLst>
                <a:path w="2209800" h="685800">
                  <a:moveTo>
                    <a:pt x="2209800" y="0"/>
                  </a:moveTo>
                  <a:lnTo>
                    <a:pt x="2209800" y="300037"/>
                  </a:lnTo>
                  <a:lnTo>
                    <a:pt x="2205872" y="348705"/>
                  </a:lnTo>
                  <a:lnTo>
                    <a:pt x="2194501" y="394873"/>
                  </a:lnTo>
                  <a:lnTo>
                    <a:pt x="2176305" y="437923"/>
                  </a:lnTo>
                  <a:lnTo>
                    <a:pt x="2151904" y="477237"/>
                  </a:lnTo>
                  <a:lnTo>
                    <a:pt x="2121916" y="512197"/>
                  </a:lnTo>
                  <a:lnTo>
                    <a:pt x="2086959" y="542186"/>
                  </a:lnTo>
                  <a:lnTo>
                    <a:pt x="2047653" y="566586"/>
                  </a:lnTo>
                  <a:lnTo>
                    <a:pt x="2004616" y="584779"/>
                  </a:lnTo>
                  <a:lnTo>
                    <a:pt x="1958468" y="596148"/>
                  </a:lnTo>
                  <a:lnTo>
                    <a:pt x="1909826" y="600075"/>
                  </a:lnTo>
                  <a:lnTo>
                    <a:pt x="171450" y="600075"/>
                  </a:lnTo>
                  <a:lnTo>
                    <a:pt x="171450" y="685800"/>
                  </a:lnTo>
                  <a:lnTo>
                    <a:pt x="0" y="514350"/>
                  </a:lnTo>
                  <a:lnTo>
                    <a:pt x="171450" y="342900"/>
                  </a:lnTo>
                  <a:lnTo>
                    <a:pt x="171450" y="428625"/>
                  </a:lnTo>
                  <a:lnTo>
                    <a:pt x="1909826" y="428625"/>
                  </a:lnTo>
                  <a:lnTo>
                    <a:pt x="1959858" y="418520"/>
                  </a:lnTo>
                  <a:lnTo>
                    <a:pt x="2000710" y="390963"/>
                  </a:lnTo>
                  <a:lnTo>
                    <a:pt x="2028251" y="350090"/>
                  </a:lnTo>
                  <a:lnTo>
                    <a:pt x="2038350" y="300037"/>
                  </a:lnTo>
                  <a:lnTo>
                    <a:pt x="2038350" y="0"/>
                  </a:lnTo>
                  <a:lnTo>
                    <a:pt x="2209800" y="0"/>
                  </a:lnTo>
                  <a:close/>
                </a:path>
              </a:pathLst>
            </a:custGeom>
            <a:ln w="19812">
              <a:solidFill>
                <a:srgbClr val="5258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11">
            <a:extLst>
              <a:ext uri="{FF2B5EF4-FFF2-40B4-BE49-F238E27FC236}">
                <a16:creationId xmlns:a16="http://schemas.microsoft.com/office/drawing/2014/main" id="{4742256A-FF5D-4B49-9F6A-56E75D51B9D7}"/>
              </a:ext>
            </a:extLst>
          </p:cNvPr>
          <p:cNvSpPr txBox="1"/>
          <p:nvPr/>
        </p:nvSpPr>
        <p:spPr>
          <a:xfrm>
            <a:off x="2529331" y="4633974"/>
            <a:ext cx="1676400" cy="1220206"/>
          </a:xfrm>
          <a:prstGeom prst="rect">
            <a:avLst/>
          </a:prstGeom>
          <a:solidFill>
            <a:srgbClr val="717BA2"/>
          </a:solidFill>
          <a:ln w="19811">
            <a:solidFill>
              <a:srgbClr val="525877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754380" marR="134620" indent="-614680" algn="ctr">
              <a:lnSpc>
                <a:spcPct val="100000"/>
              </a:lnSpc>
              <a:spcBef>
                <a:spcPts val="1395"/>
              </a:spcBef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Patients </a:t>
            </a:r>
          </a:p>
          <a:p>
            <a:pPr marL="754380" marR="134620" indent="-614680" algn="ctr">
              <a:lnSpc>
                <a:spcPct val="100000"/>
              </a:lnSpc>
              <a:spcBef>
                <a:spcPts val="1395"/>
              </a:spcBef>
            </a:pP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1071</Words>
  <Application>Microsoft Office PowerPoint</Application>
  <PresentationFormat>Widescreen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</vt:lpstr>
      <vt:lpstr>Bookman Uralic</vt:lpstr>
      <vt:lpstr>Calibri</vt:lpstr>
      <vt:lpstr>Carlito</vt:lpstr>
      <vt:lpstr>Tahoma</vt:lpstr>
      <vt:lpstr>Times New Roman</vt:lpstr>
      <vt:lpstr>Verdana</vt:lpstr>
      <vt:lpstr>Office Theme</vt:lpstr>
      <vt:lpstr>DOA BELAJAR</vt:lpstr>
      <vt:lpstr>PowerPoint Presentation</vt:lpstr>
      <vt:lpstr>Capaian Pembelajaran</vt:lpstr>
      <vt:lpstr>Bahan Kajian</vt:lpstr>
      <vt:lpstr>LUAS BIDANG KAJIAN  OVERLAP FISIOTERAPI</vt:lpstr>
      <vt:lpstr>Assesment (history taking)</vt:lpstr>
      <vt:lpstr>BAGAN LUAS BIDANG OVERLAP FT</vt:lpstr>
      <vt:lpstr>COMPARISON OF TERMINOLOGY OF DISABLEMENT  MODELS</vt:lpstr>
      <vt:lpstr>Patien/ client management   Standar Proses Fisioterapi </vt:lpstr>
      <vt:lpstr>EXAMINATION</vt:lpstr>
      <vt:lpstr>Apa saja prosedur Pemeriksaan ini?</vt:lpstr>
      <vt:lpstr>DIAGNOSIS</vt:lpstr>
      <vt:lpstr>DIAGNOSIS STATEMENT</vt:lpstr>
      <vt:lpstr>PATHOLOGY</vt:lpstr>
      <vt:lpstr>IMPAIRMENT</vt:lpstr>
      <vt:lpstr>CAMMON IMPAIRMENT OF MUSCULOSCELETAL IN PT</vt:lpstr>
      <vt:lpstr>PowerPoint Presentation</vt:lpstr>
      <vt:lpstr>FUNCTIONAL LIMITATION</vt:lpstr>
      <vt:lpstr>PowerPoint Presentation</vt:lpstr>
      <vt:lpstr>COMMON FUNCTIONAL LIMITATION RELATED TO  TASK</vt:lpstr>
      <vt:lpstr>PowerPoint Presentation</vt:lpstr>
      <vt:lpstr>PARTICIPATION RESTRICTION</vt:lpstr>
      <vt:lpstr>PowerPoint Presentation</vt:lpstr>
      <vt:lpstr>Kategori kegiatan umum yang relevan dengan participation restriction</vt:lpstr>
      <vt:lpstr>KARAKTERISTIK DIAGNOSIS FT</vt:lpstr>
      <vt:lpstr>BEBERAPA KELEMAHAN PT DALAM  KOMUNIKASI PROFESIONAL</vt:lpstr>
      <vt:lpstr>REFERENSI</vt:lpstr>
      <vt:lpstr>PENUTUP BELAJAR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hp cf3039tu</cp:lastModifiedBy>
  <cp:revision>12</cp:revision>
  <dcterms:created xsi:type="dcterms:W3CDTF">2021-07-15T08:54:34Z</dcterms:created>
  <dcterms:modified xsi:type="dcterms:W3CDTF">2021-07-15T14:47:00Z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2021-07-15T00:00:00Z</vt:filetime>
  </property>
</Properties>
</file>