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1" r:id="rId1"/>
    <p:sldMasterId id="2147483654" r:id="rId2"/>
    <p:sldMasterId id="2147483659" r:id="rId3"/>
    <p:sldMasterId id="2147483662" r:id="rId4"/>
    <p:sldMasterId id="2147483666" r:id="rId5"/>
  </p:sldMasterIdLst>
  <p:notesMasterIdLst>
    <p:notesMasterId r:id="rId100"/>
  </p:notesMasterIdLst>
  <p:sldIdLst>
    <p:sldId id="256" r:id="rId6"/>
    <p:sldId id="263" r:id="rId7"/>
    <p:sldId id="320" r:id="rId8"/>
    <p:sldId id="368" r:id="rId9"/>
    <p:sldId id="451" r:id="rId10"/>
    <p:sldId id="452" r:id="rId11"/>
    <p:sldId id="453" r:id="rId12"/>
    <p:sldId id="454" r:id="rId13"/>
    <p:sldId id="455" r:id="rId14"/>
    <p:sldId id="456" r:id="rId15"/>
    <p:sldId id="457" r:id="rId16"/>
    <p:sldId id="458" r:id="rId17"/>
    <p:sldId id="459" r:id="rId18"/>
    <p:sldId id="460" r:id="rId19"/>
    <p:sldId id="461" r:id="rId20"/>
    <p:sldId id="462" r:id="rId21"/>
    <p:sldId id="463" r:id="rId22"/>
    <p:sldId id="464" r:id="rId23"/>
    <p:sldId id="465" r:id="rId24"/>
    <p:sldId id="466" r:id="rId25"/>
    <p:sldId id="467" r:id="rId26"/>
    <p:sldId id="468" r:id="rId27"/>
    <p:sldId id="469" r:id="rId28"/>
    <p:sldId id="470" r:id="rId29"/>
    <p:sldId id="471" r:id="rId30"/>
    <p:sldId id="472" r:id="rId31"/>
    <p:sldId id="473" r:id="rId32"/>
    <p:sldId id="474" r:id="rId33"/>
    <p:sldId id="369" r:id="rId34"/>
    <p:sldId id="370" r:id="rId35"/>
    <p:sldId id="371" r:id="rId36"/>
    <p:sldId id="372" r:id="rId37"/>
    <p:sldId id="373" r:id="rId38"/>
    <p:sldId id="374" r:id="rId39"/>
    <p:sldId id="375" r:id="rId40"/>
    <p:sldId id="376" r:id="rId41"/>
    <p:sldId id="379" r:id="rId42"/>
    <p:sldId id="380" r:id="rId43"/>
    <p:sldId id="381" r:id="rId44"/>
    <p:sldId id="382" r:id="rId45"/>
    <p:sldId id="383" r:id="rId46"/>
    <p:sldId id="384" r:id="rId47"/>
    <p:sldId id="385" r:id="rId48"/>
    <p:sldId id="386" r:id="rId49"/>
    <p:sldId id="387" r:id="rId50"/>
    <p:sldId id="388" r:id="rId51"/>
    <p:sldId id="389" r:id="rId52"/>
    <p:sldId id="390" r:id="rId53"/>
    <p:sldId id="391" r:id="rId54"/>
    <p:sldId id="407" r:id="rId55"/>
    <p:sldId id="408" r:id="rId56"/>
    <p:sldId id="409" r:id="rId57"/>
    <p:sldId id="410" r:id="rId58"/>
    <p:sldId id="411" r:id="rId59"/>
    <p:sldId id="412" r:id="rId60"/>
    <p:sldId id="413" r:id="rId61"/>
    <p:sldId id="414" r:id="rId62"/>
    <p:sldId id="415" r:id="rId63"/>
    <p:sldId id="416" r:id="rId64"/>
    <p:sldId id="417" r:id="rId65"/>
    <p:sldId id="418" r:id="rId66"/>
    <p:sldId id="419" r:id="rId67"/>
    <p:sldId id="420" r:id="rId68"/>
    <p:sldId id="421" r:id="rId69"/>
    <p:sldId id="422" r:id="rId70"/>
    <p:sldId id="423" r:id="rId71"/>
    <p:sldId id="424" r:id="rId72"/>
    <p:sldId id="425" r:id="rId73"/>
    <p:sldId id="426" r:id="rId74"/>
    <p:sldId id="427" r:id="rId75"/>
    <p:sldId id="428" r:id="rId76"/>
    <p:sldId id="429" r:id="rId77"/>
    <p:sldId id="430" r:id="rId78"/>
    <p:sldId id="431" r:id="rId79"/>
    <p:sldId id="432" r:id="rId80"/>
    <p:sldId id="433" r:id="rId81"/>
    <p:sldId id="434" r:id="rId82"/>
    <p:sldId id="435" r:id="rId83"/>
    <p:sldId id="438" r:id="rId84"/>
    <p:sldId id="439" r:id="rId85"/>
    <p:sldId id="440" r:id="rId86"/>
    <p:sldId id="441" r:id="rId87"/>
    <p:sldId id="442" r:id="rId88"/>
    <p:sldId id="443" r:id="rId89"/>
    <p:sldId id="444" r:id="rId90"/>
    <p:sldId id="445" r:id="rId91"/>
    <p:sldId id="446" r:id="rId92"/>
    <p:sldId id="447" r:id="rId93"/>
    <p:sldId id="448" r:id="rId94"/>
    <p:sldId id="449" r:id="rId95"/>
    <p:sldId id="450" r:id="rId96"/>
    <p:sldId id="437" r:id="rId97"/>
    <p:sldId id="367" r:id="rId98"/>
    <p:sldId id="258" r:id="rId9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04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6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10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2484DF-DE84-4619-A9AF-BE3454219485}" type="doc">
      <dgm:prSet loTypeId="urn:microsoft.com/office/officeart/2005/8/layout/cycle3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6E48C5B-B3CB-47F1-A22B-4C3B9B626E46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800" dirty="0" err="1" smtClean="0"/>
            <a:t>Reduksi</a:t>
          </a:r>
          <a:endParaRPr lang="en-US" sz="1800" dirty="0"/>
        </a:p>
      </dgm:t>
    </dgm:pt>
    <dgm:pt modelId="{6DEEEE17-D3A2-42A8-9030-58DAD3E1D602}" type="parTrans" cxnId="{830B1B93-B6E2-4371-BD60-1C05DA4113FB}">
      <dgm:prSet/>
      <dgm:spPr/>
      <dgm:t>
        <a:bodyPr/>
        <a:lstStyle/>
        <a:p>
          <a:endParaRPr lang="en-US" sz="1400"/>
        </a:p>
      </dgm:t>
    </dgm:pt>
    <dgm:pt modelId="{E06C1765-2698-4BC4-84A1-2D16FE8D2533}" type="sibTrans" cxnId="{830B1B93-B6E2-4371-BD60-1C05DA4113FB}">
      <dgm:prSet/>
      <dgm:spPr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1400"/>
        </a:p>
      </dgm:t>
    </dgm:pt>
    <dgm:pt modelId="{6D734331-7D45-4196-90F7-1FBCAB2AC861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800" dirty="0" err="1" smtClean="0"/>
            <a:t>Penyimpanan</a:t>
          </a:r>
          <a:endParaRPr lang="en-US" sz="1800" dirty="0"/>
        </a:p>
      </dgm:t>
    </dgm:pt>
    <dgm:pt modelId="{DA6B7D58-9BE9-4935-851D-E43C74FB5487}" type="parTrans" cxnId="{2C726FCB-811D-4E69-A36E-40D57122AC4E}">
      <dgm:prSet/>
      <dgm:spPr/>
      <dgm:t>
        <a:bodyPr/>
        <a:lstStyle/>
        <a:p>
          <a:endParaRPr lang="en-US" sz="1400"/>
        </a:p>
      </dgm:t>
    </dgm:pt>
    <dgm:pt modelId="{40F6D73B-1192-481C-A415-34CF84B7C73B}" type="sibTrans" cxnId="{2C726FCB-811D-4E69-A36E-40D57122AC4E}">
      <dgm:prSet/>
      <dgm:spPr/>
      <dgm:t>
        <a:bodyPr/>
        <a:lstStyle/>
        <a:p>
          <a:endParaRPr lang="en-US" sz="1400"/>
        </a:p>
      </dgm:t>
    </dgm:pt>
    <dgm:pt modelId="{3C546EEB-EC12-4520-BF91-C51403D62DB8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800" dirty="0" err="1" smtClean="0"/>
            <a:t>Pengumpulan</a:t>
          </a:r>
          <a:endParaRPr lang="en-US" sz="1800" dirty="0"/>
        </a:p>
      </dgm:t>
    </dgm:pt>
    <dgm:pt modelId="{2E9E32AB-7897-49DC-A536-9685A2B04AF0}" type="parTrans" cxnId="{F23F247D-8B76-4EF1-AFF7-A4FBE2D2BA5C}">
      <dgm:prSet/>
      <dgm:spPr/>
      <dgm:t>
        <a:bodyPr/>
        <a:lstStyle/>
        <a:p>
          <a:endParaRPr lang="en-US" sz="1400"/>
        </a:p>
      </dgm:t>
    </dgm:pt>
    <dgm:pt modelId="{3459FDB2-0F56-47DA-B35B-8D14BA76F9FC}" type="sibTrans" cxnId="{F23F247D-8B76-4EF1-AFF7-A4FBE2D2BA5C}">
      <dgm:prSet/>
      <dgm:spPr/>
      <dgm:t>
        <a:bodyPr/>
        <a:lstStyle/>
        <a:p>
          <a:endParaRPr lang="en-US" sz="1400"/>
        </a:p>
      </dgm:t>
    </dgm:pt>
    <dgm:pt modelId="{4AAD6CBE-A0AB-48EF-BFE3-EE3E7BD17B32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800" dirty="0" err="1" smtClean="0"/>
            <a:t>Pengangkutan</a:t>
          </a:r>
          <a:endParaRPr lang="en-US" sz="1800" dirty="0"/>
        </a:p>
      </dgm:t>
    </dgm:pt>
    <dgm:pt modelId="{1C676EA1-4965-4DE2-A022-F830ADF43E68}" type="parTrans" cxnId="{B7538D71-7A44-4F62-BF53-88A437BA2FD9}">
      <dgm:prSet/>
      <dgm:spPr/>
      <dgm:t>
        <a:bodyPr/>
        <a:lstStyle/>
        <a:p>
          <a:endParaRPr lang="en-US" sz="1400"/>
        </a:p>
      </dgm:t>
    </dgm:pt>
    <dgm:pt modelId="{CC544663-2A7A-4869-854E-40E1811180C5}" type="sibTrans" cxnId="{B7538D71-7A44-4F62-BF53-88A437BA2FD9}">
      <dgm:prSet/>
      <dgm:spPr/>
      <dgm:t>
        <a:bodyPr/>
        <a:lstStyle/>
        <a:p>
          <a:endParaRPr lang="en-US" sz="1400"/>
        </a:p>
      </dgm:t>
    </dgm:pt>
    <dgm:pt modelId="{D011FBD7-FA05-4144-AC4F-68EA2DAB4C0F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800" dirty="0" err="1" smtClean="0"/>
            <a:t>Pemanfaatan</a:t>
          </a:r>
          <a:endParaRPr lang="en-US" sz="1800" dirty="0"/>
        </a:p>
      </dgm:t>
    </dgm:pt>
    <dgm:pt modelId="{CA7014FF-AA7A-4EC6-900F-98F6C9387814}" type="parTrans" cxnId="{D5CDBF05-AEA1-4EC4-9FB0-FC8B20A378E9}">
      <dgm:prSet/>
      <dgm:spPr/>
      <dgm:t>
        <a:bodyPr/>
        <a:lstStyle/>
        <a:p>
          <a:endParaRPr lang="en-US" sz="1400"/>
        </a:p>
      </dgm:t>
    </dgm:pt>
    <dgm:pt modelId="{EF485C6C-1786-48F0-87D9-F874FE2BFBC6}" type="sibTrans" cxnId="{D5CDBF05-AEA1-4EC4-9FB0-FC8B20A378E9}">
      <dgm:prSet/>
      <dgm:spPr/>
      <dgm:t>
        <a:bodyPr/>
        <a:lstStyle/>
        <a:p>
          <a:endParaRPr lang="en-US" sz="1400"/>
        </a:p>
      </dgm:t>
    </dgm:pt>
    <dgm:pt modelId="{F9DFF17B-8A9E-47F7-B063-CD7674215871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800" dirty="0" err="1" smtClean="0"/>
            <a:t>Pengolahan</a:t>
          </a:r>
          <a:endParaRPr lang="en-US" sz="1800" dirty="0"/>
        </a:p>
      </dgm:t>
    </dgm:pt>
    <dgm:pt modelId="{E170C259-1CAE-4661-9A97-A4B040CB6766}" type="parTrans" cxnId="{84970693-CC75-4275-8952-49DE414EBF58}">
      <dgm:prSet/>
      <dgm:spPr/>
      <dgm:t>
        <a:bodyPr/>
        <a:lstStyle/>
        <a:p>
          <a:endParaRPr lang="en-US" sz="1400"/>
        </a:p>
      </dgm:t>
    </dgm:pt>
    <dgm:pt modelId="{B840ED6D-FEC3-4F0D-9864-05142CB3A03A}" type="sibTrans" cxnId="{84970693-CC75-4275-8952-49DE414EBF58}">
      <dgm:prSet/>
      <dgm:spPr/>
      <dgm:t>
        <a:bodyPr/>
        <a:lstStyle/>
        <a:p>
          <a:endParaRPr lang="en-US" sz="1400"/>
        </a:p>
      </dgm:t>
    </dgm:pt>
    <dgm:pt modelId="{407EC92F-8EA6-4D89-80B9-437CC69D0AB2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800" dirty="0" err="1" smtClean="0"/>
            <a:t>Penimbunan</a:t>
          </a:r>
          <a:endParaRPr lang="en-US" sz="1800" dirty="0"/>
        </a:p>
      </dgm:t>
    </dgm:pt>
    <dgm:pt modelId="{6714DB4C-2FEF-4E61-9B9C-54B8BF1232E2}" type="parTrans" cxnId="{F5DC09B0-68D6-4E8F-A3B2-A1F46E5FD565}">
      <dgm:prSet/>
      <dgm:spPr/>
      <dgm:t>
        <a:bodyPr/>
        <a:lstStyle/>
        <a:p>
          <a:endParaRPr lang="en-US" sz="1400"/>
        </a:p>
      </dgm:t>
    </dgm:pt>
    <dgm:pt modelId="{4CE2EFEA-0403-41C2-A0ED-2C0A92FE1D52}" type="sibTrans" cxnId="{F5DC09B0-68D6-4E8F-A3B2-A1F46E5FD565}">
      <dgm:prSet/>
      <dgm:spPr/>
      <dgm:t>
        <a:bodyPr/>
        <a:lstStyle/>
        <a:p>
          <a:endParaRPr lang="en-US" sz="1400"/>
        </a:p>
      </dgm:t>
    </dgm:pt>
    <dgm:pt modelId="{82BFECB5-9B94-4811-807A-0708F7DEA994}" type="pres">
      <dgm:prSet presAssocID="{B42484DF-DE84-4619-A9AF-BE34542194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414488-59E3-447F-A90C-35356515FA92}" type="pres">
      <dgm:prSet presAssocID="{B42484DF-DE84-4619-A9AF-BE3454219485}" presName="cycl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02C8C103-B38F-4B81-8EB7-B7123386D685}" type="pres">
      <dgm:prSet presAssocID="{26E48C5B-B3CB-47F1-A22B-4C3B9B626E46}" presName="nodeFirstNode" presStyleLbl="node1" presStyleIdx="0" presStyleCnt="7" custScaleX="129483" custScaleY="56922" custRadScaleRad="1025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0FFEA-7BD9-41CD-98AC-29CD9DBD3106}" type="pres">
      <dgm:prSet presAssocID="{E06C1765-2698-4BC4-84A1-2D16FE8D2533}" presName="sibTransFirstNode" presStyleLbl="bgShp" presStyleIdx="0" presStyleCnt="1" custAng="18997683" custLinFactNeighborX="529" custLinFactNeighborY="1549"/>
      <dgm:spPr/>
      <dgm:t>
        <a:bodyPr/>
        <a:lstStyle/>
        <a:p>
          <a:endParaRPr lang="en-US"/>
        </a:p>
      </dgm:t>
    </dgm:pt>
    <dgm:pt modelId="{59836640-25EA-4AFA-BEB1-F9AD77382B48}" type="pres">
      <dgm:prSet presAssocID="{6D734331-7D45-4196-90F7-1FBCAB2AC861}" presName="nodeFollowingNodes" presStyleLbl="node1" presStyleIdx="1" presStyleCnt="7" custScaleX="187716" custScaleY="84894" custRadScaleRad="89181" custRadScaleInc="89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2763B-6D1C-488D-B096-B97A5DFEBBF3}" type="pres">
      <dgm:prSet presAssocID="{3C546EEB-EC12-4520-BF91-C51403D62DB8}" presName="nodeFollowingNodes" presStyleLbl="node1" presStyleIdx="2" presStyleCnt="7" custScaleX="154388" custScaleY="111227" custRadScaleRad="104420" custRadScaleInc="-75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679794-4140-4D91-A7AC-00BF18E28235}" type="pres">
      <dgm:prSet presAssocID="{4AAD6CBE-A0AB-48EF-BFE3-EE3E7BD17B32}" presName="nodeFollowingNodes" presStyleLbl="node1" presStyleIdx="3" presStyleCnt="7" custScaleX="165163" custScaleY="97391" custRadScaleRad="105906" custRadScaleInc="-340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E39DC-AB4A-4EC4-AD04-4B201371F984}" type="pres">
      <dgm:prSet presAssocID="{D011FBD7-FA05-4144-AC4F-68EA2DAB4C0F}" presName="nodeFollowingNodes" presStyleLbl="node1" presStyleIdx="4" presStyleCnt="7" custScaleX="126596" custScaleY="56922" custRadScaleRad="108378" custRadScaleInc="32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FE9EF-FAD9-4D2E-8431-9A40540BE7A4}" type="pres">
      <dgm:prSet presAssocID="{F9DFF17B-8A9E-47F7-B063-CD7674215871}" presName="nodeFollowingNodes" presStyleLbl="node1" presStyleIdx="5" presStyleCnt="7" custScaleX="121582" custScaleY="56922" custRadScaleRad="104420" custRadScaleInc="75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465E0-7B1F-4CB7-94C3-27F683A3FAD2}" type="pres">
      <dgm:prSet presAssocID="{407EC92F-8EA6-4D89-80B9-437CC69D0AB2}" presName="nodeFollowingNodes" presStyleLbl="node1" presStyleIdx="6" presStyleCnt="7" custScaleX="126596" custScaleY="56922" custRadScaleRad="89181" custRadScaleInc="-89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C70002-1200-4761-90A5-0B93713F7873}" type="presOf" srcId="{3C546EEB-EC12-4520-BF91-C51403D62DB8}" destId="{6D42763B-6D1C-488D-B096-B97A5DFEBBF3}" srcOrd="0" destOrd="0" presId="urn:microsoft.com/office/officeart/2005/8/layout/cycle3"/>
    <dgm:cxn modelId="{B7538D71-7A44-4F62-BF53-88A437BA2FD9}" srcId="{B42484DF-DE84-4619-A9AF-BE3454219485}" destId="{4AAD6CBE-A0AB-48EF-BFE3-EE3E7BD17B32}" srcOrd="3" destOrd="0" parTransId="{1C676EA1-4965-4DE2-A022-F830ADF43E68}" sibTransId="{CC544663-2A7A-4869-854E-40E1811180C5}"/>
    <dgm:cxn modelId="{49864D7B-77D3-476A-B931-346F6A70D7EA}" type="presOf" srcId="{B42484DF-DE84-4619-A9AF-BE3454219485}" destId="{82BFECB5-9B94-4811-807A-0708F7DEA994}" srcOrd="0" destOrd="0" presId="urn:microsoft.com/office/officeart/2005/8/layout/cycle3"/>
    <dgm:cxn modelId="{2DEAFEF0-2C68-47A8-9668-70D631C8563E}" type="presOf" srcId="{6D734331-7D45-4196-90F7-1FBCAB2AC861}" destId="{59836640-25EA-4AFA-BEB1-F9AD77382B48}" srcOrd="0" destOrd="0" presId="urn:microsoft.com/office/officeart/2005/8/layout/cycle3"/>
    <dgm:cxn modelId="{830B1B93-B6E2-4371-BD60-1C05DA4113FB}" srcId="{B42484DF-DE84-4619-A9AF-BE3454219485}" destId="{26E48C5B-B3CB-47F1-A22B-4C3B9B626E46}" srcOrd="0" destOrd="0" parTransId="{6DEEEE17-D3A2-42A8-9030-58DAD3E1D602}" sibTransId="{E06C1765-2698-4BC4-84A1-2D16FE8D2533}"/>
    <dgm:cxn modelId="{7C4190D5-CC52-48BF-A9C6-3B3FF72A2176}" type="presOf" srcId="{4AAD6CBE-A0AB-48EF-BFE3-EE3E7BD17B32}" destId="{A9679794-4140-4D91-A7AC-00BF18E28235}" srcOrd="0" destOrd="0" presId="urn:microsoft.com/office/officeart/2005/8/layout/cycle3"/>
    <dgm:cxn modelId="{2C726FCB-811D-4E69-A36E-40D57122AC4E}" srcId="{B42484DF-DE84-4619-A9AF-BE3454219485}" destId="{6D734331-7D45-4196-90F7-1FBCAB2AC861}" srcOrd="1" destOrd="0" parTransId="{DA6B7D58-9BE9-4935-851D-E43C74FB5487}" sibTransId="{40F6D73B-1192-481C-A415-34CF84B7C73B}"/>
    <dgm:cxn modelId="{E75B85CD-9E68-4B55-B811-D3C1AFC69B88}" type="presOf" srcId="{D011FBD7-FA05-4144-AC4F-68EA2DAB4C0F}" destId="{B1FE39DC-AB4A-4EC4-AD04-4B201371F984}" srcOrd="0" destOrd="0" presId="urn:microsoft.com/office/officeart/2005/8/layout/cycle3"/>
    <dgm:cxn modelId="{92410807-5F82-4F5C-A0BD-DAD6422609C8}" type="presOf" srcId="{407EC92F-8EA6-4D89-80B9-437CC69D0AB2}" destId="{370465E0-7B1F-4CB7-94C3-27F683A3FAD2}" srcOrd="0" destOrd="0" presId="urn:microsoft.com/office/officeart/2005/8/layout/cycle3"/>
    <dgm:cxn modelId="{5624997A-408A-4DDC-8A5C-04121FE4F61E}" type="presOf" srcId="{F9DFF17B-8A9E-47F7-B063-CD7674215871}" destId="{6BEFE9EF-FAD9-4D2E-8431-9A40540BE7A4}" srcOrd="0" destOrd="0" presId="urn:microsoft.com/office/officeart/2005/8/layout/cycle3"/>
    <dgm:cxn modelId="{F5DC09B0-68D6-4E8F-A3B2-A1F46E5FD565}" srcId="{B42484DF-DE84-4619-A9AF-BE3454219485}" destId="{407EC92F-8EA6-4D89-80B9-437CC69D0AB2}" srcOrd="6" destOrd="0" parTransId="{6714DB4C-2FEF-4E61-9B9C-54B8BF1232E2}" sibTransId="{4CE2EFEA-0403-41C2-A0ED-2C0A92FE1D52}"/>
    <dgm:cxn modelId="{D5CDBF05-AEA1-4EC4-9FB0-FC8B20A378E9}" srcId="{B42484DF-DE84-4619-A9AF-BE3454219485}" destId="{D011FBD7-FA05-4144-AC4F-68EA2DAB4C0F}" srcOrd="4" destOrd="0" parTransId="{CA7014FF-AA7A-4EC6-900F-98F6C9387814}" sibTransId="{EF485C6C-1786-48F0-87D9-F874FE2BFBC6}"/>
    <dgm:cxn modelId="{84970693-CC75-4275-8952-49DE414EBF58}" srcId="{B42484DF-DE84-4619-A9AF-BE3454219485}" destId="{F9DFF17B-8A9E-47F7-B063-CD7674215871}" srcOrd="5" destOrd="0" parTransId="{E170C259-1CAE-4661-9A97-A4B040CB6766}" sibTransId="{B840ED6D-FEC3-4F0D-9864-05142CB3A03A}"/>
    <dgm:cxn modelId="{F23F247D-8B76-4EF1-AFF7-A4FBE2D2BA5C}" srcId="{B42484DF-DE84-4619-A9AF-BE3454219485}" destId="{3C546EEB-EC12-4520-BF91-C51403D62DB8}" srcOrd="2" destOrd="0" parTransId="{2E9E32AB-7897-49DC-A536-9685A2B04AF0}" sibTransId="{3459FDB2-0F56-47DA-B35B-8D14BA76F9FC}"/>
    <dgm:cxn modelId="{F65E144A-FB0D-4FEF-86F9-7EB8195A1B07}" type="presOf" srcId="{E06C1765-2698-4BC4-84A1-2D16FE8D2533}" destId="{F070FFEA-7BD9-41CD-98AC-29CD9DBD3106}" srcOrd="0" destOrd="0" presId="urn:microsoft.com/office/officeart/2005/8/layout/cycle3"/>
    <dgm:cxn modelId="{4D58EE5B-6619-482E-B7ED-BE4348DCF083}" type="presOf" srcId="{26E48C5B-B3CB-47F1-A22B-4C3B9B626E46}" destId="{02C8C103-B38F-4B81-8EB7-B7123386D685}" srcOrd="0" destOrd="0" presId="urn:microsoft.com/office/officeart/2005/8/layout/cycle3"/>
    <dgm:cxn modelId="{4770998C-1009-463F-B068-5618E4C12B16}" type="presParOf" srcId="{82BFECB5-9B94-4811-807A-0708F7DEA994}" destId="{44414488-59E3-447F-A90C-35356515FA92}" srcOrd="0" destOrd="0" presId="urn:microsoft.com/office/officeart/2005/8/layout/cycle3"/>
    <dgm:cxn modelId="{BC6142A7-22B5-4D24-8454-1B736368F9D0}" type="presParOf" srcId="{44414488-59E3-447F-A90C-35356515FA92}" destId="{02C8C103-B38F-4B81-8EB7-B7123386D685}" srcOrd="0" destOrd="0" presId="urn:microsoft.com/office/officeart/2005/8/layout/cycle3"/>
    <dgm:cxn modelId="{CC1F56ED-24BF-4913-8075-E74C93DFDD0F}" type="presParOf" srcId="{44414488-59E3-447F-A90C-35356515FA92}" destId="{F070FFEA-7BD9-41CD-98AC-29CD9DBD3106}" srcOrd="1" destOrd="0" presId="urn:microsoft.com/office/officeart/2005/8/layout/cycle3"/>
    <dgm:cxn modelId="{ECB556C1-9839-4468-B537-5F97BAC1425A}" type="presParOf" srcId="{44414488-59E3-447F-A90C-35356515FA92}" destId="{59836640-25EA-4AFA-BEB1-F9AD77382B48}" srcOrd="2" destOrd="0" presId="urn:microsoft.com/office/officeart/2005/8/layout/cycle3"/>
    <dgm:cxn modelId="{F7675F9B-3D1E-4BEB-9B4C-F91A0EF750CB}" type="presParOf" srcId="{44414488-59E3-447F-A90C-35356515FA92}" destId="{6D42763B-6D1C-488D-B096-B97A5DFEBBF3}" srcOrd="3" destOrd="0" presId="urn:microsoft.com/office/officeart/2005/8/layout/cycle3"/>
    <dgm:cxn modelId="{8109F3A6-25CE-4355-BF56-B9F4D2C8C95D}" type="presParOf" srcId="{44414488-59E3-447F-A90C-35356515FA92}" destId="{A9679794-4140-4D91-A7AC-00BF18E28235}" srcOrd="4" destOrd="0" presId="urn:microsoft.com/office/officeart/2005/8/layout/cycle3"/>
    <dgm:cxn modelId="{025F525C-FE74-4F72-B7FB-1F318629FA40}" type="presParOf" srcId="{44414488-59E3-447F-A90C-35356515FA92}" destId="{B1FE39DC-AB4A-4EC4-AD04-4B201371F984}" srcOrd="5" destOrd="0" presId="urn:microsoft.com/office/officeart/2005/8/layout/cycle3"/>
    <dgm:cxn modelId="{6466A8B6-F67E-4AE8-8BFA-CEFDCFB63567}" type="presParOf" srcId="{44414488-59E3-447F-A90C-35356515FA92}" destId="{6BEFE9EF-FAD9-4D2E-8431-9A40540BE7A4}" srcOrd="6" destOrd="0" presId="urn:microsoft.com/office/officeart/2005/8/layout/cycle3"/>
    <dgm:cxn modelId="{972CA0B4-79F3-4A26-8178-A68521BA7D6D}" type="presParOf" srcId="{44414488-59E3-447F-A90C-35356515FA92}" destId="{370465E0-7B1F-4CB7-94C3-27F683A3FAD2}" srcOrd="7" destOrd="0" presId="urn:microsoft.com/office/officeart/2005/8/layout/cycle3"/>
  </dgm:cxnLst>
  <dgm:bg>
    <a:solidFill>
      <a:schemeClr val="bg1">
        <a:lumMod val="95000"/>
      </a:schemeClr>
    </a:solidFill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5E386A-AA94-4A6A-8DCB-0C6A8F6030E1}" type="doc">
      <dgm:prSet loTypeId="urn:microsoft.com/office/officeart/2005/8/layout/vProcess5" loCatId="process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id-ID"/>
        </a:p>
      </dgm:t>
    </dgm:pt>
    <dgm:pt modelId="{D5D3AC72-9EA1-43D4-BD5C-760746E002A6}">
      <dgm:prSet phldrT="[Text]" custT="1"/>
      <dgm:spPr/>
      <dgm:t>
        <a:bodyPr/>
        <a:lstStyle/>
        <a:p>
          <a:r>
            <a:rPr lang="id-ID" sz="1800" dirty="0" smtClean="0"/>
            <a:t>Upaya perlindungan pekerja laboratorium d</a:t>
          </a:r>
          <a:r>
            <a:rPr lang="en-US" sz="1800" dirty="0" err="1" smtClean="0"/>
            <a:t>ari</a:t>
          </a:r>
          <a:r>
            <a:rPr lang="id-ID" sz="1800" dirty="0" smtClean="0"/>
            <a:t> bahan</a:t>
          </a:r>
          <a:r>
            <a:rPr lang="en-US" sz="1800" dirty="0" smtClean="0"/>
            <a:t>-</a:t>
          </a:r>
          <a:r>
            <a:rPr lang="en-US" sz="1800" dirty="0" err="1" smtClean="0"/>
            <a:t>bahan</a:t>
          </a:r>
          <a:r>
            <a:rPr lang="id-ID" sz="1800" dirty="0" smtClean="0"/>
            <a:t> berbahaya, cara kerja </a:t>
          </a:r>
          <a:r>
            <a:rPr lang="en-US" sz="1800" dirty="0" err="1" smtClean="0"/>
            <a:t>dan</a:t>
          </a:r>
          <a:r>
            <a:rPr lang="id-ID" sz="1800" dirty="0" smtClean="0"/>
            <a:t> proses kerja </a:t>
          </a:r>
          <a:r>
            <a:rPr lang="en-US" sz="1800" dirty="0" smtClean="0"/>
            <a:t>yang </a:t>
          </a:r>
          <a:r>
            <a:rPr lang="id-ID" sz="1800" dirty="0" smtClean="0"/>
            <a:t>berbahaya serta tidak mencemari lingkungan sekitarnya</a:t>
          </a:r>
          <a:endParaRPr lang="id-ID" sz="1800" dirty="0"/>
        </a:p>
      </dgm:t>
    </dgm:pt>
    <dgm:pt modelId="{62F5E606-497F-4052-9C89-E3F25C147119}" type="sibTrans" cxnId="{3A07E3A5-17D5-4025-B5EF-C76464EA5134}">
      <dgm:prSet custT="1"/>
      <dgm:spPr/>
      <dgm:t>
        <a:bodyPr/>
        <a:lstStyle/>
        <a:p>
          <a:endParaRPr lang="id-ID" sz="2000"/>
        </a:p>
      </dgm:t>
    </dgm:pt>
    <dgm:pt modelId="{B80E7981-0C74-4593-BBDE-CE82005F7587}" type="parTrans" cxnId="{3A07E3A5-17D5-4025-B5EF-C76464EA5134}">
      <dgm:prSet/>
      <dgm:spPr/>
      <dgm:t>
        <a:bodyPr/>
        <a:lstStyle/>
        <a:p>
          <a:endParaRPr lang="id-ID" sz="2000"/>
        </a:p>
      </dgm:t>
    </dgm:pt>
    <dgm:pt modelId="{406A48B0-A4F6-4BC9-B075-5837D65DBC8C}" type="pres">
      <dgm:prSet presAssocID="{765E386A-AA94-4A6A-8DCB-0C6A8F6030E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F1B4448-9DF6-4BB1-8B7F-241732DA14B3}" type="pres">
      <dgm:prSet presAssocID="{765E386A-AA94-4A6A-8DCB-0C6A8F6030E1}" presName="dummyMaxCanvas" presStyleCnt="0">
        <dgm:presLayoutVars/>
      </dgm:prSet>
      <dgm:spPr/>
    </dgm:pt>
    <dgm:pt modelId="{728B75A7-B3A2-4F04-8A95-37BDAAEE766D}" type="pres">
      <dgm:prSet presAssocID="{765E386A-AA94-4A6A-8DCB-0C6A8F6030E1}" presName="OneNode_1" presStyleLbl="node1" presStyleIdx="0" presStyleCnt="1" custScaleY="33692" custLinFactNeighborX="-477" custLinFactNeighborY="-730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107610-FB98-455F-B5C4-A2762D402C65}" type="presOf" srcId="{D5D3AC72-9EA1-43D4-BD5C-760746E002A6}" destId="{728B75A7-B3A2-4F04-8A95-37BDAAEE766D}" srcOrd="0" destOrd="0" presId="urn:microsoft.com/office/officeart/2005/8/layout/vProcess5"/>
    <dgm:cxn modelId="{E5C83556-4897-45B8-8BC0-3ABBB7329C4E}" type="presOf" srcId="{765E386A-AA94-4A6A-8DCB-0C6A8F6030E1}" destId="{406A48B0-A4F6-4BC9-B075-5837D65DBC8C}" srcOrd="0" destOrd="0" presId="urn:microsoft.com/office/officeart/2005/8/layout/vProcess5"/>
    <dgm:cxn modelId="{3A07E3A5-17D5-4025-B5EF-C76464EA5134}" srcId="{765E386A-AA94-4A6A-8DCB-0C6A8F6030E1}" destId="{D5D3AC72-9EA1-43D4-BD5C-760746E002A6}" srcOrd="0" destOrd="0" parTransId="{B80E7981-0C74-4593-BBDE-CE82005F7587}" sibTransId="{62F5E606-497F-4052-9C89-E3F25C147119}"/>
    <dgm:cxn modelId="{7A79A9C7-DBC0-45F5-A857-2A10B883E384}" type="presParOf" srcId="{406A48B0-A4F6-4BC9-B075-5837D65DBC8C}" destId="{6F1B4448-9DF6-4BB1-8B7F-241732DA14B3}" srcOrd="0" destOrd="0" presId="urn:microsoft.com/office/officeart/2005/8/layout/vProcess5"/>
    <dgm:cxn modelId="{8CDF12F2-36D8-409C-A2CF-B4DEAE05C175}" type="presParOf" srcId="{406A48B0-A4F6-4BC9-B075-5837D65DBC8C}" destId="{728B75A7-B3A2-4F04-8A95-37BDAAEE766D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E11926-833C-446A-BD20-EDC78AAC3349}" type="doc">
      <dgm:prSet loTypeId="urn:microsoft.com/office/officeart/2005/8/layout/hProcess9" loCatId="process" qsTypeId="urn:microsoft.com/office/officeart/2005/8/quickstyle/3d3" qsCatId="3D" csTypeId="urn:microsoft.com/office/officeart/2005/8/colors/colorful4" csCatId="colorful" phldr="1"/>
      <dgm:spPr/>
    </dgm:pt>
    <dgm:pt modelId="{91EBCBE5-40FD-4872-861F-29F3E070793C}">
      <dgm:prSet phldrT="[Text]"/>
      <dgm:spPr/>
      <dgm:t>
        <a:bodyPr/>
        <a:lstStyle/>
        <a:p>
          <a:r>
            <a:rPr lang="id-ID" dirty="0" smtClean="0"/>
            <a:t>Praktek laboratorium yg benar (GLP)</a:t>
          </a:r>
          <a:endParaRPr lang="id-ID" dirty="0"/>
        </a:p>
      </dgm:t>
    </dgm:pt>
    <dgm:pt modelId="{DA088D7E-7E56-42DE-8814-11638543C200}" type="parTrans" cxnId="{4AC0C707-CA86-4ACF-82ED-CC4F8D6A2B8F}">
      <dgm:prSet/>
      <dgm:spPr/>
      <dgm:t>
        <a:bodyPr/>
        <a:lstStyle/>
        <a:p>
          <a:endParaRPr lang="id-ID"/>
        </a:p>
      </dgm:t>
    </dgm:pt>
    <dgm:pt modelId="{EAD6B37D-ED45-476B-BACB-012EA1CA18B1}" type="sibTrans" cxnId="{4AC0C707-CA86-4ACF-82ED-CC4F8D6A2B8F}">
      <dgm:prSet/>
      <dgm:spPr/>
      <dgm:t>
        <a:bodyPr/>
        <a:lstStyle/>
        <a:p>
          <a:endParaRPr lang="id-ID"/>
        </a:p>
      </dgm:t>
    </dgm:pt>
    <dgm:pt modelId="{9B844FB3-1D83-4FF0-96FF-F6C318F5DBCB}">
      <dgm:prSet phldrT="[Text]"/>
      <dgm:spPr/>
      <dgm:t>
        <a:bodyPr/>
        <a:lstStyle/>
        <a:p>
          <a:r>
            <a:rPr lang="id-ID" dirty="0" smtClean="0"/>
            <a:t>Biosafety</a:t>
          </a:r>
          <a:endParaRPr lang="id-ID" dirty="0"/>
        </a:p>
      </dgm:t>
    </dgm:pt>
    <dgm:pt modelId="{CA754C23-C65B-498F-8F28-1D40619513A5}" type="parTrans" cxnId="{79A0D204-144B-4C6D-B4D9-34E5A7DA3ECF}">
      <dgm:prSet/>
      <dgm:spPr/>
      <dgm:t>
        <a:bodyPr/>
        <a:lstStyle/>
        <a:p>
          <a:endParaRPr lang="id-ID"/>
        </a:p>
      </dgm:t>
    </dgm:pt>
    <dgm:pt modelId="{CD8B7E58-EE12-4AFB-B909-943186682F99}" type="sibTrans" cxnId="{79A0D204-144B-4C6D-B4D9-34E5A7DA3ECF}">
      <dgm:prSet/>
      <dgm:spPr/>
      <dgm:t>
        <a:bodyPr/>
        <a:lstStyle/>
        <a:p>
          <a:endParaRPr lang="id-ID"/>
        </a:p>
      </dgm:t>
    </dgm:pt>
    <dgm:pt modelId="{B84D677D-B004-4755-9A43-52FFC7174A8E}">
      <dgm:prSet phldrT="[Text]"/>
      <dgm:spPr/>
      <dgm:t>
        <a:bodyPr/>
        <a:lstStyle/>
        <a:p>
          <a:r>
            <a:rPr lang="id-ID" dirty="0" smtClean="0"/>
            <a:t>Biosecurity</a:t>
          </a:r>
          <a:endParaRPr lang="id-ID" dirty="0"/>
        </a:p>
      </dgm:t>
    </dgm:pt>
    <dgm:pt modelId="{2C9E7613-6D9B-4588-8665-F1CB5DCE2CC4}" type="parTrans" cxnId="{D7E7A7EC-AECE-4B74-8C6F-B32603996ECA}">
      <dgm:prSet/>
      <dgm:spPr/>
      <dgm:t>
        <a:bodyPr/>
        <a:lstStyle/>
        <a:p>
          <a:endParaRPr lang="id-ID"/>
        </a:p>
      </dgm:t>
    </dgm:pt>
    <dgm:pt modelId="{34E7E839-BE1B-4C41-BD9C-05113AF07899}" type="sibTrans" cxnId="{D7E7A7EC-AECE-4B74-8C6F-B32603996ECA}">
      <dgm:prSet/>
      <dgm:spPr/>
      <dgm:t>
        <a:bodyPr/>
        <a:lstStyle/>
        <a:p>
          <a:endParaRPr lang="id-ID"/>
        </a:p>
      </dgm:t>
    </dgm:pt>
    <dgm:pt modelId="{51FA4FF7-7F2B-4E68-97FA-CF645A98F843}" type="pres">
      <dgm:prSet presAssocID="{9DE11926-833C-446A-BD20-EDC78AAC3349}" presName="CompostProcess" presStyleCnt="0">
        <dgm:presLayoutVars>
          <dgm:dir/>
          <dgm:resizeHandles val="exact"/>
        </dgm:presLayoutVars>
      </dgm:prSet>
      <dgm:spPr/>
    </dgm:pt>
    <dgm:pt modelId="{2CD24361-F72A-4B51-A8C3-05D645C77EB9}" type="pres">
      <dgm:prSet presAssocID="{9DE11926-833C-446A-BD20-EDC78AAC3349}" presName="arrow" presStyleLbl="bgShp" presStyleIdx="0" presStyleCnt="1" custLinFactNeighborX="732" custLinFactNeighborY="-3637"/>
      <dgm:spPr/>
      <dgm:t>
        <a:bodyPr/>
        <a:lstStyle/>
        <a:p>
          <a:endParaRPr lang="en-US"/>
        </a:p>
      </dgm:t>
    </dgm:pt>
    <dgm:pt modelId="{083CA953-6CC0-4BEA-BBCD-24CF9812D8FF}" type="pres">
      <dgm:prSet presAssocID="{9DE11926-833C-446A-BD20-EDC78AAC3349}" presName="linearProcess" presStyleCnt="0"/>
      <dgm:spPr/>
    </dgm:pt>
    <dgm:pt modelId="{870E59A1-50D1-4C2C-AA68-9A32B74BC13A}" type="pres">
      <dgm:prSet presAssocID="{91EBCBE5-40FD-4872-861F-29F3E070793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8C443E0-7C1C-4B8E-9DC9-BA96DD5D4CD0}" type="pres">
      <dgm:prSet presAssocID="{EAD6B37D-ED45-476B-BACB-012EA1CA18B1}" presName="sibTrans" presStyleCnt="0"/>
      <dgm:spPr/>
    </dgm:pt>
    <dgm:pt modelId="{644D3072-3F30-49CA-B67B-40C05ED26B35}" type="pres">
      <dgm:prSet presAssocID="{9B844FB3-1D83-4FF0-96FF-F6C318F5DBC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9717F0-860C-4AB4-B79F-A4A5F3E98F48}" type="pres">
      <dgm:prSet presAssocID="{CD8B7E58-EE12-4AFB-B909-943186682F99}" presName="sibTrans" presStyleCnt="0"/>
      <dgm:spPr/>
    </dgm:pt>
    <dgm:pt modelId="{27A1BFCA-B2B9-415F-85D9-8215E3094577}" type="pres">
      <dgm:prSet presAssocID="{B84D677D-B004-4755-9A43-52FFC7174A8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4D8D0E5-1E7E-4259-8707-ED32B4175E0A}" type="presOf" srcId="{91EBCBE5-40FD-4872-861F-29F3E070793C}" destId="{870E59A1-50D1-4C2C-AA68-9A32B74BC13A}" srcOrd="0" destOrd="0" presId="urn:microsoft.com/office/officeart/2005/8/layout/hProcess9"/>
    <dgm:cxn modelId="{79A0D204-144B-4C6D-B4D9-34E5A7DA3ECF}" srcId="{9DE11926-833C-446A-BD20-EDC78AAC3349}" destId="{9B844FB3-1D83-4FF0-96FF-F6C318F5DBCB}" srcOrd="1" destOrd="0" parTransId="{CA754C23-C65B-498F-8F28-1D40619513A5}" sibTransId="{CD8B7E58-EE12-4AFB-B909-943186682F99}"/>
    <dgm:cxn modelId="{4AC0C707-CA86-4ACF-82ED-CC4F8D6A2B8F}" srcId="{9DE11926-833C-446A-BD20-EDC78AAC3349}" destId="{91EBCBE5-40FD-4872-861F-29F3E070793C}" srcOrd="0" destOrd="0" parTransId="{DA088D7E-7E56-42DE-8814-11638543C200}" sibTransId="{EAD6B37D-ED45-476B-BACB-012EA1CA18B1}"/>
    <dgm:cxn modelId="{04DBDF00-590E-4CD2-9709-68925B7DBD73}" type="presOf" srcId="{B84D677D-B004-4755-9A43-52FFC7174A8E}" destId="{27A1BFCA-B2B9-415F-85D9-8215E3094577}" srcOrd="0" destOrd="0" presId="urn:microsoft.com/office/officeart/2005/8/layout/hProcess9"/>
    <dgm:cxn modelId="{3C093553-ED1E-412B-9182-C5B44E5AF8ED}" type="presOf" srcId="{9DE11926-833C-446A-BD20-EDC78AAC3349}" destId="{51FA4FF7-7F2B-4E68-97FA-CF645A98F843}" srcOrd="0" destOrd="0" presId="urn:microsoft.com/office/officeart/2005/8/layout/hProcess9"/>
    <dgm:cxn modelId="{522CDE05-DCF0-4096-9EFE-AC2948F49A76}" type="presOf" srcId="{9B844FB3-1D83-4FF0-96FF-F6C318F5DBCB}" destId="{644D3072-3F30-49CA-B67B-40C05ED26B35}" srcOrd="0" destOrd="0" presId="urn:microsoft.com/office/officeart/2005/8/layout/hProcess9"/>
    <dgm:cxn modelId="{D7E7A7EC-AECE-4B74-8C6F-B32603996ECA}" srcId="{9DE11926-833C-446A-BD20-EDC78AAC3349}" destId="{B84D677D-B004-4755-9A43-52FFC7174A8E}" srcOrd="2" destOrd="0" parTransId="{2C9E7613-6D9B-4588-8665-F1CB5DCE2CC4}" sibTransId="{34E7E839-BE1B-4C41-BD9C-05113AF07899}"/>
    <dgm:cxn modelId="{B74DAA3F-7ACC-42CF-85B5-D4EC52F75DA1}" type="presParOf" srcId="{51FA4FF7-7F2B-4E68-97FA-CF645A98F843}" destId="{2CD24361-F72A-4B51-A8C3-05D645C77EB9}" srcOrd="0" destOrd="0" presId="urn:microsoft.com/office/officeart/2005/8/layout/hProcess9"/>
    <dgm:cxn modelId="{DFB393EA-A87D-4C8E-904A-502144BEB8B1}" type="presParOf" srcId="{51FA4FF7-7F2B-4E68-97FA-CF645A98F843}" destId="{083CA953-6CC0-4BEA-BBCD-24CF9812D8FF}" srcOrd="1" destOrd="0" presId="urn:microsoft.com/office/officeart/2005/8/layout/hProcess9"/>
    <dgm:cxn modelId="{656B944A-7B27-4B80-BEAE-7EE8D4B3B4ED}" type="presParOf" srcId="{083CA953-6CC0-4BEA-BBCD-24CF9812D8FF}" destId="{870E59A1-50D1-4C2C-AA68-9A32B74BC13A}" srcOrd="0" destOrd="0" presId="urn:microsoft.com/office/officeart/2005/8/layout/hProcess9"/>
    <dgm:cxn modelId="{39468042-F0D9-47DE-9E76-5EC54F91A50F}" type="presParOf" srcId="{083CA953-6CC0-4BEA-BBCD-24CF9812D8FF}" destId="{D8C443E0-7C1C-4B8E-9DC9-BA96DD5D4CD0}" srcOrd="1" destOrd="0" presId="urn:microsoft.com/office/officeart/2005/8/layout/hProcess9"/>
    <dgm:cxn modelId="{3E554669-DAD8-44A7-A26E-C5CA0AD9E0C3}" type="presParOf" srcId="{083CA953-6CC0-4BEA-BBCD-24CF9812D8FF}" destId="{644D3072-3F30-49CA-B67B-40C05ED26B35}" srcOrd="2" destOrd="0" presId="urn:microsoft.com/office/officeart/2005/8/layout/hProcess9"/>
    <dgm:cxn modelId="{4719D21B-6F2B-4986-840E-ACD923C9662C}" type="presParOf" srcId="{083CA953-6CC0-4BEA-BBCD-24CF9812D8FF}" destId="{679717F0-860C-4AB4-B79F-A4A5F3E98F48}" srcOrd="3" destOrd="0" presId="urn:microsoft.com/office/officeart/2005/8/layout/hProcess9"/>
    <dgm:cxn modelId="{052B870C-0EBB-4D89-8157-34DAFC0BE295}" type="presParOf" srcId="{083CA953-6CC0-4BEA-BBCD-24CF9812D8FF}" destId="{27A1BFCA-B2B9-415F-85D9-8215E309457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E0D087-2690-46CA-9F4E-A96EF04275AA}" type="doc">
      <dgm:prSet loTypeId="urn:microsoft.com/office/officeart/2005/8/layout/vProcess5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DB7592E3-11CC-4447-BA86-918B8D16B669}">
      <dgm:prSet phldrT="[Text]"/>
      <dgm:spPr/>
      <dgm:t>
        <a:bodyPr/>
        <a:lstStyle/>
        <a:p>
          <a:r>
            <a:rPr lang="id-ID" dirty="0" smtClean="0"/>
            <a:t>Penerimaan spesimen di laboratorium</a:t>
          </a:r>
          <a:endParaRPr lang="id-ID" dirty="0"/>
        </a:p>
      </dgm:t>
    </dgm:pt>
    <dgm:pt modelId="{9DA42163-F44D-4BE5-8EEB-88C87E077AC0}" type="parTrans" cxnId="{FF5C4772-5214-416D-BC2A-80C62BF32C4C}">
      <dgm:prSet/>
      <dgm:spPr/>
      <dgm:t>
        <a:bodyPr/>
        <a:lstStyle/>
        <a:p>
          <a:endParaRPr lang="id-ID"/>
        </a:p>
      </dgm:t>
    </dgm:pt>
    <dgm:pt modelId="{3F384B2C-E1EE-45DE-90C2-A5049BCA1716}" type="sibTrans" cxnId="{FF5C4772-5214-416D-BC2A-80C62BF32C4C}">
      <dgm:prSet/>
      <dgm:spPr/>
      <dgm:t>
        <a:bodyPr/>
        <a:lstStyle/>
        <a:p>
          <a:endParaRPr lang="id-ID"/>
        </a:p>
      </dgm:t>
    </dgm:pt>
    <dgm:pt modelId="{B9E84622-2FBA-4F42-95B8-56310E9D3C2D}">
      <dgm:prSet phldrT="[Text]"/>
      <dgm:spPr/>
      <dgm:t>
        <a:bodyPr/>
        <a:lstStyle/>
        <a:p>
          <a:r>
            <a:rPr lang="id-ID" dirty="0" smtClean="0"/>
            <a:t>Petugas penerima spesimen di laboratorium</a:t>
          </a:r>
          <a:endParaRPr lang="id-ID" dirty="0"/>
        </a:p>
      </dgm:t>
    </dgm:pt>
    <dgm:pt modelId="{C9AFC0B6-516B-4C6D-BB17-D7EB3AFFAF92}" type="parTrans" cxnId="{E1E5B03C-81C4-4E11-A765-D2B45BCEE86F}">
      <dgm:prSet/>
      <dgm:spPr/>
      <dgm:t>
        <a:bodyPr/>
        <a:lstStyle/>
        <a:p>
          <a:endParaRPr lang="id-ID"/>
        </a:p>
      </dgm:t>
    </dgm:pt>
    <dgm:pt modelId="{3F87ACB4-02AD-4A4D-A8E8-FDF11E877B9F}" type="sibTrans" cxnId="{E1E5B03C-81C4-4E11-A765-D2B45BCEE86F}">
      <dgm:prSet/>
      <dgm:spPr/>
      <dgm:t>
        <a:bodyPr/>
        <a:lstStyle/>
        <a:p>
          <a:endParaRPr lang="id-ID"/>
        </a:p>
      </dgm:t>
    </dgm:pt>
    <dgm:pt modelId="{F680FF74-614C-4710-A4A8-3A03029C2564}">
      <dgm:prSet phldrT="[Text]"/>
      <dgm:spPr/>
      <dgm:t>
        <a:bodyPr/>
        <a:lstStyle/>
        <a:p>
          <a:r>
            <a:rPr lang="id-ID" dirty="0" smtClean="0"/>
            <a:t>Petugas pembawa spesimen di laboratorium</a:t>
          </a:r>
          <a:endParaRPr lang="id-ID" dirty="0"/>
        </a:p>
      </dgm:t>
    </dgm:pt>
    <dgm:pt modelId="{826E3C72-B53F-466E-AF02-38E20EB8CB0B}" type="parTrans" cxnId="{5EA7AFD4-51CC-49DC-B2F0-8477F925D91B}">
      <dgm:prSet/>
      <dgm:spPr/>
      <dgm:t>
        <a:bodyPr/>
        <a:lstStyle/>
        <a:p>
          <a:endParaRPr lang="id-ID"/>
        </a:p>
      </dgm:t>
    </dgm:pt>
    <dgm:pt modelId="{1DA788D7-69DF-439C-9002-7AB3D75A3714}" type="sibTrans" cxnId="{5EA7AFD4-51CC-49DC-B2F0-8477F925D91B}">
      <dgm:prSet/>
      <dgm:spPr/>
      <dgm:t>
        <a:bodyPr/>
        <a:lstStyle/>
        <a:p>
          <a:endParaRPr lang="id-ID"/>
        </a:p>
      </dgm:t>
    </dgm:pt>
    <dgm:pt modelId="{CC27A825-42C0-42FD-B7A5-5E5397B915A1}" type="pres">
      <dgm:prSet presAssocID="{21E0D087-2690-46CA-9F4E-A96EF04275A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5B8B8F4-42D1-47FE-B142-33D91837809F}" type="pres">
      <dgm:prSet presAssocID="{21E0D087-2690-46CA-9F4E-A96EF04275AA}" presName="dummyMaxCanvas" presStyleCnt="0">
        <dgm:presLayoutVars/>
      </dgm:prSet>
      <dgm:spPr/>
      <dgm:t>
        <a:bodyPr/>
        <a:lstStyle/>
        <a:p>
          <a:endParaRPr lang="id-ID"/>
        </a:p>
      </dgm:t>
    </dgm:pt>
    <dgm:pt modelId="{91B74686-5C65-4BA3-A833-571C4FBD8717}" type="pres">
      <dgm:prSet presAssocID="{21E0D087-2690-46CA-9F4E-A96EF04275A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FD62078-C8C4-433B-9806-0A6E108D28FC}" type="pres">
      <dgm:prSet presAssocID="{21E0D087-2690-46CA-9F4E-A96EF04275A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875D44F-596D-4B3F-9310-20F8506D4137}" type="pres">
      <dgm:prSet presAssocID="{21E0D087-2690-46CA-9F4E-A96EF04275A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B6213C0-D464-49EF-A0AD-026FC4F4A236}" type="pres">
      <dgm:prSet presAssocID="{21E0D087-2690-46CA-9F4E-A96EF04275A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F93093B-520B-450B-8971-291BA71F4CC6}" type="pres">
      <dgm:prSet presAssocID="{21E0D087-2690-46CA-9F4E-A96EF04275A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C7A4E24-6BD1-4A1F-9947-7402A393FA15}" type="pres">
      <dgm:prSet presAssocID="{21E0D087-2690-46CA-9F4E-A96EF04275A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4C02FC7-5D72-432C-BB8D-AB3F28E85BA0}" type="pres">
      <dgm:prSet presAssocID="{21E0D087-2690-46CA-9F4E-A96EF04275A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8CB775B-A334-4534-8FF8-9B573C8D51E5}" type="pres">
      <dgm:prSet presAssocID="{21E0D087-2690-46CA-9F4E-A96EF04275A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749593C-AD1D-4E0C-8649-75672BC39451}" type="presOf" srcId="{21E0D087-2690-46CA-9F4E-A96EF04275AA}" destId="{CC27A825-42C0-42FD-B7A5-5E5397B915A1}" srcOrd="0" destOrd="0" presId="urn:microsoft.com/office/officeart/2005/8/layout/vProcess5"/>
    <dgm:cxn modelId="{E4D34C31-1669-4559-9656-F1A31111A842}" type="presOf" srcId="{DB7592E3-11CC-4447-BA86-918B8D16B669}" destId="{3C7A4E24-6BD1-4A1F-9947-7402A393FA15}" srcOrd="1" destOrd="0" presId="urn:microsoft.com/office/officeart/2005/8/layout/vProcess5"/>
    <dgm:cxn modelId="{EA85F861-065B-402C-AF69-8D70CC2FF350}" type="presOf" srcId="{B9E84622-2FBA-4F42-95B8-56310E9D3C2D}" destId="{74C02FC7-5D72-432C-BB8D-AB3F28E85BA0}" srcOrd="1" destOrd="0" presId="urn:microsoft.com/office/officeart/2005/8/layout/vProcess5"/>
    <dgm:cxn modelId="{E1E5B03C-81C4-4E11-A765-D2B45BCEE86F}" srcId="{21E0D087-2690-46CA-9F4E-A96EF04275AA}" destId="{B9E84622-2FBA-4F42-95B8-56310E9D3C2D}" srcOrd="1" destOrd="0" parTransId="{C9AFC0B6-516B-4C6D-BB17-D7EB3AFFAF92}" sibTransId="{3F87ACB4-02AD-4A4D-A8E8-FDF11E877B9F}"/>
    <dgm:cxn modelId="{3DF0A226-DC85-4024-A4B2-E0ACE78831FB}" type="presOf" srcId="{B9E84622-2FBA-4F42-95B8-56310E9D3C2D}" destId="{AFD62078-C8C4-433B-9806-0A6E108D28FC}" srcOrd="0" destOrd="0" presId="urn:microsoft.com/office/officeart/2005/8/layout/vProcess5"/>
    <dgm:cxn modelId="{B16C93BC-71A7-465D-8D1F-84D4A8AA7CF9}" type="presOf" srcId="{DB7592E3-11CC-4447-BA86-918B8D16B669}" destId="{91B74686-5C65-4BA3-A833-571C4FBD8717}" srcOrd="0" destOrd="0" presId="urn:microsoft.com/office/officeart/2005/8/layout/vProcess5"/>
    <dgm:cxn modelId="{84D8939F-7D7B-4C76-969D-0965D8FEAFB8}" type="presOf" srcId="{3F87ACB4-02AD-4A4D-A8E8-FDF11E877B9F}" destId="{FF93093B-520B-450B-8971-291BA71F4CC6}" srcOrd="0" destOrd="0" presId="urn:microsoft.com/office/officeart/2005/8/layout/vProcess5"/>
    <dgm:cxn modelId="{FF5C4772-5214-416D-BC2A-80C62BF32C4C}" srcId="{21E0D087-2690-46CA-9F4E-A96EF04275AA}" destId="{DB7592E3-11CC-4447-BA86-918B8D16B669}" srcOrd="0" destOrd="0" parTransId="{9DA42163-F44D-4BE5-8EEB-88C87E077AC0}" sibTransId="{3F384B2C-E1EE-45DE-90C2-A5049BCA1716}"/>
    <dgm:cxn modelId="{EF1B830B-F220-470E-B01F-2B05B93E2FCD}" type="presOf" srcId="{F680FF74-614C-4710-A4A8-3A03029C2564}" destId="{C875D44F-596D-4B3F-9310-20F8506D4137}" srcOrd="0" destOrd="0" presId="urn:microsoft.com/office/officeart/2005/8/layout/vProcess5"/>
    <dgm:cxn modelId="{5EA7AFD4-51CC-49DC-B2F0-8477F925D91B}" srcId="{21E0D087-2690-46CA-9F4E-A96EF04275AA}" destId="{F680FF74-614C-4710-A4A8-3A03029C2564}" srcOrd="2" destOrd="0" parTransId="{826E3C72-B53F-466E-AF02-38E20EB8CB0B}" sibTransId="{1DA788D7-69DF-439C-9002-7AB3D75A3714}"/>
    <dgm:cxn modelId="{239BFECD-5F83-4227-A614-A43B40761F05}" type="presOf" srcId="{F680FF74-614C-4710-A4A8-3A03029C2564}" destId="{C8CB775B-A334-4534-8FF8-9B573C8D51E5}" srcOrd="1" destOrd="0" presId="urn:microsoft.com/office/officeart/2005/8/layout/vProcess5"/>
    <dgm:cxn modelId="{3B08CC44-DE6E-4517-8994-095A5621AA0C}" type="presOf" srcId="{3F384B2C-E1EE-45DE-90C2-A5049BCA1716}" destId="{0B6213C0-D464-49EF-A0AD-026FC4F4A236}" srcOrd="0" destOrd="0" presId="urn:microsoft.com/office/officeart/2005/8/layout/vProcess5"/>
    <dgm:cxn modelId="{AEF680E8-C299-4C79-84E9-B618AB45639D}" type="presParOf" srcId="{CC27A825-42C0-42FD-B7A5-5E5397B915A1}" destId="{C5B8B8F4-42D1-47FE-B142-33D91837809F}" srcOrd="0" destOrd="0" presId="urn:microsoft.com/office/officeart/2005/8/layout/vProcess5"/>
    <dgm:cxn modelId="{CF272CF7-56D3-4FCC-9510-6C21DC97EEA5}" type="presParOf" srcId="{CC27A825-42C0-42FD-B7A5-5E5397B915A1}" destId="{91B74686-5C65-4BA3-A833-571C4FBD8717}" srcOrd="1" destOrd="0" presId="urn:microsoft.com/office/officeart/2005/8/layout/vProcess5"/>
    <dgm:cxn modelId="{8D9B1C81-5D58-4EC7-BD13-B8EC53E9E055}" type="presParOf" srcId="{CC27A825-42C0-42FD-B7A5-5E5397B915A1}" destId="{AFD62078-C8C4-433B-9806-0A6E108D28FC}" srcOrd="2" destOrd="0" presId="urn:microsoft.com/office/officeart/2005/8/layout/vProcess5"/>
    <dgm:cxn modelId="{66ED4EB4-FBCF-4526-81B4-7382A6B94755}" type="presParOf" srcId="{CC27A825-42C0-42FD-B7A5-5E5397B915A1}" destId="{C875D44F-596D-4B3F-9310-20F8506D4137}" srcOrd="3" destOrd="0" presId="urn:microsoft.com/office/officeart/2005/8/layout/vProcess5"/>
    <dgm:cxn modelId="{B357EFA8-0E09-4C66-A2CB-C9CDFDD41F60}" type="presParOf" srcId="{CC27A825-42C0-42FD-B7A5-5E5397B915A1}" destId="{0B6213C0-D464-49EF-A0AD-026FC4F4A236}" srcOrd="4" destOrd="0" presId="urn:microsoft.com/office/officeart/2005/8/layout/vProcess5"/>
    <dgm:cxn modelId="{7F32D8B5-42B6-43AD-A502-63C2B7C92068}" type="presParOf" srcId="{CC27A825-42C0-42FD-B7A5-5E5397B915A1}" destId="{FF93093B-520B-450B-8971-291BA71F4CC6}" srcOrd="5" destOrd="0" presId="urn:microsoft.com/office/officeart/2005/8/layout/vProcess5"/>
    <dgm:cxn modelId="{61530857-A356-4F9B-B00A-B390F38FCA21}" type="presParOf" srcId="{CC27A825-42C0-42FD-B7A5-5E5397B915A1}" destId="{3C7A4E24-6BD1-4A1F-9947-7402A393FA15}" srcOrd="6" destOrd="0" presId="urn:microsoft.com/office/officeart/2005/8/layout/vProcess5"/>
    <dgm:cxn modelId="{D094D77A-902E-4F1C-A35B-2DC874D57928}" type="presParOf" srcId="{CC27A825-42C0-42FD-B7A5-5E5397B915A1}" destId="{74C02FC7-5D72-432C-BB8D-AB3F28E85BA0}" srcOrd="7" destOrd="0" presId="urn:microsoft.com/office/officeart/2005/8/layout/vProcess5"/>
    <dgm:cxn modelId="{96553B46-18E1-4986-B11A-57F35F8CCDB7}" type="presParOf" srcId="{CC27A825-42C0-42FD-B7A5-5E5397B915A1}" destId="{C8CB775B-A334-4534-8FF8-9B573C8D51E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D47379-9406-449B-8A48-A7EF5BFC8FA4}" type="doc">
      <dgm:prSet loTypeId="urn:microsoft.com/office/officeart/2005/8/layout/vList5" loCatId="list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id-ID"/>
        </a:p>
      </dgm:t>
    </dgm:pt>
    <dgm:pt modelId="{E4F28455-3AA6-40EA-9902-517BEB05A1C3}">
      <dgm:prSet phldrT="[Text]"/>
      <dgm:spPr/>
      <dgm:t>
        <a:bodyPr/>
        <a:lstStyle/>
        <a:p>
          <a:r>
            <a:rPr lang="id-ID" dirty="0" smtClean="0"/>
            <a:t>sterilisasi</a:t>
          </a:r>
          <a:endParaRPr lang="id-ID" dirty="0"/>
        </a:p>
      </dgm:t>
    </dgm:pt>
    <dgm:pt modelId="{63AAD30A-7257-4749-A6B1-053E02C60385}" type="parTrans" cxnId="{B635E0AB-A0AC-485C-BE23-CBBA479113CB}">
      <dgm:prSet/>
      <dgm:spPr/>
      <dgm:t>
        <a:bodyPr/>
        <a:lstStyle/>
        <a:p>
          <a:endParaRPr lang="id-ID"/>
        </a:p>
      </dgm:t>
    </dgm:pt>
    <dgm:pt modelId="{BB9ED77A-3164-4FFC-AFDF-85D442B22467}" type="sibTrans" cxnId="{B635E0AB-A0AC-485C-BE23-CBBA479113CB}">
      <dgm:prSet/>
      <dgm:spPr/>
      <dgm:t>
        <a:bodyPr/>
        <a:lstStyle/>
        <a:p>
          <a:endParaRPr lang="id-ID"/>
        </a:p>
      </dgm:t>
    </dgm:pt>
    <dgm:pt modelId="{DCB4B36F-9A79-4949-8859-063DBC6D0191}">
      <dgm:prSet phldrT="[Text]"/>
      <dgm:spPr/>
      <dgm:t>
        <a:bodyPr/>
        <a:lstStyle/>
        <a:p>
          <a:r>
            <a:rPr lang="id-ID" dirty="0" smtClean="0"/>
            <a:t>Inaktivasi total semua bentuk kehidupan mikroorganisma utk berkembang biak</a:t>
          </a:r>
          <a:endParaRPr lang="id-ID" dirty="0"/>
        </a:p>
      </dgm:t>
    </dgm:pt>
    <dgm:pt modelId="{F64EF6B0-DA2B-4351-A9A1-815BD8D9B5E9}" type="parTrans" cxnId="{E9A3476D-7135-4498-A658-C92D6A65ECF0}">
      <dgm:prSet/>
      <dgm:spPr/>
      <dgm:t>
        <a:bodyPr/>
        <a:lstStyle/>
        <a:p>
          <a:endParaRPr lang="id-ID"/>
        </a:p>
      </dgm:t>
    </dgm:pt>
    <dgm:pt modelId="{0108BAAD-6835-4A91-A40C-C1CA0AB8AE54}" type="sibTrans" cxnId="{E9A3476D-7135-4498-A658-C92D6A65ECF0}">
      <dgm:prSet/>
      <dgm:spPr/>
      <dgm:t>
        <a:bodyPr/>
        <a:lstStyle/>
        <a:p>
          <a:endParaRPr lang="id-ID"/>
        </a:p>
      </dgm:t>
    </dgm:pt>
    <dgm:pt modelId="{D79917D5-A71A-4055-AE73-24171DB7EFFB}">
      <dgm:prSet phldrT="[Text]"/>
      <dgm:spPr/>
      <dgm:t>
        <a:bodyPr/>
        <a:lstStyle/>
        <a:p>
          <a:r>
            <a:rPr lang="id-ID" dirty="0" smtClean="0"/>
            <a:t>Sterilisas cara fisik, kimia, gas, filtrasi dll</a:t>
          </a:r>
          <a:endParaRPr lang="id-ID" dirty="0"/>
        </a:p>
      </dgm:t>
    </dgm:pt>
    <dgm:pt modelId="{6C162959-6B37-4B08-82DC-F122CDBBF9D1}" type="parTrans" cxnId="{D45F3158-1167-418E-AE2D-5517DD952E9D}">
      <dgm:prSet/>
      <dgm:spPr/>
      <dgm:t>
        <a:bodyPr/>
        <a:lstStyle/>
        <a:p>
          <a:endParaRPr lang="id-ID"/>
        </a:p>
      </dgm:t>
    </dgm:pt>
    <dgm:pt modelId="{FBE5C00D-BD49-47E6-885E-7763AB25BA85}" type="sibTrans" cxnId="{D45F3158-1167-418E-AE2D-5517DD952E9D}">
      <dgm:prSet/>
      <dgm:spPr/>
      <dgm:t>
        <a:bodyPr/>
        <a:lstStyle/>
        <a:p>
          <a:endParaRPr lang="id-ID"/>
        </a:p>
      </dgm:t>
    </dgm:pt>
    <dgm:pt modelId="{C18522C2-9B82-477E-BE46-C4C6773BAC09}">
      <dgm:prSet phldrT="[Text]"/>
      <dgm:spPr/>
      <dgm:t>
        <a:bodyPr/>
        <a:lstStyle/>
        <a:p>
          <a:r>
            <a:rPr lang="id-ID" dirty="0" smtClean="0"/>
            <a:t>disinfeksi</a:t>
          </a:r>
          <a:endParaRPr lang="id-ID" dirty="0"/>
        </a:p>
      </dgm:t>
    </dgm:pt>
    <dgm:pt modelId="{8736E5C6-D123-4D39-BF3B-D01EB90DB174}" type="parTrans" cxnId="{A815EF28-2F43-4027-8682-2EE0CD10371D}">
      <dgm:prSet/>
      <dgm:spPr/>
      <dgm:t>
        <a:bodyPr/>
        <a:lstStyle/>
        <a:p>
          <a:endParaRPr lang="id-ID"/>
        </a:p>
      </dgm:t>
    </dgm:pt>
    <dgm:pt modelId="{45B37C85-C1F8-4001-BCC3-85F44A490915}" type="sibTrans" cxnId="{A815EF28-2F43-4027-8682-2EE0CD10371D}">
      <dgm:prSet/>
      <dgm:spPr/>
      <dgm:t>
        <a:bodyPr/>
        <a:lstStyle/>
        <a:p>
          <a:endParaRPr lang="id-ID"/>
        </a:p>
      </dgm:t>
    </dgm:pt>
    <dgm:pt modelId="{BF1E6540-9AE0-4D76-A64A-C61134A6B834}">
      <dgm:prSet phldrT="[Text]"/>
      <dgm:spPr/>
      <dgm:t>
        <a:bodyPr/>
        <a:lstStyle/>
        <a:p>
          <a:r>
            <a:rPr lang="id-ID" dirty="0" smtClean="0"/>
            <a:t>Tindakan bertujuan utk membunuh mikroorganisma penyebab infeksi</a:t>
          </a:r>
          <a:endParaRPr lang="id-ID" dirty="0"/>
        </a:p>
      </dgm:t>
    </dgm:pt>
    <dgm:pt modelId="{0B4E0247-DC2E-4AA4-84C1-ECA9769D3182}" type="parTrans" cxnId="{053ACC0D-FBDB-476D-A394-7EF067472629}">
      <dgm:prSet/>
      <dgm:spPr/>
      <dgm:t>
        <a:bodyPr/>
        <a:lstStyle/>
        <a:p>
          <a:endParaRPr lang="id-ID"/>
        </a:p>
      </dgm:t>
    </dgm:pt>
    <dgm:pt modelId="{88BAF473-32E0-4B2B-9F56-5C7F252C7A7E}" type="sibTrans" cxnId="{053ACC0D-FBDB-476D-A394-7EF067472629}">
      <dgm:prSet/>
      <dgm:spPr/>
      <dgm:t>
        <a:bodyPr/>
        <a:lstStyle/>
        <a:p>
          <a:endParaRPr lang="id-ID"/>
        </a:p>
      </dgm:t>
    </dgm:pt>
    <dgm:pt modelId="{2579D336-7E45-43F2-8D94-E1552B3673BE}">
      <dgm:prSet phldrT="[Text]"/>
      <dgm:spPr/>
      <dgm:t>
        <a:bodyPr/>
        <a:lstStyle/>
        <a:p>
          <a:r>
            <a:rPr lang="id-ID" dirty="0" smtClean="0"/>
            <a:t>Disinfektan : Hipoklorit, alkohol, formaldehid</a:t>
          </a:r>
          <a:endParaRPr lang="id-ID" dirty="0"/>
        </a:p>
      </dgm:t>
    </dgm:pt>
    <dgm:pt modelId="{FB0469BF-0AD1-40B9-8D81-1CB3F48257B8}" type="parTrans" cxnId="{794A4682-52F9-494B-8DC1-41A3A89F9E49}">
      <dgm:prSet/>
      <dgm:spPr/>
      <dgm:t>
        <a:bodyPr/>
        <a:lstStyle/>
        <a:p>
          <a:endParaRPr lang="id-ID"/>
        </a:p>
      </dgm:t>
    </dgm:pt>
    <dgm:pt modelId="{62A12EB8-F25C-4ECD-879E-940F6DEC3703}" type="sibTrans" cxnId="{794A4682-52F9-494B-8DC1-41A3A89F9E49}">
      <dgm:prSet/>
      <dgm:spPr/>
      <dgm:t>
        <a:bodyPr/>
        <a:lstStyle/>
        <a:p>
          <a:endParaRPr lang="id-ID"/>
        </a:p>
      </dgm:t>
    </dgm:pt>
    <dgm:pt modelId="{A6F672AC-557D-4194-BE03-E27DBF9D742A}">
      <dgm:prSet phldrT="[Text]"/>
      <dgm:spPr/>
      <dgm:t>
        <a:bodyPr/>
        <a:lstStyle/>
        <a:p>
          <a:r>
            <a:rPr lang="id-ID" dirty="0" smtClean="0"/>
            <a:t>dekontaminasi</a:t>
          </a:r>
          <a:endParaRPr lang="id-ID" dirty="0"/>
        </a:p>
      </dgm:t>
    </dgm:pt>
    <dgm:pt modelId="{140B33F2-8F56-4A85-B444-CADC5CB2C89E}" type="parTrans" cxnId="{A14D6E23-E4C1-4121-A060-095DDEB99719}">
      <dgm:prSet/>
      <dgm:spPr/>
      <dgm:t>
        <a:bodyPr/>
        <a:lstStyle/>
        <a:p>
          <a:endParaRPr lang="id-ID"/>
        </a:p>
      </dgm:t>
    </dgm:pt>
    <dgm:pt modelId="{80E3F889-AA4C-4F8A-8278-DF73B53F11C3}" type="sibTrans" cxnId="{A14D6E23-E4C1-4121-A060-095DDEB99719}">
      <dgm:prSet/>
      <dgm:spPr/>
      <dgm:t>
        <a:bodyPr/>
        <a:lstStyle/>
        <a:p>
          <a:endParaRPr lang="id-ID"/>
        </a:p>
      </dgm:t>
    </dgm:pt>
    <dgm:pt modelId="{CACC600E-0BE7-4102-913C-EAC9BF192E21}">
      <dgm:prSet phldrT="[Text]"/>
      <dgm:spPr/>
      <dgm:t>
        <a:bodyPr/>
        <a:lstStyle/>
        <a:p>
          <a:r>
            <a:rPr lang="id-ID" dirty="0" smtClean="0"/>
            <a:t>Tindakan utk menghilangkan pencemaran pada alat, ruangan lab atau bahan bekas pakai bentuk cair atau padat co : Fumigasi ruangan</a:t>
          </a:r>
          <a:endParaRPr lang="id-ID" dirty="0"/>
        </a:p>
      </dgm:t>
    </dgm:pt>
    <dgm:pt modelId="{B97AF5BD-DEBC-42EF-AFF3-8E8EF8FABF59}" type="parTrans" cxnId="{CFEE71A6-960D-4A99-81F7-F7108EF3AC13}">
      <dgm:prSet/>
      <dgm:spPr/>
      <dgm:t>
        <a:bodyPr/>
        <a:lstStyle/>
        <a:p>
          <a:endParaRPr lang="id-ID"/>
        </a:p>
      </dgm:t>
    </dgm:pt>
    <dgm:pt modelId="{C318658B-DA01-4CC2-9E84-EBB50961DCC2}" type="sibTrans" cxnId="{CFEE71A6-960D-4A99-81F7-F7108EF3AC13}">
      <dgm:prSet/>
      <dgm:spPr/>
      <dgm:t>
        <a:bodyPr/>
        <a:lstStyle/>
        <a:p>
          <a:endParaRPr lang="id-ID"/>
        </a:p>
      </dgm:t>
    </dgm:pt>
    <dgm:pt modelId="{C6C7A8A1-40BB-42B5-861B-60EA78D2CA8C}" type="pres">
      <dgm:prSet presAssocID="{60D47379-9406-449B-8A48-A7EF5BFC8F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D0233FA-1689-4F08-AB85-E411075B8E13}" type="pres">
      <dgm:prSet presAssocID="{E4F28455-3AA6-40EA-9902-517BEB05A1C3}" presName="linNode" presStyleCnt="0"/>
      <dgm:spPr/>
    </dgm:pt>
    <dgm:pt modelId="{8F296A16-B845-4739-A3E3-74FA2E8D51E0}" type="pres">
      <dgm:prSet presAssocID="{E4F28455-3AA6-40EA-9902-517BEB05A1C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CD1A226-7BC0-4B23-81D8-03B49F7B9A1A}" type="pres">
      <dgm:prSet presAssocID="{E4F28455-3AA6-40EA-9902-517BEB05A1C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935D5B6-80A3-438D-9793-5C93A04A78AF}" type="pres">
      <dgm:prSet presAssocID="{BB9ED77A-3164-4FFC-AFDF-85D442B22467}" presName="sp" presStyleCnt="0"/>
      <dgm:spPr/>
    </dgm:pt>
    <dgm:pt modelId="{56016BA9-7C3B-43DF-832E-3F76EAEF0CEF}" type="pres">
      <dgm:prSet presAssocID="{C18522C2-9B82-477E-BE46-C4C6773BAC09}" presName="linNode" presStyleCnt="0"/>
      <dgm:spPr/>
    </dgm:pt>
    <dgm:pt modelId="{D9C2BBCA-CBDB-4D4E-BFEC-365EFC69B8C6}" type="pres">
      <dgm:prSet presAssocID="{C18522C2-9B82-477E-BE46-C4C6773BAC0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6487FD6-1B45-44DC-9038-258C913FBAE5}" type="pres">
      <dgm:prSet presAssocID="{C18522C2-9B82-477E-BE46-C4C6773BAC0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E629D18-2F12-4341-BA87-6DF7D78CAFC6}" type="pres">
      <dgm:prSet presAssocID="{45B37C85-C1F8-4001-BCC3-85F44A490915}" presName="sp" presStyleCnt="0"/>
      <dgm:spPr/>
    </dgm:pt>
    <dgm:pt modelId="{7DD5CC1F-AE21-406D-815B-FE8BE59BE552}" type="pres">
      <dgm:prSet presAssocID="{A6F672AC-557D-4194-BE03-E27DBF9D742A}" presName="linNode" presStyleCnt="0"/>
      <dgm:spPr/>
    </dgm:pt>
    <dgm:pt modelId="{474C0155-37AD-4903-B9F0-00A7C1407837}" type="pres">
      <dgm:prSet presAssocID="{A6F672AC-557D-4194-BE03-E27DBF9D742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CF5E9E3-66C9-4A7F-88F4-2918A0788877}" type="pres">
      <dgm:prSet presAssocID="{A6F672AC-557D-4194-BE03-E27DBF9D742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815EF28-2F43-4027-8682-2EE0CD10371D}" srcId="{60D47379-9406-449B-8A48-A7EF5BFC8FA4}" destId="{C18522C2-9B82-477E-BE46-C4C6773BAC09}" srcOrd="1" destOrd="0" parTransId="{8736E5C6-D123-4D39-BF3B-D01EB90DB174}" sibTransId="{45B37C85-C1F8-4001-BCC3-85F44A490915}"/>
    <dgm:cxn modelId="{7FAB12A5-2621-4C79-BBD4-073E3BD8DDA5}" type="presOf" srcId="{D79917D5-A71A-4055-AE73-24171DB7EFFB}" destId="{7CD1A226-7BC0-4B23-81D8-03B49F7B9A1A}" srcOrd="0" destOrd="1" presId="urn:microsoft.com/office/officeart/2005/8/layout/vList5"/>
    <dgm:cxn modelId="{53071447-4E47-4EAB-9F8D-4C758664BC64}" type="presOf" srcId="{A6F672AC-557D-4194-BE03-E27DBF9D742A}" destId="{474C0155-37AD-4903-B9F0-00A7C1407837}" srcOrd="0" destOrd="0" presId="urn:microsoft.com/office/officeart/2005/8/layout/vList5"/>
    <dgm:cxn modelId="{B635E0AB-A0AC-485C-BE23-CBBA479113CB}" srcId="{60D47379-9406-449B-8A48-A7EF5BFC8FA4}" destId="{E4F28455-3AA6-40EA-9902-517BEB05A1C3}" srcOrd="0" destOrd="0" parTransId="{63AAD30A-7257-4749-A6B1-053E02C60385}" sibTransId="{BB9ED77A-3164-4FFC-AFDF-85D442B22467}"/>
    <dgm:cxn modelId="{5A7A1BC7-736B-4DED-9137-13A748FCF5DC}" type="presOf" srcId="{E4F28455-3AA6-40EA-9902-517BEB05A1C3}" destId="{8F296A16-B845-4739-A3E3-74FA2E8D51E0}" srcOrd="0" destOrd="0" presId="urn:microsoft.com/office/officeart/2005/8/layout/vList5"/>
    <dgm:cxn modelId="{F6CD2813-BED6-4060-A0EF-E7B2E148DE58}" type="presOf" srcId="{C18522C2-9B82-477E-BE46-C4C6773BAC09}" destId="{D9C2BBCA-CBDB-4D4E-BFEC-365EFC69B8C6}" srcOrd="0" destOrd="0" presId="urn:microsoft.com/office/officeart/2005/8/layout/vList5"/>
    <dgm:cxn modelId="{33ECD920-D9C2-4B75-A416-C927A563B09E}" type="presOf" srcId="{CACC600E-0BE7-4102-913C-EAC9BF192E21}" destId="{5CF5E9E3-66C9-4A7F-88F4-2918A0788877}" srcOrd="0" destOrd="0" presId="urn:microsoft.com/office/officeart/2005/8/layout/vList5"/>
    <dgm:cxn modelId="{A14D6E23-E4C1-4121-A060-095DDEB99719}" srcId="{60D47379-9406-449B-8A48-A7EF5BFC8FA4}" destId="{A6F672AC-557D-4194-BE03-E27DBF9D742A}" srcOrd="2" destOrd="0" parTransId="{140B33F2-8F56-4A85-B444-CADC5CB2C89E}" sibTransId="{80E3F889-AA4C-4F8A-8278-DF73B53F11C3}"/>
    <dgm:cxn modelId="{E9A3476D-7135-4498-A658-C92D6A65ECF0}" srcId="{E4F28455-3AA6-40EA-9902-517BEB05A1C3}" destId="{DCB4B36F-9A79-4949-8859-063DBC6D0191}" srcOrd="0" destOrd="0" parTransId="{F64EF6B0-DA2B-4351-A9A1-815BD8D9B5E9}" sibTransId="{0108BAAD-6835-4A91-A40C-C1CA0AB8AE54}"/>
    <dgm:cxn modelId="{BD89F574-E4B4-4AA3-BA82-BA85C17D9929}" type="presOf" srcId="{60D47379-9406-449B-8A48-A7EF5BFC8FA4}" destId="{C6C7A8A1-40BB-42B5-861B-60EA78D2CA8C}" srcOrd="0" destOrd="0" presId="urn:microsoft.com/office/officeart/2005/8/layout/vList5"/>
    <dgm:cxn modelId="{053ACC0D-FBDB-476D-A394-7EF067472629}" srcId="{C18522C2-9B82-477E-BE46-C4C6773BAC09}" destId="{BF1E6540-9AE0-4D76-A64A-C61134A6B834}" srcOrd="0" destOrd="0" parTransId="{0B4E0247-DC2E-4AA4-84C1-ECA9769D3182}" sibTransId="{88BAF473-32E0-4B2B-9F56-5C7F252C7A7E}"/>
    <dgm:cxn modelId="{D45F3158-1167-418E-AE2D-5517DD952E9D}" srcId="{E4F28455-3AA6-40EA-9902-517BEB05A1C3}" destId="{D79917D5-A71A-4055-AE73-24171DB7EFFB}" srcOrd="1" destOrd="0" parTransId="{6C162959-6B37-4B08-82DC-F122CDBBF9D1}" sibTransId="{FBE5C00D-BD49-47E6-885E-7763AB25BA85}"/>
    <dgm:cxn modelId="{6928FDB5-C605-4E6D-8278-3251D6A84BC0}" type="presOf" srcId="{DCB4B36F-9A79-4949-8859-063DBC6D0191}" destId="{7CD1A226-7BC0-4B23-81D8-03B49F7B9A1A}" srcOrd="0" destOrd="0" presId="urn:microsoft.com/office/officeart/2005/8/layout/vList5"/>
    <dgm:cxn modelId="{387DFC68-A4CD-4BA2-A4DF-9B56628F355F}" type="presOf" srcId="{2579D336-7E45-43F2-8D94-E1552B3673BE}" destId="{E6487FD6-1B45-44DC-9038-258C913FBAE5}" srcOrd="0" destOrd="1" presId="urn:microsoft.com/office/officeart/2005/8/layout/vList5"/>
    <dgm:cxn modelId="{B0ED038B-CDCF-4FB3-BDE3-478B7D148BAF}" type="presOf" srcId="{BF1E6540-9AE0-4D76-A64A-C61134A6B834}" destId="{E6487FD6-1B45-44DC-9038-258C913FBAE5}" srcOrd="0" destOrd="0" presId="urn:microsoft.com/office/officeart/2005/8/layout/vList5"/>
    <dgm:cxn modelId="{CFEE71A6-960D-4A99-81F7-F7108EF3AC13}" srcId="{A6F672AC-557D-4194-BE03-E27DBF9D742A}" destId="{CACC600E-0BE7-4102-913C-EAC9BF192E21}" srcOrd="0" destOrd="0" parTransId="{B97AF5BD-DEBC-42EF-AFF3-8E8EF8FABF59}" sibTransId="{C318658B-DA01-4CC2-9E84-EBB50961DCC2}"/>
    <dgm:cxn modelId="{794A4682-52F9-494B-8DC1-41A3A89F9E49}" srcId="{C18522C2-9B82-477E-BE46-C4C6773BAC09}" destId="{2579D336-7E45-43F2-8D94-E1552B3673BE}" srcOrd="1" destOrd="0" parTransId="{FB0469BF-0AD1-40B9-8D81-1CB3F48257B8}" sibTransId="{62A12EB8-F25C-4ECD-879E-940F6DEC3703}"/>
    <dgm:cxn modelId="{D913BEBC-8044-41D4-A098-B23083C1D1C0}" type="presParOf" srcId="{C6C7A8A1-40BB-42B5-861B-60EA78D2CA8C}" destId="{3D0233FA-1689-4F08-AB85-E411075B8E13}" srcOrd="0" destOrd="0" presId="urn:microsoft.com/office/officeart/2005/8/layout/vList5"/>
    <dgm:cxn modelId="{A68F1611-6F34-4A54-A7B2-E152B3E2C7BD}" type="presParOf" srcId="{3D0233FA-1689-4F08-AB85-E411075B8E13}" destId="{8F296A16-B845-4739-A3E3-74FA2E8D51E0}" srcOrd="0" destOrd="0" presId="urn:microsoft.com/office/officeart/2005/8/layout/vList5"/>
    <dgm:cxn modelId="{0DFD37EB-DB26-471C-8AD9-36ACEE37528B}" type="presParOf" srcId="{3D0233FA-1689-4F08-AB85-E411075B8E13}" destId="{7CD1A226-7BC0-4B23-81D8-03B49F7B9A1A}" srcOrd="1" destOrd="0" presId="urn:microsoft.com/office/officeart/2005/8/layout/vList5"/>
    <dgm:cxn modelId="{19D1EA8F-A805-4D0C-8CA7-64DFF1641CA1}" type="presParOf" srcId="{C6C7A8A1-40BB-42B5-861B-60EA78D2CA8C}" destId="{B935D5B6-80A3-438D-9793-5C93A04A78AF}" srcOrd="1" destOrd="0" presId="urn:microsoft.com/office/officeart/2005/8/layout/vList5"/>
    <dgm:cxn modelId="{4405D24E-2C94-4927-AABD-245086B36332}" type="presParOf" srcId="{C6C7A8A1-40BB-42B5-861B-60EA78D2CA8C}" destId="{56016BA9-7C3B-43DF-832E-3F76EAEF0CEF}" srcOrd="2" destOrd="0" presId="urn:microsoft.com/office/officeart/2005/8/layout/vList5"/>
    <dgm:cxn modelId="{F75AB16B-7BB0-4D3B-B81F-F157D7A1D93C}" type="presParOf" srcId="{56016BA9-7C3B-43DF-832E-3F76EAEF0CEF}" destId="{D9C2BBCA-CBDB-4D4E-BFEC-365EFC69B8C6}" srcOrd="0" destOrd="0" presId="urn:microsoft.com/office/officeart/2005/8/layout/vList5"/>
    <dgm:cxn modelId="{E969D5EC-B00D-4523-9FB1-4C7DD23F7630}" type="presParOf" srcId="{56016BA9-7C3B-43DF-832E-3F76EAEF0CEF}" destId="{E6487FD6-1B45-44DC-9038-258C913FBAE5}" srcOrd="1" destOrd="0" presId="urn:microsoft.com/office/officeart/2005/8/layout/vList5"/>
    <dgm:cxn modelId="{C4CA50AE-276F-4136-ADB8-13A31AE6DA48}" type="presParOf" srcId="{C6C7A8A1-40BB-42B5-861B-60EA78D2CA8C}" destId="{9E629D18-2F12-4341-BA87-6DF7D78CAFC6}" srcOrd="3" destOrd="0" presId="urn:microsoft.com/office/officeart/2005/8/layout/vList5"/>
    <dgm:cxn modelId="{EF6DCC51-A255-4BD6-9888-A276DB7F0186}" type="presParOf" srcId="{C6C7A8A1-40BB-42B5-861B-60EA78D2CA8C}" destId="{7DD5CC1F-AE21-406D-815B-FE8BE59BE552}" srcOrd="4" destOrd="0" presId="urn:microsoft.com/office/officeart/2005/8/layout/vList5"/>
    <dgm:cxn modelId="{0BA29416-FB51-4201-8B36-704494E76A07}" type="presParOf" srcId="{7DD5CC1F-AE21-406D-815B-FE8BE59BE552}" destId="{474C0155-37AD-4903-B9F0-00A7C1407837}" srcOrd="0" destOrd="0" presId="urn:microsoft.com/office/officeart/2005/8/layout/vList5"/>
    <dgm:cxn modelId="{1BB22387-FAC3-4EAF-BE6B-BF1E8DAE3C29}" type="presParOf" srcId="{7DD5CC1F-AE21-406D-815B-FE8BE59BE552}" destId="{5CF5E9E3-66C9-4A7F-88F4-2918A078887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0FFEA-7BD9-41CD-98AC-29CD9DBD3106}">
      <dsp:nvSpPr>
        <dsp:cNvPr id="0" name=""/>
        <dsp:cNvSpPr/>
      </dsp:nvSpPr>
      <dsp:spPr>
        <a:xfrm rot="18997683">
          <a:off x="2070889" y="-138888"/>
          <a:ext cx="3634228" cy="3634228"/>
        </a:xfrm>
        <a:prstGeom prst="circularArrow">
          <a:avLst>
            <a:gd name="adj1" fmla="val 5544"/>
            <a:gd name="adj2" fmla="val 330680"/>
            <a:gd name="adj3" fmla="val 14074184"/>
            <a:gd name="adj4" fmla="val 17206994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8C103-B38F-4B81-8EB7-B7123386D685}">
      <dsp:nvSpPr>
        <dsp:cNvPr id="0" name=""/>
        <dsp:cNvSpPr/>
      </dsp:nvSpPr>
      <dsp:spPr>
        <a:xfrm>
          <a:off x="3129747" y="27137"/>
          <a:ext cx="1478063" cy="3248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Reduksi</a:t>
          </a:r>
          <a:endParaRPr lang="en-US" sz="1800" kern="1200" dirty="0"/>
        </a:p>
      </dsp:txBody>
      <dsp:txXfrm>
        <a:off x="3145607" y="42997"/>
        <a:ext cx="1446343" cy="293165"/>
      </dsp:txXfrm>
    </dsp:sp>
    <dsp:sp modelId="{59836640-25EA-4AFA-BEB1-F9AD77382B48}">
      <dsp:nvSpPr>
        <dsp:cNvPr id="0" name=""/>
        <dsp:cNvSpPr/>
      </dsp:nvSpPr>
      <dsp:spPr>
        <a:xfrm>
          <a:off x="3935778" y="753120"/>
          <a:ext cx="2142800" cy="4845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Penyimpanan</a:t>
          </a:r>
          <a:endParaRPr lang="en-US" sz="1800" kern="1200" dirty="0"/>
        </a:p>
      </dsp:txBody>
      <dsp:txXfrm>
        <a:off x="3959431" y="776773"/>
        <a:ext cx="2095494" cy="437231"/>
      </dsp:txXfrm>
    </dsp:sp>
    <dsp:sp modelId="{6D42763B-6D1C-488D-B096-B97A5DFEBBF3}">
      <dsp:nvSpPr>
        <dsp:cNvPr id="0" name=""/>
        <dsp:cNvSpPr/>
      </dsp:nvSpPr>
      <dsp:spPr>
        <a:xfrm>
          <a:off x="4583926" y="1727366"/>
          <a:ext cx="1762357" cy="6348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Pengumpulan</a:t>
          </a:r>
          <a:endParaRPr lang="en-US" sz="1800" kern="1200" dirty="0"/>
        </a:p>
      </dsp:txBody>
      <dsp:txXfrm>
        <a:off x="4614916" y="1758356"/>
        <a:ext cx="1700377" cy="572854"/>
      </dsp:txXfrm>
    </dsp:sp>
    <dsp:sp modelId="{A9679794-4140-4D91-A7AC-00BF18E28235}">
      <dsp:nvSpPr>
        <dsp:cNvPr id="0" name=""/>
        <dsp:cNvSpPr/>
      </dsp:nvSpPr>
      <dsp:spPr>
        <a:xfrm>
          <a:off x="4003729" y="2739193"/>
          <a:ext cx="1885355" cy="5558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Pengangkutan</a:t>
          </a:r>
          <a:endParaRPr lang="en-US" sz="1800" kern="1200" dirty="0"/>
        </a:p>
      </dsp:txBody>
      <dsp:txXfrm>
        <a:off x="4030864" y="2766328"/>
        <a:ext cx="1831085" cy="501594"/>
      </dsp:txXfrm>
    </dsp:sp>
    <dsp:sp modelId="{B1FE39DC-AB4A-4EC4-AD04-4B201371F984}">
      <dsp:nvSpPr>
        <dsp:cNvPr id="0" name=""/>
        <dsp:cNvSpPr/>
      </dsp:nvSpPr>
      <dsp:spPr>
        <a:xfrm>
          <a:off x="2057399" y="2895594"/>
          <a:ext cx="1445108" cy="3248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Pemanfaatan</a:t>
          </a:r>
          <a:endParaRPr lang="en-US" sz="1800" kern="1200" dirty="0"/>
        </a:p>
      </dsp:txBody>
      <dsp:txXfrm>
        <a:off x="2073259" y="2911454"/>
        <a:ext cx="1413388" cy="293165"/>
      </dsp:txXfrm>
    </dsp:sp>
    <dsp:sp modelId="{6BEFE9EF-FAD9-4D2E-8431-9A40540BE7A4}">
      <dsp:nvSpPr>
        <dsp:cNvPr id="0" name=""/>
        <dsp:cNvSpPr/>
      </dsp:nvSpPr>
      <dsp:spPr>
        <a:xfrm>
          <a:off x="1578516" y="1882340"/>
          <a:ext cx="1387872" cy="3248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Pengolahan</a:t>
          </a:r>
          <a:endParaRPr lang="en-US" sz="1800" kern="1200" dirty="0"/>
        </a:p>
      </dsp:txBody>
      <dsp:txXfrm>
        <a:off x="1594376" y="1898200"/>
        <a:ext cx="1356152" cy="293165"/>
      </dsp:txXfrm>
    </dsp:sp>
    <dsp:sp modelId="{370465E0-7B1F-4CB7-94C3-27F683A3FAD2}">
      <dsp:nvSpPr>
        <dsp:cNvPr id="0" name=""/>
        <dsp:cNvSpPr/>
      </dsp:nvSpPr>
      <dsp:spPr>
        <a:xfrm>
          <a:off x="2007825" y="832946"/>
          <a:ext cx="1445108" cy="3248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Penimbunan</a:t>
          </a:r>
          <a:endParaRPr lang="en-US" sz="1800" kern="1200" dirty="0"/>
        </a:p>
      </dsp:txBody>
      <dsp:txXfrm>
        <a:off x="2023685" y="848806"/>
        <a:ext cx="1413388" cy="2931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B75A7-B3A2-4F04-8A95-37BDAAEE766D}">
      <dsp:nvSpPr>
        <dsp:cNvPr id="0" name=""/>
        <dsp:cNvSpPr/>
      </dsp:nvSpPr>
      <dsp:spPr>
        <a:xfrm>
          <a:off x="0" y="194614"/>
          <a:ext cx="6343650" cy="6514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Upaya perlindungan pekerja laboratorium d</a:t>
          </a:r>
          <a:r>
            <a:rPr lang="en-US" sz="1800" kern="1200" dirty="0" err="1" smtClean="0"/>
            <a:t>ari</a:t>
          </a:r>
          <a:r>
            <a:rPr lang="id-ID" sz="1800" kern="1200" dirty="0" smtClean="0"/>
            <a:t> bahan</a:t>
          </a:r>
          <a:r>
            <a:rPr lang="en-US" sz="1800" kern="1200" dirty="0" smtClean="0"/>
            <a:t>-</a:t>
          </a:r>
          <a:r>
            <a:rPr lang="en-US" sz="1800" kern="1200" dirty="0" err="1" smtClean="0"/>
            <a:t>bahan</a:t>
          </a:r>
          <a:r>
            <a:rPr lang="id-ID" sz="1800" kern="1200" dirty="0" smtClean="0"/>
            <a:t> berbahaya, cara kerja </a:t>
          </a:r>
          <a:r>
            <a:rPr lang="en-US" sz="1800" kern="1200" dirty="0" err="1" smtClean="0"/>
            <a:t>dan</a:t>
          </a:r>
          <a:r>
            <a:rPr lang="id-ID" sz="1800" kern="1200" dirty="0" smtClean="0"/>
            <a:t> proses kerja </a:t>
          </a:r>
          <a:r>
            <a:rPr lang="en-US" sz="1800" kern="1200" dirty="0" smtClean="0"/>
            <a:t>yang </a:t>
          </a:r>
          <a:r>
            <a:rPr lang="id-ID" sz="1800" kern="1200" dirty="0" smtClean="0"/>
            <a:t>berbahaya serta tidak mencemari lingkungan sekitarnya</a:t>
          </a:r>
          <a:endParaRPr lang="id-ID" sz="1800" kern="1200" dirty="0"/>
        </a:p>
      </dsp:txBody>
      <dsp:txXfrm>
        <a:off x="19081" y="213695"/>
        <a:ext cx="6305488" cy="6132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24361-F72A-4B51-A8C3-05D645C77EB9}">
      <dsp:nvSpPr>
        <dsp:cNvPr id="0" name=""/>
        <dsp:cNvSpPr/>
      </dsp:nvSpPr>
      <dsp:spPr>
        <a:xfrm>
          <a:off x="482751" y="0"/>
          <a:ext cx="5052060" cy="2249021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E59A1-50D1-4C2C-AA68-9A32B74BC13A}">
      <dsp:nvSpPr>
        <dsp:cNvPr id="0" name=""/>
        <dsp:cNvSpPr/>
      </dsp:nvSpPr>
      <dsp:spPr>
        <a:xfrm>
          <a:off x="201409" y="674706"/>
          <a:ext cx="1783080" cy="89960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Praktek laboratorium yg benar (GLP)</a:t>
          </a:r>
          <a:endParaRPr lang="id-ID" sz="1600" kern="1200" dirty="0"/>
        </a:p>
      </dsp:txBody>
      <dsp:txXfrm>
        <a:off x="245324" y="718621"/>
        <a:ext cx="1695250" cy="811778"/>
      </dsp:txXfrm>
    </dsp:sp>
    <dsp:sp modelId="{644D3072-3F30-49CA-B67B-40C05ED26B35}">
      <dsp:nvSpPr>
        <dsp:cNvPr id="0" name=""/>
        <dsp:cNvSpPr/>
      </dsp:nvSpPr>
      <dsp:spPr>
        <a:xfrm>
          <a:off x="2080260" y="674706"/>
          <a:ext cx="1783080" cy="899608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Biosafety</a:t>
          </a:r>
          <a:endParaRPr lang="id-ID" sz="1600" kern="1200" dirty="0"/>
        </a:p>
      </dsp:txBody>
      <dsp:txXfrm>
        <a:off x="2124175" y="718621"/>
        <a:ext cx="1695250" cy="811778"/>
      </dsp:txXfrm>
    </dsp:sp>
    <dsp:sp modelId="{27A1BFCA-B2B9-415F-85D9-8215E3094577}">
      <dsp:nvSpPr>
        <dsp:cNvPr id="0" name=""/>
        <dsp:cNvSpPr/>
      </dsp:nvSpPr>
      <dsp:spPr>
        <a:xfrm>
          <a:off x="3959110" y="674706"/>
          <a:ext cx="1783080" cy="899608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Biosecurity</a:t>
          </a:r>
          <a:endParaRPr lang="id-ID" sz="1600" kern="1200" dirty="0"/>
        </a:p>
      </dsp:txBody>
      <dsp:txXfrm>
        <a:off x="4003025" y="718621"/>
        <a:ext cx="1695250" cy="8117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74686-5C65-4BA3-A833-571C4FBD8717}">
      <dsp:nvSpPr>
        <dsp:cNvPr id="0" name=""/>
        <dsp:cNvSpPr/>
      </dsp:nvSpPr>
      <dsp:spPr>
        <a:xfrm>
          <a:off x="0" y="0"/>
          <a:ext cx="6800850" cy="15011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Penerimaan spesimen di laboratorium</a:t>
          </a:r>
          <a:endParaRPr lang="id-ID" sz="3600" kern="1200" dirty="0"/>
        </a:p>
      </dsp:txBody>
      <dsp:txXfrm>
        <a:off x="43967" y="43967"/>
        <a:ext cx="5181002" cy="1413206"/>
      </dsp:txXfrm>
    </dsp:sp>
    <dsp:sp modelId="{AFD62078-C8C4-433B-9806-0A6E108D28FC}">
      <dsp:nvSpPr>
        <dsp:cNvPr id="0" name=""/>
        <dsp:cNvSpPr/>
      </dsp:nvSpPr>
      <dsp:spPr>
        <a:xfrm>
          <a:off x="600074" y="1751330"/>
          <a:ext cx="6800850" cy="1501140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Petugas penerima spesimen di laboratorium</a:t>
          </a:r>
          <a:endParaRPr lang="id-ID" sz="3600" kern="1200" dirty="0"/>
        </a:p>
      </dsp:txBody>
      <dsp:txXfrm>
        <a:off x="644041" y="1795297"/>
        <a:ext cx="5137100" cy="1413206"/>
      </dsp:txXfrm>
    </dsp:sp>
    <dsp:sp modelId="{C875D44F-596D-4B3F-9310-20F8506D4137}">
      <dsp:nvSpPr>
        <dsp:cNvPr id="0" name=""/>
        <dsp:cNvSpPr/>
      </dsp:nvSpPr>
      <dsp:spPr>
        <a:xfrm>
          <a:off x="1200149" y="3502660"/>
          <a:ext cx="6800850" cy="1501140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Petugas pembawa spesimen di laboratorium</a:t>
          </a:r>
          <a:endParaRPr lang="id-ID" sz="3600" kern="1200" dirty="0"/>
        </a:p>
      </dsp:txBody>
      <dsp:txXfrm>
        <a:off x="1244116" y="3546627"/>
        <a:ext cx="5137100" cy="1413206"/>
      </dsp:txXfrm>
    </dsp:sp>
    <dsp:sp modelId="{0B6213C0-D464-49EF-A0AD-026FC4F4A236}">
      <dsp:nvSpPr>
        <dsp:cNvPr id="0" name=""/>
        <dsp:cNvSpPr/>
      </dsp:nvSpPr>
      <dsp:spPr>
        <a:xfrm>
          <a:off x="5825109" y="1138364"/>
          <a:ext cx="975741" cy="975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/>
        </a:p>
      </dsp:txBody>
      <dsp:txXfrm>
        <a:off x="6044651" y="1138364"/>
        <a:ext cx="536657" cy="734245"/>
      </dsp:txXfrm>
    </dsp:sp>
    <dsp:sp modelId="{FF93093B-520B-450B-8971-291BA71F4CC6}">
      <dsp:nvSpPr>
        <dsp:cNvPr id="0" name=""/>
        <dsp:cNvSpPr/>
      </dsp:nvSpPr>
      <dsp:spPr>
        <a:xfrm>
          <a:off x="6425184" y="2879686"/>
          <a:ext cx="975741" cy="975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/>
        </a:p>
      </dsp:txBody>
      <dsp:txXfrm>
        <a:off x="6644726" y="2879686"/>
        <a:ext cx="536657" cy="7342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1A226-7BC0-4B23-81D8-03B49F7B9A1A}">
      <dsp:nvSpPr>
        <dsp:cNvPr id="0" name=""/>
        <dsp:cNvSpPr/>
      </dsp:nvSpPr>
      <dsp:spPr>
        <a:xfrm rot="5400000">
          <a:off x="4879645" y="-1775737"/>
          <a:ext cx="1329332" cy="521817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Inaktivasi total semua bentuk kehidupan mikroorganisma utk berkembang biak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Sterilisas cara fisik, kimia, gas, filtrasi dll</a:t>
          </a:r>
          <a:endParaRPr lang="id-ID" sz="2000" kern="1200" dirty="0"/>
        </a:p>
      </dsp:txBody>
      <dsp:txXfrm rot="-5400000">
        <a:off x="2935224" y="233577"/>
        <a:ext cx="5153283" cy="1199546"/>
      </dsp:txXfrm>
    </dsp:sp>
    <dsp:sp modelId="{8F296A16-B845-4739-A3E3-74FA2E8D51E0}">
      <dsp:nvSpPr>
        <dsp:cNvPr id="0" name=""/>
        <dsp:cNvSpPr/>
      </dsp:nvSpPr>
      <dsp:spPr>
        <a:xfrm>
          <a:off x="0" y="2517"/>
          <a:ext cx="2935224" cy="16616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/>
            <a:t>sterilisasi</a:t>
          </a:r>
          <a:endParaRPr lang="id-ID" sz="3100" kern="1200" dirty="0"/>
        </a:p>
      </dsp:txBody>
      <dsp:txXfrm>
        <a:off x="81116" y="83633"/>
        <a:ext cx="2772992" cy="1499434"/>
      </dsp:txXfrm>
    </dsp:sp>
    <dsp:sp modelId="{E6487FD6-1B45-44DC-9038-258C913FBAE5}">
      <dsp:nvSpPr>
        <dsp:cNvPr id="0" name=""/>
        <dsp:cNvSpPr/>
      </dsp:nvSpPr>
      <dsp:spPr>
        <a:xfrm rot="5400000">
          <a:off x="4879645" y="-30987"/>
          <a:ext cx="1329332" cy="521817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Tindakan bertujuan utk membunuh mikroorganisma penyebab infeksi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Disinfektan : Hipoklorit, alkohol, formaldehid</a:t>
          </a:r>
          <a:endParaRPr lang="id-ID" sz="2000" kern="1200" dirty="0"/>
        </a:p>
      </dsp:txBody>
      <dsp:txXfrm rot="-5400000">
        <a:off x="2935224" y="1978328"/>
        <a:ext cx="5153283" cy="1199546"/>
      </dsp:txXfrm>
    </dsp:sp>
    <dsp:sp modelId="{D9C2BBCA-CBDB-4D4E-BFEC-365EFC69B8C6}">
      <dsp:nvSpPr>
        <dsp:cNvPr id="0" name=""/>
        <dsp:cNvSpPr/>
      </dsp:nvSpPr>
      <dsp:spPr>
        <a:xfrm>
          <a:off x="0" y="1747266"/>
          <a:ext cx="2935224" cy="16616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/>
            <a:t>disinfeksi</a:t>
          </a:r>
          <a:endParaRPr lang="id-ID" sz="3100" kern="1200" dirty="0"/>
        </a:p>
      </dsp:txBody>
      <dsp:txXfrm>
        <a:off x="81116" y="1828382"/>
        <a:ext cx="2772992" cy="1499434"/>
      </dsp:txXfrm>
    </dsp:sp>
    <dsp:sp modelId="{5CF5E9E3-66C9-4A7F-88F4-2918A0788877}">
      <dsp:nvSpPr>
        <dsp:cNvPr id="0" name=""/>
        <dsp:cNvSpPr/>
      </dsp:nvSpPr>
      <dsp:spPr>
        <a:xfrm rot="5400000">
          <a:off x="4879645" y="1713761"/>
          <a:ext cx="1329332" cy="521817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/>
            <a:t>Tindakan utk menghilangkan pencemaran pada alat, ruangan lab atau bahan bekas pakai bentuk cair atau padat co : Fumigasi ruangan</a:t>
          </a:r>
          <a:endParaRPr lang="id-ID" sz="2000" kern="1200" dirty="0"/>
        </a:p>
      </dsp:txBody>
      <dsp:txXfrm rot="-5400000">
        <a:off x="2935224" y="3723076"/>
        <a:ext cx="5153283" cy="1199546"/>
      </dsp:txXfrm>
    </dsp:sp>
    <dsp:sp modelId="{474C0155-37AD-4903-B9F0-00A7C1407837}">
      <dsp:nvSpPr>
        <dsp:cNvPr id="0" name=""/>
        <dsp:cNvSpPr/>
      </dsp:nvSpPr>
      <dsp:spPr>
        <a:xfrm>
          <a:off x="0" y="3492016"/>
          <a:ext cx="2935224" cy="16616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/>
            <a:t>dekontaminasi</a:t>
          </a:r>
          <a:endParaRPr lang="id-ID" sz="3100" kern="1200" dirty="0"/>
        </a:p>
      </dsp:txBody>
      <dsp:txXfrm>
        <a:off x="81116" y="3573132"/>
        <a:ext cx="2772992" cy="1499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4473D-F1A2-429C-85BB-574AC39DBABF}" type="datetimeFigureOut">
              <a:rPr lang="id-ID" smtClean="0"/>
              <a:pPr/>
              <a:t>11/06/2021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927C4-1947-46B6-8A94-1FF8CDD634C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951990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411074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6642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695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1619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3670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BD3D8-4A01-4481-A5DD-0533C00A3130}" type="slidenum">
              <a:rPr lang="id-ID" smtClean="0"/>
              <a:pPr/>
              <a:t>80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051551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94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312628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853044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Mandat dari UU 32/2009:</a:t>
            </a:r>
          </a:p>
          <a:p>
            <a:pPr>
              <a:buFontTx/>
              <a:buChar char="•"/>
            </a:pPr>
            <a:r>
              <a:rPr lang="en-US" smtClean="0"/>
              <a:t> Wajib mengelola LB3 yang dihasilkan</a:t>
            </a:r>
          </a:p>
          <a:p>
            <a:pPr>
              <a:buFontTx/>
              <a:buChar char="•"/>
            </a:pPr>
            <a:r>
              <a:rPr lang="en-US" smtClean="0"/>
              <a:t> Pengelola LB3 wajib memiliki izin yang diberikan sesuai dengan kewenangan pemerintah</a:t>
            </a:r>
          </a:p>
          <a:p>
            <a:pPr>
              <a:buFontTx/>
              <a:buChar char="•"/>
            </a:pPr>
            <a:r>
              <a:rPr lang="en-US" smtClean="0"/>
              <a:t> Salah satu persyaratan perizinan adalah dokumen AMDAL</a:t>
            </a:r>
          </a:p>
        </p:txBody>
      </p:sp>
      <p:sp>
        <p:nvSpPr>
          <p:cNvPr id="43012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3013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xmlns="" val="2415033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Prinsip Cradle to Grave intinya adalah penghasil limbah </a:t>
            </a:r>
            <a:r>
              <a:rPr lang="en-US" b="1" smtClean="0"/>
              <a:t>WAJIB</a:t>
            </a:r>
            <a:r>
              <a:rPr lang="en-US" smtClean="0"/>
              <a:t> mengetahui limbah B3 yang dihasilkan diapain, dikemanain, dikubur di mana, dll.</a:t>
            </a:r>
          </a:p>
        </p:txBody>
      </p:sp>
      <p:sp>
        <p:nvSpPr>
          <p:cNvPr id="44036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4037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xmlns="" val="243642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591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8326" tIns="45930" rIns="88326" bIns="45930" anchor="b"/>
          <a:lstStyle/>
          <a:p>
            <a:pPr algn="r" defTabSz="449263" eaLnBrk="1" hangingPunct="1">
              <a:buClr>
                <a:srgbClr val="000000"/>
              </a:buClr>
              <a:buFont typeface="Arial" charset="0"/>
              <a:buNone/>
              <a:tabLst>
                <a:tab pos="0" algn="l"/>
                <a:tab pos="449263" algn="l"/>
                <a:tab pos="896938" algn="l"/>
                <a:tab pos="1346200" algn="l"/>
                <a:tab pos="1795463" algn="l"/>
                <a:tab pos="2243138" algn="l"/>
                <a:tab pos="2692400" algn="l"/>
                <a:tab pos="3141663" algn="l"/>
                <a:tab pos="3589338" algn="l"/>
                <a:tab pos="4038600" algn="l"/>
                <a:tab pos="4486275" algn="l"/>
                <a:tab pos="4935538" algn="l"/>
                <a:tab pos="5384800" algn="l"/>
                <a:tab pos="5832475" algn="l"/>
                <a:tab pos="6281738" algn="l"/>
                <a:tab pos="6731000" algn="l"/>
                <a:tab pos="7178675" algn="l"/>
                <a:tab pos="7627938" algn="l"/>
                <a:tab pos="8077200" algn="l"/>
                <a:tab pos="8524875" algn="l"/>
                <a:tab pos="8974138" algn="l"/>
              </a:tabLst>
            </a:pPr>
            <a:fld id="{3FFE6D42-EB43-453D-AF2E-0F9E63D0EF7A}" type="slidenum">
              <a:rPr lang="en-GB" sz="1200">
                <a:solidFill>
                  <a:srgbClr val="000000"/>
                </a:solidFill>
                <a:latin typeface="Arial" charset="0"/>
              </a:rPr>
              <a:pPr algn="r" defTabSz="449263" eaLnBrk="1" hangingPunct="1"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449263" algn="l"/>
                  <a:tab pos="896938" algn="l"/>
                  <a:tab pos="1346200" algn="l"/>
                  <a:tab pos="1795463" algn="l"/>
                  <a:tab pos="2243138" algn="l"/>
                  <a:tab pos="2692400" algn="l"/>
                  <a:tab pos="3141663" algn="l"/>
                  <a:tab pos="3589338" algn="l"/>
                  <a:tab pos="4038600" algn="l"/>
                  <a:tab pos="4486275" algn="l"/>
                  <a:tab pos="4935538" algn="l"/>
                  <a:tab pos="5384800" algn="l"/>
                  <a:tab pos="5832475" algn="l"/>
                  <a:tab pos="6281738" algn="l"/>
                  <a:tab pos="6731000" algn="l"/>
                  <a:tab pos="7178675" algn="l"/>
                  <a:tab pos="7627938" algn="l"/>
                  <a:tab pos="8077200" algn="l"/>
                  <a:tab pos="8524875" algn="l"/>
                  <a:tab pos="8974138" algn="l"/>
                </a:tabLst>
              </a:pPr>
              <a:t>13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1104900" y="685800"/>
            <a:ext cx="46482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52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279559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6889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7408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6953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029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09514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90820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37313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74653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A0DC243-4F5E-430C-921D-6FD55A6FB97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100848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37032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9626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A0DC243-4F5E-430C-921D-6FD55A6FB97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47438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11CFB26-01E6-4681-B00E-3662AAF7016A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EB64772-CEDB-4E22-B85F-8708CEE11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459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11CFB26-01E6-4681-B00E-3662AAF7016A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EB64772-CEDB-4E22-B85F-8708CEE11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839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F0A6E2-53C1-4073-A866-32A52AC3E758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CED7A2-4E25-4608-999A-FEB48F96C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739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F0A6E2-53C1-4073-A866-32A52AC3E758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CED7A2-4E25-4608-999A-FEB48F96C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349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F0A6E2-53C1-4073-A866-32A52AC3E758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CED7A2-4E25-4608-999A-FEB48F96C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35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d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6" y="920"/>
            <a:ext cx="9141547" cy="68561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8" r:id="rId3"/>
    <p:sldLayoutId id="2147483669" r:id="rId4"/>
    <p:sldLayoutId id="2147483670" r:id="rId5"/>
    <p:sldLayoutId id="2147483671" r:id="rId6"/>
    <p:sldLayoutId id="2147483672" r:id="rId7"/>
    <p:sldLayoutId id="2147483673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ARTWORK\UNISA\BRAND BOOK\CDR\__MASTER TEMPLATE\TEMPLATE PPT\JPG\3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9148809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3919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" y="920"/>
            <a:ext cx="9141547" cy="685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006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ARTWORK\UNISA\BRAND BOOK\CDR\__MASTER TEMPLATE\TEMPLATE PPT\JPG\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914880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9105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emf"/><Relationship Id="rId11" Type="http://schemas.openxmlformats.org/officeDocument/2006/relationships/image" Target="../media/image33.emf"/><Relationship Id="rId5" Type="http://schemas.openxmlformats.org/officeDocument/2006/relationships/image" Target="../media/image27.emf"/><Relationship Id="rId10" Type="http://schemas.openxmlformats.org/officeDocument/2006/relationships/image" Target="../media/image32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RTWORK\UNISA\BRAND BOOK\CDR\FOTO\Doc\IMG_9876 - resize.JPG"/>
          <p:cNvPicPr>
            <a:picLocks noChangeAspect="1" noChangeArrowheads="1"/>
          </p:cNvPicPr>
          <p:nvPr/>
        </p:nvPicPr>
        <p:blipFill>
          <a:blip r:embed="rId3"/>
          <a:srcRect t="5078"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</p:spPr>
      </p:pic>
      <p:pic>
        <p:nvPicPr>
          <p:cNvPr id="9" name="Picture 8" descr="Cover.png"/>
          <p:cNvPicPr>
            <a:picLocks noChangeAspect="1"/>
          </p:cNvPicPr>
          <p:nvPr/>
        </p:nvPicPr>
        <p:blipFill>
          <a:blip r:embed="rId4" cstate="print"/>
          <a:srcRect t="63542"/>
          <a:stretch>
            <a:fillRect/>
          </a:stretch>
        </p:blipFill>
        <p:spPr>
          <a:xfrm>
            <a:off x="0" y="4339731"/>
            <a:ext cx="9141547" cy="2500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4543199"/>
            <a:ext cx="820891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3260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 smtClean="0"/>
              <a:t>MANAJEMEN PENANGANAN LIMBAH LABORATORIUM DAN PPI (PENCEGAHAN DAN PENGENDALIAN INFEKSI)</a:t>
            </a:r>
          </a:p>
          <a:p>
            <a:endParaRPr lang="en-US" sz="2400" b="1" dirty="0" smtClean="0">
              <a:solidFill>
                <a:srgbClr val="3260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200" b="1" dirty="0" smtClean="0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Titin </a:t>
            </a:r>
            <a:r>
              <a:rPr lang="en-US" sz="2200" b="1" dirty="0" err="1" smtClean="0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Aryani</a:t>
            </a:r>
            <a:r>
              <a:rPr lang="en-US" sz="2200" b="1" dirty="0" smtClean="0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b="1" dirty="0" err="1" smtClean="0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S.Si</a:t>
            </a:r>
            <a:r>
              <a:rPr lang="en-US" sz="2200" b="1" dirty="0" smtClean="0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</a:t>
            </a:r>
            <a:r>
              <a:rPr lang="en-US" sz="2200" b="1" dirty="0" err="1" smtClean="0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M.Sc</a:t>
            </a:r>
            <a:endParaRPr lang="en-US" sz="2200" b="1" dirty="0" smtClean="0">
              <a:solidFill>
                <a:srgbClr val="3260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b="1" dirty="0">
              <a:solidFill>
                <a:srgbClr val="3260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d-ID" sz="2800" b="1" dirty="0">
              <a:solidFill>
                <a:srgbClr val="3260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 descr="Cover.png"/>
          <p:cNvPicPr>
            <a:picLocks noChangeAspect="1"/>
          </p:cNvPicPr>
          <p:nvPr/>
        </p:nvPicPr>
        <p:blipFill>
          <a:blip r:embed="rId4" cstate="print"/>
          <a:srcRect b="76042"/>
          <a:stretch>
            <a:fillRect/>
          </a:stretch>
        </p:blipFill>
        <p:spPr>
          <a:xfrm>
            <a:off x="1226" y="0"/>
            <a:ext cx="9141547" cy="1643050"/>
          </a:xfrm>
          <a:prstGeom prst="rect">
            <a:avLst/>
          </a:prstGeom>
        </p:spPr>
      </p:pic>
      <p:pic>
        <p:nvPicPr>
          <p:cNvPr id="14" name="Picture 13" descr="Cov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" y="1306"/>
            <a:ext cx="9141546" cy="1617934"/>
          </a:xfrm>
          <a:prstGeom prst="rect">
            <a:avLst/>
          </a:prstGeom>
        </p:spPr>
      </p:pic>
      <p:pic>
        <p:nvPicPr>
          <p:cNvPr id="16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6"/>
          </a:solidFill>
        </p:spPr>
        <p:txBody>
          <a:bodyPr/>
          <a:lstStyle/>
          <a:p>
            <a:r>
              <a:rPr lang="en-US" dirty="0" smtClean="0">
                <a:latin typeface="Britannic Bold" pitchFamily="34" charset="0"/>
              </a:rPr>
              <a:t>JENIS RESIKO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ritannic Bold" pitchFamily="34" charset="0"/>
              </a:rPr>
              <a:t>LIMBAH MENGANDUNG AGENT INFEKSIUS</a:t>
            </a:r>
          </a:p>
          <a:p>
            <a:r>
              <a:rPr lang="en-US" dirty="0" smtClean="0">
                <a:latin typeface="Britannic Bold" pitchFamily="34" charset="0"/>
              </a:rPr>
              <a:t>LIMBAH BERSIFAT GENOTOKSIK</a:t>
            </a:r>
          </a:p>
          <a:p>
            <a:r>
              <a:rPr lang="en-US" dirty="0" smtClean="0">
                <a:latin typeface="Britannic Bold" pitchFamily="34" charset="0"/>
              </a:rPr>
              <a:t>LIMBAH MENGANDUNG B3</a:t>
            </a:r>
          </a:p>
          <a:p>
            <a:r>
              <a:rPr lang="en-US" dirty="0" smtClean="0">
                <a:latin typeface="Britannic Bold" pitchFamily="34" charset="0"/>
              </a:rPr>
              <a:t>LIMBAH BERSIFAT RADIOAKTIF</a:t>
            </a:r>
          </a:p>
          <a:p>
            <a:r>
              <a:rPr lang="en-US" dirty="0" smtClean="0">
                <a:latin typeface="Britannic Bold" pitchFamily="34" charset="0"/>
              </a:rPr>
              <a:t>LIMBAH MENGANDUNG BENDA TAJAM</a:t>
            </a:r>
            <a:endParaRPr lang="en-US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53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038225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BAHAYA LIMBAH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752600"/>
            <a:ext cx="8291512" cy="4495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515938" indent="-515938"/>
            <a:r>
              <a:rPr lang="en-US" sz="3200" dirty="0" err="1">
                <a:latin typeface="Britannic Bold" pitchFamily="34" charset="0"/>
              </a:rPr>
              <a:t>Potensi</a:t>
            </a:r>
            <a:r>
              <a:rPr lang="en-US" sz="3200" dirty="0">
                <a:latin typeface="Britannic Bold" pitchFamily="34" charset="0"/>
              </a:rPr>
              <a:t> </a:t>
            </a:r>
            <a:r>
              <a:rPr lang="en-US" sz="3200" dirty="0" err="1">
                <a:latin typeface="Britannic Bold" pitchFamily="34" charset="0"/>
              </a:rPr>
              <a:t>menimbulkan</a:t>
            </a:r>
            <a:r>
              <a:rPr lang="en-US" sz="3200" dirty="0">
                <a:latin typeface="Britannic Bold" pitchFamily="34" charset="0"/>
              </a:rPr>
              <a:t> </a:t>
            </a:r>
            <a:r>
              <a:rPr lang="en-US" sz="3200" dirty="0" err="1">
                <a:latin typeface="Britannic Bold" pitchFamily="34" charset="0"/>
              </a:rPr>
              <a:t>cidera</a:t>
            </a:r>
            <a:r>
              <a:rPr lang="en-US" sz="3200" dirty="0">
                <a:latin typeface="Britannic Bold" pitchFamily="34" charset="0"/>
              </a:rPr>
              <a:t> (</a:t>
            </a:r>
            <a:r>
              <a:rPr lang="en-US" sz="3200" dirty="0" err="1">
                <a:latin typeface="Britannic Bold" pitchFamily="34" charset="0"/>
              </a:rPr>
              <a:t>tertusuk</a:t>
            </a:r>
            <a:r>
              <a:rPr lang="en-US" sz="3200" dirty="0">
                <a:latin typeface="Britannic Bold" pitchFamily="34" charset="0"/>
              </a:rPr>
              <a:t>, </a:t>
            </a:r>
            <a:r>
              <a:rPr lang="en-US" sz="3200" dirty="0" err="1">
                <a:latin typeface="Britannic Bold" pitchFamily="34" charset="0"/>
              </a:rPr>
              <a:t>tergores</a:t>
            </a:r>
            <a:r>
              <a:rPr lang="en-US" sz="3200" dirty="0">
                <a:latin typeface="Britannic Bold" pitchFamily="34" charset="0"/>
              </a:rPr>
              <a:t>).</a:t>
            </a:r>
          </a:p>
          <a:p>
            <a:pPr marL="515938" indent="-515938"/>
            <a:r>
              <a:rPr lang="en-US" sz="3200" dirty="0" err="1">
                <a:latin typeface="Britannic Bold" pitchFamily="34" charset="0"/>
              </a:rPr>
              <a:t>Potensi</a:t>
            </a:r>
            <a:r>
              <a:rPr lang="en-US" sz="3200" dirty="0">
                <a:latin typeface="Britannic Bold" pitchFamily="34" charset="0"/>
              </a:rPr>
              <a:t> </a:t>
            </a:r>
            <a:r>
              <a:rPr lang="en-US" sz="3200" dirty="0" err="1">
                <a:latin typeface="Britannic Bold" pitchFamily="34" charset="0"/>
              </a:rPr>
              <a:t>menginfeksi</a:t>
            </a:r>
            <a:r>
              <a:rPr lang="en-US" sz="3200" dirty="0">
                <a:latin typeface="Britannic Bold" pitchFamily="34" charset="0"/>
              </a:rPr>
              <a:t>.</a:t>
            </a:r>
          </a:p>
          <a:p>
            <a:pPr marL="515938" indent="-515938"/>
            <a:r>
              <a:rPr lang="en-US" sz="3200" dirty="0" err="1">
                <a:latin typeface="Britannic Bold" pitchFamily="34" charset="0"/>
              </a:rPr>
              <a:t>Prakondisi</a:t>
            </a:r>
            <a:r>
              <a:rPr lang="en-US" sz="3200" dirty="0">
                <a:latin typeface="Britannic Bold" pitchFamily="34" charset="0"/>
              </a:rPr>
              <a:t> </a:t>
            </a:r>
            <a:r>
              <a:rPr lang="en-US" sz="3200" dirty="0" err="1">
                <a:latin typeface="Britannic Bold" pitchFamily="34" charset="0"/>
              </a:rPr>
              <a:t>terjadinya</a:t>
            </a:r>
            <a:r>
              <a:rPr lang="en-US" sz="3200" dirty="0">
                <a:latin typeface="Britannic Bold" pitchFamily="34" charset="0"/>
              </a:rPr>
              <a:t> INOS (</a:t>
            </a:r>
            <a:r>
              <a:rPr lang="en-US" sz="3200" dirty="0" err="1">
                <a:latin typeface="Britannic Bold" pitchFamily="34" charset="0"/>
              </a:rPr>
              <a:t>pencemaran</a:t>
            </a:r>
            <a:r>
              <a:rPr lang="en-US" sz="3200" dirty="0">
                <a:latin typeface="Britannic Bold" pitchFamily="34" charset="0"/>
              </a:rPr>
              <a:t> </a:t>
            </a:r>
            <a:r>
              <a:rPr lang="en-US" sz="3200" dirty="0" err="1">
                <a:latin typeface="Britannic Bold" pitchFamily="34" charset="0"/>
              </a:rPr>
              <a:t>lingkungan</a:t>
            </a:r>
            <a:r>
              <a:rPr lang="en-US" sz="3200" dirty="0">
                <a:latin typeface="Britannic Bold" pitchFamily="34" charset="0"/>
              </a:rPr>
              <a:t>).</a:t>
            </a:r>
          </a:p>
          <a:p>
            <a:pPr marL="515938" indent="-515938"/>
            <a:r>
              <a:rPr lang="en-US" sz="3200" dirty="0" err="1">
                <a:latin typeface="Britannic Bold" pitchFamily="34" charset="0"/>
              </a:rPr>
              <a:t>Prakondisi</a:t>
            </a:r>
            <a:r>
              <a:rPr lang="en-US" sz="3200" dirty="0">
                <a:latin typeface="Britannic Bold" pitchFamily="34" charset="0"/>
              </a:rPr>
              <a:t> </a:t>
            </a:r>
            <a:r>
              <a:rPr lang="en-US" sz="3200" dirty="0" err="1">
                <a:latin typeface="Britannic Bold" pitchFamily="34" charset="0"/>
              </a:rPr>
              <a:t>perkembangbiakan</a:t>
            </a:r>
            <a:r>
              <a:rPr lang="en-US" sz="3200" dirty="0">
                <a:latin typeface="Britannic Bold" pitchFamily="34" charset="0"/>
              </a:rPr>
              <a:t> </a:t>
            </a:r>
            <a:r>
              <a:rPr lang="en-US" sz="3200" dirty="0" err="1">
                <a:latin typeface="Britannic Bold" pitchFamily="34" charset="0"/>
              </a:rPr>
              <a:t>serangga</a:t>
            </a:r>
            <a:r>
              <a:rPr lang="en-US" sz="3200" dirty="0">
                <a:latin typeface="Britannic Bold" pitchFamily="34" charset="0"/>
              </a:rPr>
              <a:t> </a:t>
            </a:r>
            <a:r>
              <a:rPr lang="en-US" sz="3200" dirty="0" err="1">
                <a:latin typeface="Britannic Bold" pitchFamily="34" charset="0"/>
              </a:rPr>
              <a:t>vektor</a:t>
            </a:r>
            <a:r>
              <a:rPr lang="en-US" sz="3200" dirty="0">
                <a:latin typeface="Britannic Bold" pitchFamily="34" charset="0"/>
              </a:rPr>
              <a:t> </a:t>
            </a:r>
            <a:r>
              <a:rPr lang="en-US" sz="3200" dirty="0" err="1">
                <a:latin typeface="Britannic Bold" pitchFamily="34" charset="0"/>
              </a:rPr>
              <a:t>penyakit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255896185"/>
      </p:ext>
    </p:extLst>
  </p:cSld>
  <p:clrMapOvr>
    <a:masterClrMapping/>
  </p:clrMapOvr>
  <p:transition spd="med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0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8" grpId="0" autoUpdateAnimBg="0"/>
      <p:bldP spid="50585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Britannic Bold" pitchFamily="34" charset="0"/>
              </a:rPr>
              <a:t>PROSES PENGELOLAAN LIMBAH</a:t>
            </a:r>
            <a:endParaRPr lang="en-US" sz="4800" dirty="0">
              <a:solidFill>
                <a:srgbClr val="C00000"/>
              </a:solidFill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412480" cy="5105400"/>
          </a:xfr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ritannic Bold" pitchFamily="34" charset="0"/>
              </a:rPr>
              <a:t>IDENTIFIKASI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Britannic Bold" pitchFamily="34" charset="0"/>
              </a:rPr>
              <a:t>PEMISAHAN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Britannic Bold" pitchFamily="34" charset="0"/>
              </a:rPr>
              <a:t>LABELING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Britannic Bold" pitchFamily="34" charset="0"/>
              </a:rPr>
              <a:t>PACKING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Britannic Bold" pitchFamily="34" charset="0"/>
              </a:rPr>
              <a:t>PENYIMPANAN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Britannic Bold" pitchFamily="34" charset="0"/>
              </a:rPr>
              <a:t>PENGANGKUTAN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Britannic Bold" pitchFamily="34" charset="0"/>
              </a:rPr>
              <a:t>PEMUSNAHAN</a:t>
            </a:r>
            <a:endParaRPr lang="en-US" sz="3200" b="1" dirty="0">
              <a:solidFill>
                <a:schemeClr val="bg1"/>
              </a:solidFill>
              <a:latin typeface="Britannic Bold" pitchFamily="34" charset="0"/>
            </a:endParaRPr>
          </a:p>
        </p:txBody>
      </p:sp>
      <p:pic>
        <p:nvPicPr>
          <p:cNvPr id="4" name="Picture 4" descr="ABCD0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219200"/>
            <a:ext cx="3124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505200"/>
            <a:ext cx="2362200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2" descr="D:\FOTO-FOTO\FOTO SANITASI\IMG_18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505200"/>
            <a:ext cx="2590800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004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97688" y="6245225"/>
            <a:ext cx="2122487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eaLnBrk="1" hangingPunct="1">
              <a:buClr>
                <a:srgbClr val="CCECFF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64B2DE5-9116-4691-B54D-EAC9309444AE}" type="slidenum">
              <a:rPr lang="en-GB" sz="1400">
                <a:solidFill>
                  <a:srgbClr val="CCECFF"/>
                </a:solidFill>
                <a:latin typeface="Arial" charset="0"/>
              </a:rPr>
              <a:pPr algn="r" eaLnBrk="1" hangingPunct="1">
                <a:buClr>
                  <a:srgbClr val="CCECFF"/>
                </a:buClr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13</a:t>
            </a:fld>
            <a:endParaRPr lang="en-GB" sz="1400">
              <a:solidFill>
                <a:srgbClr val="CCECFF"/>
              </a:solidFill>
              <a:latin typeface="Arial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Clr>
                <a:srgbClr val="FEEC94"/>
              </a:buClr>
              <a:tabLst>
                <a:tab pos="0" algn="l"/>
                <a:tab pos="457200" algn="l"/>
                <a:tab pos="914400" algn="l"/>
                <a:tab pos="1371600" algn="l"/>
                <a:tab pos="1708150" algn="l"/>
                <a:tab pos="2286000" algn="l"/>
                <a:tab pos="2803525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>
                <a:latin typeface="Elephant" pitchFamily="18" charset="0"/>
              </a:rPr>
              <a:t>PP 18 TAHUN 1999 TENTANG PENGELOLAAN  LIMBAH  B3</a:t>
            </a:r>
            <a:r>
              <a:rPr lang="en-GB" sz="1400" dirty="0">
                <a:latin typeface="Elephant" pitchFamily="18" charset="0"/>
              </a:rPr>
              <a:t/>
            </a:r>
            <a:br>
              <a:rPr lang="en-GB" sz="1400" dirty="0">
                <a:latin typeface="Elephant" pitchFamily="18" charset="0"/>
              </a:rPr>
            </a:br>
            <a:r>
              <a:rPr lang="en-GB" sz="1400" dirty="0" err="1">
                <a:latin typeface="Elephant" pitchFamily="18" charset="0"/>
              </a:rPr>
              <a:t>lanjutan</a:t>
            </a:r>
            <a:endParaRPr lang="en-GB" sz="1400" dirty="0">
              <a:latin typeface="Elephant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1066800"/>
            <a:ext cx="9144000" cy="32543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41313" indent="-341313" eaLnBrk="1" hangingPunct="1">
              <a:spcBef>
                <a:spcPts val="1250"/>
              </a:spcBef>
              <a:buClr>
                <a:srgbClr val="FFFFFF"/>
              </a:buClr>
              <a:buFont typeface="Arial" charset="0"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endParaRPr lang="en-GB" dirty="0">
              <a:solidFill>
                <a:srgbClr val="000080"/>
              </a:solidFill>
              <a:latin typeface="Tahoma" pitchFamily="34" charset="0"/>
            </a:endParaRPr>
          </a:p>
          <a:p>
            <a:pPr marL="341313" indent="-341313" eaLnBrk="1" hangingPunct="1">
              <a:spcBef>
                <a:spcPts val="1250"/>
              </a:spcBef>
              <a:buClr>
                <a:srgbClr val="FFFFFF"/>
              </a:buClr>
              <a:buFont typeface="Arial" charset="0"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GB" b="1" dirty="0" err="1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Tahapan</a:t>
            </a:r>
            <a:r>
              <a:rPr lang="en-GB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Identifikasi</a:t>
            </a:r>
            <a:r>
              <a:rPr lang="en-GB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Limbah</a:t>
            </a:r>
            <a:r>
              <a:rPr lang="en-GB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 B3:</a:t>
            </a:r>
          </a:p>
          <a:p>
            <a:pPr marL="341313" indent="-341313" eaLnBrk="1" hangingPunct="1">
              <a:spcBef>
                <a:spcPts val="1250"/>
              </a:spcBef>
              <a:buClr>
                <a:srgbClr val="262699"/>
              </a:buClr>
              <a:buFont typeface="Tahoma" pitchFamily="34" charset="0"/>
              <a:buAutoNum type="arabicPeriod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GB" dirty="0" err="1">
                <a:latin typeface="Britannic Bold" pitchFamily="34" charset="0"/>
                <a:cs typeface="Times New Roman" pitchFamily="18" charset="0"/>
              </a:rPr>
              <a:t>Mencocokkan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jenis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limbah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dgn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daftar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jenis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limbah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B3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sebagaimana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ditetapkan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pada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lampiran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(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Tabel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1,2,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dan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3) PP85/1999, </a:t>
            </a:r>
          </a:p>
          <a:p>
            <a:pPr marL="341313" indent="-341313" eaLnBrk="1" hangingPunct="1">
              <a:spcBef>
                <a:spcPts val="1250"/>
              </a:spcBef>
              <a:buClr>
                <a:srgbClr val="262699"/>
              </a:buClr>
              <a:buFont typeface="Tahoma" pitchFamily="34" charset="0"/>
              <a:buAutoNum type="arabicPeriod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GB" dirty="0" err="1">
                <a:latin typeface="Britannic Bold" pitchFamily="34" charset="0"/>
                <a:cs typeface="Times New Roman" pitchFamily="18" charset="0"/>
              </a:rPr>
              <a:t>Apabila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tidak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termasuk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dlm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jenis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limbah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B3 lamp.tsb,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maka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harus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diperiksa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apakah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limbah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tsb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memiliki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karakteristik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: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mudah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meledak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,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mudah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teerbakar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,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beracun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,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bersifat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reaktif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,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menyebabkan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infeksi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dan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atau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bersifat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infeksius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,</a:t>
            </a:r>
          </a:p>
          <a:p>
            <a:pPr marL="341313" indent="-341313" eaLnBrk="1" hangingPunct="1">
              <a:spcBef>
                <a:spcPts val="1250"/>
              </a:spcBef>
              <a:buClr>
                <a:srgbClr val="262699"/>
              </a:buClr>
              <a:buFont typeface="Tahoma" pitchFamily="34" charset="0"/>
              <a:buAutoNum type="arabicPeriod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GB" dirty="0" err="1">
                <a:latin typeface="Britannic Bold" pitchFamily="34" charset="0"/>
                <a:cs typeface="Times New Roman" pitchFamily="18" charset="0"/>
              </a:rPr>
              <a:t>Apabila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kedua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tahap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telah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dijalankan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dan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tidak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termasuk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dalam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limbah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B3,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maka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dilakukan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uji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toksikologi</a:t>
            </a:r>
            <a:r>
              <a:rPr lang="en-GB" dirty="0">
                <a:latin typeface="Tahoma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4267200"/>
            <a:ext cx="4114800" cy="249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41313" indent="-341313" eaLnBrk="1" hangingPunct="1">
              <a:spcBef>
                <a:spcPts val="1250"/>
              </a:spcBef>
              <a:buClr>
                <a:srgbClr val="FFFFFF"/>
              </a:buClr>
              <a:buFont typeface="Arial" charset="0"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GB" b="1" dirty="0" err="1" smtClean="0">
                <a:latin typeface="Tahoma" pitchFamily="34" charset="0"/>
                <a:cs typeface="Times New Roman" pitchFamily="18" charset="0"/>
              </a:rPr>
              <a:t>Karakteristik</a:t>
            </a:r>
            <a:r>
              <a:rPr lang="en-GB" b="1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lang="en-GB" b="1" dirty="0" err="1">
                <a:latin typeface="Tahoma" pitchFamily="34" charset="0"/>
                <a:cs typeface="Times New Roman" pitchFamily="18" charset="0"/>
              </a:rPr>
              <a:t>Limbah</a:t>
            </a:r>
            <a:r>
              <a:rPr lang="en-GB" b="1" dirty="0">
                <a:latin typeface="Tahoma" pitchFamily="34" charset="0"/>
                <a:cs typeface="Times New Roman" pitchFamily="18" charset="0"/>
              </a:rPr>
              <a:t> B3:</a:t>
            </a:r>
          </a:p>
          <a:p>
            <a:pPr marL="341313" indent="-341313" eaLnBrk="1" hangingPunct="1">
              <a:spcBef>
                <a:spcPts val="600"/>
              </a:spcBef>
              <a:buClr>
                <a:srgbClr val="262699"/>
              </a:buClr>
              <a:buFont typeface="Tahoma" pitchFamily="34" charset="0"/>
              <a:buAutoNum type="arabicPeriod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GB" dirty="0" err="1">
                <a:latin typeface="Britannic Bold" pitchFamily="34" charset="0"/>
                <a:cs typeface="Times New Roman" pitchFamily="18" charset="0"/>
              </a:rPr>
              <a:t>Mudah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meledak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,</a:t>
            </a:r>
          </a:p>
          <a:p>
            <a:pPr marL="341313" indent="-341313" eaLnBrk="1" hangingPunct="1">
              <a:spcBef>
                <a:spcPts val="600"/>
              </a:spcBef>
              <a:buClr>
                <a:srgbClr val="262699"/>
              </a:buClr>
              <a:buFont typeface="Tahoma" pitchFamily="34" charset="0"/>
              <a:buAutoNum type="arabicPeriod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GB" dirty="0" err="1">
                <a:latin typeface="Britannic Bold" pitchFamily="34" charset="0"/>
                <a:cs typeface="Times New Roman" pitchFamily="18" charset="0"/>
              </a:rPr>
              <a:t>Mudah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terbakar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,</a:t>
            </a:r>
          </a:p>
          <a:p>
            <a:pPr marL="341313" indent="-341313" eaLnBrk="1" hangingPunct="1">
              <a:spcBef>
                <a:spcPts val="600"/>
              </a:spcBef>
              <a:buClr>
                <a:srgbClr val="262699"/>
              </a:buClr>
              <a:buFont typeface="Tahoma" pitchFamily="34" charset="0"/>
              <a:buAutoNum type="arabicPeriod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GB" dirty="0" err="1">
                <a:latin typeface="Britannic Bold" pitchFamily="34" charset="0"/>
                <a:cs typeface="Times New Roman" pitchFamily="18" charset="0"/>
              </a:rPr>
              <a:t>Bersifat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reaktif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,</a:t>
            </a:r>
          </a:p>
          <a:p>
            <a:pPr marL="341313" indent="-341313" eaLnBrk="1" hangingPunct="1">
              <a:spcBef>
                <a:spcPts val="600"/>
              </a:spcBef>
              <a:buClr>
                <a:srgbClr val="262699"/>
              </a:buClr>
              <a:buFont typeface="Tahoma" pitchFamily="34" charset="0"/>
              <a:buAutoNum type="arabicPeriod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GB" dirty="0" err="1">
                <a:latin typeface="Britannic Bold" pitchFamily="34" charset="0"/>
                <a:cs typeface="Times New Roman" pitchFamily="18" charset="0"/>
              </a:rPr>
              <a:t>Beracun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,</a:t>
            </a:r>
          </a:p>
          <a:p>
            <a:pPr marL="341313" indent="-341313" eaLnBrk="1" hangingPunct="1">
              <a:spcBef>
                <a:spcPts val="600"/>
              </a:spcBef>
              <a:buClr>
                <a:srgbClr val="262699"/>
              </a:buClr>
              <a:buFont typeface="Tahoma" pitchFamily="34" charset="0"/>
              <a:buAutoNum type="arabicPeriod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GB" dirty="0" err="1">
                <a:latin typeface="Britannic Bold" pitchFamily="34" charset="0"/>
                <a:cs typeface="Times New Roman" pitchFamily="18" charset="0"/>
              </a:rPr>
              <a:t>Menyebabkan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infeksi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,</a:t>
            </a:r>
          </a:p>
          <a:p>
            <a:pPr marL="341313" indent="-341313" eaLnBrk="1" hangingPunct="1">
              <a:spcBef>
                <a:spcPts val="600"/>
              </a:spcBef>
              <a:buClr>
                <a:srgbClr val="262699"/>
              </a:buClr>
              <a:buFont typeface="Tahoma" pitchFamily="34" charset="0"/>
              <a:buAutoNum type="arabicPeriod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GB" dirty="0" err="1">
                <a:latin typeface="Britannic Bold" pitchFamily="34" charset="0"/>
                <a:cs typeface="Times New Roman" pitchFamily="18" charset="0"/>
              </a:rPr>
              <a:t>Bersifat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 </a:t>
            </a:r>
            <a:r>
              <a:rPr lang="en-GB" dirty="0" err="1">
                <a:latin typeface="Britannic Bold" pitchFamily="34" charset="0"/>
                <a:cs typeface="Times New Roman" pitchFamily="18" charset="0"/>
              </a:rPr>
              <a:t>korosif</a:t>
            </a:r>
            <a:r>
              <a:rPr lang="en-GB" dirty="0">
                <a:latin typeface="Britannic Bold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143375" y="4473575"/>
            <a:ext cx="4600575" cy="1941173"/>
          </a:xfrm>
          <a:prstGeom prst="rect">
            <a:avLst/>
          </a:prstGeom>
          <a:gradFill rotWithShape="0">
            <a:gsLst>
              <a:gs pos="0">
                <a:srgbClr val="8AF3C7"/>
              </a:gs>
              <a:gs pos="100000">
                <a:srgbClr val="DDFAED"/>
              </a:gs>
            </a:gsLst>
            <a:lin ang="5400000" scaled="1"/>
          </a:gradFill>
          <a:ln w="936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250"/>
              </a:spcBef>
              <a:buClr>
                <a:srgbClr val="FFFFFF"/>
              </a:buClr>
              <a:buFont typeface="Arial" charset="0"/>
              <a:buNone/>
              <a:tabLst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GB" sz="2000" b="1" dirty="0" err="1" smtClean="0">
                <a:solidFill>
                  <a:srgbClr val="000080"/>
                </a:solidFill>
                <a:latin typeface="Tahoma" pitchFamily="34" charset="0"/>
                <a:cs typeface="Times New Roman" pitchFamily="18" charset="0"/>
              </a:rPr>
              <a:t>Suatu</a:t>
            </a:r>
            <a:r>
              <a:rPr lang="en-GB" sz="2000" b="1" dirty="0" smtClean="0">
                <a:solidFill>
                  <a:srgbClr val="000080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80"/>
                </a:solidFill>
                <a:latin typeface="Tahoma" pitchFamily="34" charset="0"/>
                <a:cs typeface="Times New Roman" pitchFamily="18" charset="0"/>
              </a:rPr>
              <a:t>limbah</a:t>
            </a:r>
            <a:r>
              <a:rPr lang="en-GB" sz="2000" b="1" dirty="0">
                <a:solidFill>
                  <a:srgbClr val="000080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80"/>
                </a:solidFill>
                <a:latin typeface="Tahoma" pitchFamily="34" charset="0"/>
                <a:cs typeface="Times New Roman" pitchFamily="18" charset="0"/>
              </a:rPr>
              <a:t>diidentifikasikan</a:t>
            </a:r>
            <a:r>
              <a:rPr lang="en-GB" sz="2000" b="1" dirty="0">
                <a:solidFill>
                  <a:srgbClr val="000080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80"/>
                </a:solidFill>
                <a:latin typeface="Tahoma" pitchFamily="34" charset="0"/>
                <a:cs typeface="Times New Roman" pitchFamily="18" charset="0"/>
              </a:rPr>
              <a:t>sbg</a:t>
            </a:r>
            <a:r>
              <a:rPr lang="en-GB" sz="2000" b="1" dirty="0">
                <a:solidFill>
                  <a:srgbClr val="000080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80"/>
                </a:solidFill>
                <a:latin typeface="Tahoma" pitchFamily="34" charset="0"/>
                <a:cs typeface="Times New Roman" pitchFamily="18" charset="0"/>
              </a:rPr>
              <a:t>limbah</a:t>
            </a:r>
            <a:r>
              <a:rPr lang="en-GB" sz="2000" b="1" dirty="0">
                <a:solidFill>
                  <a:srgbClr val="000080"/>
                </a:solidFill>
                <a:latin typeface="Tahoma" pitchFamily="34" charset="0"/>
                <a:cs typeface="Times New Roman" pitchFamily="18" charset="0"/>
              </a:rPr>
              <a:t> B3 </a:t>
            </a:r>
            <a:r>
              <a:rPr lang="en-GB" sz="2000" b="1" dirty="0" err="1">
                <a:solidFill>
                  <a:srgbClr val="000080"/>
                </a:solidFill>
                <a:latin typeface="Tahoma" pitchFamily="34" charset="0"/>
                <a:cs typeface="Times New Roman" pitchFamily="18" charset="0"/>
              </a:rPr>
              <a:t>berdasarkan</a:t>
            </a:r>
            <a:r>
              <a:rPr lang="en-GB" sz="2000" b="1" dirty="0">
                <a:solidFill>
                  <a:srgbClr val="000080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80"/>
                </a:solidFill>
                <a:latin typeface="Tahoma" pitchFamily="34" charset="0"/>
                <a:cs typeface="Times New Roman" pitchFamily="18" charset="0"/>
              </a:rPr>
              <a:t>karakteristiknya</a:t>
            </a:r>
            <a:r>
              <a:rPr lang="en-GB" sz="2000" b="1" dirty="0">
                <a:solidFill>
                  <a:srgbClr val="000080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80"/>
                </a:solidFill>
                <a:latin typeface="Tahoma" pitchFamily="34" charset="0"/>
                <a:cs typeface="Times New Roman" pitchFamily="18" charset="0"/>
              </a:rPr>
              <a:t>apabila</a:t>
            </a:r>
            <a:r>
              <a:rPr lang="en-GB" sz="2000" b="1" dirty="0">
                <a:solidFill>
                  <a:srgbClr val="000080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80"/>
                </a:solidFill>
                <a:latin typeface="Tahoma" pitchFamily="34" charset="0"/>
                <a:cs typeface="Times New Roman" pitchFamily="18" charset="0"/>
              </a:rPr>
              <a:t>dalam</a:t>
            </a:r>
            <a:r>
              <a:rPr lang="en-GB" sz="2000" b="1" dirty="0">
                <a:solidFill>
                  <a:srgbClr val="000080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80"/>
                </a:solidFill>
                <a:latin typeface="Tahoma" pitchFamily="34" charset="0"/>
                <a:cs typeface="Times New Roman" pitchFamily="18" charset="0"/>
              </a:rPr>
              <a:t>pengujiannya</a:t>
            </a:r>
            <a:r>
              <a:rPr lang="en-GB" sz="2000" b="1" dirty="0">
                <a:solidFill>
                  <a:srgbClr val="000080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80"/>
                </a:solidFill>
                <a:latin typeface="Tahoma" pitchFamily="34" charset="0"/>
                <a:cs typeface="Times New Roman" pitchFamily="18" charset="0"/>
              </a:rPr>
              <a:t>memiliki</a:t>
            </a:r>
            <a:r>
              <a:rPr lang="en-GB" sz="2000" b="1" dirty="0">
                <a:solidFill>
                  <a:srgbClr val="000080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80"/>
                </a:solidFill>
                <a:latin typeface="Tahoma" pitchFamily="34" charset="0"/>
                <a:cs typeface="Times New Roman" pitchFamily="18" charset="0"/>
              </a:rPr>
              <a:t>satu</a:t>
            </a:r>
            <a:r>
              <a:rPr lang="en-GB" sz="2000" b="1" dirty="0">
                <a:solidFill>
                  <a:srgbClr val="000080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80"/>
                </a:solidFill>
                <a:latin typeface="Tahoma" pitchFamily="34" charset="0"/>
                <a:cs typeface="Times New Roman" pitchFamily="18" charset="0"/>
              </a:rPr>
              <a:t>atau</a:t>
            </a:r>
            <a:r>
              <a:rPr lang="en-GB" sz="2000" b="1" dirty="0">
                <a:solidFill>
                  <a:srgbClr val="000080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80"/>
                </a:solidFill>
                <a:latin typeface="Tahoma" pitchFamily="34" charset="0"/>
                <a:cs typeface="Times New Roman" pitchFamily="18" charset="0"/>
              </a:rPr>
              <a:t>lebih</a:t>
            </a:r>
            <a:r>
              <a:rPr lang="en-GB" sz="2000" b="1" dirty="0">
                <a:solidFill>
                  <a:srgbClr val="000080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80"/>
                </a:solidFill>
                <a:latin typeface="Tahoma" pitchFamily="34" charset="0"/>
                <a:cs typeface="Times New Roman" pitchFamily="18" charset="0"/>
              </a:rPr>
              <a:t>kriteria</a:t>
            </a:r>
            <a:r>
              <a:rPr lang="en-GB" sz="2000" b="1" dirty="0">
                <a:solidFill>
                  <a:srgbClr val="000080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80"/>
                </a:solidFill>
                <a:latin typeface="Tahoma" pitchFamily="34" charset="0"/>
                <a:cs typeface="Times New Roman" pitchFamily="18" charset="0"/>
              </a:rPr>
              <a:t>atau</a:t>
            </a:r>
            <a:r>
              <a:rPr lang="en-GB" sz="2000" b="1" dirty="0">
                <a:solidFill>
                  <a:srgbClr val="000080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80"/>
                </a:solidFill>
                <a:latin typeface="Tahoma" pitchFamily="34" charset="0"/>
                <a:cs typeface="Times New Roman" pitchFamily="18" charset="0"/>
              </a:rPr>
              <a:t>sifat</a:t>
            </a:r>
            <a:r>
              <a:rPr lang="en-GB" sz="2000" b="1" dirty="0">
                <a:solidFill>
                  <a:srgbClr val="000080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80"/>
                </a:solidFill>
                <a:latin typeface="Tahoma" pitchFamily="34" charset="0"/>
                <a:cs typeface="Times New Roman" pitchFamily="18" charset="0"/>
              </a:rPr>
              <a:t>karakteristik</a:t>
            </a:r>
            <a:r>
              <a:rPr lang="en-GB" sz="2000" b="1" dirty="0">
                <a:solidFill>
                  <a:srgbClr val="000080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80"/>
                </a:solidFill>
                <a:latin typeface="Tahoma" pitchFamily="34" charset="0"/>
                <a:cs typeface="Times New Roman" pitchFamily="18" charset="0"/>
              </a:rPr>
              <a:t>limbah</a:t>
            </a:r>
            <a:r>
              <a:rPr lang="en-GB" sz="2000" b="1" dirty="0">
                <a:solidFill>
                  <a:srgbClr val="000080"/>
                </a:solidFill>
                <a:latin typeface="Tahoma" pitchFamily="34" charset="0"/>
                <a:cs typeface="Times New Roman" pitchFamily="18" charset="0"/>
              </a:rPr>
              <a:t> B3.</a:t>
            </a:r>
          </a:p>
        </p:txBody>
      </p:sp>
    </p:spTree>
    <p:extLst>
      <p:ext uri="{BB962C8B-B14F-4D97-AF65-F5344CB8AC3E}">
        <p14:creationId xmlns:p14="http://schemas.microsoft.com/office/powerpoint/2010/main" xmlns="" val="506325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dentifika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878522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947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ritannic Bold" pitchFamily="34" charset="0"/>
              </a:rPr>
              <a:t>KLASIFIKASI LIMBAH </a:t>
            </a:r>
            <a:r>
              <a:rPr lang="en-US" dirty="0" smtClean="0">
                <a:latin typeface="Britannic Bold" pitchFamily="34" charset="0"/>
              </a:rPr>
              <a:t>B3</a:t>
            </a:r>
            <a:endParaRPr lang="en-US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81000" y="1066800"/>
            <a:ext cx="8305800" cy="5410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1066800"/>
            <a:ext cx="3124200" cy="990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Britannic Bold" pitchFamily="34" charset="0"/>
              </a:rPr>
              <a:t>Limbah</a:t>
            </a:r>
            <a:r>
              <a:rPr lang="en-US" sz="24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ritannic Bold" pitchFamily="34" charset="0"/>
              </a:rPr>
              <a:t>infeksius</a:t>
            </a:r>
            <a:endParaRPr lang="en-US" sz="24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33800" y="1066800"/>
            <a:ext cx="4953000" cy="12192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>
                <a:latin typeface="Britannic Bold" pitchFamily="34" charset="0"/>
              </a:rPr>
              <a:t>Limbah</a:t>
            </a:r>
            <a:r>
              <a:rPr lang="en-US" dirty="0" smtClean="0">
                <a:latin typeface="Britannic Bold" pitchFamily="34" charset="0"/>
              </a:rPr>
              <a:t> yang </a:t>
            </a:r>
            <a:r>
              <a:rPr lang="en-US" dirty="0" err="1" smtClean="0">
                <a:latin typeface="Britannic Bold" pitchFamily="34" charset="0"/>
              </a:rPr>
              <a:t>dicurigai</a:t>
            </a:r>
            <a:r>
              <a:rPr lang="en-US" dirty="0" smtClean="0">
                <a:latin typeface="Britannic Bold" pitchFamily="34" charset="0"/>
              </a:rPr>
              <a:t> </a:t>
            </a:r>
            <a:r>
              <a:rPr lang="en-US" dirty="0" err="1" smtClean="0">
                <a:latin typeface="Britannic Bold" pitchFamily="34" charset="0"/>
              </a:rPr>
              <a:t>mengandung</a:t>
            </a:r>
            <a:r>
              <a:rPr lang="en-US" dirty="0" smtClean="0">
                <a:latin typeface="Britannic Bold" pitchFamily="34" charset="0"/>
              </a:rPr>
              <a:t> </a:t>
            </a:r>
            <a:r>
              <a:rPr lang="en-US" dirty="0" err="1" smtClean="0">
                <a:latin typeface="Britannic Bold" pitchFamily="34" charset="0"/>
              </a:rPr>
              <a:t>patogen</a:t>
            </a:r>
            <a:r>
              <a:rPr lang="en-US" dirty="0" smtClean="0">
                <a:latin typeface="Britannic Bold" pitchFamily="34" charset="0"/>
              </a:rPr>
              <a:t> .</a:t>
            </a:r>
            <a:r>
              <a:rPr lang="en-US" dirty="0" err="1" smtClean="0">
                <a:latin typeface="Britannic Bold" pitchFamily="34" charset="0"/>
              </a:rPr>
              <a:t>contoh</a:t>
            </a:r>
            <a:r>
              <a:rPr lang="en-US" dirty="0" smtClean="0">
                <a:latin typeface="Britannic Bold" pitchFamily="34" charset="0"/>
              </a:rPr>
              <a:t> </a:t>
            </a:r>
            <a:r>
              <a:rPr lang="en-US" dirty="0" err="1" smtClean="0">
                <a:latin typeface="Britannic Bold" pitchFamily="34" charset="0"/>
              </a:rPr>
              <a:t>dari</a:t>
            </a:r>
            <a:r>
              <a:rPr lang="en-US" dirty="0" smtClean="0">
                <a:latin typeface="Britannic Bold" pitchFamily="34" charset="0"/>
              </a:rPr>
              <a:t> </a:t>
            </a:r>
            <a:r>
              <a:rPr lang="en-US" dirty="0" err="1" smtClean="0">
                <a:latin typeface="Britannic Bold" pitchFamily="34" charset="0"/>
              </a:rPr>
              <a:t>penderita</a:t>
            </a:r>
            <a:r>
              <a:rPr lang="en-US" dirty="0" smtClean="0">
                <a:latin typeface="Britannic Bold" pitchFamily="34" charset="0"/>
              </a:rPr>
              <a:t> </a:t>
            </a:r>
            <a:r>
              <a:rPr lang="en-US" dirty="0" err="1" smtClean="0">
                <a:latin typeface="Britannic Bold" pitchFamily="34" charset="0"/>
              </a:rPr>
              <a:t>isolasi,kultur</a:t>
            </a:r>
            <a:r>
              <a:rPr lang="en-US" dirty="0" smtClean="0">
                <a:latin typeface="Britannic Bold" pitchFamily="34" charset="0"/>
              </a:rPr>
              <a:t> </a:t>
            </a:r>
            <a:r>
              <a:rPr lang="en-US" dirty="0" err="1" smtClean="0">
                <a:latin typeface="Britannic Bold" pitchFamily="34" charset="0"/>
              </a:rPr>
              <a:t>lab.,kapas,materi</a:t>
            </a:r>
            <a:r>
              <a:rPr lang="en-US" dirty="0" smtClean="0">
                <a:latin typeface="Britannic Bold" pitchFamily="34" charset="0"/>
              </a:rPr>
              <a:t> </a:t>
            </a:r>
            <a:r>
              <a:rPr lang="en-US" dirty="0" err="1" smtClean="0">
                <a:latin typeface="Britannic Bold" pitchFamily="34" charset="0"/>
              </a:rPr>
              <a:t>atau</a:t>
            </a:r>
            <a:r>
              <a:rPr lang="en-US" dirty="0" smtClean="0">
                <a:latin typeface="Britannic Bold" pitchFamily="34" charset="0"/>
              </a:rPr>
              <a:t> </a:t>
            </a:r>
            <a:r>
              <a:rPr lang="en-US" dirty="0" err="1" smtClean="0">
                <a:latin typeface="Britannic Bold" pitchFamily="34" charset="0"/>
              </a:rPr>
              <a:t>alat</a:t>
            </a:r>
            <a:r>
              <a:rPr lang="en-US" dirty="0" smtClean="0">
                <a:latin typeface="Britannic Bold" pitchFamily="34" charset="0"/>
              </a:rPr>
              <a:t> yang </a:t>
            </a:r>
            <a:r>
              <a:rPr lang="en-US" dirty="0" err="1" smtClean="0">
                <a:latin typeface="Britannic Bold" pitchFamily="34" charset="0"/>
              </a:rPr>
              <a:t>tersentuh</a:t>
            </a:r>
            <a:r>
              <a:rPr lang="en-US" dirty="0" smtClean="0">
                <a:latin typeface="Britannic Bold" pitchFamily="34" charset="0"/>
              </a:rPr>
              <a:t> </a:t>
            </a:r>
            <a:r>
              <a:rPr lang="en-US" dirty="0" err="1" smtClean="0">
                <a:latin typeface="Britannic Bold" pitchFamily="34" charset="0"/>
              </a:rPr>
              <a:t>pasien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1000" y="2362200"/>
            <a:ext cx="3124200" cy="762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Britannic Bold" pitchFamily="34" charset="0"/>
              </a:rPr>
              <a:t>Limbah</a:t>
            </a:r>
            <a:r>
              <a:rPr lang="en-US" sz="24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ritannic Bold" pitchFamily="34" charset="0"/>
              </a:rPr>
              <a:t>Patologis</a:t>
            </a:r>
            <a:endParaRPr lang="en-US" sz="24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1000" y="3276600"/>
            <a:ext cx="3124200" cy="8382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Britannic Bold" pitchFamily="34" charset="0"/>
              </a:rPr>
              <a:t>Limbah</a:t>
            </a:r>
            <a:r>
              <a:rPr lang="en-US" sz="24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ritannic Bold" pitchFamily="34" charset="0"/>
              </a:rPr>
              <a:t>benda</a:t>
            </a:r>
            <a:r>
              <a:rPr lang="en-US" sz="24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ritannic Bold" pitchFamily="34" charset="0"/>
              </a:rPr>
              <a:t>tajam</a:t>
            </a:r>
            <a:endParaRPr lang="en-US" sz="24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7200" y="4343400"/>
            <a:ext cx="3124200" cy="838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Britannic Bold" pitchFamily="34" charset="0"/>
              </a:rPr>
              <a:t>Limbah</a:t>
            </a:r>
            <a:r>
              <a:rPr lang="en-US" sz="24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ritannic Bold" pitchFamily="34" charset="0"/>
              </a:rPr>
              <a:t>kimia</a:t>
            </a:r>
            <a:endParaRPr lang="en-US" sz="24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1000" y="5562600"/>
            <a:ext cx="3124200" cy="6858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Britannic Bold" pitchFamily="34" charset="0"/>
              </a:rPr>
              <a:t>Limbah</a:t>
            </a:r>
            <a:r>
              <a:rPr lang="en-US" sz="24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ritannic Bold" pitchFamily="34" charset="0"/>
              </a:rPr>
              <a:t>Farmasi</a:t>
            </a:r>
            <a:endParaRPr lang="en-US" sz="24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733800" y="2362200"/>
            <a:ext cx="4953000" cy="8382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</a:pPr>
            <a:r>
              <a:rPr lang="en-US" sz="2000" dirty="0" err="1" smtClean="0">
                <a:latin typeface="Britannic Bold" pitchFamily="34" charset="0"/>
              </a:rPr>
              <a:t>Jaringan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dan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cairan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tubuh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manusia</a:t>
            </a:r>
            <a:r>
              <a:rPr lang="en-US" sz="2000" dirty="0" smtClean="0">
                <a:latin typeface="Britannic Bold" pitchFamily="34" charset="0"/>
              </a:rPr>
              <a:t>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latin typeface="Britannic Bold" pitchFamily="34" charset="0"/>
              </a:rPr>
              <a:t>   Ex. Bag. </a:t>
            </a:r>
            <a:r>
              <a:rPr lang="en-US" sz="2000" dirty="0" err="1" smtClean="0">
                <a:latin typeface="Britannic Bold" pitchFamily="34" charset="0"/>
              </a:rPr>
              <a:t>Tubuh</a:t>
            </a:r>
            <a:r>
              <a:rPr lang="en-US" sz="2000" dirty="0" smtClean="0">
                <a:latin typeface="Britannic Bold" pitchFamily="34" charset="0"/>
              </a:rPr>
              <a:t>, </a:t>
            </a:r>
            <a:r>
              <a:rPr lang="en-US" sz="2000" dirty="0" err="1" smtClean="0">
                <a:latin typeface="Britannic Bold" pitchFamily="34" charset="0"/>
              </a:rPr>
              <a:t>darah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dan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cairan</a:t>
            </a:r>
            <a:r>
              <a:rPr lang="en-US" sz="2000" dirty="0" smtClean="0">
                <a:latin typeface="Britannic Bold" pitchFamily="34" charset="0"/>
              </a:rPr>
              <a:t> lain</a:t>
            </a:r>
            <a:endParaRPr lang="en-US" sz="2000" dirty="0">
              <a:latin typeface="Britannic Bold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810000" y="3352800"/>
            <a:ext cx="4876800" cy="8382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000" dirty="0" err="1" smtClean="0">
                <a:latin typeface="Britannic Bold" pitchFamily="34" charset="0"/>
              </a:rPr>
              <a:t>Jarum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injeksi</a:t>
            </a:r>
            <a:r>
              <a:rPr lang="en-US" sz="2000" dirty="0" smtClean="0">
                <a:latin typeface="Britannic Bold" pitchFamily="34" charset="0"/>
              </a:rPr>
              <a:t>, </a:t>
            </a:r>
            <a:r>
              <a:rPr lang="en-US" sz="2000" dirty="0" err="1" smtClean="0">
                <a:latin typeface="Britannic Bold" pitchFamily="34" charset="0"/>
              </a:rPr>
              <a:t>peralatan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infus</a:t>
            </a:r>
            <a:r>
              <a:rPr lang="en-US" sz="2000" dirty="0" smtClean="0">
                <a:latin typeface="Britannic Bold" pitchFamily="34" charset="0"/>
              </a:rPr>
              <a:t>, </a:t>
            </a:r>
            <a:r>
              <a:rPr lang="en-US" sz="2000" dirty="0" err="1" smtClean="0">
                <a:latin typeface="Britannic Bold" pitchFamily="34" charset="0"/>
              </a:rPr>
              <a:t>pisau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bedah</a:t>
            </a:r>
            <a:endParaRPr lang="en-US" sz="2000" dirty="0">
              <a:latin typeface="Britannic Bold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10000" y="4343400"/>
            <a:ext cx="4876800" cy="838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Britannic Bold" pitchFamily="34" charset="0"/>
              </a:rPr>
              <a:t>Reagent lab, </a:t>
            </a:r>
            <a:r>
              <a:rPr lang="en-US" sz="2000" dirty="0" err="1" smtClean="0">
                <a:latin typeface="Britannic Bold" pitchFamily="34" charset="0"/>
              </a:rPr>
              <a:t>desinfektan</a:t>
            </a:r>
            <a:r>
              <a:rPr lang="en-US" sz="2000" dirty="0" smtClean="0">
                <a:latin typeface="Britannic Bold" pitchFamily="34" charset="0"/>
              </a:rPr>
              <a:t> yang </a:t>
            </a:r>
            <a:r>
              <a:rPr lang="en-US" sz="2000" dirty="0" err="1" smtClean="0">
                <a:latin typeface="Britannic Bold" pitchFamily="34" charset="0"/>
              </a:rPr>
              <a:t>tidak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terpakai</a:t>
            </a:r>
            <a:r>
              <a:rPr lang="en-US" sz="2000" dirty="0" smtClean="0">
                <a:latin typeface="Britannic Bold" pitchFamily="34" charset="0"/>
              </a:rPr>
              <a:t>, solvent, film </a:t>
            </a:r>
            <a:r>
              <a:rPr lang="en-US" sz="2000" dirty="0" err="1" smtClean="0">
                <a:latin typeface="Britannic Bold" pitchFamily="34" charset="0"/>
              </a:rPr>
              <a:t>rontgent</a:t>
            </a:r>
            <a:endParaRPr lang="en-US" sz="2000" dirty="0">
              <a:latin typeface="Britannic Bold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733800" y="5334000"/>
            <a:ext cx="4876800" cy="990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latin typeface="Britannic Bold" pitchFamily="34" charset="0"/>
              </a:rPr>
              <a:t>Obat-obat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kadaluwarsa</a:t>
            </a:r>
            <a:r>
              <a:rPr lang="en-US" sz="2000" dirty="0" smtClean="0">
                <a:latin typeface="Britannic Bold" pitchFamily="34" charset="0"/>
              </a:rPr>
              <a:t>, </a:t>
            </a:r>
            <a:r>
              <a:rPr lang="en-US" sz="2000" dirty="0" err="1" smtClean="0">
                <a:latin typeface="Britannic Bold" pitchFamily="34" charset="0"/>
              </a:rPr>
              <a:t>tidak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diperlukan</a:t>
            </a:r>
            <a:r>
              <a:rPr lang="en-US" sz="2000" dirty="0" smtClean="0">
                <a:latin typeface="Britannic Bold" pitchFamily="34" charset="0"/>
              </a:rPr>
              <a:t>, </a:t>
            </a:r>
            <a:r>
              <a:rPr lang="en-US" sz="2000" dirty="0" err="1" smtClean="0">
                <a:latin typeface="Britannic Bold" pitchFamily="34" charset="0"/>
              </a:rPr>
              <a:t>botol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residu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farnasi</a:t>
            </a:r>
            <a:r>
              <a:rPr lang="en-US" sz="2000" dirty="0" smtClean="0">
                <a:latin typeface="Britannic Bold" pitchFamily="34" charset="0"/>
              </a:rPr>
              <a:t>, </a:t>
            </a:r>
            <a:r>
              <a:rPr lang="en-US" sz="2000" dirty="0" err="1" smtClean="0">
                <a:latin typeface="Britannic Bold" pitchFamily="34" charset="0"/>
              </a:rPr>
              <a:t>ampul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obat</a:t>
            </a:r>
            <a:endParaRPr lang="en-US" sz="2000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8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ritannic Bold" pitchFamily="34" charset="0"/>
              </a:rPr>
              <a:t>KLASIFIKASI LIMBAH </a:t>
            </a:r>
            <a:r>
              <a:rPr lang="en-US" dirty="0" smtClean="0">
                <a:latin typeface="Britannic Bold" pitchFamily="34" charset="0"/>
              </a:rPr>
              <a:t>B3</a:t>
            </a:r>
            <a:endParaRPr lang="en-US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81000" y="1066800"/>
            <a:ext cx="8305800" cy="5410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1066800"/>
            <a:ext cx="3124200" cy="990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Britannic Bold" pitchFamily="34" charset="0"/>
              </a:rPr>
              <a:t>Limbah</a:t>
            </a:r>
            <a:r>
              <a:rPr lang="en-US" sz="24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ritannic Bold" pitchFamily="34" charset="0"/>
              </a:rPr>
              <a:t>Genotoksik</a:t>
            </a:r>
            <a:endParaRPr lang="en-US" sz="24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33800" y="1066800"/>
            <a:ext cx="4953000" cy="12192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</a:pPr>
            <a:r>
              <a:rPr lang="en-US" sz="2000" dirty="0" err="1" smtClean="0">
                <a:latin typeface="Britannic Bold" pitchFamily="34" charset="0"/>
              </a:rPr>
              <a:t>Limbah</a:t>
            </a:r>
            <a:r>
              <a:rPr lang="en-US" sz="2000" dirty="0" smtClean="0">
                <a:latin typeface="Britannic Bold" pitchFamily="34" charset="0"/>
              </a:rPr>
              <a:t> yang </a:t>
            </a:r>
            <a:r>
              <a:rPr lang="en-US" sz="2000" dirty="0" err="1" smtClean="0">
                <a:latin typeface="Britannic Bold" pitchFamily="34" charset="0"/>
              </a:rPr>
              <a:t>mengandung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bahan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genotoksik</a:t>
            </a:r>
            <a:r>
              <a:rPr lang="en-US" sz="2000" dirty="0" smtClean="0">
                <a:latin typeface="Britannic Bold" pitchFamily="34" charset="0"/>
              </a:rPr>
              <a:t> </a:t>
            </a:r>
          </a:p>
          <a:p>
            <a:pPr algn="just">
              <a:lnSpc>
                <a:spcPct val="90000"/>
              </a:lnSpc>
            </a:pPr>
            <a:r>
              <a:rPr lang="en-US" sz="2000" dirty="0" err="1" smtClean="0">
                <a:latin typeface="Britannic Bold" pitchFamily="34" charset="0"/>
              </a:rPr>
              <a:t>Contoh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Limbah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toksik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mengandung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obat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sitotoksis</a:t>
            </a:r>
            <a:r>
              <a:rPr lang="en-US" sz="2000" dirty="0" smtClean="0">
                <a:latin typeface="Britannic Bold" pitchFamily="34" charset="0"/>
              </a:rPr>
              <a:t> u/</a:t>
            </a:r>
            <a:r>
              <a:rPr lang="en-US" sz="2000" dirty="0" err="1" smtClean="0">
                <a:latin typeface="Britannic Bold" pitchFamily="34" charset="0"/>
              </a:rPr>
              <a:t>terapi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kanker</a:t>
            </a:r>
            <a:endParaRPr lang="en-US" sz="2000" dirty="0">
              <a:latin typeface="Britannic Bold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2514600"/>
            <a:ext cx="3124200" cy="762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Britannic Bold" pitchFamily="34" charset="0"/>
              </a:rPr>
              <a:t>Limbah</a:t>
            </a:r>
            <a:r>
              <a:rPr lang="en-US" sz="24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ritannic Bold" pitchFamily="34" charset="0"/>
              </a:rPr>
              <a:t>berkadar</a:t>
            </a:r>
            <a:r>
              <a:rPr lang="en-US" sz="24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ritannic Bold" pitchFamily="34" charset="0"/>
              </a:rPr>
              <a:t>logam</a:t>
            </a:r>
            <a:r>
              <a:rPr lang="en-US" sz="24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ritannic Bold" pitchFamily="34" charset="0"/>
              </a:rPr>
              <a:t>berat</a:t>
            </a:r>
            <a:r>
              <a:rPr lang="en-US" sz="24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ritannic Bold" pitchFamily="34" charset="0"/>
              </a:rPr>
              <a:t>tinggi</a:t>
            </a:r>
            <a:endParaRPr lang="en-US" sz="24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1000" y="3886200"/>
            <a:ext cx="3124200" cy="8382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Britannic Bold" pitchFamily="34" charset="0"/>
              </a:rPr>
              <a:t>Wadah</a:t>
            </a:r>
            <a:r>
              <a:rPr lang="en-US" sz="24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ritannic Bold" pitchFamily="34" charset="0"/>
              </a:rPr>
              <a:t>bertekanan</a:t>
            </a:r>
            <a:endParaRPr lang="en-US" sz="24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7200" y="5257800"/>
            <a:ext cx="3124200" cy="838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Britannic Bold" pitchFamily="34" charset="0"/>
              </a:rPr>
              <a:t>Limbah</a:t>
            </a:r>
            <a:r>
              <a:rPr lang="en-US" sz="24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ritannic Bold" pitchFamily="34" charset="0"/>
              </a:rPr>
              <a:t>Radioaktif</a:t>
            </a:r>
            <a:endParaRPr lang="en-US" sz="24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62400" y="2514600"/>
            <a:ext cx="4953000" cy="8382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</a:pPr>
            <a:r>
              <a:rPr lang="en-US" sz="2000" dirty="0" err="1" smtClean="0">
                <a:latin typeface="Britannic Bold" pitchFamily="34" charset="0"/>
              </a:rPr>
              <a:t>Batery</a:t>
            </a:r>
            <a:r>
              <a:rPr lang="en-US" sz="2000" dirty="0" smtClean="0">
                <a:latin typeface="Britannic Bold" pitchFamily="34" charset="0"/>
              </a:rPr>
              <a:t>, </a:t>
            </a:r>
            <a:r>
              <a:rPr lang="en-US" sz="2000" dirty="0" err="1" smtClean="0">
                <a:latin typeface="Britannic Bold" pitchFamily="34" charset="0"/>
              </a:rPr>
              <a:t>Accu</a:t>
            </a:r>
            <a:r>
              <a:rPr lang="en-US" sz="2000" dirty="0" smtClean="0">
                <a:latin typeface="Britannic Bold" pitchFamily="34" charset="0"/>
              </a:rPr>
              <a:t>, </a:t>
            </a:r>
            <a:r>
              <a:rPr lang="en-US" sz="2000" dirty="0" err="1" smtClean="0">
                <a:latin typeface="Britannic Bold" pitchFamily="34" charset="0"/>
              </a:rPr>
              <a:t>Termometer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pecah</a:t>
            </a:r>
            <a:r>
              <a:rPr lang="en-US" sz="2000" dirty="0" smtClean="0">
                <a:latin typeface="Britannic Bold" pitchFamily="34" charset="0"/>
              </a:rPr>
              <a:t>, </a:t>
            </a:r>
            <a:r>
              <a:rPr lang="en-US" sz="2000" dirty="0" err="1" smtClean="0">
                <a:latin typeface="Britannic Bold" pitchFamily="34" charset="0"/>
              </a:rPr>
              <a:t>Tensimeter</a:t>
            </a:r>
            <a:r>
              <a:rPr lang="en-US" sz="2000" dirty="0" smtClean="0">
                <a:latin typeface="Britannic Bold" pitchFamily="34" charset="0"/>
              </a:rPr>
              <a:t>, panel </a:t>
            </a:r>
            <a:r>
              <a:rPr lang="en-US" sz="2000" dirty="0" err="1" smtClean="0">
                <a:latin typeface="Britannic Bold" pitchFamily="34" charset="0"/>
              </a:rPr>
              <a:t>bertimbal</a:t>
            </a:r>
            <a:endParaRPr lang="en-US" sz="2000" dirty="0">
              <a:latin typeface="Britannic Bold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886200" y="3886200"/>
            <a:ext cx="4876800" cy="8382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000" dirty="0" err="1" smtClean="0">
                <a:latin typeface="Britannic Bold" pitchFamily="34" charset="0"/>
              </a:rPr>
              <a:t>Tabung</a:t>
            </a:r>
            <a:r>
              <a:rPr lang="en-US" sz="2000" dirty="0" smtClean="0">
                <a:latin typeface="Britannic Bold" pitchFamily="34" charset="0"/>
              </a:rPr>
              <a:t> gas, </a:t>
            </a:r>
            <a:r>
              <a:rPr lang="en-US" sz="2000" dirty="0" err="1" smtClean="0">
                <a:latin typeface="Britannic Bold" pitchFamily="34" charset="0"/>
              </a:rPr>
              <a:t>tabung</a:t>
            </a:r>
            <a:r>
              <a:rPr lang="en-US" sz="2000" dirty="0" smtClean="0">
                <a:latin typeface="Britannic Bold" pitchFamily="34" charset="0"/>
              </a:rPr>
              <a:t> aerosol</a:t>
            </a:r>
            <a:endParaRPr lang="en-US" sz="2000" dirty="0">
              <a:latin typeface="Britannic Bold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86200" y="5181600"/>
            <a:ext cx="4876800" cy="838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000" dirty="0" err="1" smtClean="0">
                <a:latin typeface="Britannic Bold" pitchFamily="34" charset="0"/>
              </a:rPr>
              <a:t>Cairan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tdk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terpakai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dari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terapi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radionuklida</a:t>
            </a:r>
            <a:r>
              <a:rPr lang="en-US" sz="2000" dirty="0" smtClean="0">
                <a:latin typeface="Britannic Bold" pitchFamily="34" charset="0"/>
              </a:rPr>
              <a:t>, </a:t>
            </a:r>
            <a:r>
              <a:rPr lang="en-US" sz="2000" dirty="0" err="1" smtClean="0">
                <a:latin typeface="Britannic Bold" pitchFamily="34" charset="0"/>
              </a:rPr>
              <a:t>Ekstreta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pasien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teraphy</a:t>
            </a:r>
            <a:r>
              <a:rPr lang="en-US" sz="2000" dirty="0" smtClean="0">
                <a:latin typeface="Britannic Bold" pitchFamily="34" charset="0"/>
              </a:rPr>
              <a:t>, </a:t>
            </a:r>
            <a:r>
              <a:rPr lang="en-US" sz="2000" dirty="0" err="1" smtClean="0">
                <a:latin typeface="Britannic Bold" pitchFamily="34" charset="0"/>
              </a:rPr>
              <a:t>spuit</a:t>
            </a:r>
            <a:r>
              <a:rPr lang="en-US" sz="2000" dirty="0" smtClean="0">
                <a:latin typeface="Britannic Bold" pitchFamily="34" charset="0"/>
              </a:rPr>
              <a:t>, </a:t>
            </a:r>
            <a:r>
              <a:rPr lang="en-US" sz="2000" dirty="0" err="1" smtClean="0">
                <a:latin typeface="Britannic Bold" pitchFamily="34" charset="0"/>
              </a:rPr>
              <a:t>kassa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dll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bekas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pasien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teraphy</a:t>
            </a:r>
            <a:endParaRPr lang="en-US" sz="2000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27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371600"/>
          </a:xfrm>
        </p:spPr>
        <p:txBody>
          <a:bodyPr/>
          <a:lstStyle/>
          <a:p>
            <a:r>
              <a:rPr lang="en-US"/>
              <a:t>.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4868" name="Picture 4" descr="scan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68413"/>
            <a:ext cx="8763000" cy="5562600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64869" name="Rectangle 5"/>
          <p:cNvSpPr>
            <a:spLocks noRot="1" noChangeArrowheads="1"/>
          </p:cNvSpPr>
          <p:nvPr/>
        </p:nvSpPr>
        <p:spPr bwMode="auto">
          <a:xfrm>
            <a:off x="557213" y="0"/>
            <a:ext cx="8947150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8911" tIns="49455" rIns="98911" bIns="49455" anchor="ctr"/>
          <a:lstStyle/>
          <a:p>
            <a:pPr algn="l" defTabSz="914400" eaLnBrk="1" hangingPunct="1">
              <a:lnSpc>
                <a:spcPct val="70000"/>
              </a:lnSpc>
              <a:buClrTx/>
              <a:buSzTx/>
              <a:buFontTx/>
              <a:buNone/>
            </a:pPr>
            <a:r>
              <a:rPr lang="en-US" sz="4000">
                <a:solidFill>
                  <a:schemeClr val="tx2"/>
                </a:solidFill>
                <a:latin typeface="Arial Black" pitchFamily="34" charset="0"/>
              </a:rPr>
              <a:t>Jenis Wadah &amp; Label Limbah Padat Medis Sesuai Kategori</a:t>
            </a:r>
            <a:endParaRPr lang="en-US" sz="4800" b="1">
              <a:solidFill>
                <a:schemeClr val="tx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26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.</a:t>
            </a:r>
          </a:p>
        </p:txBody>
      </p:sp>
      <p:pic>
        <p:nvPicPr>
          <p:cNvPr id="41987" name="Picture 3" descr="simbollabel-b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52400"/>
            <a:ext cx="8964612" cy="64770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xmlns="" val="2797251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00684"/>
            <a:ext cx="9144000" cy="833178"/>
          </a:xfrm>
          <a:solidFill>
            <a:schemeClr val="accent1">
              <a:lumMod val="60000"/>
              <a:lumOff val="40000"/>
            </a:schemeClr>
          </a:solidFill>
          <a:ln/>
        </p:spPr>
        <p:txBody>
          <a:bodyPr wrap="square" lIns="90000" tIns="46800" rIns="90000" bIns="46800" anchor="ctr">
            <a:spAutoFit/>
          </a:bodyPr>
          <a:lstStyle/>
          <a:p>
            <a:pPr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1" dirty="0">
                <a:solidFill>
                  <a:schemeClr val="bg1"/>
                </a:solidFill>
                <a:latin typeface="Century Gothic" pitchFamily="34" charset="0"/>
              </a:rPr>
              <a:t>PENANGANAN B-3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67200" y="1295400"/>
            <a:ext cx="4648200" cy="507256"/>
          </a:xfrm>
          <a:ln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70000"/>
              </a:lnSpc>
              <a:spcBef>
                <a:spcPts val="900"/>
              </a:spcBef>
              <a:buClr>
                <a:srgbClr val="66FFFF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600" b="1" dirty="0">
              <a:solidFill>
                <a:srgbClr val="66FFFF"/>
              </a:solidFill>
            </a:endParaRPr>
          </a:p>
        </p:txBody>
      </p:sp>
      <p:pic>
        <p:nvPicPr>
          <p:cNvPr id="72706" name="Picture 2" descr="D:\Documents\gambar limbah b3 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7696200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800600" y="1066800"/>
            <a:ext cx="4343400" cy="5486400"/>
          </a:xfrm>
          <a:prstGeom prst="rect">
            <a:avLst/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  <a:spcBef>
                <a:spcPts val="900"/>
              </a:spcBef>
              <a:buClr>
                <a:srgbClr val="66FFFF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dirty="0" smtClean="0">
                <a:solidFill>
                  <a:schemeClr val="bg1"/>
                </a:solidFill>
                <a:latin typeface="Century Gothic" pitchFamily="34" charset="0"/>
              </a:rPr>
              <a:t>1.  PENGENALAN B-3.</a:t>
            </a:r>
          </a:p>
          <a:p>
            <a:pPr>
              <a:lnSpc>
                <a:spcPct val="70000"/>
              </a:lnSpc>
              <a:spcBef>
                <a:spcPts val="900"/>
              </a:spcBef>
              <a:buClr>
                <a:srgbClr val="66FFFF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lnSpc>
                <a:spcPct val="70000"/>
              </a:lnSpc>
              <a:spcBef>
                <a:spcPts val="900"/>
              </a:spcBef>
              <a:buClr>
                <a:srgbClr val="66FFFF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dirty="0" smtClean="0">
                <a:solidFill>
                  <a:schemeClr val="bg1"/>
                </a:solidFill>
                <a:latin typeface="Century Gothic" pitchFamily="34" charset="0"/>
              </a:rPr>
              <a:t>2.  PENYIMPANAN B-3.</a:t>
            </a:r>
          </a:p>
          <a:p>
            <a:pPr>
              <a:lnSpc>
                <a:spcPct val="70000"/>
              </a:lnSpc>
              <a:spcBef>
                <a:spcPts val="900"/>
              </a:spcBef>
              <a:buClr>
                <a:srgbClr val="66FFFF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lnSpc>
                <a:spcPct val="70000"/>
              </a:lnSpc>
              <a:spcBef>
                <a:spcPts val="900"/>
              </a:spcBef>
              <a:buClr>
                <a:srgbClr val="66FFFF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dirty="0" smtClean="0">
                <a:solidFill>
                  <a:schemeClr val="bg1"/>
                </a:solidFill>
                <a:latin typeface="Century Gothic" pitchFamily="34" charset="0"/>
              </a:rPr>
              <a:t>3.  PENANDAAN B-3.</a:t>
            </a:r>
          </a:p>
          <a:p>
            <a:pPr>
              <a:lnSpc>
                <a:spcPct val="70000"/>
              </a:lnSpc>
              <a:spcBef>
                <a:spcPts val="900"/>
              </a:spcBef>
              <a:buClr>
                <a:srgbClr val="66FFFF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lnSpc>
                <a:spcPct val="70000"/>
              </a:lnSpc>
              <a:spcBef>
                <a:spcPts val="900"/>
              </a:spcBef>
              <a:buClr>
                <a:srgbClr val="66FFFF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dirty="0" smtClean="0">
                <a:solidFill>
                  <a:schemeClr val="bg1"/>
                </a:solidFill>
                <a:latin typeface="Century Gothic" pitchFamily="34" charset="0"/>
              </a:rPr>
              <a:t>4.  PENEMPATAN B-3</a:t>
            </a:r>
          </a:p>
          <a:p>
            <a:pPr>
              <a:lnSpc>
                <a:spcPct val="70000"/>
              </a:lnSpc>
              <a:spcBef>
                <a:spcPts val="900"/>
              </a:spcBef>
              <a:buClr>
                <a:srgbClr val="66FFFF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lnSpc>
                <a:spcPct val="70000"/>
              </a:lnSpc>
              <a:spcBef>
                <a:spcPts val="900"/>
              </a:spcBef>
              <a:buClr>
                <a:srgbClr val="66FFFF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dirty="0" smtClean="0">
                <a:solidFill>
                  <a:schemeClr val="bg1"/>
                </a:solidFill>
                <a:latin typeface="Century Gothic" pitchFamily="34" charset="0"/>
              </a:rPr>
              <a:t>5.  PEMINDAHAN B-3</a:t>
            </a:r>
            <a:endParaRPr lang="en-GB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7376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2500306"/>
            <a:ext cx="685804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d-ID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Co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" y="1306"/>
            <a:ext cx="9141546" cy="1617934"/>
          </a:xfrm>
          <a:prstGeom prst="rect">
            <a:avLst/>
          </a:prstGeom>
        </p:spPr>
      </p:pic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  <p:pic>
        <p:nvPicPr>
          <p:cNvPr id="2052" name="Picture 5" descr="C:\Users\Suryani\Pictures\doa-belaja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6858" y="1409700"/>
            <a:ext cx="5715000" cy="1857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857250" y="3500438"/>
            <a:ext cx="7858125" cy="2214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Kami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Allah SWT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sebagai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Tuhanku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Islam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sebagai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agamaku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Nabi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Muhammad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sebagai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Nabi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Rasul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Allah,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tambahkanlah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kepadaku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ilmu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berikanlah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kefahaman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  <a:ln/>
        </p:spPr>
        <p:txBody>
          <a:bodyPr lIns="90000" tIns="46800" rIns="90000" bIns="46800" anchorCtr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/>
              <a:t>PENGENALAN B-3</a:t>
            </a:r>
          </a:p>
        </p:txBody>
      </p:sp>
      <p:pic>
        <p:nvPicPr>
          <p:cNvPr id="73730" name="Picture 2" descr="D:\Documents\gambar limbah b3 58.jpg"/>
          <p:cNvPicPr>
            <a:picLocks noChangeAspect="1" noChangeArrowheads="1"/>
          </p:cNvPicPr>
          <p:nvPr/>
        </p:nvPicPr>
        <p:blipFill>
          <a:blip r:embed="rId3" cstate="print">
            <a:lum bright="-8000" contrast="19000"/>
          </a:blip>
          <a:srcRect/>
          <a:stretch>
            <a:fillRect/>
          </a:stretch>
        </p:blipFill>
        <p:spPr bwMode="auto">
          <a:xfrm>
            <a:off x="228600" y="762000"/>
            <a:ext cx="7514376" cy="6096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838200"/>
            <a:ext cx="8458200" cy="6019800"/>
          </a:xfrm>
          <a:prstGeom prst="rect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81000" y="958820"/>
            <a:ext cx="5943600" cy="5899180"/>
          </a:xfrm>
          <a:prstGeom prst="rect">
            <a:avLst/>
          </a:prstGeom>
          <a:ln/>
        </p:spPr>
        <p:txBody>
          <a:bodyPr vert="horz" wrap="square" lIns="90000" tIns="46800" rIns="90000" bIns="4680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Kenali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bahan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dg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memperhatikan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SIFAT FISIKA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dan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SIFAT KIMIA.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CFF"/>
              </a:buClr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GB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Misalnya</a:t>
            </a: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FF33"/>
              </a:buClr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   -  </a:t>
            </a:r>
            <a:r>
              <a:rPr kumimoji="0" lang="en-GB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Wujud</a:t>
            </a: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:  </a:t>
            </a:r>
            <a:r>
              <a:rPr kumimoji="0" lang="en-GB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Cair</a:t>
            </a: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; Gas ; </a:t>
            </a:r>
            <a:r>
              <a:rPr kumimoji="0" lang="en-GB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Padat</a:t>
            </a: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FF33"/>
              </a:buClr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   -  </a:t>
            </a:r>
            <a:r>
              <a:rPr kumimoji="0" lang="en-GB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Derajad</a:t>
            </a: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keasaman</a:t>
            </a: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(ph) : 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FF33"/>
              </a:buClr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   -  </a:t>
            </a:r>
            <a:r>
              <a:rPr kumimoji="0" lang="en-GB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Kesan</a:t>
            </a: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: </a:t>
            </a:r>
            <a:r>
              <a:rPr kumimoji="0" lang="en-GB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Bau</a:t>
            </a: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; </a:t>
            </a:r>
            <a:r>
              <a:rPr kumimoji="0" lang="en-GB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warna</a:t>
            </a: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; Rasa  ?</a:t>
            </a:r>
          </a:p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Ketahui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TINGKAT RESIKO BAHAYA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yg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ditimbulkan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bagi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Manusia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dan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Lingkungan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6978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  <a:ln/>
        </p:spPr>
        <p:txBody>
          <a:bodyPr lIns="90000" tIns="46800" rIns="90000" bIns="46800" anchorCtr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/>
              <a:t>PENGENALAN B-3</a:t>
            </a:r>
          </a:p>
        </p:txBody>
      </p:sp>
      <p:pic>
        <p:nvPicPr>
          <p:cNvPr id="73730" name="Picture 2" descr="D:\Documents\gambar limbah b3 58.jpg"/>
          <p:cNvPicPr>
            <a:picLocks noChangeAspect="1" noChangeArrowheads="1"/>
          </p:cNvPicPr>
          <p:nvPr/>
        </p:nvPicPr>
        <p:blipFill>
          <a:blip r:embed="rId3" cstate="print">
            <a:lum bright="-8000" contrast="19000"/>
          </a:blip>
          <a:srcRect/>
          <a:stretch>
            <a:fillRect/>
          </a:stretch>
        </p:blipFill>
        <p:spPr bwMode="auto">
          <a:xfrm>
            <a:off x="228600" y="762000"/>
            <a:ext cx="7514376" cy="5867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838200"/>
            <a:ext cx="8458200" cy="5791200"/>
          </a:xfrm>
          <a:prstGeom prst="rect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81000" y="958820"/>
            <a:ext cx="8305800" cy="5634492"/>
          </a:xfrm>
          <a:prstGeom prst="rect">
            <a:avLst/>
          </a:prstGeom>
          <a:ln/>
        </p:spPr>
        <p:txBody>
          <a:bodyPr vert="horz" wrap="square" lIns="90000" tIns="46800" rIns="90000" bIns="4680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BACA MSDS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b="1" noProof="0" dirty="0" err="1" smtClean="0">
                <a:solidFill>
                  <a:schemeClr val="bg1"/>
                </a:solidFill>
                <a:latin typeface="Century Gothic" pitchFamily="34" charset="0"/>
              </a:rPr>
              <a:t>Jangan</a:t>
            </a:r>
            <a:r>
              <a:rPr lang="en-GB" sz="2400" b="1" noProof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sz="2400" b="1" noProof="0" dirty="0" err="1" smtClean="0">
                <a:solidFill>
                  <a:schemeClr val="bg1"/>
                </a:solidFill>
                <a:latin typeface="Century Gothic" pitchFamily="34" charset="0"/>
              </a:rPr>
              <a:t>membuang</a:t>
            </a:r>
            <a:r>
              <a:rPr lang="en-GB" sz="2400" b="1" noProof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sz="2400" b="1" noProof="0" dirty="0" err="1" smtClean="0">
                <a:solidFill>
                  <a:schemeClr val="bg1"/>
                </a:solidFill>
                <a:latin typeface="Century Gothic" pitchFamily="34" charset="0"/>
              </a:rPr>
              <a:t>bahan</a:t>
            </a:r>
            <a:r>
              <a:rPr lang="en-GB" sz="2400" b="1" noProof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sz="2400" b="1" noProof="0" dirty="0" err="1" smtClean="0">
                <a:solidFill>
                  <a:schemeClr val="bg1"/>
                </a:solidFill>
                <a:latin typeface="Century Gothic" pitchFamily="34" charset="0"/>
              </a:rPr>
              <a:t>pelarut</a:t>
            </a:r>
            <a:r>
              <a:rPr lang="en-GB" sz="2400" b="1" noProof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sz="2400" b="1" noProof="0" dirty="0" err="1" smtClean="0">
                <a:solidFill>
                  <a:schemeClr val="bg1"/>
                </a:solidFill>
                <a:latin typeface="Century Gothic" pitchFamily="34" charset="0"/>
              </a:rPr>
              <a:t>organik</a:t>
            </a:r>
            <a:r>
              <a:rPr lang="en-GB" sz="2400" b="1" noProof="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en-GB" sz="2400" b="1" noProof="0" dirty="0" err="1" smtClean="0">
                <a:solidFill>
                  <a:schemeClr val="bg1"/>
                </a:solidFill>
                <a:latin typeface="Century Gothic" pitchFamily="34" charset="0"/>
              </a:rPr>
              <a:t>logam</a:t>
            </a:r>
            <a:r>
              <a:rPr lang="en-GB" sz="2400" b="1" noProof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sz="2400" b="1" noProof="0" dirty="0" err="1" smtClean="0">
                <a:solidFill>
                  <a:schemeClr val="bg1"/>
                </a:solidFill>
                <a:latin typeface="Century Gothic" pitchFamily="34" charset="0"/>
              </a:rPr>
              <a:t>berat</a:t>
            </a:r>
            <a:r>
              <a:rPr lang="en-GB" sz="2400" b="1" noProof="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en-GB" sz="2400" b="1" noProof="0" dirty="0" err="1" smtClean="0">
                <a:solidFill>
                  <a:schemeClr val="bg1"/>
                </a:solidFill>
                <a:latin typeface="Century Gothic" pitchFamily="34" charset="0"/>
              </a:rPr>
              <a:t>sianida</a:t>
            </a:r>
            <a:r>
              <a:rPr lang="en-GB" sz="2400" b="1" noProof="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en-GB" sz="2400" b="1" noProof="0" dirty="0" err="1" smtClean="0">
                <a:solidFill>
                  <a:schemeClr val="bg1"/>
                </a:solidFill>
                <a:latin typeface="Century Gothic" pitchFamily="34" charset="0"/>
              </a:rPr>
              <a:t>sulfida</a:t>
            </a:r>
            <a:r>
              <a:rPr lang="en-GB" sz="2400" b="1" noProof="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en-GB" sz="2400" b="1" noProof="0" dirty="0" err="1" smtClean="0">
                <a:solidFill>
                  <a:schemeClr val="bg1"/>
                </a:solidFill>
                <a:latin typeface="Century Gothic" pitchFamily="34" charset="0"/>
              </a:rPr>
              <a:t>asam</a:t>
            </a:r>
            <a:r>
              <a:rPr lang="en-GB" sz="2400" b="1" noProof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sz="2400" b="1" noProof="0" dirty="0" err="1" smtClean="0">
                <a:solidFill>
                  <a:schemeClr val="bg1"/>
                </a:solidFill>
                <a:latin typeface="Century Gothic" pitchFamily="34" charset="0"/>
              </a:rPr>
              <a:t>basa</a:t>
            </a:r>
            <a:r>
              <a:rPr lang="en-GB" sz="2400" b="1" noProof="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en-GB" sz="2400" b="1" noProof="0" dirty="0" err="1" smtClean="0">
                <a:solidFill>
                  <a:schemeClr val="bg1"/>
                </a:solidFill>
                <a:latin typeface="Century Gothic" pitchFamily="34" charset="0"/>
              </a:rPr>
              <a:t>bahan</a:t>
            </a:r>
            <a:r>
              <a:rPr lang="en-GB" sz="2400" b="1" noProof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sz="2400" b="1" noProof="0" dirty="0" err="1" smtClean="0">
                <a:solidFill>
                  <a:schemeClr val="bg1"/>
                </a:solidFill>
                <a:latin typeface="Century Gothic" pitchFamily="34" charset="0"/>
              </a:rPr>
              <a:t>padat</a:t>
            </a:r>
            <a:r>
              <a:rPr lang="en-GB" sz="2400" b="1" noProof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sz="2400" b="1" noProof="0" dirty="0" err="1" smtClean="0">
                <a:solidFill>
                  <a:schemeClr val="bg1"/>
                </a:solidFill>
                <a:latin typeface="Century Gothic" pitchFamily="34" charset="0"/>
              </a:rPr>
              <a:t>ke</a:t>
            </a:r>
            <a:r>
              <a:rPr lang="en-GB" sz="2400" b="1" noProof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sz="2400" b="1" noProof="0" dirty="0" err="1" smtClean="0">
                <a:solidFill>
                  <a:schemeClr val="bg1"/>
                </a:solidFill>
                <a:latin typeface="Century Gothic" pitchFamily="34" charset="0"/>
              </a:rPr>
              <a:t>dalam</a:t>
            </a:r>
            <a:r>
              <a:rPr lang="en-GB" sz="2400" b="1" noProof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sz="2400" b="1" noProof="0" dirty="0" err="1" smtClean="0">
                <a:solidFill>
                  <a:schemeClr val="bg1"/>
                </a:solidFill>
                <a:latin typeface="Century Gothic" pitchFamily="34" charset="0"/>
              </a:rPr>
              <a:t>saluran</a:t>
            </a:r>
            <a:r>
              <a:rPr lang="en-GB" sz="2400" b="1" noProof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sz="2400" b="1" noProof="0" dirty="0" err="1" smtClean="0">
                <a:solidFill>
                  <a:schemeClr val="bg1"/>
                </a:solidFill>
                <a:latin typeface="Century Gothic" pitchFamily="34" charset="0"/>
              </a:rPr>
              <a:t>pembuangan</a:t>
            </a:r>
            <a:r>
              <a:rPr lang="en-GB" sz="2400" b="1" noProof="0" dirty="0" smtClean="0">
                <a:solidFill>
                  <a:schemeClr val="bg1"/>
                </a:solidFill>
                <a:latin typeface="Century Gothic" pitchFamily="34" charset="0"/>
              </a:rPr>
              <a:t> air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2400" b="1" i="0" u="none" strike="noStrike" kern="1200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Bahan</a:t>
            </a:r>
            <a:r>
              <a:rPr kumimoji="0" lang="en-GB" sz="24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larut</a:t>
            </a:r>
            <a:r>
              <a:rPr kumimoji="0" lang="en-GB" sz="24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dalam</a:t>
            </a:r>
            <a:r>
              <a:rPr kumimoji="0" lang="en-GB" sz="24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air </a:t>
            </a:r>
            <a:r>
              <a:rPr kumimoji="0" lang="en-GB" sz="2400" b="1" i="0" u="none" strike="noStrike" kern="1200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seperti</a:t>
            </a:r>
            <a:r>
              <a:rPr kumimoji="0" lang="en-GB" sz="24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asam</a:t>
            </a:r>
            <a:r>
              <a:rPr kumimoji="0" lang="en-GB" sz="24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/</a:t>
            </a:r>
            <a:r>
              <a:rPr kumimoji="0" lang="en-GB" sz="2400" b="1" i="0" u="none" strike="noStrike" kern="1200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basa</a:t>
            </a:r>
            <a:r>
              <a:rPr kumimoji="0" lang="en-GB" sz="24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boleh</a:t>
            </a:r>
            <a:r>
              <a:rPr kumimoji="0" lang="en-GB" sz="24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dibuang</a:t>
            </a:r>
            <a:r>
              <a:rPr kumimoji="0" lang="en-GB" sz="24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melalui</a:t>
            </a:r>
            <a:r>
              <a:rPr kumimoji="0" lang="en-GB" sz="24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saluran</a:t>
            </a:r>
            <a:r>
              <a:rPr kumimoji="0" lang="en-GB" sz="24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pembuangan</a:t>
            </a:r>
            <a:r>
              <a:rPr kumimoji="0" lang="en-GB" sz="24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air </a:t>
            </a:r>
            <a:r>
              <a:rPr kumimoji="0" lang="en-GB" sz="2400" b="1" i="0" u="none" strike="noStrike" kern="1200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tapi</a:t>
            </a:r>
            <a:r>
              <a:rPr kumimoji="0" lang="en-GB" sz="24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harus</a:t>
            </a:r>
            <a:r>
              <a:rPr kumimoji="0" lang="en-GB" sz="24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dinetralkan</a:t>
            </a:r>
            <a:r>
              <a:rPr kumimoji="0" lang="en-GB" sz="24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dulu</a:t>
            </a:r>
            <a:r>
              <a:rPr kumimoji="0" lang="en-GB" sz="24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disertai</a:t>
            </a:r>
            <a:r>
              <a:rPr kumimoji="0" lang="en-GB" sz="2400" b="1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dengan</a:t>
            </a:r>
            <a:r>
              <a:rPr kumimoji="0" lang="en-GB" sz="2400" b="1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mengalirkan</a:t>
            </a:r>
            <a:r>
              <a:rPr kumimoji="0" lang="en-GB" sz="2400" b="1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air </a:t>
            </a:r>
            <a:r>
              <a:rPr kumimoji="0" lang="en-GB" sz="2400" b="1" i="0" u="none" strike="noStrike" kern="1200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kran</a:t>
            </a:r>
            <a:endParaRPr kumimoji="0" lang="en-GB" sz="2400" b="1" i="0" u="none" strike="noStrike" kern="1200" cap="none" spc="0" normalizeH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b="1" baseline="0" noProof="0" dirty="0" err="1" smtClean="0">
                <a:solidFill>
                  <a:schemeClr val="bg1"/>
                </a:solidFill>
                <a:latin typeface="Century Gothic" pitchFamily="34" charset="0"/>
              </a:rPr>
              <a:t>Sampah</a:t>
            </a:r>
            <a:r>
              <a:rPr lang="en-GB" sz="2400" b="1" baseline="0" noProof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sz="2400" b="1" baseline="0" noProof="0" dirty="0" err="1" smtClean="0">
                <a:solidFill>
                  <a:schemeClr val="bg1"/>
                </a:solidFill>
                <a:latin typeface="Century Gothic" pitchFamily="34" charset="0"/>
              </a:rPr>
              <a:t>cair</a:t>
            </a:r>
            <a:r>
              <a:rPr lang="en-GB" sz="2400" b="1" baseline="0" noProof="0" dirty="0" smtClean="0">
                <a:solidFill>
                  <a:schemeClr val="bg1"/>
                </a:solidFill>
                <a:latin typeface="Century Gothic" pitchFamily="34" charset="0"/>
              </a:rPr>
              <a:t> yang </a:t>
            </a:r>
            <a:r>
              <a:rPr lang="en-GB" sz="2400" b="1" baseline="0" noProof="0" dirty="0" err="1" smtClean="0">
                <a:solidFill>
                  <a:schemeClr val="bg1"/>
                </a:solidFill>
                <a:latin typeface="Century Gothic" pitchFamily="34" charset="0"/>
              </a:rPr>
              <a:t>mudah</a:t>
            </a:r>
            <a:r>
              <a:rPr lang="en-GB" sz="2400" b="1" baseline="0" noProof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sz="2400" b="1" baseline="0" noProof="0" dirty="0" err="1" smtClean="0">
                <a:solidFill>
                  <a:schemeClr val="bg1"/>
                </a:solidFill>
                <a:latin typeface="Century Gothic" pitchFamily="34" charset="0"/>
              </a:rPr>
              <a:t>terbakar</a:t>
            </a:r>
            <a:r>
              <a:rPr lang="en-GB" sz="2400" b="1" baseline="0" noProof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sz="2400" b="1" baseline="0" noProof="0" dirty="0" err="1" smtClean="0">
                <a:solidFill>
                  <a:schemeClr val="bg1"/>
                </a:solidFill>
                <a:latin typeface="Century Gothic" pitchFamily="34" charset="0"/>
              </a:rPr>
              <a:t>harus</a:t>
            </a:r>
            <a:r>
              <a:rPr lang="en-GB" sz="2400" b="1" baseline="0" noProof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sz="2400" b="1" baseline="0" noProof="0" dirty="0" err="1" smtClean="0">
                <a:solidFill>
                  <a:schemeClr val="bg1"/>
                </a:solidFill>
                <a:latin typeface="Century Gothic" pitchFamily="34" charset="0"/>
              </a:rPr>
              <a:t>dikemas</a:t>
            </a:r>
            <a:r>
              <a:rPr lang="en-GB" sz="2400" b="1" baseline="0" noProof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sz="2400" b="1" baseline="0" noProof="0" dirty="0" err="1" smtClean="0">
                <a:solidFill>
                  <a:schemeClr val="bg1"/>
                </a:solidFill>
                <a:latin typeface="Century Gothic" pitchFamily="34" charset="0"/>
              </a:rPr>
              <a:t>ke</a:t>
            </a:r>
            <a:r>
              <a:rPr lang="en-GB" sz="2400" b="1" baseline="0" noProof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sz="2400" b="1" baseline="0" noProof="0" dirty="0" err="1" smtClean="0">
                <a:solidFill>
                  <a:schemeClr val="bg1"/>
                </a:solidFill>
                <a:latin typeface="Century Gothic" pitchFamily="34" charset="0"/>
              </a:rPr>
              <a:t>dalam</a:t>
            </a:r>
            <a:r>
              <a:rPr lang="en-GB" sz="2400" b="1" baseline="0" noProof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sz="2400" b="1" baseline="0" noProof="0" dirty="0" err="1" smtClean="0">
                <a:solidFill>
                  <a:schemeClr val="bg1"/>
                </a:solidFill>
                <a:latin typeface="Century Gothic" pitchFamily="34" charset="0"/>
              </a:rPr>
              <a:t>botol</a:t>
            </a:r>
            <a:r>
              <a:rPr lang="en-GB" sz="2400" b="1" baseline="0" noProof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sz="2400" b="1" baseline="0" noProof="0" dirty="0" err="1" smtClean="0">
                <a:solidFill>
                  <a:schemeClr val="bg1"/>
                </a:solidFill>
                <a:latin typeface="Century Gothic" pitchFamily="34" charset="0"/>
              </a:rPr>
              <a:t>dan</a:t>
            </a:r>
            <a:r>
              <a:rPr lang="en-GB" sz="2400" b="1" baseline="0" noProof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sz="2400" b="1" baseline="0" noProof="0" dirty="0" err="1" smtClean="0">
                <a:solidFill>
                  <a:schemeClr val="bg1"/>
                </a:solidFill>
                <a:latin typeface="Century Gothic" pitchFamily="34" charset="0"/>
              </a:rPr>
              <a:t>berlabel</a:t>
            </a:r>
            <a:endParaRPr lang="en-GB" sz="2400" b="1" baseline="0" noProof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2400" b="1" i="0" u="none" strike="noStrike" kern="1200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Sampah</a:t>
            </a:r>
            <a:r>
              <a:rPr kumimoji="0" lang="en-GB" sz="2400" b="1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radioaktif</a:t>
            </a:r>
            <a:r>
              <a:rPr kumimoji="0" lang="en-GB" sz="2400" b="1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dan</a:t>
            </a:r>
            <a:r>
              <a:rPr kumimoji="0" lang="en-GB" sz="2400" b="1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karsinogenik</a:t>
            </a:r>
            <a:r>
              <a:rPr kumimoji="0" lang="en-GB" sz="2400" b="1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harus</a:t>
            </a:r>
            <a:r>
              <a:rPr kumimoji="0" lang="en-GB" sz="2400" b="1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ditangani</a:t>
            </a:r>
            <a:r>
              <a:rPr kumimoji="0" lang="en-GB" sz="2400" b="1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secara</a:t>
            </a:r>
            <a:r>
              <a:rPr kumimoji="0" lang="en-GB" sz="2400" b="1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khusus</a:t>
            </a:r>
            <a:endParaRPr kumimoji="0" lang="en-GB" sz="2400" b="1" i="0" u="none" strike="noStrike" kern="1200" cap="none" spc="0" normalizeH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b="1" baseline="0" noProof="0" dirty="0" err="1" smtClean="0">
                <a:solidFill>
                  <a:schemeClr val="bg1"/>
                </a:solidFill>
                <a:latin typeface="Century Gothic" pitchFamily="34" charset="0"/>
              </a:rPr>
              <a:t>Sampah</a:t>
            </a:r>
            <a:r>
              <a:rPr lang="en-GB" sz="2400" b="1" baseline="0" noProof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sz="2400" b="1" baseline="0" noProof="0" dirty="0" err="1" smtClean="0">
                <a:solidFill>
                  <a:schemeClr val="bg1"/>
                </a:solidFill>
                <a:latin typeface="Century Gothic" pitchFamily="34" charset="0"/>
              </a:rPr>
              <a:t>berbahaya</a:t>
            </a:r>
            <a:r>
              <a:rPr lang="en-GB" sz="2400" b="1" baseline="0" noProof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sz="2400" b="1" baseline="0" noProof="0" dirty="0" err="1" smtClean="0">
                <a:solidFill>
                  <a:schemeClr val="bg1"/>
                </a:solidFill>
                <a:latin typeface="Century Gothic" pitchFamily="34" charset="0"/>
              </a:rPr>
              <a:t>dibuang</a:t>
            </a:r>
            <a:r>
              <a:rPr lang="en-GB" sz="2400" b="1" baseline="0" noProof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sz="2400" b="1" baseline="0" noProof="0" dirty="0" err="1" smtClean="0">
                <a:solidFill>
                  <a:schemeClr val="bg1"/>
                </a:solidFill>
                <a:latin typeface="Century Gothic" pitchFamily="34" charset="0"/>
              </a:rPr>
              <a:t>dalam</a:t>
            </a:r>
            <a:r>
              <a:rPr lang="en-GB" sz="2400" b="1" baseline="0" noProof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sz="2400" b="1" baseline="0" noProof="0" dirty="0" err="1" smtClean="0">
                <a:solidFill>
                  <a:schemeClr val="bg1"/>
                </a:solidFill>
                <a:latin typeface="Century Gothic" pitchFamily="34" charset="0"/>
              </a:rPr>
              <a:t>wadah</a:t>
            </a:r>
            <a:r>
              <a:rPr lang="en-GB" sz="2400" b="1" baseline="0" noProof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sz="2400" b="1" baseline="0" noProof="0" dirty="0" err="1" smtClean="0">
                <a:solidFill>
                  <a:schemeClr val="bg1"/>
                </a:solidFill>
                <a:latin typeface="Century Gothic" pitchFamily="34" charset="0"/>
              </a:rPr>
              <a:t>khusu</a:t>
            </a:r>
            <a:r>
              <a:rPr lang="en-GB" sz="2400" b="1" baseline="0" noProof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sz="2400" b="1" baseline="0" noProof="0" dirty="0" err="1" smtClean="0">
                <a:solidFill>
                  <a:schemeClr val="bg1"/>
                </a:solidFill>
                <a:latin typeface="Century Gothic" pitchFamily="34" charset="0"/>
              </a:rPr>
              <a:t>dan</a:t>
            </a:r>
            <a:r>
              <a:rPr lang="en-GB" sz="2400" b="1" baseline="0" noProof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sz="2400" b="1" baseline="0" noProof="0" dirty="0" err="1" smtClean="0">
                <a:solidFill>
                  <a:schemeClr val="bg1"/>
                </a:solidFill>
                <a:latin typeface="Century Gothic" pitchFamily="34" charset="0"/>
              </a:rPr>
              <a:t>berlabel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672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-4811"/>
            <a:ext cx="7772400" cy="771623"/>
          </a:xfrm>
          <a:ln/>
        </p:spPr>
        <p:txBody>
          <a:bodyPr lIns="90000" tIns="46800" rIns="90000" bIns="46800" anchorCtr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/>
              <a:t>PENYIMPANAN </a:t>
            </a:r>
            <a:r>
              <a:rPr lang="en-GB" b="1" dirty="0"/>
              <a:t>B-3</a:t>
            </a:r>
          </a:p>
        </p:txBody>
      </p:sp>
      <p:pic>
        <p:nvPicPr>
          <p:cNvPr id="73730" name="Picture 2" descr="D:\Documents\gambar limbah b3 58.jpg"/>
          <p:cNvPicPr>
            <a:picLocks noChangeAspect="1" noChangeArrowheads="1"/>
          </p:cNvPicPr>
          <p:nvPr/>
        </p:nvPicPr>
        <p:blipFill>
          <a:blip r:embed="rId3" cstate="print">
            <a:lum bright="-8000" contrast="19000"/>
          </a:blip>
          <a:srcRect/>
          <a:stretch>
            <a:fillRect/>
          </a:stretch>
        </p:blipFill>
        <p:spPr bwMode="auto">
          <a:xfrm>
            <a:off x="228600" y="762000"/>
            <a:ext cx="7514376" cy="5867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838200"/>
            <a:ext cx="8458200" cy="5791200"/>
          </a:xfrm>
          <a:prstGeom prst="rect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81000" y="958820"/>
            <a:ext cx="8305800" cy="4243342"/>
          </a:xfrm>
          <a:prstGeom prst="rect">
            <a:avLst/>
          </a:prstGeom>
          <a:ln/>
        </p:spPr>
        <p:txBody>
          <a:bodyPr vert="horz" wrap="square" lIns="90000" tIns="46800" rIns="90000" bIns="46800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dirty="0" err="1" smtClean="0">
                <a:latin typeface="Century Gothic" pitchFamily="34" charset="0"/>
              </a:rPr>
              <a:t>Simpanlah</a:t>
            </a:r>
            <a:r>
              <a:rPr lang="en-GB" sz="2800" b="1" dirty="0" smtClean="0">
                <a:latin typeface="Century Gothic" pitchFamily="34" charset="0"/>
              </a:rPr>
              <a:t> B-3 </a:t>
            </a:r>
            <a:r>
              <a:rPr lang="en-GB" sz="2800" b="1" dirty="0" err="1" smtClean="0">
                <a:latin typeface="Century Gothic" pitchFamily="34" charset="0"/>
              </a:rPr>
              <a:t>dalam</a:t>
            </a:r>
            <a:r>
              <a:rPr lang="en-GB" sz="2800" b="1" dirty="0" smtClean="0">
                <a:latin typeface="Century Gothic" pitchFamily="34" charset="0"/>
              </a:rPr>
              <a:t> </a:t>
            </a:r>
            <a:r>
              <a:rPr lang="en-GB" sz="2800" b="1" dirty="0" err="1" smtClean="0">
                <a:latin typeface="Century Gothic" pitchFamily="34" charset="0"/>
              </a:rPr>
              <a:t>kemasan</a:t>
            </a:r>
            <a:r>
              <a:rPr lang="en-GB" sz="2800" b="1" dirty="0" smtClean="0">
                <a:latin typeface="Century Gothic" pitchFamily="34" charset="0"/>
              </a:rPr>
              <a:t> / </a:t>
            </a:r>
            <a:r>
              <a:rPr lang="en-GB" sz="2800" b="1" dirty="0" err="1" smtClean="0">
                <a:latin typeface="Century Gothic" pitchFamily="34" charset="0"/>
              </a:rPr>
              <a:t>wadah</a:t>
            </a:r>
            <a:r>
              <a:rPr lang="en-GB" sz="2800" b="1" dirty="0" smtClean="0">
                <a:latin typeface="Century Gothic" pitchFamily="34" charset="0"/>
              </a:rPr>
              <a:t> yang </a:t>
            </a:r>
            <a:r>
              <a:rPr lang="en-GB" sz="2800" b="1" dirty="0" err="1" smtClean="0">
                <a:latin typeface="Century Gothic" pitchFamily="34" charset="0"/>
              </a:rPr>
              <a:t>sesuai</a:t>
            </a:r>
            <a:r>
              <a:rPr lang="en-GB" sz="2800" b="1" dirty="0" smtClean="0">
                <a:latin typeface="Century Gothic" pitchFamily="34" charset="0"/>
              </a:rPr>
              <a:t> </a:t>
            </a:r>
            <a:r>
              <a:rPr lang="en-GB" sz="2800" b="1" dirty="0" err="1" smtClean="0">
                <a:latin typeface="Century Gothic" pitchFamily="34" charset="0"/>
              </a:rPr>
              <a:t>dengan</a:t>
            </a:r>
            <a:r>
              <a:rPr lang="en-GB" sz="2800" b="1" dirty="0" smtClean="0">
                <a:latin typeface="Century Gothic" pitchFamily="34" charset="0"/>
              </a:rPr>
              <a:t> </a:t>
            </a:r>
            <a:r>
              <a:rPr lang="en-GB" sz="2800" b="1" dirty="0" err="1" smtClean="0">
                <a:latin typeface="Century Gothic" pitchFamily="34" charset="0"/>
              </a:rPr>
              <a:t>sifat</a:t>
            </a:r>
            <a:r>
              <a:rPr lang="en-GB" sz="2800" b="1" dirty="0" smtClean="0">
                <a:latin typeface="Century Gothic" pitchFamily="34" charset="0"/>
              </a:rPr>
              <a:t> FISIKA </a:t>
            </a:r>
            <a:r>
              <a:rPr lang="en-GB" sz="2800" b="1" dirty="0" err="1" smtClean="0">
                <a:latin typeface="Century Gothic" pitchFamily="34" charset="0"/>
              </a:rPr>
              <a:t>dan</a:t>
            </a:r>
            <a:r>
              <a:rPr lang="en-GB" sz="2800" b="1" dirty="0" smtClean="0">
                <a:latin typeface="Century Gothic" pitchFamily="34" charset="0"/>
              </a:rPr>
              <a:t> </a:t>
            </a:r>
            <a:r>
              <a:rPr lang="en-GB" sz="2800" b="1" dirty="0" err="1" smtClean="0">
                <a:latin typeface="Century Gothic" pitchFamily="34" charset="0"/>
              </a:rPr>
              <a:t>Sifat</a:t>
            </a:r>
            <a:r>
              <a:rPr lang="en-GB" sz="2800" b="1" dirty="0" smtClean="0">
                <a:latin typeface="Century Gothic" pitchFamily="34" charset="0"/>
              </a:rPr>
              <a:t> . KIMIA </a:t>
            </a:r>
            <a:r>
              <a:rPr lang="en-GB" sz="2800" b="1" dirty="0" err="1" smtClean="0">
                <a:latin typeface="Century Gothic" pitchFamily="34" charset="0"/>
              </a:rPr>
              <a:t>bahan</a:t>
            </a:r>
            <a:r>
              <a:rPr lang="en-GB" sz="2800" b="1" dirty="0" smtClean="0">
                <a:latin typeface="Century Gothic" pitchFamily="34" charset="0"/>
              </a:rPr>
              <a:t>.</a:t>
            </a:r>
          </a:p>
          <a:p>
            <a:pPr>
              <a:lnSpc>
                <a:spcPct val="4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 smtClean="0">
              <a:latin typeface="Century Gothic" pitchFamily="34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latin typeface="Century Gothic" pitchFamily="34" charset="0"/>
              </a:rPr>
              <a:t>    </a:t>
            </a:r>
            <a:r>
              <a:rPr lang="en-GB" sz="2400" b="1" i="1" dirty="0" err="1" smtClean="0">
                <a:latin typeface="Century Gothic" pitchFamily="34" charset="0"/>
              </a:rPr>
              <a:t>Misalnya</a:t>
            </a:r>
            <a:r>
              <a:rPr lang="en-GB" sz="2400" b="1" i="1" dirty="0" smtClean="0">
                <a:latin typeface="Century Gothic" pitchFamily="34" charset="0"/>
              </a:rPr>
              <a:t> : </a:t>
            </a:r>
          </a:p>
          <a:p>
            <a:pPr>
              <a:spcBef>
                <a:spcPts val="600"/>
              </a:spcBef>
              <a:buClr>
                <a:srgbClr val="66FFFF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i="1" dirty="0" smtClean="0">
                <a:latin typeface="Century Gothic" pitchFamily="34" charset="0"/>
              </a:rPr>
              <a:t>    -  </a:t>
            </a:r>
            <a:r>
              <a:rPr lang="en-GB" sz="2400" b="1" i="1" dirty="0" err="1" smtClean="0">
                <a:latin typeface="Century Gothic" pitchFamily="34" charset="0"/>
              </a:rPr>
              <a:t>Simpan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dalam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wadah</a:t>
            </a:r>
            <a:r>
              <a:rPr lang="en-GB" sz="2400" b="1" i="1" dirty="0" smtClean="0">
                <a:latin typeface="Century Gothic" pitchFamily="34" charset="0"/>
              </a:rPr>
              <a:t> GELAS, </a:t>
            </a:r>
            <a:r>
              <a:rPr lang="en-GB" sz="2400" b="1" i="1" dirty="0" err="1" smtClean="0">
                <a:latin typeface="Century Gothic" pitchFamily="34" charset="0"/>
              </a:rPr>
              <a:t>bila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bahan</a:t>
            </a:r>
            <a:r>
              <a:rPr lang="en-GB" sz="2400" b="1" i="1" dirty="0" smtClean="0">
                <a:latin typeface="Century Gothic" pitchFamily="34" charset="0"/>
              </a:rPr>
              <a:t> yang  </a:t>
            </a:r>
          </a:p>
          <a:p>
            <a:pPr>
              <a:spcBef>
                <a:spcPts val="600"/>
              </a:spcBef>
              <a:buClr>
                <a:srgbClr val="66FFFF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i="1" dirty="0" smtClean="0">
                <a:latin typeface="Century Gothic" pitchFamily="34" charset="0"/>
              </a:rPr>
              <a:t>        </a:t>
            </a:r>
            <a:r>
              <a:rPr lang="en-GB" sz="2400" b="1" i="1" dirty="0" err="1" smtClean="0">
                <a:latin typeface="Century Gothic" pitchFamily="34" charset="0"/>
              </a:rPr>
              <a:t>disimpan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dapat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melarutkan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plastik</a:t>
            </a:r>
            <a:r>
              <a:rPr lang="en-GB" sz="2400" b="1" i="1" dirty="0" smtClean="0">
                <a:latin typeface="Century Gothic" pitchFamily="34" charset="0"/>
              </a:rPr>
              <a:t>.</a:t>
            </a:r>
          </a:p>
          <a:p>
            <a:pPr>
              <a:lnSpc>
                <a:spcPct val="50000"/>
              </a:lnSpc>
              <a:spcBef>
                <a:spcPts val="600"/>
              </a:spcBef>
              <a:buClr>
                <a:srgbClr val="66FFFF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b="1" i="1" dirty="0" smtClean="0">
              <a:latin typeface="Century Gothic" pitchFamily="34" charset="0"/>
            </a:endParaRPr>
          </a:p>
          <a:p>
            <a:pPr>
              <a:spcBef>
                <a:spcPts val="600"/>
              </a:spcBef>
              <a:buClr>
                <a:srgbClr val="66FFFF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i="1" dirty="0" smtClean="0">
                <a:latin typeface="Century Gothic" pitchFamily="34" charset="0"/>
              </a:rPr>
              <a:t>    -  </a:t>
            </a:r>
            <a:r>
              <a:rPr lang="en-GB" sz="2400" b="1" i="1" dirty="0" err="1" smtClean="0">
                <a:latin typeface="Century Gothic" pitchFamily="34" charset="0"/>
              </a:rPr>
              <a:t>Bahan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berupa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serbuk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simpan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dalam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wadah</a:t>
            </a:r>
            <a:r>
              <a:rPr lang="en-GB" sz="2400" b="1" i="1" dirty="0" smtClean="0">
                <a:latin typeface="Century Gothic" pitchFamily="34" charset="0"/>
              </a:rPr>
              <a:t> yang </a:t>
            </a:r>
          </a:p>
          <a:p>
            <a:pPr>
              <a:spcBef>
                <a:spcPts val="600"/>
              </a:spcBef>
              <a:buClr>
                <a:srgbClr val="66FFFF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i="1" dirty="0" smtClean="0">
                <a:latin typeface="Century Gothic" pitchFamily="34" charset="0"/>
              </a:rPr>
              <a:t>       </a:t>
            </a:r>
            <a:r>
              <a:rPr lang="en-GB" sz="2400" b="1" i="1" dirty="0" err="1" smtClean="0">
                <a:latin typeface="Century Gothic" pitchFamily="34" charset="0"/>
              </a:rPr>
              <a:t>bermulut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besar</a:t>
            </a:r>
            <a:r>
              <a:rPr lang="en-GB" sz="2400" b="1" i="1" dirty="0" smtClean="0">
                <a:latin typeface="Century Gothic" pitchFamily="34" charset="0"/>
              </a:rPr>
              <a:t>.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008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-4811"/>
            <a:ext cx="7772400" cy="771623"/>
          </a:xfrm>
          <a:ln/>
        </p:spPr>
        <p:txBody>
          <a:bodyPr lIns="90000" tIns="46800" rIns="90000" bIns="46800" anchorCtr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/>
              <a:t>PENANDAAN </a:t>
            </a:r>
            <a:r>
              <a:rPr lang="en-GB" b="1" dirty="0"/>
              <a:t>B-3</a:t>
            </a:r>
          </a:p>
        </p:txBody>
      </p:sp>
      <p:pic>
        <p:nvPicPr>
          <p:cNvPr id="73730" name="Picture 2" descr="D:\Documents\gambar limbah b3 58.jpg"/>
          <p:cNvPicPr>
            <a:picLocks noChangeAspect="1" noChangeArrowheads="1"/>
          </p:cNvPicPr>
          <p:nvPr/>
        </p:nvPicPr>
        <p:blipFill>
          <a:blip r:embed="rId3" cstate="print">
            <a:lum bright="-8000" contrast="19000"/>
          </a:blip>
          <a:srcRect/>
          <a:stretch>
            <a:fillRect/>
          </a:stretch>
        </p:blipFill>
        <p:spPr bwMode="auto">
          <a:xfrm>
            <a:off x="228600" y="762000"/>
            <a:ext cx="7514376" cy="5867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838200"/>
            <a:ext cx="8458200" cy="5791200"/>
          </a:xfrm>
          <a:prstGeom prst="rect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81000" y="958820"/>
            <a:ext cx="8305800" cy="4215642"/>
          </a:xfrm>
          <a:prstGeom prst="rect">
            <a:avLst/>
          </a:prstGeom>
          <a:ln/>
        </p:spPr>
        <p:txBody>
          <a:bodyPr vert="horz" wrap="square" lIns="90000" tIns="46800" rIns="90000" bIns="46800" rtlCol="0">
            <a:spAutoFit/>
          </a:bodyPr>
          <a:lstStyle/>
          <a:p>
            <a:pPr>
              <a:lnSpc>
                <a:spcPct val="11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dirty="0" err="1" smtClean="0">
                <a:latin typeface="Century Gothic" pitchFamily="34" charset="0"/>
              </a:rPr>
              <a:t>Kemasan</a:t>
            </a:r>
            <a:r>
              <a:rPr lang="en-GB" sz="2800" b="1" dirty="0" smtClean="0">
                <a:latin typeface="Century Gothic" pitchFamily="34" charset="0"/>
              </a:rPr>
              <a:t> / </a:t>
            </a:r>
            <a:r>
              <a:rPr lang="en-GB" sz="2800" b="1" dirty="0" err="1" smtClean="0">
                <a:latin typeface="Century Gothic" pitchFamily="34" charset="0"/>
              </a:rPr>
              <a:t>Wadah</a:t>
            </a:r>
            <a:r>
              <a:rPr lang="en-GB" sz="2800" b="1" dirty="0" smtClean="0">
                <a:latin typeface="Century Gothic" pitchFamily="34" charset="0"/>
              </a:rPr>
              <a:t>  B-3 </a:t>
            </a:r>
            <a:r>
              <a:rPr lang="en-GB" sz="2800" b="1" dirty="0" err="1" smtClean="0">
                <a:latin typeface="Century Gothic" pitchFamily="34" charset="0"/>
              </a:rPr>
              <a:t>harus</a:t>
            </a:r>
            <a:r>
              <a:rPr lang="en-GB" sz="2800" b="1" dirty="0" smtClean="0">
                <a:latin typeface="Century Gothic" pitchFamily="34" charset="0"/>
              </a:rPr>
              <a:t> </a:t>
            </a:r>
            <a:r>
              <a:rPr lang="en-GB" sz="2800" b="1" dirty="0" err="1" smtClean="0">
                <a:latin typeface="Century Gothic" pitchFamily="34" charset="0"/>
              </a:rPr>
              <a:t>diberi</a:t>
            </a:r>
            <a:r>
              <a:rPr lang="en-GB" sz="2800" b="1" dirty="0" smtClean="0">
                <a:latin typeface="Century Gothic" pitchFamily="34" charset="0"/>
              </a:rPr>
              <a:t> </a:t>
            </a:r>
            <a:r>
              <a:rPr lang="en-GB" sz="2800" b="1" dirty="0" err="1" smtClean="0">
                <a:latin typeface="Century Gothic" pitchFamily="34" charset="0"/>
              </a:rPr>
              <a:t>penandaan</a:t>
            </a:r>
            <a:r>
              <a:rPr lang="en-GB" sz="2800" b="1" dirty="0" smtClean="0">
                <a:latin typeface="Century Gothic" pitchFamily="34" charset="0"/>
              </a:rPr>
              <a:t> yang JELAS (</a:t>
            </a:r>
            <a:r>
              <a:rPr lang="en-GB" sz="2800" b="1" dirty="0" err="1" smtClean="0">
                <a:latin typeface="Century Gothic" pitchFamily="34" charset="0"/>
              </a:rPr>
              <a:t>Tulisan</a:t>
            </a:r>
            <a:r>
              <a:rPr lang="en-GB" sz="2800" b="1" dirty="0" smtClean="0">
                <a:latin typeface="Century Gothic" pitchFamily="34" charset="0"/>
              </a:rPr>
              <a:t> / Label).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b="1" dirty="0" smtClean="0">
              <a:latin typeface="Century Gothic" pitchFamily="34" charset="0"/>
            </a:endParaRPr>
          </a:p>
          <a:p>
            <a:pPr>
              <a:lnSpc>
                <a:spcPct val="11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dirty="0" err="1" smtClean="0">
                <a:latin typeface="Century Gothic" pitchFamily="34" charset="0"/>
              </a:rPr>
              <a:t>Pada</a:t>
            </a:r>
            <a:r>
              <a:rPr lang="en-GB" sz="2800" b="1" dirty="0" smtClean="0">
                <a:latin typeface="Century Gothic" pitchFamily="34" charset="0"/>
              </a:rPr>
              <a:t> </a:t>
            </a:r>
            <a:r>
              <a:rPr lang="en-GB" sz="2800" b="1" dirty="0" err="1" smtClean="0">
                <a:latin typeface="Century Gothic" pitchFamily="34" charset="0"/>
              </a:rPr>
              <a:t>prinsipnya</a:t>
            </a:r>
            <a:r>
              <a:rPr lang="en-GB" sz="2800" b="1" dirty="0" smtClean="0">
                <a:latin typeface="Century Gothic" pitchFamily="34" charset="0"/>
              </a:rPr>
              <a:t> </a:t>
            </a:r>
            <a:r>
              <a:rPr lang="en-GB" sz="2800" b="1" dirty="0" err="1" smtClean="0">
                <a:latin typeface="Century Gothic" pitchFamily="34" charset="0"/>
              </a:rPr>
              <a:t>dalam</a:t>
            </a:r>
            <a:r>
              <a:rPr lang="en-GB" sz="2800" b="1" dirty="0" smtClean="0">
                <a:latin typeface="Century Gothic" pitchFamily="34" charset="0"/>
              </a:rPr>
              <a:t> </a:t>
            </a:r>
            <a:r>
              <a:rPr lang="en-GB" sz="2800" b="1" dirty="0" err="1" smtClean="0">
                <a:latin typeface="Century Gothic" pitchFamily="34" charset="0"/>
              </a:rPr>
              <a:t>kemasan</a:t>
            </a:r>
            <a:r>
              <a:rPr lang="en-GB" sz="2800" b="1" dirty="0" smtClean="0">
                <a:latin typeface="Century Gothic" pitchFamily="34" charset="0"/>
              </a:rPr>
              <a:t> / </a:t>
            </a:r>
            <a:r>
              <a:rPr lang="en-GB" sz="2800" b="1" dirty="0" err="1" smtClean="0">
                <a:latin typeface="Century Gothic" pitchFamily="34" charset="0"/>
              </a:rPr>
              <a:t>wadah</a:t>
            </a:r>
            <a:r>
              <a:rPr lang="en-GB" sz="2800" b="1" dirty="0" smtClean="0">
                <a:latin typeface="Century Gothic" pitchFamily="34" charset="0"/>
              </a:rPr>
              <a:t> </a:t>
            </a:r>
            <a:r>
              <a:rPr lang="en-GB" sz="2800" b="1" dirty="0" err="1" smtClean="0">
                <a:latin typeface="Century Gothic" pitchFamily="34" charset="0"/>
              </a:rPr>
              <a:t>harus</a:t>
            </a:r>
            <a:r>
              <a:rPr lang="en-GB" sz="2800" b="1" dirty="0" smtClean="0">
                <a:latin typeface="Century Gothic" pitchFamily="34" charset="0"/>
              </a:rPr>
              <a:t> </a:t>
            </a:r>
            <a:r>
              <a:rPr lang="en-GB" sz="2800" b="1" dirty="0" err="1" smtClean="0">
                <a:latin typeface="Century Gothic" pitchFamily="34" charset="0"/>
              </a:rPr>
              <a:t>ada</a:t>
            </a:r>
            <a:r>
              <a:rPr lang="en-GB" sz="2800" b="1" dirty="0" smtClean="0">
                <a:latin typeface="Century Gothic" pitchFamily="34" charset="0"/>
              </a:rPr>
              <a:t> </a:t>
            </a:r>
            <a:r>
              <a:rPr lang="en-GB" sz="2800" b="1" dirty="0" err="1" smtClean="0">
                <a:latin typeface="Century Gothic" pitchFamily="34" charset="0"/>
              </a:rPr>
              <a:t>satu</a:t>
            </a:r>
            <a:r>
              <a:rPr lang="en-GB" sz="2800" b="1" dirty="0" smtClean="0">
                <a:latin typeface="Century Gothic" pitchFamily="34" charset="0"/>
              </a:rPr>
              <a:t> </a:t>
            </a:r>
            <a:r>
              <a:rPr lang="en-GB" sz="2800" b="1" dirty="0" err="1" smtClean="0">
                <a:latin typeface="Century Gothic" pitchFamily="34" charset="0"/>
              </a:rPr>
              <a:t>tanda</a:t>
            </a:r>
            <a:r>
              <a:rPr lang="en-GB" sz="2800" b="1" dirty="0" smtClean="0">
                <a:latin typeface="Century Gothic" pitchFamily="34" charset="0"/>
              </a:rPr>
              <a:t> / label.</a:t>
            </a:r>
          </a:p>
          <a:p>
            <a:pPr>
              <a:lnSpc>
                <a:spcPct val="1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    </a:t>
            </a:r>
            <a:r>
              <a:rPr lang="en-GB" sz="2000" b="1" i="1" dirty="0" err="1" smtClean="0">
                <a:latin typeface="Century Gothic" pitchFamily="34" charset="0"/>
              </a:rPr>
              <a:t>Misalnya</a:t>
            </a:r>
            <a:r>
              <a:rPr lang="en-GB" sz="2000" b="1" i="1" dirty="0" smtClean="0">
                <a:latin typeface="Century Gothic" pitchFamily="34" charset="0"/>
              </a:rPr>
              <a:t> : </a:t>
            </a:r>
          </a:p>
          <a:p>
            <a:pPr>
              <a:spcBef>
                <a:spcPts val="600"/>
              </a:spcBef>
              <a:buClr>
                <a:srgbClr val="66FFFF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i="1" dirty="0" smtClean="0">
                <a:latin typeface="Century Gothic" pitchFamily="34" charset="0"/>
              </a:rPr>
              <a:t>    -  </a:t>
            </a:r>
            <a:r>
              <a:rPr lang="en-GB" sz="2000" b="1" i="1" dirty="0" err="1" smtClean="0">
                <a:latin typeface="Century Gothic" pitchFamily="34" charset="0"/>
              </a:rPr>
              <a:t>Kecelakaan</a:t>
            </a:r>
            <a:r>
              <a:rPr lang="en-GB" sz="2000" b="1" i="1" dirty="0" smtClean="0">
                <a:latin typeface="Century Gothic" pitchFamily="34" charset="0"/>
              </a:rPr>
              <a:t> </a:t>
            </a:r>
            <a:r>
              <a:rPr lang="en-GB" sz="2000" b="1" i="1" dirty="0" err="1" smtClean="0">
                <a:latin typeface="Century Gothic" pitchFamily="34" charset="0"/>
              </a:rPr>
              <a:t>Sdr</a:t>
            </a:r>
            <a:r>
              <a:rPr lang="en-GB" sz="2000" b="1" i="1" dirty="0" smtClean="0">
                <a:latin typeface="Century Gothic" pitchFamily="34" charset="0"/>
              </a:rPr>
              <a:t>. </a:t>
            </a:r>
            <a:r>
              <a:rPr lang="en-GB" sz="2000" b="1" i="1" dirty="0" err="1" smtClean="0">
                <a:latin typeface="Century Gothic" pitchFamily="34" charset="0"/>
              </a:rPr>
              <a:t>Fahrudji</a:t>
            </a:r>
            <a:r>
              <a:rPr lang="en-GB" sz="2000" b="1" i="1" dirty="0" smtClean="0">
                <a:latin typeface="Century Gothic" pitchFamily="34" charset="0"/>
              </a:rPr>
              <a:t> ( 4 Jan 98 ), </a:t>
            </a:r>
            <a:r>
              <a:rPr lang="en-GB" sz="2000" b="1" i="1" dirty="0" err="1" smtClean="0">
                <a:latin typeface="Century Gothic" pitchFamily="34" charset="0"/>
              </a:rPr>
              <a:t>bagian</a:t>
            </a:r>
            <a:r>
              <a:rPr lang="en-GB" sz="2000" b="1" i="1" dirty="0" smtClean="0">
                <a:latin typeface="Century Gothic" pitchFamily="34" charset="0"/>
              </a:rPr>
              <a:t> </a:t>
            </a:r>
            <a:r>
              <a:rPr lang="en-GB" sz="2000" b="1" i="1" dirty="0" err="1" smtClean="0">
                <a:latin typeface="Century Gothic" pitchFamily="34" charset="0"/>
              </a:rPr>
              <a:t>wajah</a:t>
            </a:r>
            <a:endParaRPr lang="en-GB" sz="2000" b="1" i="1" dirty="0" smtClean="0">
              <a:latin typeface="Century Gothic" pitchFamily="34" charset="0"/>
            </a:endParaRPr>
          </a:p>
          <a:p>
            <a:pPr>
              <a:spcBef>
                <a:spcPts val="600"/>
              </a:spcBef>
              <a:buClr>
                <a:srgbClr val="66FFFF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i="1" dirty="0" smtClean="0">
                <a:latin typeface="Century Gothic" pitchFamily="34" charset="0"/>
              </a:rPr>
              <a:t>       </a:t>
            </a:r>
            <a:r>
              <a:rPr lang="en-GB" sz="2000" b="1" i="1" dirty="0" err="1" smtClean="0">
                <a:latin typeface="Century Gothic" pitchFamily="34" charset="0"/>
              </a:rPr>
              <a:t>dan</a:t>
            </a:r>
            <a:r>
              <a:rPr lang="en-GB" sz="2000" b="1" i="1" dirty="0" smtClean="0">
                <a:latin typeface="Century Gothic" pitchFamily="34" charset="0"/>
              </a:rPr>
              <a:t> </a:t>
            </a:r>
            <a:r>
              <a:rPr lang="en-GB" sz="2000" b="1" i="1" dirty="0" err="1" smtClean="0">
                <a:latin typeface="Century Gothic" pitchFamily="34" charset="0"/>
              </a:rPr>
              <a:t>mata</a:t>
            </a:r>
            <a:r>
              <a:rPr lang="en-GB" sz="2000" b="1" i="1" dirty="0" smtClean="0">
                <a:latin typeface="Century Gothic" pitchFamily="34" charset="0"/>
              </a:rPr>
              <a:t> </a:t>
            </a:r>
            <a:r>
              <a:rPr lang="en-GB" sz="2000" b="1" i="1" dirty="0" err="1" smtClean="0">
                <a:latin typeface="Century Gothic" pitchFamily="34" charset="0"/>
              </a:rPr>
              <a:t>terkena</a:t>
            </a:r>
            <a:r>
              <a:rPr lang="en-GB" sz="2000" b="1" i="1" dirty="0" smtClean="0">
                <a:latin typeface="Century Gothic" pitchFamily="34" charset="0"/>
              </a:rPr>
              <a:t> B-3.  </a:t>
            </a:r>
            <a:r>
              <a:rPr lang="en-GB" sz="2000" b="1" i="1" dirty="0" err="1" smtClean="0">
                <a:latin typeface="Century Gothic" pitchFamily="34" charset="0"/>
              </a:rPr>
              <a:t>Jerican</a:t>
            </a:r>
            <a:r>
              <a:rPr lang="en-GB" sz="2000" b="1" i="1" dirty="0" smtClean="0">
                <a:latin typeface="Century Gothic" pitchFamily="34" charset="0"/>
              </a:rPr>
              <a:t> TRUST  </a:t>
            </a:r>
            <a:r>
              <a:rPr lang="en-GB" sz="2000" b="1" i="1" dirty="0" err="1" smtClean="0">
                <a:latin typeface="Century Gothic" pitchFamily="34" charset="0"/>
              </a:rPr>
              <a:t>ditempatkan</a:t>
            </a:r>
            <a:r>
              <a:rPr lang="en-GB" sz="2000" b="1" i="1" dirty="0" smtClean="0">
                <a:latin typeface="Century Gothic" pitchFamily="34" charset="0"/>
              </a:rPr>
              <a:t> </a:t>
            </a:r>
          </a:p>
          <a:p>
            <a:pPr>
              <a:spcBef>
                <a:spcPts val="600"/>
              </a:spcBef>
              <a:buClr>
                <a:srgbClr val="66FFFF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i="1" dirty="0" smtClean="0">
                <a:latin typeface="Century Gothic" pitchFamily="34" charset="0"/>
              </a:rPr>
              <a:t>       </a:t>
            </a:r>
            <a:r>
              <a:rPr lang="en-GB" sz="2000" b="1" i="1" dirty="0" err="1" smtClean="0">
                <a:latin typeface="Century Gothic" pitchFamily="34" charset="0"/>
              </a:rPr>
              <a:t>bersamaan</a:t>
            </a:r>
            <a:r>
              <a:rPr lang="en-GB" sz="2000" b="1" i="1" dirty="0" smtClean="0">
                <a:latin typeface="Century Gothic" pitchFamily="34" charset="0"/>
              </a:rPr>
              <a:t> </a:t>
            </a:r>
            <a:r>
              <a:rPr lang="en-GB" sz="2000" b="1" i="1" dirty="0" err="1" smtClean="0">
                <a:latin typeface="Century Gothic" pitchFamily="34" charset="0"/>
              </a:rPr>
              <a:t>Jerican</a:t>
            </a:r>
            <a:r>
              <a:rPr lang="en-GB" sz="2000" b="1" i="1" dirty="0" smtClean="0">
                <a:latin typeface="Century Gothic" pitchFamily="34" charset="0"/>
              </a:rPr>
              <a:t> </a:t>
            </a:r>
            <a:r>
              <a:rPr lang="en-GB" sz="2000" b="1" i="1" dirty="0" err="1" smtClean="0">
                <a:latin typeface="Century Gothic" pitchFamily="34" charset="0"/>
              </a:rPr>
              <a:t>NaOCL</a:t>
            </a:r>
            <a:r>
              <a:rPr lang="en-GB" sz="2000" b="1" i="1" dirty="0" smtClean="0">
                <a:latin typeface="Century Gothic" pitchFamily="34" charset="0"/>
              </a:rPr>
              <a:t> (</a:t>
            </a:r>
            <a:r>
              <a:rPr lang="en-GB" sz="2000" b="1" i="1" dirty="0" err="1" smtClean="0">
                <a:latin typeface="Century Gothic" pitchFamily="34" charset="0"/>
              </a:rPr>
              <a:t>bentuk</a:t>
            </a:r>
            <a:r>
              <a:rPr lang="en-GB" sz="2000" b="1" i="1" dirty="0" smtClean="0">
                <a:latin typeface="Century Gothic" pitchFamily="34" charset="0"/>
              </a:rPr>
              <a:t> &amp; </a:t>
            </a:r>
            <a:r>
              <a:rPr lang="en-GB" sz="2000" b="1" i="1" dirty="0" err="1" smtClean="0">
                <a:latin typeface="Century Gothic" pitchFamily="34" charset="0"/>
              </a:rPr>
              <a:t>warnanya</a:t>
            </a:r>
            <a:r>
              <a:rPr lang="en-GB" sz="2000" b="1" i="1" dirty="0" smtClean="0">
                <a:latin typeface="Century Gothic" pitchFamily="34" charset="0"/>
              </a:rPr>
              <a:t> </a:t>
            </a:r>
          </a:p>
          <a:p>
            <a:pPr>
              <a:spcBef>
                <a:spcPts val="600"/>
              </a:spcBef>
              <a:buClr>
                <a:srgbClr val="66FFFF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i="1" dirty="0" smtClean="0">
                <a:latin typeface="Century Gothic" pitchFamily="34" charset="0"/>
              </a:rPr>
              <a:t>       </a:t>
            </a:r>
            <a:r>
              <a:rPr lang="en-GB" sz="2000" b="1" i="1" dirty="0" err="1" smtClean="0">
                <a:latin typeface="Century Gothic" pitchFamily="34" charset="0"/>
              </a:rPr>
              <a:t>jerican</a:t>
            </a:r>
            <a:r>
              <a:rPr lang="en-GB" sz="2000" b="1" i="1" dirty="0" smtClean="0">
                <a:latin typeface="Century Gothic" pitchFamily="34" charset="0"/>
              </a:rPr>
              <a:t> </a:t>
            </a:r>
            <a:r>
              <a:rPr lang="en-GB" sz="2000" b="1" i="1" dirty="0" err="1" smtClean="0">
                <a:latin typeface="Century Gothic" pitchFamily="34" charset="0"/>
              </a:rPr>
              <a:t>sama</a:t>
            </a:r>
            <a:r>
              <a:rPr lang="en-GB" sz="2000" b="1" i="1" dirty="0" smtClean="0">
                <a:latin typeface="Century Gothic" pitchFamily="34" charset="0"/>
              </a:rPr>
              <a:t> - </a:t>
            </a:r>
            <a:r>
              <a:rPr lang="en-GB" sz="2000" b="1" i="1" dirty="0" err="1" smtClean="0">
                <a:latin typeface="Century Gothic" pitchFamily="34" charset="0"/>
              </a:rPr>
              <a:t>tidak</a:t>
            </a:r>
            <a:r>
              <a:rPr lang="en-GB" sz="2000" b="1" i="1" dirty="0" smtClean="0">
                <a:latin typeface="Century Gothic" pitchFamily="34" charset="0"/>
              </a:rPr>
              <a:t> </a:t>
            </a:r>
            <a:r>
              <a:rPr lang="en-GB" sz="2000" b="1" i="1" dirty="0" err="1" smtClean="0">
                <a:latin typeface="Century Gothic" pitchFamily="34" charset="0"/>
              </a:rPr>
              <a:t>ada</a:t>
            </a:r>
            <a:r>
              <a:rPr lang="en-GB" sz="2000" b="1" i="1" dirty="0" smtClean="0">
                <a:latin typeface="Century Gothic" pitchFamily="34" charset="0"/>
              </a:rPr>
              <a:t> </a:t>
            </a:r>
            <a:r>
              <a:rPr lang="en-GB" sz="2000" b="1" i="1" dirty="0" err="1" smtClean="0">
                <a:latin typeface="Century Gothic" pitchFamily="34" charset="0"/>
              </a:rPr>
              <a:t>tanda</a:t>
            </a:r>
            <a:r>
              <a:rPr lang="en-GB" sz="2000" b="1" i="1" dirty="0" smtClean="0">
                <a:latin typeface="Century Gothic" pitchFamily="34" charset="0"/>
              </a:rPr>
              <a:t>).  </a:t>
            </a:r>
            <a:endParaRPr lang="en-GB" sz="2000" b="1" i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927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-4811"/>
            <a:ext cx="7772400" cy="771623"/>
          </a:xfrm>
          <a:ln/>
        </p:spPr>
        <p:txBody>
          <a:bodyPr lIns="90000" tIns="46800" rIns="90000" bIns="46800" anchorCtr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/>
              <a:t>PENEMPATAN </a:t>
            </a:r>
            <a:r>
              <a:rPr lang="en-GB" b="1" dirty="0"/>
              <a:t>B-3</a:t>
            </a:r>
          </a:p>
        </p:txBody>
      </p:sp>
      <p:pic>
        <p:nvPicPr>
          <p:cNvPr id="73730" name="Picture 2" descr="D:\Documents\gambar limbah b3 58.jpg"/>
          <p:cNvPicPr>
            <a:picLocks noChangeAspect="1" noChangeArrowheads="1"/>
          </p:cNvPicPr>
          <p:nvPr/>
        </p:nvPicPr>
        <p:blipFill>
          <a:blip r:embed="rId3" cstate="print">
            <a:lum bright="-8000" contrast="19000"/>
          </a:blip>
          <a:srcRect/>
          <a:stretch>
            <a:fillRect/>
          </a:stretch>
        </p:blipFill>
        <p:spPr bwMode="auto">
          <a:xfrm>
            <a:off x="228600" y="762000"/>
            <a:ext cx="7514376" cy="5867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838200"/>
            <a:ext cx="8458200" cy="5791200"/>
          </a:xfrm>
          <a:prstGeom prst="rect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81000" y="958820"/>
            <a:ext cx="8305800" cy="4264886"/>
          </a:xfrm>
          <a:prstGeom prst="rect">
            <a:avLst/>
          </a:prstGeom>
          <a:ln/>
        </p:spPr>
        <p:txBody>
          <a:bodyPr vert="horz" wrap="square" lIns="90000" tIns="46800" rIns="90000" bIns="46800" rtlCol="0">
            <a:spAutoFit/>
          </a:bodyPr>
          <a:lstStyle/>
          <a:p>
            <a:pPr>
              <a:spcBef>
                <a:spcPts val="85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dirty="0" err="1" smtClean="0">
                <a:latin typeface="Century Gothic" pitchFamily="34" charset="0"/>
              </a:rPr>
              <a:t>Penempatan</a:t>
            </a:r>
            <a:r>
              <a:rPr lang="en-GB" sz="2800" b="1" dirty="0" smtClean="0">
                <a:latin typeface="Century Gothic" pitchFamily="34" charset="0"/>
              </a:rPr>
              <a:t> B-3 </a:t>
            </a:r>
            <a:r>
              <a:rPr lang="en-GB" sz="2800" b="1" dirty="0" err="1" smtClean="0">
                <a:latin typeface="Century Gothic" pitchFamily="34" charset="0"/>
              </a:rPr>
              <a:t>yg</a:t>
            </a:r>
            <a:r>
              <a:rPr lang="en-GB" sz="2800" b="1" dirty="0" smtClean="0">
                <a:latin typeface="Century Gothic" pitchFamily="34" charset="0"/>
              </a:rPr>
              <a:t> </a:t>
            </a:r>
            <a:r>
              <a:rPr lang="en-GB" sz="2800" b="1" dirty="0" err="1" smtClean="0">
                <a:latin typeface="Century Gothic" pitchFamily="34" charset="0"/>
              </a:rPr>
              <a:t>kurang</a:t>
            </a:r>
            <a:r>
              <a:rPr lang="en-GB" sz="2800" b="1" dirty="0" smtClean="0">
                <a:latin typeface="Century Gothic" pitchFamily="34" charset="0"/>
              </a:rPr>
              <a:t> </a:t>
            </a:r>
            <a:r>
              <a:rPr lang="en-GB" sz="2800" b="1" dirty="0" err="1" smtClean="0">
                <a:latin typeface="Century Gothic" pitchFamily="34" charset="0"/>
              </a:rPr>
              <a:t>tepat</a:t>
            </a:r>
            <a:r>
              <a:rPr lang="en-GB" sz="2800" b="1" dirty="0" smtClean="0">
                <a:latin typeface="Century Gothic" pitchFamily="34" charset="0"/>
              </a:rPr>
              <a:t> </a:t>
            </a:r>
            <a:r>
              <a:rPr lang="en-GB" sz="2800" b="1" dirty="0" err="1" smtClean="0">
                <a:latin typeface="Century Gothic" pitchFamily="34" charset="0"/>
              </a:rPr>
              <a:t>dapat</a:t>
            </a:r>
            <a:r>
              <a:rPr lang="en-GB" sz="2800" b="1" dirty="0" smtClean="0">
                <a:latin typeface="Century Gothic" pitchFamily="34" charset="0"/>
              </a:rPr>
              <a:t> </a:t>
            </a:r>
            <a:r>
              <a:rPr lang="en-GB" sz="2800" b="1" dirty="0" err="1" smtClean="0">
                <a:latin typeface="Century Gothic" pitchFamily="34" charset="0"/>
              </a:rPr>
              <a:t>menyebabkan</a:t>
            </a:r>
            <a:r>
              <a:rPr lang="en-GB" sz="2800" b="1" dirty="0" smtClean="0">
                <a:latin typeface="Century Gothic" pitchFamily="34" charset="0"/>
              </a:rPr>
              <a:t> </a:t>
            </a:r>
            <a:r>
              <a:rPr lang="en-GB" sz="2800" b="1" dirty="0" err="1" smtClean="0">
                <a:latin typeface="Century Gothic" pitchFamily="34" charset="0"/>
              </a:rPr>
              <a:t>kecelakaan</a:t>
            </a:r>
            <a:r>
              <a:rPr lang="en-GB" sz="2800" b="1" dirty="0" smtClean="0">
                <a:latin typeface="Century Gothic" pitchFamily="34" charset="0"/>
              </a:rPr>
              <a:t>. </a:t>
            </a:r>
            <a:r>
              <a:rPr lang="en-GB" sz="2800" b="1" dirty="0" err="1" smtClean="0">
                <a:latin typeface="Century Gothic" pitchFamily="34" charset="0"/>
              </a:rPr>
              <a:t>Tempatkan</a:t>
            </a:r>
            <a:r>
              <a:rPr lang="en-GB" sz="2800" b="1" dirty="0" smtClean="0">
                <a:latin typeface="Century Gothic" pitchFamily="34" charset="0"/>
              </a:rPr>
              <a:t>   B-3 </a:t>
            </a:r>
            <a:r>
              <a:rPr lang="en-GB" sz="2800" b="1" dirty="0" err="1" smtClean="0">
                <a:latin typeface="Century Gothic" pitchFamily="34" charset="0"/>
              </a:rPr>
              <a:t>sesuai</a:t>
            </a:r>
            <a:r>
              <a:rPr lang="en-GB" sz="2800" b="1" dirty="0" smtClean="0">
                <a:latin typeface="Century Gothic" pitchFamily="34" charset="0"/>
              </a:rPr>
              <a:t> dg </a:t>
            </a:r>
            <a:r>
              <a:rPr lang="en-GB" sz="2800" b="1" dirty="0" err="1" smtClean="0">
                <a:latin typeface="Century Gothic" pitchFamily="34" charset="0"/>
              </a:rPr>
              <a:t>Sifat</a:t>
            </a:r>
            <a:r>
              <a:rPr lang="en-GB" sz="2800" b="1" dirty="0" smtClean="0">
                <a:latin typeface="Century Gothic" pitchFamily="34" charset="0"/>
              </a:rPr>
              <a:t> </a:t>
            </a:r>
            <a:r>
              <a:rPr lang="en-GB" sz="2800" b="1" dirty="0" err="1" smtClean="0">
                <a:latin typeface="Century Gothic" pitchFamily="34" charset="0"/>
              </a:rPr>
              <a:t>Fisika</a:t>
            </a:r>
            <a:r>
              <a:rPr lang="en-GB" sz="2800" b="1" dirty="0" smtClean="0">
                <a:latin typeface="Century Gothic" pitchFamily="34" charset="0"/>
              </a:rPr>
              <a:t> &amp; </a:t>
            </a:r>
            <a:r>
              <a:rPr lang="en-GB" sz="2800" b="1" dirty="0" err="1" smtClean="0">
                <a:latin typeface="Century Gothic" pitchFamily="34" charset="0"/>
              </a:rPr>
              <a:t>Sifat</a:t>
            </a:r>
            <a:r>
              <a:rPr lang="en-GB" sz="2800" b="1" dirty="0" smtClean="0">
                <a:latin typeface="Century Gothic" pitchFamily="34" charset="0"/>
              </a:rPr>
              <a:t> Kimia</a:t>
            </a:r>
          </a:p>
          <a:p>
            <a:pPr>
              <a:lnSpc>
                <a:spcPct val="5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 smtClean="0">
              <a:latin typeface="Century Gothic" pitchFamily="34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i="1" dirty="0" smtClean="0">
                <a:latin typeface="Century Gothic" pitchFamily="34" charset="0"/>
              </a:rPr>
              <a:t>     </a:t>
            </a:r>
            <a:r>
              <a:rPr lang="en-GB" sz="2400" b="1" i="1" dirty="0" err="1" smtClean="0">
                <a:latin typeface="Century Gothic" pitchFamily="34" charset="0"/>
              </a:rPr>
              <a:t>Misalnya</a:t>
            </a:r>
            <a:r>
              <a:rPr lang="en-GB" sz="2400" b="1" i="1" dirty="0" smtClean="0">
                <a:latin typeface="Century Gothic" pitchFamily="34" charset="0"/>
              </a:rPr>
              <a:t> : </a:t>
            </a:r>
          </a:p>
          <a:p>
            <a:pPr>
              <a:spcBef>
                <a:spcPts val="600"/>
              </a:spcBef>
              <a:buClr>
                <a:srgbClr val="FFFF00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i="1" dirty="0" smtClean="0">
                <a:latin typeface="Century Gothic" pitchFamily="34" charset="0"/>
              </a:rPr>
              <a:t>    -  </a:t>
            </a:r>
            <a:r>
              <a:rPr lang="en-GB" sz="2400" b="1" i="1" dirty="0" err="1" smtClean="0">
                <a:latin typeface="Century Gothic" pitchFamily="34" charset="0"/>
              </a:rPr>
              <a:t>Bahan</a:t>
            </a:r>
            <a:r>
              <a:rPr lang="en-GB" sz="2400" b="1" i="1" dirty="0" smtClean="0">
                <a:latin typeface="Century Gothic" pitchFamily="34" charset="0"/>
              </a:rPr>
              <a:t> yang </a:t>
            </a:r>
            <a:r>
              <a:rPr lang="en-GB" sz="2400" b="1" i="1" dirty="0" err="1" smtClean="0">
                <a:latin typeface="Century Gothic" pitchFamily="34" charset="0"/>
              </a:rPr>
              <a:t>mudah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terbakar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perlu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tempat</a:t>
            </a:r>
            <a:r>
              <a:rPr lang="en-GB" sz="2400" b="1" i="1" dirty="0" smtClean="0">
                <a:latin typeface="Century Gothic" pitchFamily="34" charset="0"/>
              </a:rPr>
              <a:t> yang </a:t>
            </a:r>
          </a:p>
          <a:p>
            <a:pPr>
              <a:spcBef>
                <a:spcPts val="600"/>
              </a:spcBef>
              <a:buClr>
                <a:srgbClr val="FFFF00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i="1" dirty="0" smtClean="0">
                <a:latin typeface="Century Gothic" pitchFamily="34" charset="0"/>
              </a:rPr>
              <a:t>        </a:t>
            </a:r>
            <a:r>
              <a:rPr lang="en-GB" sz="2400" b="1" i="1" dirty="0" err="1" smtClean="0">
                <a:latin typeface="Century Gothic" pitchFamily="34" charset="0"/>
              </a:rPr>
              <a:t>terlindung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dan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ventilasi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baik</a:t>
            </a:r>
            <a:r>
              <a:rPr lang="en-GB" sz="2400" b="1" i="1" dirty="0" smtClean="0">
                <a:latin typeface="Century Gothic" pitchFamily="34" charset="0"/>
              </a:rPr>
              <a:t>.</a:t>
            </a:r>
          </a:p>
          <a:p>
            <a:pPr marL="630238" indent="-630238">
              <a:spcBef>
                <a:spcPts val="600"/>
              </a:spcBef>
              <a:buClr>
                <a:srgbClr val="FFFF00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i="1" dirty="0" smtClean="0">
                <a:latin typeface="Century Gothic" pitchFamily="34" charset="0"/>
              </a:rPr>
              <a:t>    -  </a:t>
            </a:r>
            <a:r>
              <a:rPr lang="en-GB" sz="2400" b="1" i="1" dirty="0" err="1" smtClean="0">
                <a:latin typeface="Century Gothic" pitchFamily="34" charset="0"/>
              </a:rPr>
              <a:t>Bahan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yg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dapat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rusak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pada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suhu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tertentu</a:t>
            </a:r>
            <a:r>
              <a:rPr lang="en-GB" sz="2400" b="1" i="1" dirty="0" smtClean="0">
                <a:latin typeface="Century Gothic" pitchFamily="34" charset="0"/>
              </a:rPr>
              <a:t> - </a:t>
            </a:r>
            <a:r>
              <a:rPr lang="en-GB" sz="2400" b="1" i="1" dirty="0" err="1" smtClean="0">
                <a:latin typeface="Century Gothic" pitchFamily="34" charset="0"/>
              </a:rPr>
              <a:t>disimpan</a:t>
            </a:r>
            <a:r>
              <a:rPr lang="en-GB" sz="2400" b="1" i="1" dirty="0" smtClean="0">
                <a:latin typeface="Century Gothic" pitchFamily="34" charset="0"/>
              </a:rPr>
              <a:t>   </a:t>
            </a:r>
          </a:p>
          <a:p>
            <a:pPr>
              <a:spcBef>
                <a:spcPts val="600"/>
              </a:spcBef>
              <a:buClr>
                <a:srgbClr val="FFFF00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i="1" dirty="0" smtClean="0">
                <a:latin typeface="Century Gothic" pitchFamily="34" charset="0"/>
              </a:rPr>
              <a:t>       </a:t>
            </a:r>
            <a:r>
              <a:rPr lang="en-GB" sz="2400" b="1" i="1" dirty="0" err="1" smtClean="0">
                <a:latin typeface="Century Gothic" pitchFamily="34" charset="0"/>
              </a:rPr>
              <a:t>di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ruangan</a:t>
            </a:r>
            <a:r>
              <a:rPr lang="en-GB" sz="2400" b="1" i="1" dirty="0" smtClean="0">
                <a:latin typeface="Century Gothic" pitchFamily="34" charset="0"/>
              </a:rPr>
              <a:t> yang </a:t>
            </a:r>
            <a:r>
              <a:rPr lang="en-GB" sz="2400" b="1" i="1" dirty="0" err="1" smtClean="0">
                <a:latin typeface="Century Gothic" pitchFamily="34" charset="0"/>
              </a:rPr>
              <a:t>ada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pengatur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suhu</a:t>
            </a:r>
            <a:r>
              <a:rPr lang="en-GB" sz="2400" b="1" i="1" dirty="0" smtClean="0">
                <a:latin typeface="Century Gothic" pitchFamily="34" charset="0"/>
              </a:rPr>
              <a:t> (AC).  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2918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8290" name="Picture 2" descr="https://encrypted-tbn1.gstatic.com/images?q=tbn:ANd9GcQg1Dj_xomyfocg_g8wOvr-DZn1IHhirXXSnKJYPketO-k1zk4L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0" y="1066800"/>
            <a:ext cx="9144000" cy="5791200"/>
          </a:xfrm>
          <a:prstGeom prst="roundRect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sz="2400" b="1" dirty="0" err="1" smtClean="0">
                <a:latin typeface="Century Gothic" pitchFamily="34" charset="0"/>
              </a:rPr>
              <a:t>Mengetahui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karakteristik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limbah</a:t>
            </a:r>
            <a:r>
              <a:rPr lang="en-US" sz="2400" b="1" dirty="0" smtClean="0">
                <a:latin typeface="Century Gothic" pitchFamily="34" charset="0"/>
              </a:rPr>
              <a:t> B3 yang </a:t>
            </a:r>
            <a:r>
              <a:rPr lang="en-US" sz="2400" b="1" dirty="0" err="1" smtClean="0">
                <a:latin typeface="Century Gothic" pitchFamily="34" charset="0"/>
              </a:rPr>
              <a:t>akan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dikemas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dan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disimpannya</a:t>
            </a:r>
            <a:r>
              <a:rPr lang="en-US" sz="2400" b="1" dirty="0" smtClean="0">
                <a:latin typeface="Century Gothic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400" b="1" dirty="0" err="1" smtClean="0">
                <a:latin typeface="Century Gothic" pitchFamily="34" charset="0"/>
              </a:rPr>
              <a:t>Bentuk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dan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bahan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kemasan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limbah</a:t>
            </a:r>
            <a:r>
              <a:rPr lang="en-US" sz="2400" b="1" dirty="0" smtClean="0">
                <a:latin typeface="Century Gothic" pitchFamily="34" charset="0"/>
              </a:rPr>
              <a:t> B3 </a:t>
            </a:r>
            <a:r>
              <a:rPr lang="en-US" sz="2400" b="1" dirty="0" err="1" smtClean="0">
                <a:latin typeface="Century Gothic" pitchFamily="34" charset="0"/>
              </a:rPr>
              <a:t>harus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cocok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i="1" dirty="0" smtClean="0">
                <a:latin typeface="Century Gothic" pitchFamily="34" charset="0"/>
              </a:rPr>
              <a:t>(compatible) </a:t>
            </a:r>
            <a:r>
              <a:rPr lang="en-US" sz="2400" b="1" dirty="0" err="1" smtClean="0">
                <a:latin typeface="Century Gothic" pitchFamily="34" charset="0"/>
              </a:rPr>
              <a:t>dengan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jenis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dan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karakteristik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limbah</a:t>
            </a:r>
            <a:r>
              <a:rPr lang="en-US" sz="2400" b="1" dirty="0" smtClean="0">
                <a:latin typeface="Century Gothic" pitchFamily="34" charset="0"/>
              </a:rPr>
              <a:t> B3 yang </a:t>
            </a:r>
            <a:r>
              <a:rPr lang="en-US" sz="2400" b="1" dirty="0" err="1" smtClean="0">
                <a:latin typeface="Century Gothic" pitchFamily="34" charset="0"/>
              </a:rPr>
              <a:t>akan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disimpan</a:t>
            </a:r>
            <a:r>
              <a:rPr lang="en-US" sz="2400" b="1" dirty="0" smtClean="0">
                <a:latin typeface="Century Gothic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2400" b="1" dirty="0" err="1" smtClean="0">
                <a:latin typeface="Century Gothic" pitchFamily="34" charset="0"/>
              </a:rPr>
              <a:t>Harus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memperhitungkan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segregasi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limbah</a:t>
            </a:r>
            <a:r>
              <a:rPr lang="en-US" sz="2400" b="1" dirty="0" smtClean="0">
                <a:latin typeface="Century Gothic" pitchFamily="34" charset="0"/>
              </a:rPr>
              <a:t>; </a:t>
            </a:r>
            <a:r>
              <a:rPr lang="en-US" sz="2400" b="1" dirty="0" err="1" smtClean="0">
                <a:latin typeface="Century Gothic" pitchFamily="34" charset="0"/>
              </a:rPr>
              <a:t>limbah</a:t>
            </a:r>
            <a:r>
              <a:rPr lang="en-US" sz="2400" b="1" dirty="0" smtClean="0">
                <a:latin typeface="Century Gothic" pitchFamily="34" charset="0"/>
              </a:rPr>
              <a:t> B3 yang </a:t>
            </a:r>
            <a:r>
              <a:rPr lang="en-US" sz="2400" b="1" dirty="0" err="1" smtClean="0">
                <a:latin typeface="Century Gothic" pitchFamily="34" charset="0"/>
              </a:rPr>
              <a:t>tidak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saling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sesuai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tidak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disimpan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pada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kemasan</a:t>
            </a:r>
            <a:r>
              <a:rPr lang="en-US" sz="2400" b="1" dirty="0" smtClean="0">
                <a:latin typeface="Century Gothic" pitchFamily="34" charset="0"/>
              </a:rPr>
              <a:t> yang </a:t>
            </a:r>
            <a:r>
              <a:rPr lang="en-US" sz="2400" b="1" dirty="0" err="1" smtClean="0">
                <a:latin typeface="Century Gothic" pitchFamily="34" charset="0"/>
              </a:rPr>
              <a:t>sama</a:t>
            </a:r>
            <a:endParaRPr lang="en-US" sz="2400" b="1" dirty="0" smtClean="0">
              <a:latin typeface="Century Gothic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err="1" smtClean="0">
                <a:latin typeface="Century Gothic" pitchFamily="34" charset="0"/>
              </a:rPr>
              <a:t>Kemasan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diberi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simbol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dan</a:t>
            </a:r>
            <a:r>
              <a:rPr lang="en-US" sz="2400" b="1" dirty="0" smtClean="0">
                <a:latin typeface="Century Gothic" pitchFamily="34" charset="0"/>
              </a:rPr>
              <a:t> label yang </a:t>
            </a:r>
            <a:r>
              <a:rPr lang="en-US" sz="2400" b="1" dirty="0" err="1" smtClean="0">
                <a:latin typeface="Century Gothic" pitchFamily="34" charset="0"/>
              </a:rPr>
              <a:t>sesuai</a:t>
            </a:r>
            <a:endParaRPr lang="en-US" sz="2400" b="1" dirty="0" smtClean="0">
              <a:latin typeface="Century Gothic" pitchFamily="34" charset="0"/>
            </a:endParaRPr>
          </a:p>
          <a:p>
            <a:r>
              <a:rPr lang="en-US" sz="2400" b="1" dirty="0" err="1" smtClean="0">
                <a:latin typeface="Century Gothic" pitchFamily="34" charset="0"/>
              </a:rPr>
              <a:t>Penyimpanan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kemasan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harus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dengan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sistem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blok</a:t>
            </a:r>
            <a:r>
              <a:rPr lang="en-US" sz="2400" b="1" dirty="0" smtClean="0">
                <a:latin typeface="Century Gothic" pitchFamily="34" charset="0"/>
              </a:rPr>
              <a:t> yang </a:t>
            </a:r>
            <a:r>
              <a:rPr lang="en-US" sz="2400" b="1" dirty="0" err="1" smtClean="0">
                <a:latin typeface="Century Gothic" pitchFamily="34" charset="0"/>
              </a:rPr>
              <a:t>terdiri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atas</a:t>
            </a:r>
            <a:r>
              <a:rPr lang="en-US" sz="2400" b="1" dirty="0" smtClean="0">
                <a:latin typeface="Century Gothic" pitchFamily="34" charset="0"/>
              </a:rPr>
              <a:t> 2 x 2 </a:t>
            </a:r>
            <a:r>
              <a:rPr lang="en-US" sz="2400" b="1" dirty="0" err="1" smtClean="0">
                <a:latin typeface="Century Gothic" pitchFamily="34" charset="0"/>
              </a:rPr>
              <a:t>kemasan</a:t>
            </a:r>
            <a:r>
              <a:rPr lang="en-US" sz="2400" b="1" dirty="0" smtClean="0">
                <a:latin typeface="Century Gothic" pitchFamily="34" charset="0"/>
              </a:rPr>
              <a:t>. </a:t>
            </a:r>
          </a:p>
          <a:p>
            <a:r>
              <a:rPr lang="en-US" sz="2400" b="1" dirty="0" err="1" smtClean="0">
                <a:latin typeface="Century Gothic" pitchFamily="34" charset="0"/>
              </a:rPr>
              <a:t>Setiap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blok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terdiri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atas</a:t>
            </a:r>
            <a:r>
              <a:rPr lang="en-US" sz="2400" b="1" dirty="0" smtClean="0">
                <a:latin typeface="Century Gothic" pitchFamily="34" charset="0"/>
              </a:rPr>
              <a:t> 2  x 2  </a:t>
            </a:r>
            <a:r>
              <a:rPr lang="en-US" sz="2400" b="1" dirty="0" err="1" smtClean="0">
                <a:latin typeface="Century Gothic" pitchFamily="34" charset="0"/>
              </a:rPr>
              <a:t>kemasan</a:t>
            </a:r>
            <a:r>
              <a:rPr lang="en-US" sz="2400" b="1" dirty="0" smtClean="0">
                <a:latin typeface="Century Gothic" pitchFamily="34" charset="0"/>
              </a:rPr>
              <a:t>, </a:t>
            </a:r>
            <a:r>
              <a:rPr lang="en-US" sz="2400" b="1" dirty="0" err="1" smtClean="0">
                <a:latin typeface="Century Gothic" pitchFamily="34" charset="0"/>
              </a:rPr>
              <a:t>lebar</a:t>
            </a:r>
            <a:r>
              <a:rPr lang="en-US" sz="2400" b="1" dirty="0" smtClean="0">
                <a:latin typeface="Century Gothic" pitchFamily="34" charset="0"/>
              </a:rPr>
              <a:t> gang </a:t>
            </a:r>
            <a:r>
              <a:rPr lang="en-US" sz="2400" b="1" dirty="0" err="1" smtClean="0">
                <a:latin typeface="Century Gothic" pitchFamily="34" charset="0"/>
              </a:rPr>
              <a:t>antar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blok</a:t>
            </a:r>
            <a:r>
              <a:rPr lang="en-US" sz="2400" b="1" dirty="0" smtClean="0">
                <a:latin typeface="Century Gothic" pitchFamily="34" charset="0"/>
              </a:rPr>
              <a:t> minimal 60 cm, </a:t>
            </a:r>
            <a:r>
              <a:rPr lang="en-US" sz="2400" b="1" dirty="0" err="1" smtClean="0">
                <a:latin typeface="Century Gothic" pitchFamily="34" charset="0"/>
              </a:rPr>
              <a:t>penumpukan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kemasan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limbah</a:t>
            </a:r>
            <a:r>
              <a:rPr lang="en-US" sz="2400" b="1" dirty="0" smtClean="0">
                <a:latin typeface="Century Gothic" pitchFamily="34" charset="0"/>
              </a:rPr>
              <a:t> B3 </a:t>
            </a:r>
            <a:r>
              <a:rPr lang="en-US" sz="2400" b="1" dirty="0" err="1" smtClean="0">
                <a:latin typeface="Century Gothic" pitchFamily="34" charset="0"/>
              </a:rPr>
              <a:t>harus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mempertimbangkan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kestabilan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tumpukan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kemasaN</a:t>
            </a:r>
            <a:endParaRPr lang="en-US" sz="2400" b="1" dirty="0" smtClean="0"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Century Gothic" pitchFamily="34" charset="0"/>
              </a:rPr>
              <a:t>Prinsip-prinsip</a:t>
            </a:r>
            <a:r>
              <a:rPr lang="en-US" sz="28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entury Gothic" pitchFamily="34" charset="0"/>
              </a:rPr>
              <a:t>Pengemasan</a:t>
            </a:r>
            <a:r>
              <a:rPr lang="en-US" sz="28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entury Gothic" pitchFamily="34" charset="0"/>
              </a:rPr>
              <a:t>dan</a:t>
            </a:r>
            <a:r>
              <a:rPr lang="en-US" sz="28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entury Gothic" pitchFamily="34" charset="0"/>
              </a:rPr>
              <a:t>Penyimpanan</a:t>
            </a:r>
            <a:r>
              <a:rPr lang="en-US" sz="28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entury Gothic" pitchFamily="34" charset="0"/>
              </a:rPr>
              <a:t>Limbah</a:t>
            </a:r>
            <a:r>
              <a:rPr lang="en-US" sz="2800" b="1" dirty="0" smtClean="0">
                <a:solidFill>
                  <a:srgbClr val="C00000"/>
                </a:solidFill>
                <a:latin typeface="Century Gothic" pitchFamily="34" charset="0"/>
              </a:rPr>
              <a:t> B3</a:t>
            </a:r>
            <a:endParaRPr lang="en-US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19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8290" name="Picture 2" descr="https://encrypted-tbn1.gstatic.com/images?q=tbn:ANd9GcQg1Dj_xomyfocg_g8wOvr-DZn1IHhirXXSnKJYPketO-k1zk4L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0" y="1066800"/>
            <a:ext cx="9144000" cy="5791200"/>
          </a:xfrm>
          <a:prstGeom prst="roundRect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sz="2400" b="1" dirty="0" err="1" smtClean="0">
                <a:latin typeface="Century Gothic" pitchFamily="34" charset="0"/>
              </a:rPr>
              <a:t>Penyimpanan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menggunakan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tangki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harus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dilengkapi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dengan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tanggul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dan</a:t>
            </a:r>
            <a:r>
              <a:rPr lang="en-US" sz="2400" b="1" dirty="0" smtClean="0">
                <a:latin typeface="Century Gothic" pitchFamily="34" charset="0"/>
              </a:rPr>
              <a:t>  </a:t>
            </a:r>
            <a:r>
              <a:rPr lang="en-US" sz="2400" b="1" dirty="0" err="1" smtClean="0">
                <a:latin typeface="Century Gothic" pitchFamily="34" charset="0"/>
              </a:rPr>
              <a:t>saluran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pembuangan</a:t>
            </a:r>
            <a:r>
              <a:rPr lang="en-US" sz="2400" b="1" dirty="0" smtClean="0">
                <a:latin typeface="Century Gothic" pitchFamily="34" charset="0"/>
              </a:rPr>
              <a:t> yang </a:t>
            </a:r>
            <a:r>
              <a:rPr lang="en-US" sz="2400" b="1" dirty="0" err="1" smtClean="0">
                <a:latin typeface="Century Gothic" pitchFamily="34" charset="0"/>
              </a:rPr>
              <a:t>menuju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bak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penampungan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dengan</a:t>
            </a:r>
            <a:r>
              <a:rPr lang="en-US" sz="2400" b="1" dirty="0" smtClean="0">
                <a:latin typeface="Century Gothic" pitchFamily="34" charset="0"/>
              </a:rPr>
              <a:t> volume minimal 110%.</a:t>
            </a:r>
          </a:p>
          <a:p>
            <a:r>
              <a:rPr lang="en-US" sz="2400" b="1" dirty="0" err="1" smtClean="0">
                <a:latin typeface="Century Gothic" pitchFamily="34" charset="0"/>
              </a:rPr>
              <a:t>Bangunan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penyimpan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Limbah</a:t>
            </a:r>
            <a:r>
              <a:rPr lang="en-US" sz="2400" b="1" dirty="0" smtClean="0">
                <a:latin typeface="Century Gothic" pitchFamily="34" charset="0"/>
              </a:rPr>
              <a:t> B3 </a:t>
            </a:r>
            <a:r>
              <a:rPr lang="en-US" sz="2400" b="1" dirty="0" err="1" smtClean="0">
                <a:latin typeface="Century Gothic" pitchFamily="34" charset="0"/>
              </a:rPr>
              <a:t>harus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dirancang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sesuai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dengan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jenis</a:t>
            </a:r>
            <a:r>
              <a:rPr lang="en-US" sz="2400" b="1" dirty="0" smtClean="0">
                <a:latin typeface="Century Gothic" pitchFamily="34" charset="0"/>
              </a:rPr>
              <a:t>, </a:t>
            </a:r>
            <a:r>
              <a:rPr lang="en-US" sz="2400" b="1" dirty="0" err="1" smtClean="0">
                <a:latin typeface="Century Gothic" pitchFamily="34" charset="0"/>
              </a:rPr>
              <a:t>karakteristik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dan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jumlah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limbah</a:t>
            </a:r>
            <a:r>
              <a:rPr lang="en-US" sz="2400" b="1" dirty="0" smtClean="0">
                <a:latin typeface="Century Gothic" pitchFamily="34" charset="0"/>
              </a:rPr>
              <a:t> B3, </a:t>
            </a:r>
            <a:r>
              <a:rPr lang="en-US" sz="2400" b="1" dirty="0" err="1" smtClean="0">
                <a:latin typeface="Century Gothic" pitchFamily="34" charset="0"/>
              </a:rPr>
              <a:t>terlindung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dari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masuknya</a:t>
            </a:r>
            <a:r>
              <a:rPr lang="en-US" sz="2400" b="1" dirty="0" smtClean="0">
                <a:latin typeface="Century Gothic" pitchFamily="34" charset="0"/>
              </a:rPr>
              <a:t> air </a:t>
            </a:r>
            <a:r>
              <a:rPr lang="en-US" sz="2400" b="1" dirty="0" err="1" smtClean="0">
                <a:latin typeface="Century Gothic" pitchFamily="34" charset="0"/>
              </a:rPr>
              <a:t>hujan</a:t>
            </a:r>
            <a:r>
              <a:rPr lang="en-US" sz="2400" b="1" dirty="0" smtClean="0">
                <a:latin typeface="Century Gothic" pitchFamily="34" charset="0"/>
              </a:rPr>
              <a:t>, </a:t>
            </a:r>
            <a:r>
              <a:rPr lang="en-US" sz="2400" b="1" dirty="0" err="1" smtClean="0">
                <a:latin typeface="Century Gothic" pitchFamily="34" charset="0"/>
              </a:rPr>
              <a:t>di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buat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tanpa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plafon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dan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memiliki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sistem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ventilasi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udara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memadai</a:t>
            </a:r>
            <a:r>
              <a:rPr lang="en-US" sz="2400" b="1" dirty="0" smtClean="0">
                <a:latin typeface="Century Gothic" pitchFamily="34" charset="0"/>
              </a:rPr>
              <a:t>. </a:t>
            </a:r>
          </a:p>
          <a:p>
            <a:r>
              <a:rPr lang="en-US" sz="2400" b="1" dirty="0" err="1" smtClean="0">
                <a:latin typeface="Century Gothic" pitchFamily="34" charset="0"/>
              </a:rPr>
              <a:t>Lantai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bangunan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harus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kedap</a:t>
            </a:r>
            <a:r>
              <a:rPr lang="en-US" sz="2400" b="1" dirty="0" smtClean="0">
                <a:latin typeface="Century Gothic" pitchFamily="34" charset="0"/>
              </a:rPr>
              <a:t> air, </a:t>
            </a:r>
            <a:r>
              <a:rPr lang="en-US" sz="2400" b="1" dirty="0" err="1" smtClean="0">
                <a:latin typeface="Century Gothic" pitchFamily="34" charset="0"/>
              </a:rPr>
              <a:t>tidak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bergelombang</a:t>
            </a:r>
            <a:r>
              <a:rPr lang="en-US" sz="2400" b="1" dirty="0" smtClean="0">
                <a:latin typeface="Century Gothic" pitchFamily="34" charset="0"/>
              </a:rPr>
              <a:t>, </a:t>
            </a:r>
            <a:r>
              <a:rPr lang="en-US" sz="2400" b="1" dirty="0" err="1" smtClean="0">
                <a:latin typeface="Century Gothic" pitchFamily="34" charset="0"/>
              </a:rPr>
              <a:t>kuat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dan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tidak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retak</a:t>
            </a:r>
            <a:r>
              <a:rPr lang="en-US" sz="2400" b="1" dirty="0" smtClean="0">
                <a:latin typeface="Century Gothic" pitchFamily="34" charset="0"/>
              </a:rPr>
              <a:t>, </a:t>
            </a:r>
            <a:r>
              <a:rPr lang="en-US" sz="2400" b="1" dirty="0" err="1" smtClean="0">
                <a:latin typeface="Century Gothic" pitchFamily="34" charset="0"/>
              </a:rPr>
              <a:t>dibuat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melandai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turun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kemiringan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maksimum</a:t>
            </a:r>
            <a:r>
              <a:rPr lang="en-US" sz="2400" b="1" dirty="0" smtClean="0">
                <a:latin typeface="Century Gothic" pitchFamily="34" charset="0"/>
              </a:rPr>
              <a:t> 1%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Century Gothic" pitchFamily="34" charset="0"/>
              </a:rPr>
              <a:t>Prinsip-prinsip</a:t>
            </a:r>
            <a:r>
              <a:rPr lang="en-US" sz="28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entury Gothic" pitchFamily="34" charset="0"/>
              </a:rPr>
              <a:t>Pengemasan</a:t>
            </a:r>
            <a:r>
              <a:rPr lang="en-US" sz="28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entury Gothic" pitchFamily="34" charset="0"/>
              </a:rPr>
              <a:t>dan</a:t>
            </a:r>
            <a:r>
              <a:rPr lang="en-US" sz="28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entury Gothic" pitchFamily="34" charset="0"/>
              </a:rPr>
              <a:t>Penyimpanan</a:t>
            </a:r>
            <a:r>
              <a:rPr lang="en-US" sz="28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entury Gothic" pitchFamily="34" charset="0"/>
              </a:rPr>
              <a:t>Limbah</a:t>
            </a:r>
            <a:r>
              <a:rPr lang="en-US" sz="2800" b="1" dirty="0" smtClean="0">
                <a:solidFill>
                  <a:srgbClr val="C00000"/>
                </a:solidFill>
                <a:latin typeface="Century Gothic" pitchFamily="34" charset="0"/>
              </a:rPr>
              <a:t> B3</a:t>
            </a:r>
            <a:endParaRPr lang="en-US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201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-4811"/>
            <a:ext cx="7772400" cy="771623"/>
          </a:xfrm>
          <a:ln/>
        </p:spPr>
        <p:txBody>
          <a:bodyPr lIns="90000" tIns="46800" rIns="90000" bIns="46800" anchorCtr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/>
              <a:t>PEMINDAHAN </a:t>
            </a:r>
            <a:r>
              <a:rPr lang="en-GB" b="1" dirty="0"/>
              <a:t>B-3</a:t>
            </a:r>
          </a:p>
        </p:txBody>
      </p:sp>
      <p:pic>
        <p:nvPicPr>
          <p:cNvPr id="73730" name="Picture 2" descr="D:\Documents\gambar limbah b3 58.jpg"/>
          <p:cNvPicPr>
            <a:picLocks noChangeAspect="1" noChangeArrowheads="1"/>
          </p:cNvPicPr>
          <p:nvPr/>
        </p:nvPicPr>
        <p:blipFill>
          <a:blip r:embed="rId3" cstate="print">
            <a:lum bright="-8000" contrast="19000"/>
          </a:blip>
          <a:srcRect/>
          <a:stretch>
            <a:fillRect/>
          </a:stretch>
        </p:blipFill>
        <p:spPr bwMode="auto">
          <a:xfrm>
            <a:off x="228600" y="762000"/>
            <a:ext cx="7514376" cy="5867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838200"/>
            <a:ext cx="8458200" cy="5791200"/>
          </a:xfrm>
          <a:prstGeom prst="rect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81000" y="958820"/>
            <a:ext cx="8305800" cy="4895828"/>
          </a:xfrm>
          <a:prstGeom prst="rect">
            <a:avLst/>
          </a:prstGeom>
          <a:ln/>
        </p:spPr>
        <p:txBody>
          <a:bodyPr vert="horz" wrap="square" lIns="90000" tIns="46800" rIns="90000" bIns="46800" rtlCol="0">
            <a:spAutoFit/>
          </a:bodyPr>
          <a:lstStyle/>
          <a:p>
            <a:pPr>
              <a:spcBef>
                <a:spcPts val="85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 b="1" dirty="0" smtClean="0"/>
              <a:t> </a:t>
            </a:r>
            <a:r>
              <a:rPr lang="en-GB" sz="2800" b="1" dirty="0" smtClean="0">
                <a:latin typeface="Century Gothic" pitchFamily="34" charset="0"/>
              </a:rPr>
              <a:t>Yang </a:t>
            </a:r>
            <a:r>
              <a:rPr lang="en-GB" sz="2800" b="1" dirty="0" err="1" smtClean="0">
                <a:latin typeface="Century Gothic" pitchFamily="34" charset="0"/>
              </a:rPr>
              <a:t>harus</a:t>
            </a:r>
            <a:r>
              <a:rPr lang="en-GB" sz="2800" b="1" dirty="0" smtClean="0">
                <a:latin typeface="Century Gothic" pitchFamily="34" charset="0"/>
              </a:rPr>
              <a:t> </a:t>
            </a:r>
            <a:r>
              <a:rPr lang="en-GB" sz="2800" b="1" dirty="0" err="1" smtClean="0">
                <a:latin typeface="Century Gothic" pitchFamily="34" charset="0"/>
              </a:rPr>
              <a:t>diperhatikan</a:t>
            </a:r>
            <a:r>
              <a:rPr lang="en-GB" sz="2800" b="1" dirty="0" smtClean="0">
                <a:latin typeface="Century Gothic" pitchFamily="34" charset="0"/>
              </a:rPr>
              <a:t> :</a:t>
            </a:r>
          </a:p>
          <a:p>
            <a:pPr>
              <a:spcBef>
                <a:spcPts val="85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dirty="0" smtClean="0">
                <a:latin typeface="Century Gothic" pitchFamily="34" charset="0"/>
              </a:rPr>
              <a:t>- </a:t>
            </a:r>
            <a:r>
              <a:rPr lang="en-GB" sz="2800" b="1" u="sng" dirty="0" smtClean="0">
                <a:latin typeface="Century Gothic" pitchFamily="34" charset="0"/>
              </a:rPr>
              <a:t>KESELAMATAN BAHAN</a:t>
            </a:r>
          </a:p>
          <a:p>
            <a:pPr>
              <a:spcBef>
                <a:spcPts val="600"/>
              </a:spcBef>
              <a:buClr>
                <a:srgbClr val="FFFF00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i="1" dirty="0" smtClean="0">
                <a:latin typeface="Century Gothic" pitchFamily="34" charset="0"/>
              </a:rPr>
              <a:t>         </a:t>
            </a:r>
            <a:r>
              <a:rPr lang="en-GB" sz="2400" b="1" i="1" dirty="0" err="1" smtClean="0">
                <a:latin typeface="Century Gothic" pitchFamily="34" charset="0"/>
              </a:rPr>
              <a:t>Misalnya</a:t>
            </a:r>
            <a:r>
              <a:rPr lang="en-GB" sz="2400" b="1" i="1" dirty="0" smtClean="0">
                <a:latin typeface="Century Gothic" pitchFamily="34" charset="0"/>
              </a:rPr>
              <a:t> : </a:t>
            </a:r>
          </a:p>
          <a:p>
            <a:pPr marL="914400" indent="-914400">
              <a:spcBef>
                <a:spcPts val="600"/>
              </a:spcBef>
              <a:buClr>
                <a:srgbClr val="FFFF00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i="1" dirty="0" smtClean="0">
                <a:latin typeface="Century Gothic" pitchFamily="34" charset="0"/>
              </a:rPr>
              <a:t>         -  </a:t>
            </a:r>
            <a:r>
              <a:rPr lang="en-GB" sz="2400" b="1" i="1" dirty="0" err="1" smtClean="0">
                <a:latin typeface="Century Gothic" pitchFamily="34" charset="0"/>
              </a:rPr>
              <a:t>Periksa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keadaan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kemasannya</a:t>
            </a:r>
            <a:r>
              <a:rPr lang="en-GB" sz="2400" b="1" i="1" dirty="0" smtClean="0">
                <a:latin typeface="Century Gothic" pitchFamily="34" charset="0"/>
              </a:rPr>
              <a:t> (</a:t>
            </a:r>
            <a:r>
              <a:rPr lang="en-GB" sz="2400" b="1" i="1" dirty="0" err="1" smtClean="0">
                <a:latin typeface="Century Gothic" pitchFamily="34" charset="0"/>
              </a:rPr>
              <a:t>tertutup</a:t>
            </a:r>
            <a:r>
              <a:rPr lang="en-GB" sz="2400" b="1" i="1" dirty="0" smtClean="0">
                <a:latin typeface="Century Gothic" pitchFamily="34" charset="0"/>
              </a:rPr>
              <a:t> ; </a:t>
            </a:r>
            <a:r>
              <a:rPr lang="en-GB" sz="2400" b="1" i="1" dirty="0" err="1" smtClean="0">
                <a:latin typeface="Century Gothic" pitchFamily="34" charset="0"/>
              </a:rPr>
              <a:t>tdk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bocor</a:t>
            </a:r>
            <a:r>
              <a:rPr lang="en-GB" sz="2400" b="1" i="1" dirty="0" smtClean="0">
                <a:latin typeface="Century Gothic" pitchFamily="34" charset="0"/>
              </a:rPr>
              <a:t> ?) </a:t>
            </a:r>
            <a:endParaRPr lang="en-GB" sz="2400" b="1" dirty="0" smtClean="0">
              <a:latin typeface="Century Gothic" pitchFamily="34" charset="0"/>
            </a:endParaRPr>
          </a:p>
          <a:p>
            <a:pPr>
              <a:spcBef>
                <a:spcPts val="85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dirty="0" smtClean="0">
                <a:latin typeface="Century Gothic" pitchFamily="34" charset="0"/>
              </a:rPr>
              <a:t>- </a:t>
            </a:r>
            <a:r>
              <a:rPr lang="en-GB" sz="2800" b="1" u="sng" dirty="0" smtClean="0">
                <a:latin typeface="Century Gothic" pitchFamily="34" charset="0"/>
              </a:rPr>
              <a:t>KESELAMATAN ORANG</a:t>
            </a:r>
            <a:r>
              <a:rPr lang="en-GB" sz="2800" b="1" dirty="0" smtClean="0">
                <a:latin typeface="Century Gothic" pitchFamily="34" charset="0"/>
              </a:rPr>
              <a:t>  </a:t>
            </a:r>
          </a:p>
          <a:p>
            <a:pPr>
              <a:spcBef>
                <a:spcPts val="600"/>
              </a:spcBef>
              <a:buClr>
                <a:srgbClr val="66FFFF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i="1" dirty="0" smtClean="0">
                <a:latin typeface="Century Gothic" pitchFamily="34" charset="0"/>
              </a:rPr>
              <a:t>         </a:t>
            </a:r>
            <a:r>
              <a:rPr lang="en-GB" sz="2400" b="1" i="1" dirty="0" err="1" smtClean="0">
                <a:latin typeface="Century Gothic" pitchFamily="34" charset="0"/>
              </a:rPr>
              <a:t>Misalnya</a:t>
            </a:r>
            <a:r>
              <a:rPr lang="en-GB" sz="2400" b="1" i="1" dirty="0" smtClean="0">
                <a:latin typeface="Century Gothic" pitchFamily="34" charset="0"/>
              </a:rPr>
              <a:t> : </a:t>
            </a:r>
          </a:p>
          <a:p>
            <a:pPr>
              <a:spcBef>
                <a:spcPts val="600"/>
              </a:spcBef>
              <a:buClr>
                <a:srgbClr val="66FFFF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i="1" dirty="0" smtClean="0">
                <a:latin typeface="Century Gothic" pitchFamily="34" charset="0"/>
              </a:rPr>
              <a:t>         -  </a:t>
            </a:r>
            <a:r>
              <a:rPr lang="en-GB" sz="2400" b="1" i="1" dirty="0" err="1" smtClean="0">
                <a:latin typeface="Century Gothic" pitchFamily="34" charset="0"/>
              </a:rPr>
              <a:t>Perhatikan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cara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angkat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yg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benar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dan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aman</a:t>
            </a:r>
            <a:r>
              <a:rPr lang="en-GB" sz="2400" b="1" i="1" dirty="0" smtClean="0">
                <a:latin typeface="Century Gothic" pitchFamily="34" charset="0"/>
              </a:rPr>
              <a:t>.</a:t>
            </a:r>
          </a:p>
          <a:p>
            <a:pPr marL="1079500" indent="-1079500">
              <a:spcBef>
                <a:spcPts val="600"/>
              </a:spcBef>
              <a:buClr>
                <a:srgbClr val="66FFFF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i="1" dirty="0" smtClean="0">
                <a:latin typeface="Century Gothic" pitchFamily="34" charset="0"/>
              </a:rPr>
              <a:t>         -  </a:t>
            </a:r>
            <a:r>
              <a:rPr lang="en-GB" sz="2400" b="1" i="1" dirty="0" err="1" smtClean="0">
                <a:latin typeface="Century Gothic" pitchFamily="34" charset="0"/>
              </a:rPr>
              <a:t>Masukan</a:t>
            </a:r>
            <a:r>
              <a:rPr lang="en-GB" sz="2400" b="1" i="1" dirty="0" smtClean="0">
                <a:latin typeface="Century Gothic" pitchFamily="34" charset="0"/>
              </a:rPr>
              <a:t> B-3 </a:t>
            </a:r>
            <a:r>
              <a:rPr lang="en-GB" sz="2400" b="1" i="1" dirty="0" err="1" smtClean="0">
                <a:latin typeface="Century Gothic" pitchFamily="34" charset="0"/>
              </a:rPr>
              <a:t>yg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dibawa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dalam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wadah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tdk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mudah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pecah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690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-4811"/>
            <a:ext cx="7772400" cy="771623"/>
          </a:xfrm>
          <a:ln/>
        </p:spPr>
        <p:txBody>
          <a:bodyPr lIns="90000" tIns="46800" rIns="90000" bIns="46800" anchorCtr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/>
              <a:t>PEMINDAHAN </a:t>
            </a:r>
            <a:r>
              <a:rPr lang="en-GB" b="1" dirty="0"/>
              <a:t>B-3</a:t>
            </a:r>
          </a:p>
        </p:txBody>
      </p:sp>
      <p:pic>
        <p:nvPicPr>
          <p:cNvPr id="73730" name="Picture 2" descr="D:\Documents\gambar limbah b3 58.jpg"/>
          <p:cNvPicPr>
            <a:picLocks noChangeAspect="1" noChangeArrowheads="1"/>
          </p:cNvPicPr>
          <p:nvPr/>
        </p:nvPicPr>
        <p:blipFill>
          <a:blip r:embed="rId3" cstate="print">
            <a:lum bright="-8000" contrast="19000"/>
          </a:blip>
          <a:srcRect/>
          <a:stretch>
            <a:fillRect/>
          </a:stretch>
        </p:blipFill>
        <p:spPr bwMode="auto">
          <a:xfrm>
            <a:off x="228600" y="762000"/>
            <a:ext cx="7514376" cy="5867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838200"/>
            <a:ext cx="8458200" cy="5791200"/>
          </a:xfrm>
          <a:prstGeom prst="rect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81000" y="958820"/>
            <a:ext cx="8305800" cy="2926058"/>
          </a:xfrm>
          <a:prstGeom prst="rect">
            <a:avLst/>
          </a:prstGeom>
          <a:ln/>
        </p:spPr>
        <p:txBody>
          <a:bodyPr vert="horz" wrap="square" lIns="90000" tIns="46800" rIns="90000" bIns="46800" rtlCol="0">
            <a:spAutoFit/>
          </a:bodyPr>
          <a:lstStyle/>
          <a:p>
            <a:pPr>
              <a:spcBef>
                <a:spcPts val="85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 b="1" dirty="0" smtClean="0"/>
              <a:t>- </a:t>
            </a:r>
            <a:r>
              <a:rPr lang="en-GB" sz="2800" b="1" u="sng" dirty="0" smtClean="0">
                <a:latin typeface="Century Gothic" pitchFamily="34" charset="0"/>
              </a:rPr>
              <a:t>KESELAMATAN LINGKUNGAN</a:t>
            </a:r>
            <a:r>
              <a:rPr lang="en-GB" sz="2800" b="1" dirty="0" smtClean="0">
                <a:latin typeface="Century Gothic" pitchFamily="34" charset="0"/>
              </a:rPr>
              <a:t> </a:t>
            </a:r>
          </a:p>
          <a:p>
            <a:pPr marL="1035050" indent="-1035050">
              <a:spcBef>
                <a:spcPts val="600"/>
              </a:spcBef>
              <a:buClr>
                <a:srgbClr val="FFCCFF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i="1" dirty="0" smtClean="0">
                <a:latin typeface="Century Gothic" pitchFamily="34" charset="0"/>
              </a:rPr>
              <a:t>         </a:t>
            </a:r>
            <a:r>
              <a:rPr lang="en-GB" sz="2400" b="1" i="1" dirty="0" err="1" smtClean="0">
                <a:latin typeface="Century Gothic" pitchFamily="34" charset="0"/>
              </a:rPr>
              <a:t>Misalnya</a:t>
            </a:r>
            <a:r>
              <a:rPr lang="en-GB" sz="2400" b="1" i="1" dirty="0" smtClean="0">
                <a:latin typeface="Century Gothic" pitchFamily="34" charset="0"/>
              </a:rPr>
              <a:t> : </a:t>
            </a:r>
          </a:p>
          <a:p>
            <a:pPr marL="1035050" indent="-1035050">
              <a:spcBef>
                <a:spcPts val="600"/>
              </a:spcBef>
              <a:buClr>
                <a:srgbClr val="FFCCFF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i="1" dirty="0" smtClean="0">
                <a:latin typeface="Century Gothic" pitchFamily="34" charset="0"/>
              </a:rPr>
              <a:t>         -  </a:t>
            </a:r>
            <a:r>
              <a:rPr lang="en-GB" sz="2400" b="1" i="1" dirty="0" err="1" smtClean="0">
                <a:latin typeface="Century Gothic" pitchFamily="34" charset="0"/>
              </a:rPr>
              <a:t>Hindari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oli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yg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tercecer</a:t>
            </a:r>
            <a:r>
              <a:rPr lang="en-GB" sz="2400" b="1" i="1" dirty="0" smtClean="0">
                <a:latin typeface="Century Gothic" pitchFamily="34" charset="0"/>
              </a:rPr>
              <a:t> (</a:t>
            </a:r>
            <a:r>
              <a:rPr lang="en-GB" sz="2400" b="1" i="1" dirty="0" err="1" smtClean="0">
                <a:latin typeface="Century Gothic" pitchFamily="34" charset="0"/>
              </a:rPr>
              <a:t>orang</a:t>
            </a:r>
            <a:r>
              <a:rPr lang="en-GB" sz="2400" b="1" i="1" dirty="0" smtClean="0">
                <a:latin typeface="Century Gothic" pitchFamily="34" charset="0"/>
              </a:rPr>
              <a:t> lain </a:t>
            </a:r>
            <a:r>
              <a:rPr lang="en-GB" sz="2400" b="1" i="1" dirty="0" err="1" smtClean="0">
                <a:latin typeface="Century Gothic" pitchFamily="34" charset="0"/>
              </a:rPr>
              <a:t>dpt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cidera</a:t>
            </a:r>
            <a:r>
              <a:rPr lang="en-GB" sz="2400" b="1" i="1" dirty="0" smtClean="0">
                <a:latin typeface="Century Gothic" pitchFamily="34" charset="0"/>
              </a:rPr>
              <a:t>).</a:t>
            </a:r>
          </a:p>
          <a:p>
            <a:pPr marL="1035050" indent="-1035050">
              <a:spcBef>
                <a:spcPts val="600"/>
              </a:spcBef>
              <a:buClr>
                <a:srgbClr val="FFCCFF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i="1" dirty="0" smtClean="0">
                <a:latin typeface="Century Gothic" pitchFamily="34" charset="0"/>
              </a:rPr>
              <a:t>         -  </a:t>
            </a:r>
            <a:r>
              <a:rPr lang="en-GB" sz="2400" b="1" i="1" dirty="0" err="1" smtClean="0">
                <a:latin typeface="Century Gothic" pitchFamily="34" charset="0"/>
              </a:rPr>
              <a:t>Bahan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yg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dibawa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akan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tumpah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bila</a:t>
            </a:r>
            <a:r>
              <a:rPr lang="en-GB" sz="2400" b="1" i="1" dirty="0" smtClean="0">
                <a:latin typeface="Century Gothic" pitchFamily="34" charset="0"/>
              </a:rPr>
              <a:t> org </a:t>
            </a:r>
            <a:r>
              <a:rPr lang="en-GB" sz="2400" b="1" i="1" dirty="0" err="1" smtClean="0">
                <a:latin typeface="Century Gothic" pitchFamily="34" charset="0"/>
              </a:rPr>
              <a:t>yg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memindahkan</a:t>
            </a:r>
            <a:endParaRPr lang="en-GB" sz="2400" b="1" i="1" dirty="0" smtClean="0">
              <a:latin typeface="Century Gothic" pitchFamily="34" charset="0"/>
            </a:endParaRPr>
          </a:p>
          <a:p>
            <a:pPr marL="1035050" indent="-1035050">
              <a:spcBef>
                <a:spcPts val="600"/>
              </a:spcBef>
              <a:buClr>
                <a:srgbClr val="FFCCFF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i="1" dirty="0" smtClean="0">
                <a:latin typeface="Century Gothic" pitchFamily="34" charset="0"/>
              </a:rPr>
              <a:t>            </a:t>
            </a:r>
            <a:r>
              <a:rPr lang="en-GB" sz="2400" b="1" i="1" dirty="0" err="1" smtClean="0">
                <a:latin typeface="Century Gothic" pitchFamily="34" charset="0"/>
              </a:rPr>
              <a:t>tidak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mampu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melihat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lingkungan</a:t>
            </a:r>
            <a:r>
              <a:rPr lang="en-GB" sz="2400" b="1" i="1" dirty="0" smtClean="0">
                <a:latin typeface="Century Gothic" pitchFamily="34" charset="0"/>
              </a:rPr>
              <a:t> </a:t>
            </a:r>
            <a:r>
              <a:rPr lang="en-GB" sz="2400" b="1" i="1" dirty="0" err="1" smtClean="0">
                <a:latin typeface="Century Gothic" pitchFamily="34" charset="0"/>
              </a:rPr>
              <a:t>sekitar</a:t>
            </a:r>
            <a:r>
              <a:rPr lang="en-GB" sz="2400" b="1" i="1" dirty="0" smtClean="0"/>
              <a:t>. </a:t>
            </a: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2746004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57250"/>
          </a:xfrm>
        </p:spPr>
        <p:txBody>
          <a:bodyPr/>
          <a:lstStyle/>
          <a:p>
            <a:r>
              <a:rPr lang="en-US" sz="3600" b="1" dirty="0" smtClean="0"/>
              <a:t>KESELAMATAN DASAR DI LABORATORIUM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9042"/>
            <a:ext cx="8229600" cy="3442832"/>
          </a:xfrm>
        </p:spPr>
        <p:txBody>
          <a:bodyPr/>
          <a:lstStyle/>
          <a:p>
            <a:pPr algn="just"/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laboratorim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buku</a:t>
            </a:r>
            <a:r>
              <a:rPr lang="en-US" sz="2400" dirty="0"/>
              <a:t> </a:t>
            </a:r>
            <a:r>
              <a:rPr lang="en-US" sz="2400" dirty="0" err="1"/>
              <a:t>pedoman</a:t>
            </a:r>
            <a:r>
              <a:rPr lang="en-US" sz="2400" dirty="0"/>
              <a:t> K3</a:t>
            </a:r>
          </a:p>
          <a:p>
            <a:pPr algn="just"/>
            <a:r>
              <a:rPr lang="en-US" sz="2400" dirty="0" err="1"/>
              <a:t>Laboratorium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kotak</a:t>
            </a:r>
            <a:r>
              <a:rPr lang="en-US" sz="2400" dirty="0"/>
              <a:t> P3K</a:t>
            </a:r>
          </a:p>
          <a:p>
            <a:pPr algn="just"/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pengunjung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dibatasi</a:t>
            </a:r>
            <a:endParaRPr lang="en-US" sz="2400" dirty="0"/>
          </a:p>
          <a:p>
            <a:pPr algn="just"/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makan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minum</a:t>
            </a:r>
            <a:r>
              <a:rPr lang="en-US" sz="2400" dirty="0"/>
              <a:t> di </a:t>
            </a:r>
            <a:r>
              <a:rPr lang="en-US" sz="2400" dirty="0" err="1"/>
              <a:t>Laboratotium</a:t>
            </a:r>
            <a:endParaRPr lang="en-US" sz="2400" dirty="0"/>
          </a:p>
          <a:p>
            <a:pPr algn="just"/>
            <a:r>
              <a:rPr lang="en-US" sz="2400" dirty="0" err="1"/>
              <a:t>Gunakan</a:t>
            </a:r>
            <a:r>
              <a:rPr lang="en-US" sz="2400" dirty="0"/>
              <a:t> </a:t>
            </a:r>
            <a:r>
              <a:rPr lang="en-US" sz="2400" dirty="0" err="1"/>
              <a:t>pakaian</a:t>
            </a:r>
            <a:r>
              <a:rPr lang="en-US" sz="2400" dirty="0"/>
              <a:t> </a:t>
            </a:r>
            <a:r>
              <a:rPr lang="en-US" sz="2400" dirty="0" err="1"/>
              <a:t>pelindung</a:t>
            </a:r>
            <a:r>
              <a:rPr lang="en-US" sz="2400" dirty="0"/>
              <a:t> (APD) </a:t>
            </a:r>
            <a:r>
              <a:rPr lang="en-US" sz="2400" dirty="0" err="1"/>
              <a:t>lengkap</a:t>
            </a:r>
            <a:endParaRPr lang="en-US" sz="2400" dirty="0"/>
          </a:p>
          <a:p>
            <a:pPr algn="just"/>
            <a:r>
              <a:rPr lang="en-US" sz="2400" dirty="0" err="1"/>
              <a:t>Anggap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specimen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infeksius</a:t>
            </a:r>
            <a:r>
              <a:rPr lang="en-US" sz="2400" dirty="0"/>
              <a:t> </a:t>
            </a:r>
          </a:p>
          <a:p>
            <a:pPr algn="just"/>
            <a:r>
              <a:rPr lang="en-US" sz="2400" dirty="0" err="1"/>
              <a:t>Letakkan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specimen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aman</a:t>
            </a:r>
            <a:endParaRPr lang="en-US" sz="2400" dirty="0"/>
          </a:p>
          <a:p>
            <a:pPr algn="just"/>
            <a:r>
              <a:rPr lang="en-US" sz="2400" dirty="0" err="1"/>
              <a:t>Jangan</a:t>
            </a:r>
            <a:r>
              <a:rPr lang="en-US" sz="2400" dirty="0"/>
              <a:t> </a:t>
            </a:r>
            <a:r>
              <a:rPr lang="en-US" sz="2400" dirty="0" err="1"/>
              <a:t>memipet</a:t>
            </a:r>
            <a:r>
              <a:rPr lang="en-US" sz="2400" dirty="0"/>
              <a:t> </a:t>
            </a:r>
            <a:r>
              <a:rPr lang="en-US" sz="2400" dirty="0" err="1"/>
              <a:t>apapun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mulut</a:t>
            </a:r>
            <a:endParaRPr lang="en-US" sz="2400" dirty="0"/>
          </a:p>
          <a:p>
            <a:pPr algn="just"/>
            <a:r>
              <a:rPr lang="en-US" sz="2400" dirty="0" err="1"/>
              <a:t>Bungkus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specimen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pembungkus</a:t>
            </a:r>
            <a:r>
              <a:rPr lang="en-US" sz="2400" dirty="0"/>
              <a:t> </a:t>
            </a:r>
            <a:r>
              <a:rPr lang="en-US" sz="2400" dirty="0" err="1"/>
              <a:t>kedap</a:t>
            </a:r>
            <a:r>
              <a:rPr lang="en-US" sz="2400" dirty="0"/>
              <a:t> air</a:t>
            </a:r>
          </a:p>
          <a:p>
            <a:pPr marL="0" indent="0" algn="just">
              <a:buNone/>
            </a:pPr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91537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just">
              <a:buNone/>
            </a:pPr>
            <a:endParaRPr lang="en-US" sz="2200" dirty="0" smtClean="0"/>
          </a:p>
          <a:p>
            <a:pPr marL="0" indent="0" algn="just">
              <a:buNone/>
            </a:pPr>
            <a:endParaRPr lang="en-US" sz="2200" dirty="0"/>
          </a:p>
          <a:p>
            <a:pPr marL="0" indent="0" algn="just">
              <a:buNone/>
            </a:pPr>
            <a:endParaRPr lang="en-US" sz="2200" dirty="0" err="1" smtClean="0"/>
          </a:p>
          <a:p>
            <a:pPr marL="0" indent="0" algn="ctr">
              <a:buNone/>
            </a:pPr>
            <a:r>
              <a:rPr lang="ar-AE" dirty="0"/>
              <a:t>ﻭَﻓِﻲ ﺍﻟْﺄَﺭْﺽِ ﺁﻳَﺎﺕٌ ﻟِﻠْﻤُﻮﻗِﻨِﻴﻦﻭَﻓِﻲ ﺃَﻧْﻔُﺴِﻜُﻢْ ۚﺃَﻓَﻠَﺎ ﺗُﺒْﺼِﺮُﻭﻥ</a:t>
            </a:r>
            <a:endParaRPr lang="en-US" dirty="0" err="1"/>
          </a:p>
          <a:p>
            <a:pPr marL="0" indent="0" algn="just">
              <a:buNone/>
            </a:pPr>
            <a:endParaRPr lang="en-US" sz="2200" i="1" dirty="0" smtClean="0"/>
          </a:p>
          <a:p>
            <a:pPr marL="0" indent="0" algn="just">
              <a:buNone/>
            </a:pPr>
            <a:r>
              <a:rPr lang="en-US" sz="2200" i="1" dirty="0" smtClean="0"/>
              <a:t>“Dan </a:t>
            </a:r>
            <a:r>
              <a:rPr lang="en-US" sz="2200" i="1" dirty="0"/>
              <a:t>di </a:t>
            </a:r>
            <a:r>
              <a:rPr lang="en-US" sz="2200" i="1" dirty="0" err="1"/>
              <a:t>bumi</a:t>
            </a:r>
            <a:r>
              <a:rPr lang="en-US" sz="2200" i="1" dirty="0"/>
              <a:t> </a:t>
            </a:r>
            <a:r>
              <a:rPr lang="en-US" sz="2200" i="1" dirty="0" err="1"/>
              <a:t>itu</a:t>
            </a:r>
            <a:r>
              <a:rPr lang="en-US" sz="2200" i="1" dirty="0"/>
              <a:t> </a:t>
            </a:r>
            <a:r>
              <a:rPr lang="en-US" sz="2200" i="1" dirty="0" err="1"/>
              <a:t>terdapat</a:t>
            </a:r>
            <a:r>
              <a:rPr lang="en-US" sz="2200" i="1" dirty="0"/>
              <a:t> </a:t>
            </a:r>
            <a:r>
              <a:rPr lang="en-US" sz="2200" i="1" dirty="0" err="1" smtClean="0"/>
              <a:t>tanda-tanda</a:t>
            </a:r>
            <a:r>
              <a:rPr lang="en-US" sz="2200" i="1" dirty="0" smtClean="0"/>
              <a:t> (</a:t>
            </a:r>
            <a:r>
              <a:rPr lang="en-US" sz="2200" i="1" dirty="0" err="1" smtClean="0"/>
              <a:t>kekuasaan</a:t>
            </a:r>
            <a:r>
              <a:rPr lang="en-US" sz="2200" i="1" dirty="0" smtClean="0"/>
              <a:t> </a:t>
            </a:r>
            <a:r>
              <a:rPr lang="en-US" sz="2200" i="1" dirty="0"/>
              <a:t>Allah) </a:t>
            </a:r>
            <a:r>
              <a:rPr lang="en-US" sz="2200" i="1" dirty="0" err="1"/>
              <a:t>bagi</a:t>
            </a:r>
            <a:r>
              <a:rPr lang="en-US" sz="2200" i="1" dirty="0"/>
              <a:t> orang-orang yang </a:t>
            </a:r>
            <a:r>
              <a:rPr lang="en-US" sz="2200" i="1" dirty="0" err="1"/>
              <a:t>yakin</a:t>
            </a:r>
            <a:r>
              <a:rPr lang="en-US" sz="2200" i="1" dirty="0"/>
              <a:t>, </a:t>
            </a:r>
            <a:r>
              <a:rPr lang="en-US" sz="2200" i="1" dirty="0" err="1"/>
              <a:t>dan</a:t>
            </a:r>
            <a:r>
              <a:rPr lang="en-US" sz="2200" i="1" dirty="0"/>
              <a:t> (juga) </a:t>
            </a:r>
            <a:r>
              <a:rPr lang="en-US" sz="2200" i="1" dirty="0" err="1"/>
              <a:t>pada</a:t>
            </a:r>
            <a:r>
              <a:rPr lang="en-US" sz="2200" i="1" dirty="0"/>
              <a:t> </a:t>
            </a:r>
            <a:r>
              <a:rPr lang="en-US" sz="2200" i="1" dirty="0" err="1" smtClean="0"/>
              <a:t>dirimu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sendiri</a:t>
            </a:r>
            <a:r>
              <a:rPr lang="en-US" sz="2200" i="1" dirty="0" smtClean="0"/>
              <a:t>. </a:t>
            </a:r>
            <a:r>
              <a:rPr lang="en-US" sz="2200" i="1" dirty="0" err="1" smtClean="0"/>
              <a:t>Maka</a:t>
            </a:r>
            <a:r>
              <a:rPr lang="en-US" sz="2200" i="1" dirty="0" smtClean="0"/>
              <a:t> </a:t>
            </a:r>
            <a:r>
              <a:rPr lang="en-US" sz="2200" i="1" dirty="0" err="1"/>
              <a:t>apakah</a:t>
            </a:r>
            <a:r>
              <a:rPr lang="en-US" sz="2200" i="1" dirty="0"/>
              <a:t> </a:t>
            </a:r>
            <a:r>
              <a:rPr lang="en-US" sz="2200" i="1" dirty="0" err="1"/>
              <a:t>kamu</a:t>
            </a:r>
            <a:r>
              <a:rPr lang="en-US" sz="2200" i="1" dirty="0"/>
              <a:t> </a:t>
            </a:r>
            <a:r>
              <a:rPr lang="en-US" sz="2200" i="1" dirty="0" err="1"/>
              <a:t>tiada</a:t>
            </a:r>
            <a:r>
              <a:rPr lang="en-US" sz="2200" i="1" dirty="0"/>
              <a:t> </a:t>
            </a:r>
            <a:r>
              <a:rPr lang="en-US" sz="2200" i="1" dirty="0" err="1"/>
              <a:t>memperhatikan</a:t>
            </a:r>
            <a:r>
              <a:rPr lang="en-US" sz="2200" i="1" dirty="0" smtClean="0"/>
              <a:t>?”</a:t>
            </a:r>
            <a:r>
              <a:rPr lang="en-US" sz="2400" i="1" dirty="0"/>
              <a:t> </a:t>
            </a:r>
            <a:r>
              <a:rPr lang="en-US" sz="2400" dirty="0" smtClean="0"/>
              <a:t>(QS</a:t>
            </a:r>
            <a:r>
              <a:rPr lang="en-US" sz="2400" dirty="0"/>
              <a:t>. Adz </a:t>
            </a:r>
            <a:r>
              <a:rPr lang="en-US" sz="2400" dirty="0" err="1"/>
              <a:t>Dzariyat</a:t>
            </a:r>
            <a:r>
              <a:rPr lang="en-US" sz="2400" dirty="0"/>
              <a:t>: </a:t>
            </a:r>
            <a:r>
              <a:rPr lang="en-US" sz="2400" dirty="0" smtClean="0"/>
              <a:t>20-21).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180133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3602993"/>
          </a:xfrm>
        </p:spPr>
        <p:txBody>
          <a:bodyPr/>
          <a:lstStyle/>
          <a:p>
            <a:pPr algn="just"/>
            <a:r>
              <a:rPr lang="en-US" sz="2400" dirty="0" err="1"/>
              <a:t>Buang</a:t>
            </a:r>
            <a:r>
              <a:rPr lang="en-US" sz="2400" dirty="0"/>
              <a:t> </a:t>
            </a:r>
            <a:r>
              <a:rPr lang="en-US" sz="2400" dirty="0" err="1"/>
              <a:t>jarum</a:t>
            </a:r>
            <a:r>
              <a:rPr lang="en-US" sz="2400" dirty="0"/>
              <a:t>/lancet </a:t>
            </a:r>
            <a:r>
              <a:rPr lang="en-US" sz="2400" dirty="0" err="1"/>
              <a:t>kedalam</a:t>
            </a:r>
            <a:r>
              <a:rPr lang="en-US" sz="2400" dirty="0"/>
              <a:t> </a:t>
            </a:r>
            <a:r>
              <a:rPr lang="en-US" sz="2400" dirty="0" err="1"/>
              <a:t>wadah</a:t>
            </a:r>
            <a:r>
              <a:rPr lang="en-US" sz="2400" dirty="0"/>
              <a:t> </a:t>
            </a:r>
            <a:r>
              <a:rPr lang="en-US" sz="2400" dirty="0" err="1"/>
              <a:t>sampah</a:t>
            </a:r>
            <a:r>
              <a:rPr lang="en-US" sz="2400" dirty="0"/>
              <a:t> </a:t>
            </a:r>
            <a:r>
              <a:rPr lang="en-US" sz="2400" dirty="0" err="1"/>
              <a:t>berlabel</a:t>
            </a:r>
            <a:r>
              <a:rPr lang="en-US" sz="2400" dirty="0"/>
              <a:t> “</a:t>
            </a:r>
            <a:r>
              <a:rPr lang="en-US" sz="2400" dirty="0" err="1"/>
              <a:t>tajam</a:t>
            </a:r>
            <a:r>
              <a:rPr lang="en-US" sz="2400" dirty="0"/>
              <a:t>”. </a:t>
            </a:r>
            <a:r>
              <a:rPr lang="en-US" sz="2400" dirty="0" err="1"/>
              <a:t>Lalu</a:t>
            </a:r>
            <a:r>
              <a:rPr lang="en-US" sz="2400" dirty="0"/>
              <a:t> di-autoclave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direndam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desinfektan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dibakar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dikubur</a:t>
            </a:r>
            <a:r>
              <a:rPr lang="en-US" sz="2400" dirty="0"/>
              <a:t> yang </a:t>
            </a:r>
            <a:r>
              <a:rPr lang="en-US" sz="2400" dirty="0" err="1"/>
              <a:t>dalam</a:t>
            </a:r>
            <a:endParaRPr lang="en-US" sz="2400" dirty="0"/>
          </a:p>
          <a:p>
            <a:pPr algn="just"/>
            <a:r>
              <a:rPr lang="en-US" sz="2400" dirty="0" err="1"/>
              <a:t>Tutup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tumpahan</a:t>
            </a:r>
            <a:r>
              <a:rPr lang="en-US" sz="2400" dirty="0"/>
              <a:t> specimen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tabung</a:t>
            </a:r>
            <a:r>
              <a:rPr lang="en-US" sz="2400" dirty="0"/>
              <a:t> </a:t>
            </a:r>
            <a:r>
              <a:rPr lang="en-US" sz="2400" dirty="0" err="1"/>
              <a:t>kultur</a:t>
            </a:r>
            <a:r>
              <a:rPr lang="en-US" sz="2400" dirty="0"/>
              <a:t> yang </a:t>
            </a:r>
            <a:r>
              <a:rPr lang="en-US" sz="2400" dirty="0" err="1"/>
              <a:t>pecah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kain</a:t>
            </a:r>
            <a:r>
              <a:rPr lang="en-US" sz="2400" dirty="0"/>
              <a:t> yang </a:t>
            </a:r>
            <a:r>
              <a:rPr lang="en-US" sz="2400" dirty="0" err="1"/>
              <a:t>dibasahi</a:t>
            </a:r>
            <a:r>
              <a:rPr lang="en-US" sz="2400" dirty="0"/>
              <a:t> </a:t>
            </a:r>
            <a:r>
              <a:rPr lang="en-US" sz="2400" dirty="0" err="1"/>
              <a:t>desinfektan</a:t>
            </a:r>
            <a:endParaRPr lang="en-US" sz="2400" dirty="0"/>
          </a:p>
          <a:p>
            <a:pPr algn="just"/>
            <a:r>
              <a:rPr lang="en-US" sz="2400" dirty="0" err="1"/>
              <a:t>Cuci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benar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bekerja</a:t>
            </a:r>
            <a:endParaRPr lang="en-US" sz="2400" dirty="0"/>
          </a:p>
          <a:p>
            <a:pPr algn="just"/>
            <a:r>
              <a:rPr lang="en-US" sz="2400" dirty="0"/>
              <a:t>Specimen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dibuang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kardus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pot </a:t>
            </a:r>
            <a:r>
              <a:rPr lang="en-US" sz="2400" dirty="0" err="1"/>
              <a:t>plastik</a:t>
            </a:r>
            <a:r>
              <a:rPr lang="en-US" sz="2400" dirty="0"/>
              <a:t>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dpt</a:t>
            </a:r>
            <a:r>
              <a:rPr lang="en-US" sz="2400" dirty="0"/>
              <a:t> </a:t>
            </a:r>
            <a:r>
              <a:rPr lang="en-US" sz="2400" dirty="0" err="1"/>
              <a:t>dihancurkan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tabung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botol</a:t>
            </a:r>
            <a:r>
              <a:rPr lang="en-US" sz="2400" dirty="0"/>
              <a:t> </a:t>
            </a:r>
            <a:r>
              <a:rPr lang="en-US" sz="2400" dirty="0" err="1"/>
              <a:t>gelas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dibersihkan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8542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229"/>
            <a:ext cx="8229600" cy="621016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en-US" sz="2100" b="1" dirty="0" err="1"/>
              <a:t>Bekerja</a:t>
            </a:r>
            <a:r>
              <a:rPr lang="en-US" sz="2100" b="1" dirty="0"/>
              <a:t> </a:t>
            </a:r>
            <a:r>
              <a:rPr lang="en-US" sz="2100" b="1" dirty="0" err="1"/>
              <a:t>Aman</a:t>
            </a:r>
            <a:endParaRPr lang="id-ID" sz="21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974929576"/>
              </p:ext>
            </p:extLst>
          </p:nvPr>
        </p:nvGraphicFramePr>
        <p:xfrm>
          <a:off x="1485900" y="1905000"/>
          <a:ext cx="6343650" cy="386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Down Arrow 4"/>
          <p:cNvSpPr/>
          <p:nvPr/>
        </p:nvSpPr>
        <p:spPr bwMode="auto">
          <a:xfrm>
            <a:off x="4467786" y="3382390"/>
            <a:ext cx="312644" cy="46392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/>
          </p:nvPr>
        </p:nvGraphicFramePr>
        <p:xfrm>
          <a:off x="1501028" y="2762251"/>
          <a:ext cx="5943600" cy="2249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Down Arrow 6"/>
          <p:cNvSpPr/>
          <p:nvPr/>
        </p:nvSpPr>
        <p:spPr bwMode="auto">
          <a:xfrm rot="10800000">
            <a:off x="6820931" y="4351124"/>
            <a:ext cx="259493" cy="500449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/>
          </a:p>
        </p:txBody>
      </p:sp>
      <p:sp>
        <p:nvSpPr>
          <p:cNvPr id="8" name="Rectangle 7"/>
          <p:cNvSpPr/>
          <p:nvPr/>
        </p:nvSpPr>
        <p:spPr bwMode="auto">
          <a:xfrm>
            <a:off x="6049407" y="4860840"/>
            <a:ext cx="1872821" cy="689597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Menitikberatkan</a:t>
            </a:r>
            <a:r>
              <a:rPr lang="en-US" sz="13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5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13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5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objek</a:t>
            </a:r>
            <a:r>
              <a:rPr lang="en-US" sz="13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5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penelitian</a:t>
            </a:r>
            <a:r>
              <a:rPr lang="en-US" sz="13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agar </a:t>
            </a:r>
            <a:r>
              <a:rPr lang="en-US" sz="135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aman</a:t>
            </a:r>
            <a:r>
              <a:rPr lang="en-US" sz="13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5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sz="13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5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lingkungan</a:t>
            </a:r>
            <a:r>
              <a:rPr lang="en-US" sz="13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18896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7115"/>
            <a:ext cx="8229600" cy="590760"/>
          </a:xfrm>
          <a:solidFill>
            <a:srgbClr val="FFFF00"/>
          </a:solidFill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2000" b="1" dirty="0"/>
              <a:t>GLP </a:t>
            </a:r>
            <a:r>
              <a:rPr lang="id-ID" sz="2000" b="1" dirty="0"/>
              <a:t>di Lab Mikrobiologi dan Biomedis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0085" y="2103949"/>
            <a:ext cx="74429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 algn="just">
              <a:buAutoNum type="arabicPeriod"/>
            </a:pPr>
            <a:r>
              <a:rPr lang="en-US" sz="2000" dirty="0"/>
              <a:t>M</a:t>
            </a:r>
            <a:r>
              <a:rPr lang="id-ID" sz="2000" dirty="0"/>
              <a:t>encegah penyebaran bahan infeksi</a:t>
            </a:r>
            <a:r>
              <a:rPr lang="en-US" sz="2000" dirty="0"/>
              <a:t>us</a:t>
            </a:r>
            <a:endParaRPr lang="id-ID" sz="2000" dirty="0"/>
          </a:p>
          <a:p>
            <a:pPr marL="385763" indent="-385763" algn="just">
              <a:buAutoNum type="arabicPeriod"/>
            </a:pPr>
            <a:r>
              <a:rPr lang="en-US" sz="2000" dirty="0"/>
              <a:t>M</a:t>
            </a:r>
            <a:r>
              <a:rPr lang="id-ID" sz="2000" dirty="0"/>
              <a:t>encegah tertelan dan terkenanya kulit dan mata oleh bahan infeksi</a:t>
            </a:r>
          </a:p>
          <a:p>
            <a:pPr algn="just"/>
            <a:r>
              <a:rPr lang="id-ID" sz="2000" dirty="0"/>
              <a:t>3.  </a:t>
            </a:r>
            <a:r>
              <a:rPr lang="en-US" sz="2000" dirty="0"/>
              <a:t>  </a:t>
            </a:r>
            <a:r>
              <a:rPr lang="en-US" sz="2000" dirty="0" smtClean="0"/>
              <a:t>M</a:t>
            </a:r>
            <a:r>
              <a:rPr lang="id-ID" sz="2000" dirty="0" smtClean="0"/>
              <a:t>encegah </a:t>
            </a:r>
            <a:r>
              <a:rPr lang="id-ID" sz="2000" dirty="0"/>
              <a:t>tertusuk bahan infeksi</a:t>
            </a:r>
            <a:r>
              <a:rPr lang="en-US" sz="2000" dirty="0"/>
              <a:t>us</a:t>
            </a:r>
            <a:endParaRPr lang="id-ID" sz="2000" dirty="0"/>
          </a:p>
          <a:p>
            <a:pPr marL="385763" indent="-385763" algn="just">
              <a:buAutoNum type="arabicPeriod" startAt="4"/>
            </a:pPr>
            <a:r>
              <a:rPr lang="en-US" sz="2000" dirty="0"/>
              <a:t>M</a:t>
            </a:r>
            <a:r>
              <a:rPr lang="id-ID" sz="2000" dirty="0"/>
              <a:t>enggunakan pipet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benar</a:t>
            </a:r>
            <a:endParaRPr lang="id-ID" sz="2000" dirty="0"/>
          </a:p>
          <a:p>
            <a:pPr marL="385763" indent="-385763" algn="just">
              <a:buAutoNum type="arabicPeriod" startAt="4"/>
            </a:pPr>
            <a:r>
              <a:rPr lang="en-US" sz="2000" dirty="0"/>
              <a:t>M</a:t>
            </a:r>
            <a:r>
              <a:rPr lang="id-ID" sz="2000" dirty="0"/>
              <a:t>enggunakan sentrifuse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benar</a:t>
            </a:r>
            <a:endParaRPr lang="id-ID" sz="2000" dirty="0"/>
          </a:p>
          <a:p>
            <a:pPr marL="385763" indent="-385763" algn="just">
              <a:buAutoNum type="arabicPeriod" startAt="4"/>
            </a:pPr>
            <a:r>
              <a:rPr lang="en-US" sz="2000" dirty="0"/>
              <a:t>M</a:t>
            </a:r>
            <a:r>
              <a:rPr lang="id-ID" sz="2000" dirty="0"/>
              <a:t>enggunakan alat pendingin dan lemari pembeku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benar</a:t>
            </a:r>
            <a:endParaRPr lang="id-ID" sz="2000" dirty="0"/>
          </a:p>
          <a:p>
            <a:pPr marL="385763" indent="-385763" algn="just">
              <a:buAutoNum type="arabicPeriod" startAt="4"/>
            </a:pPr>
            <a:r>
              <a:rPr lang="en-US" sz="2000" dirty="0"/>
              <a:t>M</a:t>
            </a:r>
            <a:r>
              <a:rPr lang="id-ID" sz="2000" dirty="0"/>
              <a:t>embuka ampul berisi bahan infeksi yg diliofilisasi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benar</a:t>
            </a:r>
            <a:endParaRPr lang="id-ID" sz="2000" dirty="0"/>
          </a:p>
          <a:p>
            <a:pPr marL="457200" indent="-457200" algn="just">
              <a:buAutoNum type="arabicPeriod" startAt="8"/>
            </a:pP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/>
              <a:t>ti</a:t>
            </a:r>
            <a:r>
              <a:rPr lang="id-ID" sz="2000" dirty="0"/>
              <a:t>ndakan khusus thd darah dan cairan </a:t>
            </a:r>
            <a:r>
              <a:rPr lang="id-ID" sz="2000" dirty="0" smtClean="0"/>
              <a:t>tubuh</a:t>
            </a:r>
            <a:endParaRPr lang="en-US" sz="2000" dirty="0" smtClean="0"/>
          </a:p>
          <a:p>
            <a:pPr marL="457200" indent="-457200" algn="just">
              <a:buAutoNum type="arabicPeriod" startAt="8"/>
            </a:pPr>
            <a:r>
              <a:rPr lang="en-US" sz="2000" dirty="0" err="1" smtClean="0"/>
              <a:t>Menggunakan</a:t>
            </a:r>
            <a:r>
              <a:rPr lang="en-US" sz="2000" dirty="0" smtClean="0"/>
              <a:t> autoclave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benar</a:t>
            </a:r>
            <a:endParaRPr lang="id-ID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36832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945" y="984219"/>
            <a:ext cx="8229600" cy="402362"/>
          </a:xfrm>
          <a:solidFill>
            <a:srgbClr val="FFFF00"/>
          </a:solidFill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2000" b="1" dirty="0"/>
              <a:t>GLP </a:t>
            </a:r>
            <a:r>
              <a:rPr lang="id-ID" sz="2000" b="1" dirty="0"/>
              <a:t>di Lab Kimia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691" y="1921711"/>
            <a:ext cx="8132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 </a:t>
            </a:r>
            <a:r>
              <a:rPr lang="en-US" sz="2000" dirty="0" err="1"/>
              <a:t>Menghi</a:t>
            </a:r>
            <a:r>
              <a:rPr lang="id-ID" sz="2000" dirty="0"/>
              <a:t>ndari kontak langsung dgn bahan kimia</a:t>
            </a:r>
          </a:p>
          <a:p>
            <a:r>
              <a:rPr lang="id-ID" sz="2000" dirty="0"/>
              <a:t>2. </a:t>
            </a:r>
            <a:r>
              <a:rPr lang="en-US" sz="2000" dirty="0" err="1"/>
              <a:t>Meng</a:t>
            </a:r>
            <a:r>
              <a:rPr lang="id-ID" sz="2000" dirty="0"/>
              <a:t>hindari menghirup langsung uap bahan kimia</a:t>
            </a:r>
            <a:endParaRPr lang="en-US" sz="2000" dirty="0"/>
          </a:p>
          <a:p>
            <a:pPr marL="211931" indent="-211931"/>
            <a:r>
              <a:rPr lang="en-US" sz="2000" dirty="0"/>
              <a:t>3. </a:t>
            </a:r>
            <a:r>
              <a:rPr lang="en-US" sz="2000" dirty="0" err="1"/>
              <a:t>Menghindari</a:t>
            </a:r>
            <a:r>
              <a:rPr lang="id-ID" sz="2000" dirty="0"/>
              <a:t> mencicipi atau mencium  bahan kimia (cukup mengibaskan ke arah hidung)</a:t>
            </a:r>
          </a:p>
          <a:p>
            <a:r>
              <a:rPr lang="en-US" sz="2000" dirty="0"/>
              <a:t>4. </a:t>
            </a:r>
            <a:r>
              <a:rPr lang="id-ID" sz="2000" dirty="0"/>
              <a:t>Perhatikan cara memindahkan bahan kimia</a:t>
            </a:r>
            <a:endParaRPr lang="en-US" sz="2000" dirty="0"/>
          </a:p>
          <a:p>
            <a:r>
              <a:rPr lang="en-US" sz="2000" dirty="0"/>
              <a:t>5. </a:t>
            </a:r>
            <a:r>
              <a:rPr lang="id-ID" sz="2000" dirty="0"/>
              <a:t>Hati hati peralatan gelas yang mudah pecah</a:t>
            </a:r>
          </a:p>
        </p:txBody>
      </p:sp>
      <p:pic>
        <p:nvPicPr>
          <p:cNvPr id="3074" name="Picture 2" descr="http://www.rcchem.co.id/assets/upload/gambar/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8739" y="2991972"/>
            <a:ext cx="2743200" cy="214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184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229"/>
            <a:ext cx="8229600" cy="540333"/>
          </a:xfrm>
        </p:spPr>
        <p:txBody>
          <a:bodyPr/>
          <a:lstStyle/>
          <a:p>
            <a:r>
              <a:rPr lang="en-US" sz="2000" b="1" dirty="0"/>
              <a:t>Biosafety Di </a:t>
            </a:r>
            <a:r>
              <a:rPr lang="en-US" sz="2000" b="1" dirty="0" err="1"/>
              <a:t>Laboratorium</a:t>
            </a:r>
            <a:r>
              <a:rPr lang="en-US" sz="2000" b="1" dirty="0"/>
              <a:t> </a:t>
            </a:r>
            <a:r>
              <a:rPr lang="en-US" sz="2000" b="1" dirty="0" err="1"/>
              <a:t>Mikrobiologi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Biomedis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3562"/>
            <a:ext cx="8229600" cy="384831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7534290"/>
              </p:ext>
            </p:extLst>
          </p:nvPr>
        </p:nvGraphicFramePr>
        <p:xfrm>
          <a:off x="437182" y="1603562"/>
          <a:ext cx="8444756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189"/>
                <a:gridCol w="2111189"/>
                <a:gridCol w="2111189"/>
                <a:gridCol w="2111189"/>
              </a:tblGrid>
              <a:tr h="42439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Biosafety Level 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Biosafety Level 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Biosafety Level 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Biosafety Level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172754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Bekerja dg jenis 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m</a:t>
                      </a:r>
                      <a:r>
                        <a:rPr kumimoji="0" lang="id-ID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ikroorganism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e</a:t>
                      </a:r>
                      <a:endParaRPr kumimoji="0" lang="id-ID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Risk Group 1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dan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 t</a:t>
                      </a:r>
                      <a:r>
                        <a:rPr kumimoji="0" lang="id-ID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idak menyebabkan penyakit p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ada</a:t>
                      </a:r>
                      <a:r>
                        <a:rPr kumimoji="0" lang="id-ID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 manusia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</a:rPr>
                        <a:t>.</a:t>
                      </a:r>
                      <a:endParaRPr kumimoji="0" lang="id-ID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Bekerja dg jenis mikroorganism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e</a:t>
                      </a:r>
                      <a:endParaRPr kumimoji="0" lang="id-ID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Risk Group 2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. P</a:t>
                      </a:r>
                      <a:r>
                        <a:rPr kumimoji="0" lang="id-ID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enyebaran melalui ma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kanan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minuman</a:t>
                      </a:r>
                      <a:r>
                        <a:rPr kumimoji="0" lang="id-ID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, inokulasi, mukosa membran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dan</a:t>
                      </a:r>
                      <a:r>
                        <a:rPr kumimoji="0" lang="id-ID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 udar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a.</a:t>
                      </a:r>
                      <a:endParaRPr kumimoji="0" lang="id-ID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id-ID" sz="1400" dirty="0" smtClean="0"/>
                        <a:t>Bekerja dg jenis mikroorganism</a:t>
                      </a:r>
                      <a:r>
                        <a:rPr lang="en-US" sz="1400" dirty="0" smtClean="0"/>
                        <a:t>e </a:t>
                      </a:r>
                      <a:r>
                        <a:rPr lang="id-ID" sz="1400" dirty="0" smtClean="0"/>
                        <a:t>Risk Group 3</a:t>
                      </a:r>
                      <a:r>
                        <a:rPr lang="en-US" sz="1400" dirty="0" smtClean="0"/>
                        <a:t>.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Mikoo</a:t>
                      </a:r>
                      <a:r>
                        <a:rPr lang="id-ID" sz="1400" dirty="0" smtClean="0"/>
                        <a:t>rganism</a:t>
                      </a:r>
                      <a:r>
                        <a:rPr lang="en-US" sz="1400" dirty="0" smtClean="0"/>
                        <a:t>e</a:t>
                      </a:r>
                      <a:r>
                        <a:rPr lang="id-ID" sz="1400" dirty="0" smtClean="0"/>
                        <a:t> yg menyebabkan penyakit yg serius tetapi tidak mudah menular</a:t>
                      </a:r>
                      <a:r>
                        <a:rPr lang="en-US" sz="1400" dirty="0" smtClean="0"/>
                        <a:t>.</a:t>
                      </a:r>
                      <a:endParaRPr lang="id-ID" sz="14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Bekerja dg jenis 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m</a:t>
                      </a:r>
                      <a:r>
                        <a:rPr kumimoji="0" lang="id-ID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ikroorganism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e</a:t>
                      </a:r>
                      <a:r>
                        <a:rPr kumimoji="0" lang="id-ID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 Risk Group  4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.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Mikoor</a:t>
                      </a:r>
                      <a:r>
                        <a:rPr kumimoji="0" lang="id-ID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ganism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e</a:t>
                      </a:r>
                      <a:r>
                        <a:rPr kumimoji="0" lang="id-ID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 yg menyebabkan fatal pd manusia, penularan sangat mudah, pengobatan tidak tersedia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.</a:t>
                      </a:r>
                      <a:endParaRPr kumimoji="0" lang="id-ID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a:txBody>
                  <a:tcPr marL="68580" marR="68580" marT="34290" marB="34290"/>
                </a:tc>
              </a:tr>
              <a:tr h="7925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Tidak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ada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desain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ruangan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khusus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Terdapat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pemisahan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ruang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pemeriksaan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dirty="0" smtClean="0"/>
                        <a:t>D</a:t>
                      </a:r>
                      <a:r>
                        <a:rPr lang="id-ID" sz="1400" dirty="0" smtClean="0"/>
                        <a:t>esain ruangan khusus, akses lab terbatas barier primer dan sekunder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id-ID" sz="1400" dirty="0" smtClean="0"/>
                        <a:t>Desain ruangan terisolasi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id-ID" sz="1400" dirty="0" smtClean="0"/>
                        <a:t>pemisahan ruangan sangat </a:t>
                      </a:r>
                      <a:r>
                        <a:rPr lang="en-US" sz="1400" dirty="0" smtClean="0"/>
                        <a:t>j</a:t>
                      </a:r>
                      <a:r>
                        <a:rPr lang="id-ID" sz="1400" dirty="0" smtClean="0"/>
                        <a:t>elas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</a:tr>
              <a:tr h="512582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Tidak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membutuhkan</a:t>
                      </a:r>
                      <a:r>
                        <a:rPr lang="en-US" sz="1400" dirty="0" smtClean="0"/>
                        <a:t> BSC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dirty="0" smtClean="0"/>
                        <a:t>M</a:t>
                      </a:r>
                      <a:r>
                        <a:rPr lang="id-ID" sz="1400" dirty="0" smtClean="0"/>
                        <a:t>embutuhkan BSC tipe 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</a:t>
                      </a:r>
                      <a:r>
                        <a:rPr lang="id-ID" sz="1400" dirty="0" smtClean="0"/>
                        <a:t>embutuhkan BSC tipe 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M</a:t>
                      </a:r>
                      <a:r>
                        <a:rPr kumimoji="0" lang="id-ID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embutuhk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an</a:t>
                      </a:r>
                      <a:r>
                        <a:rPr kumimoji="0" lang="id-ID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 BSC tipe 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5451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APD: Jas lab </a:t>
                      </a:r>
                      <a:r>
                        <a:rPr lang="en-US" sz="1400" dirty="0" err="1" smtClean="0"/>
                        <a:t>dan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sarung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tangan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dirty="0" smtClean="0"/>
                        <a:t>APD:</a:t>
                      </a:r>
                      <a:r>
                        <a:rPr lang="en-US" sz="1400" baseline="0" dirty="0" smtClean="0"/>
                        <a:t> Jas lab, masker,</a:t>
                      </a:r>
                    </a:p>
                    <a:p>
                      <a:pPr lvl="0"/>
                      <a:r>
                        <a:rPr lang="en-US" sz="1400" baseline="0" dirty="0" err="1" smtClean="0"/>
                        <a:t>sarung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tangan</a:t>
                      </a:r>
                      <a:r>
                        <a:rPr lang="en-US" sz="1400" baseline="0" dirty="0" smtClean="0"/>
                        <a:t>.</a:t>
                      </a:r>
                      <a:endParaRPr lang="id-ID" sz="14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dirty="0" smtClean="0"/>
                        <a:t>APD </a:t>
                      </a:r>
                      <a:r>
                        <a:rPr lang="en-US" sz="1400" dirty="0" err="1" smtClean="0"/>
                        <a:t>lengkap</a:t>
                      </a:r>
                      <a:r>
                        <a:rPr lang="en-US" sz="1400" dirty="0" smtClean="0"/>
                        <a:t> + </a:t>
                      </a:r>
                      <a:r>
                        <a:rPr lang="id-ID" sz="1400" dirty="0" smtClean="0"/>
                        <a:t>respiration protection</a:t>
                      </a:r>
                      <a:r>
                        <a:rPr lang="en-US" sz="1400" dirty="0" smtClean="0"/>
                        <a:t>.</a:t>
                      </a:r>
                      <a:endParaRPr lang="id-ID" sz="14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APD </a:t>
                      </a:r>
                      <a:r>
                        <a:rPr kumimoji="0" lang="id-ID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khusus dan ketat.</a:t>
                      </a:r>
                    </a:p>
                  </a:txBody>
                  <a:tcPr marL="68580" marR="68580" marT="34290" marB="34290"/>
                </a:tc>
              </a:tr>
              <a:tr h="775576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Contoh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mikroba</a:t>
                      </a:r>
                      <a:r>
                        <a:rPr lang="en-US" sz="1400" dirty="0" smtClean="0"/>
                        <a:t>: Bacillus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subtillis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n-US" sz="1400" baseline="0" dirty="0" err="1" smtClean="0"/>
                        <a:t>Escheria</a:t>
                      </a:r>
                      <a:r>
                        <a:rPr lang="en-US" sz="1400" baseline="0" dirty="0" smtClean="0"/>
                        <a:t> coli K12.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Contoh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mikroba</a:t>
                      </a:r>
                      <a:r>
                        <a:rPr lang="en-US" sz="1400" dirty="0" smtClean="0"/>
                        <a:t>: Staphylococcus Aureus, Salmonella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Contoh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mikroba</a:t>
                      </a:r>
                      <a:r>
                        <a:rPr lang="en-US" sz="1400" dirty="0" smtClean="0"/>
                        <a:t>:</a:t>
                      </a:r>
                    </a:p>
                    <a:p>
                      <a:r>
                        <a:rPr lang="en-US" sz="1400" dirty="0" smtClean="0"/>
                        <a:t>Mycobacterium Tuberculosis </a:t>
                      </a:r>
                      <a:r>
                        <a:rPr lang="en-US" sz="1400" dirty="0" err="1" smtClean="0"/>
                        <a:t>dan</a:t>
                      </a:r>
                      <a:r>
                        <a:rPr lang="en-US" sz="1400" dirty="0" smtClean="0"/>
                        <a:t> HIV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Contoh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Mikoba</a:t>
                      </a:r>
                      <a:r>
                        <a:rPr lang="en-US" sz="1400" dirty="0" smtClean="0"/>
                        <a:t>: Ebola</a:t>
                      </a:r>
                      <a:r>
                        <a:rPr lang="en-US" sz="1400" baseline="0" dirty="0" smtClean="0"/>
                        <a:t> Virus, Lasa Virus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5288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62" y="797633"/>
            <a:ext cx="8229600" cy="443753"/>
          </a:xfrm>
        </p:spPr>
        <p:txBody>
          <a:bodyPr/>
          <a:lstStyle/>
          <a:p>
            <a:r>
              <a:rPr lang="en-US" sz="2400" b="1" dirty="0" err="1"/>
              <a:t>Penggunaan</a:t>
            </a:r>
            <a:r>
              <a:rPr lang="en-US" sz="2400" b="1" dirty="0"/>
              <a:t> </a:t>
            </a:r>
            <a:r>
              <a:rPr lang="en-US" sz="2400" b="1" dirty="0" err="1"/>
              <a:t>Alat</a:t>
            </a:r>
            <a:r>
              <a:rPr lang="en-US" sz="2400" b="1" dirty="0"/>
              <a:t> </a:t>
            </a:r>
            <a:r>
              <a:rPr lang="en-US" sz="2400" b="1" dirty="0" err="1"/>
              <a:t>Pelindung</a:t>
            </a:r>
            <a:r>
              <a:rPr lang="en-US" sz="2400" b="1" dirty="0"/>
              <a:t> </a:t>
            </a:r>
            <a:r>
              <a:rPr lang="en-US" sz="2400" b="1" dirty="0" err="1"/>
              <a:t>Diri</a:t>
            </a:r>
            <a:r>
              <a:rPr lang="en-US" sz="2400" b="1" dirty="0"/>
              <a:t> (APD)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262" y="1835525"/>
            <a:ext cx="8229600" cy="3626435"/>
          </a:xfrm>
        </p:spPr>
        <p:txBody>
          <a:bodyPr/>
          <a:lstStyle/>
          <a:p>
            <a:pPr marL="0" indent="0">
              <a:buNone/>
            </a:pPr>
            <a:endParaRPr lang="en-US" sz="1200" dirty="0"/>
          </a:p>
          <a:p>
            <a:pPr>
              <a:buAutoNum type="alphaLcPeriod"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 algn="just">
              <a:buNone/>
            </a:pPr>
            <a:endParaRPr lang="sv-SE" sz="1200" dirty="0"/>
          </a:p>
          <a:p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57998" y="1635726"/>
          <a:ext cx="7664279" cy="4248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250"/>
                <a:gridCol w="1244984"/>
                <a:gridCol w="2702270"/>
                <a:gridCol w="3370775"/>
              </a:tblGrid>
              <a:tr h="3336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Jenis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APD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Resiko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Bahaya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Gambar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49414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Masker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Debu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penularan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penyakit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pestisida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Sepatu booth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Terpeleset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tertusuk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benda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tajam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kejatuhan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benda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Sarung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tangan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Iritasi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kulit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Penularan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penyakit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Kaca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mata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Cahaya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pijar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las </a:t>
                      </a:r>
                    </a:p>
                    <a:p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Penularan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kuman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8628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Celemek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Tumpahan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minyak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bahan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cair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Jas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laboratorium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Percikan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specimen lab 	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Baju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operasi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Percikan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darah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Kontaminasi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kuman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Apron 	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Paparan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sinar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radiasi</a:t>
                      </a:r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172" y="2098944"/>
            <a:ext cx="913926" cy="464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562" y="2103529"/>
            <a:ext cx="1096730" cy="455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687" y="2593192"/>
            <a:ext cx="876857" cy="401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8539" y="3126341"/>
            <a:ext cx="635192" cy="3869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2670" y="3597358"/>
            <a:ext cx="988892" cy="4108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3753" y="3623208"/>
            <a:ext cx="586331" cy="3591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5470" y="3835057"/>
            <a:ext cx="598405" cy="4837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5089" y="4267999"/>
            <a:ext cx="684053" cy="5374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5854" y="4805467"/>
            <a:ext cx="598628" cy="491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62671" y="5262244"/>
            <a:ext cx="516695" cy="52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357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5780"/>
            <a:ext cx="8229600" cy="3878567"/>
          </a:xfrm>
        </p:spPr>
        <p:txBody>
          <a:bodyPr/>
          <a:lstStyle/>
          <a:p>
            <a:r>
              <a:rPr lang="en-US" sz="2000" dirty="0" err="1">
                <a:latin typeface="+mj-lt"/>
              </a:rPr>
              <a:t>Limbah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mengandung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agen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infeksius</a:t>
            </a:r>
            <a:endParaRPr lang="en-US" sz="2000" dirty="0">
              <a:latin typeface="+mj-lt"/>
            </a:endParaRPr>
          </a:p>
          <a:p>
            <a:r>
              <a:rPr lang="en-US" sz="2000" dirty="0" err="1">
                <a:latin typeface="+mj-lt"/>
              </a:rPr>
              <a:t>Limbah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bersifat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genotoksik</a:t>
            </a:r>
            <a:endParaRPr lang="en-US" sz="2000" dirty="0">
              <a:latin typeface="+mj-lt"/>
            </a:endParaRPr>
          </a:p>
          <a:p>
            <a:r>
              <a:rPr lang="en-US" sz="2000" dirty="0" err="1">
                <a:latin typeface="+mj-lt"/>
              </a:rPr>
              <a:t>Limbah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mengandung</a:t>
            </a:r>
            <a:r>
              <a:rPr lang="en-US" sz="2000" dirty="0">
                <a:latin typeface="+mj-lt"/>
              </a:rPr>
              <a:t> B3</a:t>
            </a:r>
          </a:p>
          <a:p>
            <a:r>
              <a:rPr lang="en-US" sz="2000" dirty="0" err="1">
                <a:latin typeface="+mj-lt"/>
              </a:rPr>
              <a:t>Limbah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bersifat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radioaktif</a:t>
            </a:r>
            <a:endParaRPr lang="en-US" sz="2000" dirty="0">
              <a:latin typeface="+mj-lt"/>
            </a:endParaRPr>
          </a:p>
          <a:p>
            <a:r>
              <a:rPr lang="en-US" sz="2000" dirty="0" err="1">
                <a:latin typeface="+mj-lt"/>
              </a:rPr>
              <a:t>Limbah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mengandung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benda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tajam</a:t>
            </a: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altLang="en-US" sz="2000" b="1" dirty="0" err="1">
                <a:solidFill>
                  <a:srgbClr val="FF0000"/>
                </a:solidFill>
                <a:latin typeface="+mj-lt"/>
              </a:rPr>
              <a:t>Dilarang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membuang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limbah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cair</a:t>
            </a:r>
            <a:r>
              <a:rPr lang="en-US" altLang="en-US" sz="2000" b="1" dirty="0">
                <a:latin typeface="+mj-lt"/>
              </a:rPr>
              <a:t> B3 </a:t>
            </a:r>
            <a:r>
              <a:rPr lang="en-US" altLang="en-US" sz="2000" b="1" dirty="0" err="1">
                <a:latin typeface="+mj-lt"/>
              </a:rPr>
              <a:t>langsung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ke</a:t>
            </a:r>
            <a:r>
              <a:rPr lang="en-US" altLang="en-US" sz="2000" b="1" dirty="0">
                <a:latin typeface="+mj-lt"/>
              </a:rPr>
              <a:t> :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err="1">
                <a:latin typeface="+mj-lt"/>
              </a:rPr>
              <a:t>wastafel</a:t>
            </a:r>
            <a:r>
              <a:rPr lang="en-US" altLang="en-US" sz="2000" dirty="0">
                <a:latin typeface="+mj-lt"/>
              </a:rPr>
              <a:t>, </a:t>
            </a:r>
            <a:r>
              <a:rPr lang="en-US" altLang="en-US" sz="2000" dirty="0" err="1">
                <a:latin typeface="+mj-lt"/>
              </a:rPr>
              <a:t>selokan</a:t>
            </a:r>
            <a:r>
              <a:rPr lang="en-US" altLang="en-US" sz="2000" dirty="0">
                <a:latin typeface="+mj-lt"/>
              </a:rPr>
              <a:t>, </a:t>
            </a:r>
            <a:r>
              <a:rPr lang="en-US" altLang="en-US" sz="2000" dirty="0" err="1">
                <a:latin typeface="+mj-lt"/>
              </a:rPr>
              <a:t>sumur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resapan</a:t>
            </a:r>
            <a:r>
              <a:rPr lang="en-US" altLang="en-US" sz="2000" dirty="0">
                <a:latin typeface="+mj-lt"/>
              </a:rPr>
              <a:t>, </a:t>
            </a:r>
            <a:r>
              <a:rPr lang="en-US" altLang="en-US" sz="2000" dirty="0" err="1">
                <a:latin typeface="+mj-lt"/>
              </a:rPr>
              <a:t>sungai</a:t>
            </a:r>
            <a:r>
              <a:rPr lang="en-US" altLang="en-US" sz="2000" dirty="0">
                <a:latin typeface="+mj-lt"/>
              </a:rPr>
              <a:t>.</a:t>
            </a:r>
          </a:p>
          <a:p>
            <a:pPr marL="342900" lvl="1" indent="0">
              <a:lnSpc>
                <a:spcPct val="90000"/>
              </a:lnSpc>
              <a:buNone/>
            </a:pPr>
            <a:endParaRPr lang="en-US" altLang="en-US" sz="20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altLang="en-US" sz="2000" b="1" dirty="0" err="1">
                <a:solidFill>
                  <a:srgbClr val="FF0000"/>
                </a:solidFill>
                <a:latin typeface="+mj-lt"/>
              </a:rPr>
              <a:t>Dilarang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membuang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limbah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padat</a:t>
            </a:r>
            <a:r>
              <a:rPr lang="en-US" altLang="en-US" sz="2000" b="1" dirty="0">
                <a:latin typeface="+mj-lt"/>
              </a:rPr>
              <a:t> B3 </a:t>
            </a:r>
            <a:r>
              <a:rPr lang="en-US" altLang="en-US" sz="2000" b="1" dirty="0" err="1">
                <a:latin typeface="+mj-lt"/>
              </a:rPr>
              <a:t>langsung</a:t>
            </a:r>
            <a:r>
              <a:rPr lang="en-US" altLang="en-US" sz="2000" b="1" dirty="0">
                <a:latin typeface="+mj-lt"/>
              </a:rPr>
              <a:t> </a:t>
            </a:r>
            <a:r>
              <a:rPr lang="en-US" altLang="en-US" sz="2000" b="1" dirty="0" err="1">
                <a:latin typeface="+mj-lt"/>
              </a:rPr>
              <a:t>ke</a:t>
            </a:r>
            <a:r>
              <a:rPr lang="en-US" altLang="en-US" sz="2000" b="1" dirty="0">
                <a:latin typeface="+mj-lt"/>
              </a:rPr>
              <a:t> 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err="1">
                <a:latin typeface="+mj-lt"/>
              </a:rPr>
              <a:t>tempat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sampah</a:t>
            </a:r>
            <a:r>
              <a:rPr lang="en-US" altLang="en-US" sz="2000" dirty="0">
                <a:latin typeface="+mj-lt"/>
              </a:rPr>
              <a:t>, </a:t>
            </a:r>
            <a:r>
              <a:rPr lang="en-US" altLang="en-US" sz="2000" dirty="0" err="1">
                <a:latin typeface="+mj-lt"/>
              </a:rPr>
              <a:t>pembakaran</a:t>
            </a:r>
            <a:r>
              <a:rPr lang="en-US" altLang="en-US" sz="2000" dirty="0">
                <a:latin typeface="+mj-lt"/>
              </a:rPr>
              <a:t>, </a:t>
            </a:r>
            <a:r>
              <a:rPr lang="en-US" altLang="en-US" sz="2000" dirty="0" err="1">
                <a:latin typeface="+mj-lt"/>
              </a:rPr>
              <a:t>penimbunan</a:t>
            </a:r>
            <a:endParaRPr lang="en-US" alt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5740" y="980728"/>
            <a:ext cx="8229600" cy="510077"/>
          </a:xfrm>
        </p:spPr>
        <p:txBody>
          <a:bodyPr/>
          <a:lstStyle/>
          <a:p>
            <a:r>
              <a:rPr lang="en-US" sz="2400" b="1" dirty="0" err="1"/>
              <a:t>Pembuangan</a:t>
            </a:r>
            <a:r>
              <a:rPr lang="en-US" sz="2400" b="1" dirty="0"/>
              <a:t> </a:t>
            </a:r>
            <a:r>
              <a:rPr lang="en-US" sz="2400" b="1" dirty="0" err="1"/>
              <a:t>Limbah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57234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6712"/>
            <a:ext cx="8229600" cy="429395"/>
          </a:xfrm>
        </p:spPr>
        <p:txBody>
          <a:bodyPr/>
          <a:lstStyle/>
          <a:p>
            <a:pPr eaLnBrk="1" hangingPunct="1"/>
            <a:r>
              <a:rPr lang="en-US" altLang="en-US" sz="2400" b="1" dirty="0" err="1"/>
              <a:t>Pengelolaan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Limbah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Laboratorium</a:t>
            </a:r>
            <a:endParaRPr lang="en-US" altLang="en-US" sz="2400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44756"/>
            <a:ext cx="8229600" cy="3707117"/>
          </a:xfrm>
        </p:spPr>
        <p:txBody>
          <a:bodyPr/>
          <a:lstStyle/>
          <a:p>
            <a:pPr eaLnBrk="1" hangingPunct="1"/>
            <a:r>
              <a:rPr lang="en-US" altLang="en-US" sz="2000" b="1" dirty="0" err="1"/>
              <a:t>Reduksi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limbah</a:t>
            </a:r>
            <a:r>
              <a:rPr lang="en-US" altLang="en-US" sz="2000" b="1" dirty="0"/>
              <a:t> </a:t>
            </a:r>
            <a:r>
              <a:rPr lang="en-US" altLang="en-US" sz="2000" dirty="0"/>
              <a:t>:</a:t>
            </a:r>
          </a:p>
          <a:p>
            <a:pPr lvl="1" eaLnBrk="1" hangingPunct="1"/>
            <a:r>
              <a:rPr lang="en-US" altLang="en-US" sz="2000" dirty="0" err="1"/>
              <a:t>Pengurangan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jumlah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zat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kimia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digunakan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Wingdings" panose="05000000000000000000" pitchFamily="2" charset="2"/>
              </a:rPr>
              <a:t> </a:t>
            </a:r>
            <a:r>
              <a:rPr lang="en-US" altLang="en-US" sz="2000" dirty="0" err="1">
                <a:sym typeface="Wingdings" panose="05000000000000000000" pitchFamily="2" charset="2"/>
              </a:rPr>
              <a:t>resep</a:t>
            </a:r>
            <a:r>
              <a:rPr lang="en-US" altLang="en-US" sz="2000" dirty="0">
                <a:sym typeface="Wingdings" panose="05000000000000000000" pitchFamily="2" charset="2"/>
              </a:rPr>
              <a:t> yang </a:t>
            </a:r>
            <a:r>
              <a:rPr lang="en-US" altLang="en-US" sz="2000" dirty="0" err="1">
                <a:sym typeface="Wingdings" panose="05000000000000000000" pitchFamily="2" charset="2"/>
              </a:rPr>
              <a:t>lebih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kecil</a:t>
            </a:r>
            <a:endParaRPr lang="en-US" altLang="en-US" sz="2000" dirty="0">
              <a:sym typeface="Wingdings" panose="05000000000000000000" pitchFamily="2" charset="2"/>
            </a:endParaRPr>
          </a:p>
          <a:p>
            <a:pPr lvl="1" eaLnBrk="1" hangingPunct="1"/>
            <a:r>
              <a:rPr lang="en-US" altLang="en-US" sz="2000" dirty="0" err="1">
                <a:sym typeface="Wingdings" panose="05000000000000000000" pitchFamily="2" charset="2"/>
              </a:rPr>
              <a:t>Pengurangan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jenis</a:t>
            </a:r>
            <a:r>
              <a:rPr lang="en-US" altLang="en-US" sz="2000" dirty="0">
                <a:sym typeface="Wingdings" panose="05000000000000000000" pitchFamily="2" charset="2"/>
              </a:rPr>
              <a:t> B3  </a:t>
            </a:r>
            <a:r>
              <a:rPr lang="en-US" altLang="en-US" sz="2000" dirty="0" err="1">
                <a:sym typeface="Wingdings" panose="05000000000000000000" pitchFamily="2" charset="2"/>
              </a:rPr>
              <a:t>pemilihan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ym typeface="Wingdings" panose="05000000000000000000" pitchFamily="2" charset="2"/>
              </a:rPr>
              <a:t>prosedur</a:t>
            </a:r>
            <a:r>
              <a:rPr lang="en-US" altLang="en-US" sz="2000" dirty="0">
                <a:sym typeface="Wingdings" panose="05000000000000000000" pitchFamily="2" charset="2"/>
              </a:rPr>
              <a:t> yang </a:t>
            </a:r>
            <a:r>
              <a:rPr lang="en-US" altLang="en-US" sz="2000" dirty="0" err="1">
                <a:sym typeface="Wingdings" panose="05000000000000000000" pitchFamily="2" charset="2"/>
              </a:rPr>
              <a:t>sesuai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 err="1"/>
              <a:t>dalam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kegiatan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praktikum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penelitian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pelayanan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analisis</a:t>
            </a:r>
            <a:endParaRPr lang="en-US" altLang="en-US" sz="2000" dirty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000" dirty="0"/>
          </a:p>
          <a:p>
            <a:r>
              <a:rPr lang="en-US" altLang="en-US" sz="2000" b="1" dirty="0" err="1"/>
              <a:t>Pemanfaatan</a:t>
            </a:r>
            <a:r>
              <a:rPr lang="en-US" altLang="en-US" sz="2000" b="1" dirty="0"/>
              <a:t> </a:t>
            </a:r>
            <a:r>
              <a:rPr lang="en-US" altLang="en-US" sz="2000" dirty="0"/>
              <a:t>: 3R</a:t>
            </a:r>
          </a:p>
          <a:p>
            <a:pPr lvl="1"/>
            <a:r>
              <a:rPr lang="en-US" altLang="en-US" sz="2000" dirty="0"/>
              <a:t>Reuse : </a:t>
            </a:r>
            <a:r>
              <a:rPr lang="en-US" altLang="en-US" sz="2000" dirty="0" err="1"/>
              <a:t>penggunaan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kembali</a:t>
            </a:r>
            <a:endParaRPr lang="en-US" altLang="en-US" sz="2000" dirty="0"/>
          </a:p>
          <a:p>
            <a:pPr lvl="1"/>
            <a:r>
              <a:rPr lang="en-US" altLang="en-US" sz="2000" dirty="0"/>
              <a:t>Recovery : </a:t>
            </a:r>
            <a:r>
              <a:rPr lang="en-US" altLang="en-US" sz="2000" dirty="0" err="1"/>
              <a:t>perolehan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kembali</a:t>
            </a:r>
            <a:endParaRPr lang="en-US" altLang="en-US" sz="2000" dirty="0"/>
          </a:p>
          <a:p>
            <a:pPr lvl="1"/>
            <a:r>
              <a:rPr lang="en-US" altLang="en-US" sz="2000" dirty="0"/>
              <a:t>Recycle : </a:t>
            </a:r>
            <a:r>
              <a:rPr lang="en-US" altLang="en-US" sz="2000" dirty="0" err="1"/>
              <a:t>daur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ulang</a:t>
            </a:r>
            <a:endParaRPr lang="en-US" altLang="en-US" sz="2000" dirty="0"/>
          </a:p>
          <a:p>
            <a:pPr lvl="1">
              <a:buNone/>
            </a:pPr>
            <a:endParaRPr lang="en-US" altLang="en-US" sz="2000" dirty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5693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8274"/>
            <a:ext cx="8229600" cy="857250"/>
          </a:xfrm>
        </p:spPr>
        <p:txBody>
          <a:bodyPr/>
          <a:lstStyle/>
          <a:p>
            <a:r>
              <a:rPr lang="en-US" sz="2400" b="1" dirty="0" err="1"/>
              <a:t>Pertolongan</a:t>
            </a:r>
            <a:r>
              <a:rPr lang="en-US" sz="2400" b="1" dirty="0"/>
              <a:t> </a:t>
            </a:r>
            <a:r>
              <a:rPr lang="en-US" sz="2400" b="1" dirty="0" err="1"/>
              <a:t>pertama</a:t>
            </a:r>
            <a:r>
              <a:rPr lang="en-US" sz="2400" b="1" dirty="0"/>
              <a:t> </a:t>
            </a:r>
            <a:r>
              <a:rPr lang="en-US" sz="2400" b="1" dirty="0" err="1"/>
              <a:t>pada</a:t>
            </a:r>
            <a:r>
              <a:rPr lang="en-US" sz="2400" b="1" dirty="0"/>
              <a:t> </a:t>
            </a:r>
            <a:r>
              <a:rPr lang="en-US" sz="2400" b="1" dirty="0" err="1"/>
              <a:t>kecelakaan</a:t>
            </a:r>
            <a:r>
              <a:rPr lang="en-US" sz="2400" b="1" dirty="0"/>
              <a:t> di </a:t>
            </a:r>
            <a:r>
              <a:rPr lang="en-US" sz="2400" b="1" dirty="0" err="1"/>
              <a:t>Laboratorium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5524"/>
            <a:ext cx="8229600" cy="3616349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Trauma </a:t>
            </a:r>
            <a:r>
              <a:rPr lang="en-US" sz="2000" b="1" dirty="0" err="1"/>
              <a:t>korosif</a:t>
            </a:r>
            <a:r>
              <a:rPr lang="en-US" sz="2000" b="1" dirty="0"/>
              <a:t> </a:t>
            </a:r>
            <a:r>
              <a:rPr lang="en-US" sz="2000" b="1" dirty="0" err="1"/>
              <a:t>akibat</a:t>
            </a:r>
            <a:r>
              <a:rPr lang="en-US" sz="2000" b="1" dirty="0"/>
              <a:t> </a:t>
            </a:r>
            <a:r>
              <a:rPr lang="en-US" sz="2000" b="1" dirty="0" err="1"/>
              <a:t>asam</a:t>
            </a:r>
            <a:endParaRPr lang="en-US" sz="2000" dirty="0"/>
          </a:p>
          <a:p>
            <a:r>
              <a:rPr lang="en-US" sz="2000" i="1" dirty="0" err="1"/>
              <a:t>Pada</a:t>
            </a:r>
            <a:r>
              <a:rPr lang="en-US" sz="2000" i="1" dirty="0"/>
              <a:t> </a:t>
            </a:r>
            <a:r>
              <a:rPr lang="en-US" sz="2000" i="1" dirty="0" err="1"/>
              <a:t>semua</a:t>
            </a:r>
            <a:r>
              <a:rPr lang="en-US" sz="2000" i="1" dirty="0"/>
              <a:t> </a:t>
            </a:r>
            <a:r>
              <a:rPr lang="en-US" sz="2000" i="1" dirty="0" err="1"/>
              <a:t>kasus</a:t>
            </a:r>
            <a:r>
              <a:rPr lang="en-US" sz="2000" i="1" dirty="0"/>
              <a:t> </a:t>
            </a:r>
            <a:r>
              <a:rPr lang="en-US" sz="2000" dirty="0"/>
              <a:t>: Bilas </a:t>
            </a:r>
            <a:r>
              <a:rPr lang="en-US" sz="2000" dirty="0" err="1"/>
              <a:t>segera</a:t>
            </a:r>
            <a:r>
              <a:rPr lang="en-US" sz="2000" dirty="0"/>
              <a:t> </a:t>
            </a:r>
            <a:r>
              <a:rPr lang="en-US" sz="2000" dirty="0" err="1"/>
              <a:t>bagian</a:t>
            </a:r>
            <a:r>
              <a:rPr lang="en-US" sz="2000" dirty="0"/>
              <a:t> </a:t>
            </a:r>
            <a:r>
              <a:rPr lang="en-US" sz="2000" dirty="0" err="1"/>
              <a:t>tubuh</a:t>
            </a:r>
            <a:r>
              <a:rPr lang="en-US" sz="2000" dirty="0"/>
              <a:t> yang </a:t>
            </a:r>
            <a:r>
              <a:rPr lang="en-US" sz="2000" dirty="0" err="1"/>
              <a:t>terkena</a:t>
            </a:r>
            <a:r>
              <a:rPr lang="en-US" sz="2000" dirty="0"/>
              <a:t> </a:t>
            </a:r>
            <a:r>
              <a:rPr lang="en-US" sz="2000" dirty="0" err="1"/>
              <a:t>larutan</a:t>
            </a:r>
            <a:r>
              <a:rPr lang="en-US" sz="2000" dirty="0"/>
              <a:t> </a:t>
            </a:r>
            <a:r>
              <a:rPr lang="en-US" sz="2000" dirty="0" err="1"/>
              <a:t>asam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air </a:t>
            </a:r>
            <a:r>
              <a:rPr lang="en-US" sz="2000" dirty="0" err="1"/>
              <a:t>sebanyak-banyaknya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Percikan</a:t>
            </a:r>
            <a:r>
              <a:rPr lang="en-US" sz="2000" b="1" dirty="0"/>
              <a:t> </a:t>
            </a:r>
            <a:r>
              <a:rPr lang="en-US" sz="2000" b="1" dirty="0" err="1"/>
              <a:t>larutan</a:t>
            </a:r>
            <a:r>
              <a:rPr lang="en-US" sz="2000" b="1" dirty="0"/>
              <a:t> </a:t>
            </a:r>
            <a:r>
              <a:rPr lang="en-US" sz="2000" b="1" dirty="0" err="1"/>
              <a:t>asam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kulit</a:t>
            </a:r>
            <a:endParaRPr lang="en-US" sz="2000" b="1" dirty="0"/>
          </a:p>
          <a:p>
            <a:r>
              <a:rPr lang="en-US" sz="2000" dirty="0"/>
              <a:t>Bilas </a:t>
            </a:r>
            <a:r>
              <a:rPr lang="en-US" sz="2000" dirty="0" err="1"/>
              <a:t>bagian</a:t>
            </a:r>
            <a:r>
              <a:rPr lang="en-US" sz="2000" dirty="0"/>
              <a:t> </a:t>
            </a:r>
            <a:r>
              <a:rPr lang="en-US" sz="2000" dirty="0" err="1"/>
              <a:t>kulit</a:t>
            </a:r>
            <a:r>
              <a:rPr lang="en-US" sz="2000" dirty="0"/>
              <a:t> yang </a:t>
            </a:r>
            <a:r>
              <a:rPr lang="en-US" sz="2000" dirty="0" err="1"/>
              <a:t>terpercik</a:t>
            </a:r>
            <a:r>
              <a:rPr lang="en-US" sz="2000" dirty="0"/>
              <a:t> </a:t>
            </a:r>
            <a:r>
              <a:rPr lang="en-US" sz="2000" dirty="0" err="1"/>
              <a:t>larutan</a:t>
            </a:r>
            <a:r>
              <a:rPr lang="en-US" sz="2000" dirty="0"/>
              <a:t> </a:t>
            </a:r>
            <a:r>
              <a:rPr lang="en-US" sz="2000" dirty="0" err="1"/>
              <a:t>asam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seksama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berulang</a:t>
            </a:r>
            <a:r>
              <a:rPr lang="en-US" sz="2000" dirty="0"/>
              <a:t> kali </a:t>
            </a:r>
            <a:r>
              <a:rPr lang="en-US" sz="2000" dirty="0" err="1"/>
              <a:t>dengan</a:t>
            </a:r>
            <a:r>
              <a:rPr lang="en-US" sz="2000" dirty="0"/>
              <a:t> air </a:t>
            </a:r>
            <a:r>
              <a:rPr lang="en-US" sz="2000" dirty="0" err="1"/>
              <a:t>sebanyak-banyaknya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Basuh</a:t>
            </a:r>
            <a:r>
              <a:rPr lang="en-US" sz="2000" dirty="0"/>
              <a:t> </a:t>
            </a:r>
            <a:r>
              <a:rPr lang="en-US" sz="2000" dirty="0" err="1"/>
              <a:t>daerah</a:t>
            </a:r>
            <a:r>
              <a:rPr lang="en-US" sz="2000" dirty="0"/>
              <a:t> </a:t>
            </a:r>
            <a:r>
              <a:rPr lang="en-US" sz="2000" dirty="0" err="1"/>
              <a:t>kulit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kapas</a:t>
            </a:r>
            <a:r>
              <a:rPr lang="en-US" sz="2000" dirty="0"/>
              <a:t> yang </a:t>
            </a:r>
            <a:r>
              <a:rPr lang="en-US" sz="2000" dirty="0" err="1"/>
              <a:t>dibasahi</a:t>
            </a:r>
            <a:r>
              <a:rPr lang="en-US" sz="2000" dirty="0"/>
              <a:t> </a:t>
            </a:r>
            <a:r>
              <a:rPr lang="en-US" sz="2000" dirty="0" err="1"/>
              <a:t>larutan</a:t>
            </a:r>
            <a:r>
              <a:rPr lang="en-US" sz="2000" dirty="0"/>
              <a:t> </a:t>
            </a:r>
            <a:r>
              <a:rPr lang="en-US" sz="2000" dirty="0" err="1"/>
              <a:t>natrium</a:t>
            </a:r>
            <a:r>
              <a:rPr lang="en-US" sz="2000" dirty="0"/>
              <a:t> </a:t>
            </a:r>
            <a:r>
              <a:rPr lang="en-US" sz="2000" dirty="0" err="1"/>
              <a:t>karbonat</a:t>
            </a:r>
            <a:r>
              <a:rPr lang="en-US" sz="2000" dirty="0"/>
              <a:t> 5%.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3025555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120614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/>
              <a:t>Percikan</a:t>
            </a:r>
            <a:r>
              <a:rPr lang="en-US" sz="2000" b="1" dirty="0"/>
              <a:t> </a:t>
            </a:r>
            <a:r>
              <a:rPr lang="en-US" sz="2000" b="1" dirty="0" err="1"/>
              <a:t>larutan</a:t>
            </a:r>
            <a:r>
              <a:rPr lang="en-US" sz="2000" b="1" dirty="0"/>
              <a:t> </a:t>
            </a:r>
            <a:r>
              <a:rPr lang="en-US" sz="2000" b="1" dirty="0" err="1"/>
              <a:t>asam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mata</a:t>
            </a:r>
            <a:endParaRPr lang="en-US" sz="2000" dirty="0"/>
          </a:p>
          <a:p>
            <a:r>
              <a:rPr lang="en-US" sz="2000" dirty="0"/>
              <a:t>Bilas </a:t>
            </a:r>
            <a:r>
              <a:rPr lang="en-US" sz="2000" dirty="0" err="1"/>
              <a:t>mata</a:t>
            </a:r>
            <a:r>
              <a:rPr lang="en-US" sz="2000" dirty="0"/>
              <a:t> </a:t>
            </a:r>
            <a:r>
              <a:rPr lang="en-US" sz="2000" dirty="0" err="1"/>
              <a:t>segera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air </a:t>
            </a:r>
            <a:r>
              <a:rPr lang="en-US" sz="2000" dirty="0" err="1"/>
              <a:t>sebanyak-banyaknya</a:t>
            </a:r>
            <a:r>
              <a:rPr lang="en-US" sz="2000" dirty="0"/>
              <a:t> yang </a:t>
            </a:r>
            <a:r>
              <a:rPr lang="en-US" sz="2000" dirty="0" err="1"/>
              <a:t>disemprotkan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botol</a:t>
            </a:r>
            <a:r>
              <a:rPr lang="en-US" sz="2000" dirty="0"/>
              <a:t> </a:t>
            </a:r>
            <a:r>
              <a:rPr lang="en-US" sz="2000" dirty="0" err="1"/>
              <a:t>polietilen</a:t>
            </a:r>
            <a:r>
              <a:rPr lang="en-US" sz="2000" dirty="0"/>
              <a:t> (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karet</a:t>
            </a:r>
            <a:r>
              <a:rPr lang="en-US" sz="2000" dirty="0"/>
              <a:t> </a:t>
            </a:r>
            <a:r>
              <a:rPr lang="en-US" sz="2000" dirty="0" err="1"/>
              <a:t>penyemprot</a:t>
            </a:r>
            <a:r>
              <a:rPr lang="en-US" sz="2000" dirty="0"/>
              <a:t>-air) </a:t>
            </a:r>
            <a:r>
              <a:rPr lang="en-US" sz="2000" dirty="0" err="1"/>
              <a:t>selama</a:t>
            </a:r>
            <a:r>
              <a:rPr lang="en-US" sz="2000" dirty="0"/>
              <a:t> 15 </a:t>
            </a:r>
            <a:r>
              <a:rPr lang="en-US" sz="2000" dirty="0" err="1"/>
              <a:t>menit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Teteskan</a:t>
            </a:r>
            <a:r>
              <a:rPr lang="en-US" sz="2000" dirty="0"/>
              <a:t> 4 </a:t>
            </a:r>
            <a:r>
              <a:rPr lang="en-US" sz="2000" dirty="0" err="1"/>
              <a:t>tetes</a:t>
            </a:r>
            <a:r>
              <a:rPr lang="en-US" sz="2000" dirty="0"/>
              <a:t> </a:t>
            </a:r>
            <a:r>
              <a:rPr lang="en-US" sz="2000" dirty="0" err="1"/>
              <a:t>larutan</a:t>
            </a:r>
            <a:r>
              <a:rPr lang="en-US" sz="2000" dirty="0"/>
              <a:t> </a:t>
            </a:r>
            <a:r>
              <a:rPr lang="en-US" sz="2000" dirty="0" err="1"/>
              <a:t>natrium</a:t>
            </a:r>
            <a:r>
              <a:rPr lang="en-US" sz="2000" dirty="0"/>
              <a:t> </a:t>
            </a:r>
            <a:r>
              <a:rPr lang="en-US" sz="2000" dirty="0" err="1"/>
              <a:t>bikarbonat</a:t>
            </a:r>
            <a:r>
              <a:rPr lang="en-US" sz="2000" dirty="0"/>
              <a:t> 2%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mata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Panggil</a:t>
            </a:r>
            <a:r>
              <a:rPr lang="en-US" sz="2000" dirty="0"/>
              <a:t> </a:t>
            </a:r>
            <a:r>
              <a:rPr lang="en-US" sz="2000" dirty="0" err="1"/>
              <a:t>dokter</a:t>
            </a:r>
            <a:r>
              <a:rPr lang="en-US" sz="2000" dirty="0"/>
              <a:t>. </a:t>
            </a:r>
          </a:p>
          <a:p>
            <a:r>
              <a:rPr lang="en-US" sz="2000" dirty="0" err="1"/>
              <a:t>Teruskan</a:t>
            </a:r>
            <a:r>
              <a:rPr lang="en-US" sz="2000" dirty="0"/>
              <a:t> </a:t>
            </a:r>
            <a:r>
              <a:rPr lang="en-US" sz="2000" dirty="0" err="1"/>
              <a:t>penetesan</a:t>
            </a:r>
            <a:r>
              <a:rPr lang="en-US" sz="2000" dirty="0"/>
              <a:t> </a:t>
            </a:r>
            <a:r>
              <a:rPr lang="en-US" sz="2000" dirty="0" err="1"/>
              <a:t>larutan</a:t>
            </a:r>
            <a:r>
              <a:rPr lang="en-US" sz="2000" dirty="0"/>
              <a:t> </a:t>
            </a:r>
            <a:r>
              <a:rPr lang="en-US" sz="2000" dirty="0" err="1"/>
              <a:t>natrium</a:t>
            </a:r>
            <a:r>
              <a:rPr lang="en-US" sz="2000" dirty="0"/>
              <a:t> </a:t>
            </a:r>
            <a:r>
              <a:rPr lang="en-US" sz="2000" dirty="0" err="1"/>
              <a:t>bikarbonat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mata</a:t>
            </a:r>
            <a:r>
              <a:rPr lang="en-US" sz="2000" dirty="0"/>
              <a:t> </a:t>
            </a:r>
            <a:r>
              <a:rPr lang="en-US" sz="2000" dirty="0" err="1"/>
              <a:t>hingga</a:t>
            </a:r>
            <a:r>
              <a:rPr lang="en-US" sz="2000" dirty="0"/>
              <a:t> </a:t>
            </a:r>
            <a:r>
              <a:rPr lang="en-US" sz="2000" dirty="0" err="1"/>
              <a:t>dokter</a:t>
            </a:r>
            <a:r>
              <a:rPr lang="en-US" sz="2000" dirty="0"/>
              <a:t> </a:t>
            </a:r>
            <a:r>
              <a:rPr lang="en-US" sz="2000" dirty="0" err="1"/>
              <a:t>datang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 err="1"/>
              <a:t>Keracunan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Keracunan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akibat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err="1"/>
              <a:t>inhalasi</a:t>
            </a:r>
            <a:r>
              <a:rPr lang="en-US" sz="2000" dirty="0"/>
              <a:t> </a:t>
            </a:r>
            <a:r>
              <a:rPr lang="en-US" sz="2000" dirty="0" err="1"/>
              <a:t>uap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gas </a:t>
            </a:r>
            <a:r>
              <a:rPr lang="en-US" sz="2000" dirty="0" err="1"/>
              <a:t>toksik</a:t>
            </a:r>
            <a:r>
              <a:rPr lang="en-US" sz="2000" dirty="0"/>
              <a:t> (</a:t>
            </a:r>
            <a:r>
              <a:rPr lang="en-US" sz="2000" dirty="0" err="1"/>
              <a:t>mis</a:t>
            </a:r>
            <a:r>
              <a:rPr lang="en-US" sz="2000" dirty="0"/>
              <a:t>., </a:t>
            </a:r>
            <a:r>
              <a:rPr lang="en-US" sz="2000" dirty="0" err="1"/>
              <a:t>kloroform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err="1"/>
              <a:t>tertelan</a:t>
            </a:r>
            <a:r>
              <a:rPr lang="en-US" sz="2000" dirty="0"/>
              <a:t> </a:t>
            </a:r>
            <a:r>
              <a:rPr lang="en-US" sz="2000" dirty="0" err="1"/>
              <a:t>larutan</a:t>
            </a:r>
            <a:r>
              <a:rPr lang="en-US" sz="2000" dirty="0"/>
              <a:t> </a:t>
            </a:r>
            <a:r>
              <a:rPr lang="en-US" sz="2000" dirty="0" err="1"/>
              <a:t>beracun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i="1" dirty="0" err="1"/>
              <a:t>Pada</a:t>
            </a:r>
            <a:r>
              <a:rPr lang="en-US" sz="2000" b="1" i="1" dirty="0"/>
              <a:t> </a:t>
            </a:r>
            <a:r>
              <a:rPr lang="en-US" sz="2000" b="1" i="1" dirty="0" err="1"/>
              <a:t>semua</a:t>
            </a:r>
            <a:r>
              <a:rPr lang="en-US" sz="2000" b="1" i="1" dirty="0"/>
              <a:t> </a:t>
            </a:r>
            <a:r>
              <a:rPr lang="en-US" sz="2000" b="1" i="1" dirty="0" err="1"/>
              <a:t>kasus</a:t>
            </a:r>
            <a:r>
              <a:rPr lang="en-US" sz="2000" b="1" dirty="0"/>
              <a:t>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• </a:t>
            </a:r>
            <a:r>
              <a:rPr lang="en-US" sz="2000" dirty="0" err="1"/>
              <a:t>Panggil</a:t>
            </a:r>
            <a:r>
              <a:rPr lang="en-US" sz="2000" dirty="0"/>
              <a:t> </a:t>
            </a:r>
            <a:r>
              <a:rPr lang="en-US" sz="2000" dirty="0" err="1"/>
              <a:t>dokter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perawat</a:t>
            </a:r>
            <a:r>
              <a:rPr lang="en-US" sz="2000" dirty="0"/>
              <a:t> </a:t>
            </a:r>
            <a:r>
              <a:rPr lang="en-US" sz="2000" dirty="0" err="1"/>
              <a:t>terlatih</a:t>
            </a:r>
            <a:r>
              <a:rPr lang="en-US" sz="2000" dirty="0"/>
              <a:t>, </a:t>
            </a:r>
            <a:r>
              <a:rPr lang="en-US" sz="2000" dirty="0" err="1"/>
              <a:t>laporkan</a:t>
            </a:r>
            <a:r>
              <a:rPr lang="en-US" sz="2000" dirty="0"/>
              <a:t> </a:t>
            </a:r>
            <a:r>
              <a:rPr lang="en-US" sz="2000" dirty="0" err="1"/>
              <a:t>substansi</a:t>
            </a:r>
            <a:r>
              <a:rPr lang="en-US" sz="2000" dirty="0"/>
              <a:t> </a:t>
            </a:r>
            <a:r>
              <a:rPr lang="en-US" sz="2000" dirty="0" err="1"/>
              <a:t>toksik</a:t>
            </a:r>
            <a:r>
              <a:rPr lang="en-US" sz="2000" dirty="0"/>
              <a:t> </a:t>
            </a:r>
            <a:r>
              <a:rPr lang="en-US" sz="2000" dirty="0" err="1"/>
              <a:t>penyebabnya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/>
              <a:t>• </a:t>
            </a:r>
            <a:r>
              <a:rPr lang="en-US" sz="2000" dirty="0" err="1"/>
              <a:t>Letakkan</a:t>
            </a:r>
            <a:r>
              <a:rPr lang="en-US" sz="2000" dirty="0"/>
              <a:t> korban di </a:t>
            </a:r>
            <a:r>
              <a:rPr lang="en-US" sz="2000" dirty="0" err="1"/>
              <a:t>tempat</a:t>
            </a:r>
            <a:r>
              <a:rPr lang="en-US" sz="2000" dirty="0"/>
              <a:t> </a:t>
            </a:r>
            <a:r>
              <a:rPr lang="en-US" sz="2000" dirty="0" err="1"/>
              <a:t>terbuka</a:t>
            </a:r>
            <a:r>
              <a:rPr lang="en-US" sz="2000" dirty="0"/>
              <a:t> </a:t>
            </a:r>
            <a:r>
              <a:rPr lang="en-US" sz="2000" dirty="0" err="1"/>
              <a:t>sambil</a:t>
            </a:r>
            <a:r>
              <a:rPr lang="en-US" sz="2000" dirty="0"/>
              <a:t> </a:t>
            </a:r>
            <a:r>
              <a:rPr lang="en-US" sz="2000" dirty="0" err="1"/>
              <a:t>menunggu</a:t>
            </a:r>
            <a:r>
              <a:rPr lang="en-US" sz="2000" dirty="0"/>
              <a:t> </a:t>
            </a:r>
            <a:r>
              <a:rPr lang="en-US" sz="2000" dirty="0" err="1"/>
              <a:t>dokter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perawat</a:t>
            </a:r>
            <a:r>
              <a:rPr lang="en-US" sz="2000" dirty="0"/>
              <a:t>.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334313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/>
              <a:t>MANAGEMEN PENANGANAN LIMBAH LABORATORIUM DAN PPI (PENCEGAHAN DAN PENGENDALIAN INFEKSI)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752600"/>
          </a:xfrm>
        </p:spPr>
        <p:txBody>
          <a:bodyPr/>
          <a:lstStyle/>
          <a:p>
            <a:r>
              <a:rPr lang="en-US" b="1" dirty="0" smtClean="0"/>
              <a:t>Titin </a:t>
            </a:r>
            <a:r>
              <a:rPr lang="en-US" b="1" dirty="0" err="1" smtClean="0"/>
              <a:t>Aryani</a:t>
            </a:r>
            <a:r>
              <a:rPr lang="en-US" b="1" dirty="0" smtClean="0"/>
              <a:t>, </a:t>
            </a:r>
            <a:r>
              <a:rPr lang="en-US" b="1" dirty="0" err="1" smtClean="0"/>
              <a:t>S.Si</a:t>
            </a:r>
            <a:r>
              <a:rPr lang="en-US" b="1" dirty="0" smtClean="0"/>
              <a:t>., </a:t>
            </a:r>
            <a:r>
              <a:rPr lang="en-US" b="1" dirty="0" err="1" smtClean="0"/>
              <a:t>M.Sc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08566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24163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/>
              <a:t>Tertelan</a:t>
            </a:r>
            <a:r>
              <a:rPr lang="en-US" sz="2000" b="1" dirty="0"/>
              <a:t> </a:t>
            </a:r>
            <a:r>
              <a:rPr lang="en-US" sz="2000" b="1" dirty="0" err="1"/>
              <a:t>larutan</a:t>
            </a:r>
            <a:r>
              <a:rPr lang="en-US" sz="2000" b="1" dirty="0"/>
              <a:t> </a:t>
            </a:r>
            <a:r>
              <a:rPr lang="en-US" sz="2000" b="1" dirty="0" err="1"/>
              <a:t>asam</a:t>
            </a:r>
            <a:endParaRPr lang="en-US" sz="2000" dirty="0"/>
          </a:p>
          <a:p>
            <a:r>
              <a:rPr lang="en-US" sz="2000" dirty="0" err="1"/>
              <a:t>Panggil</a:t>
            </a:r>
            <a:r>
              <a:rPr lang="en-US" sz="2000" dirty="0"/>
              <a:t> </a:t>
            </a:r>
            <a:r>
              <a:rPr lang="en-US" sz="2000" dirty="0" err="1"/>
              <a:t>dokter</a:t>
            </a:r>
            <a:endParaRPr lang="en-US" sz="2000" dirty="0"/>
          </a:p>
          <a:p>
            <a:r>
              <a:rPr lang="en-US" sz="2000" dirty="0" err="1"/>
              <a:t>Pasien</a:t>
            </a:r>
            <a:r>
              <a:rPr lang="en-US" sz="2000" dirty="0"/>
              <a:t> </a:t>
            </a:r>
            <a:r>
              <a:rPr lang="en-US" sz="2000" dirty="0" err="1"/>
              <a:t>segera</a:t>
            </a:r>
            <a:r>
              <a:rPr lang="en-US" sz="2000" dirty="0"/>
              <a:t> </a:t>
            </a:r>
            <a:r>
              <a:rPr lang="en-US" sz="2000" dirty="0" err="1"/>
              <a:t>diberi</a:t>
            </a:r>
            <a:r>
              <a:rPr lang="en-US" sz="2000" dirty="0"/>
              <a:t> </a:t>
            </a:r>
            <a:r>
              <a:rPr lang="en-US" sz="2000" dirty="0" err="1"/>
              <a:t>minum</a:t>
            </a:r>
            <a:r>
              <a:rPr lang="en-US" sz="2000" dirty="0"/>
              <a:t> </a:t>
            </a:r>
            <a:r>
              <a:rPr lang="en-US" sz="2000" dirty="0" err="1"/>
              <a:t>susu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dua</a:t>
            </a:r>
            <a:r>
              <a:rPr lang="en-US" sz="2000" dirty="0"/>
              <a:t> </a:t>
            </a:r>
            <a:r>
              <a:rPr lang="en-US" sz="2000" dirty="0" err="1"/>
              <a:t>putih</a:t>
            </a:r>
            <a:r>
              <a:rPr lang="en-US" sz="2000" dirty="0"/>
              <a:t> </a:t>
            </a:r>
            <a:r>
              <a:rPr lang="en-US" sz="2000" dirty="0" err="1"/>
              <a:t>telur</a:t>
            </a:r>
            <a:r>
              <a:rPr lang="en-US" sz="2000" dirty="0"/>
              <a:t> </a:t>
            </a:r>
            <a:r>
              <a:rPr lang="en-US" sz="2000" dirty="0" err="1"/>
              <a:t>dicampur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500 ml air sambal </a:t>
            </a:r>
            <a:r>
              <a:rPr lang="en-US" sz="2000" dirty="0" err="1"/>
              <a:t>berkumur</a:t>
            </a:r>
            <a:endParaRPr lang="en-US" sz="2000" dirty="0"/>
          </a:p>
          <a:p>
            <a:r>
              <a:rPr lang="en-US" sz="2000" dirty="0" err="1"/>
              <a:t>Kalau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keduanya</a:t>
            </a:r>
            <a:r>
              <a:rPr lang="en-US" sz="2000" dirty="0"/>
              <a:t>, </a:t>
            </a:r>
            <a:r>
              <a:rPr lang="en-US" sz="2000" dirty="0" err="1"/>
              <a:t>pasien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diberi</a:t>
            </a:r>
            <a:r>
              <a:rPr lang="en-US" sz="2000" dirty="0"/>
              <a:t> </a:t>
            </a:r>
            <a:r>
              <a:rPr lang="en-US" sz="2000" dirty="0" err="1"/>
              <a:t>minum</a:t>
            </a:r>
            <a:r>
              <a:rPr lang="en-US" sz="2000" dirty="0"/>
              <a:t> air </a:t>
            </a:r>
            <a:r>
              <a:rPr lang="en-US" sz="2000" dirty="0" err="1"/>
              <a:t>putih</a:t>
            </a:r>
            <a:r>
              <a:rPr lang="en-US" sz="2000" dirty="0"/>
              <a:t> sambal </a:t>
            </a:r>
            <a:r>
              <a:rPr lang="en-US" sz="2000" dirty="0" err="1"/>
              <a:t>berkumur</a:t>
            </a:r>
            <a:endParaRPr lang="en-US" sz="2000" dirty="0"/>
          </a:p>
          <a:p>
            <a:r>
              <a:rPr lang="en-US" sz="2000" dirty="0" err="1"/>
              <a:t>Pasien</a:t>
            </a:r>
            <a:r>
              <a:rPr lang="en-US" sz="2000" dirty="0"/>
              <a:t> </a:t>
            </a:r>
            <a:r>
              <a:rPr lang="en-US" sz="2000" dirty="0" err="1"/>
              <a:t>diberi</a:t>
            </a:r>
            <a:r>
              <a:rPr lang="en-US" sz="2000" dirty="0"/>
              <a:t> </a:t>
            </a:r>
            <a:r>
              <a:rPr lang="en-US" sz="2000" dirty="0" err="1"/>
              <a:t>minum</a:t>
            </a:r>
            <a:r>
              <a:rPr lang="en-US" sz="2000" dirty="0"/>
              <a:t> air </a:t>
            </a:r>
            <a:r>
              <a:rPr lang="en-US" sz="2000" dirty="0" err="1"/>
              <a:t>putih</a:t>
            </a:r>
            <a:r>
              <a:rPr lang="en-US" sz="2000" dirty="0"/>
              <a:t> </a:t>
            </a:r>
            <a:r>
              <a:rPr lang="en-US" sz="2000" dirty="0" err="1"/>
              <a:t>sebanyak</a:t>
            </a:r>
            <a:r>
              <a:rPr lang="en-US" sz="2000" dirty="0"/>
              <a:t> </a:t>
            </a:r>
            <a:r>
              <a:rPr lang="en-US" sz="2000" dirty="0" err="1"/>
              <a:t>tiga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empat</a:t>
            </a:r>
            <a:r>
              <a:rPr lang="en-US" sz="2000" dirty="0"/>
              <a:t> </a:t>
            </a:r>
            <a:r>
              <a:rPr lang="en-US" sz="2000" dirty="0" err="1"/>
              <a:t>gelas</a:t>
            </a:r>
            <a:endParaRPr lang="en-US" sz="2000" dirty="0"/>
          </a:p>
          <a:p>
            <a:r>
              <a:rPr lang="en-US" sz="2000" dirty="0" err="1"/>
              <a:t>Bila</a:t>
            </a:r>
            <a:r>
              <a:rPr lang="en-US" sz="2000" dirty="0"/>
              <a:t> </a:t>
            </a:r>
            <a:r>
              <a:rPr lang="en-US" sz="2000" dirty="0" err="1"/>
              <a:t>bibir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lidah</a:t>
            </a:r>
            <a:r>
              <a:rPr lang="en-US" sz="2000" dirty="0"/>
              <a:t> </a:t>
            </a:r>
            <a:r>
              <a:rPr lang="en-US" sz="2000" dirty="0" err="1"/>
              <a:t>terbakar</a:t>
            </a:r>
            <a:r>
              <a:rPr lang="en-US" sz="2000" dirty="0"/>
              <a:t> </a:t>
            </a:r>
            <a:r>
              <a:rPr lang="en-US" sz="2000" dirty="0" err="1"/>
              <a:t>larutan</a:t>
            </a:r>
            <a:r>
              <a:rPr lang="en-US" sz="2000" dirty="0"/>
              <a:t> </a:t>
            </a:r>
            <a:r>
              <a:rPr lang="en-US" sz="2000" dirty="0" err="1"/>
              <a:t>asam</a:t>
            </a:r>
            <a:r>
              <a:rPr lang="en-US" sz="2000" dirty="0"/>
              <a:t>, </a:t>
            </a:r>
            <a:r>
              <a:rPr lang="en-US" sz="2000" dirty="0" err="1"/>
              <a:t>bilas</a:t>
            </a:r>
            <a:r>
              <a:rPr lang="en-US" sz="2000" dirty="0"/>
              <a:t> </a:t>
            </a:r>
            <a:r>
              <a:rPr lang="en-US" sz="2000" dirty="0" err="1"/>
              <a:t>seksama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air, </a:t>
            </a:r>
            <a:r>
              <a:rPr lang="en-US" sz="2000" dirty="0" err="1"/>
              <a:t>kemudian</a:t>
            </a:r>
            <a:r>
              <a:rPr lang="en-US" sz="2000" dirty="0"/>
              <a:t> </a:t>
            </a:r>
            <a:r>
              <a:rPr lang="en-US" sz="2000" dirty="0" err="1"/>
              <a:t>basuh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larutan</a:t>
            </a:r>
            <a:r>
              <a:rPr lang="en-US" sz="2000" dirty="0"/>
              <a:t> </a:t>
            </a:r>
            <a:r>
              <a:rPr lang="en-US" sz="2000" dirty="0" err="1"/>
              <a:t>natrium</a:t>
            </a:r>
            <a:r>
              <a:rPr lang="en-US" sz="2000" dirty="0"/>
              <a:t> </a:t>
            </a:r>
            <a:r>
              <a:rPr lang="en-US" sz="2000" dirty="0" err="1"/>
              <a:t>bikarbonat</a:t>
            </a:r>
            <a:r>
              <a:rPr lang="en-US" sz="2000" dirty="0"/>
              <a:t> 2%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i="1" dirty="0" err="1"/>
              <a:t>Catatan</a:t>
            </a:r>
            <a:r>
              <a:rPr lang="en-US" sz="2000" i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Gunakan</a:t>
            </a:r>
            <a:r>
              <a:rPr lang="en-US" sz="2000" dirty="0"/>
              <a:t> </a:t>
            </a:r>
            <a:r>
              <a:rPr lang="en-US" sz="2000" dirty="0" err="1"/>
              <a:t>selalu</a:t>
            </a:r>
            <a:r>
              <a:rPr lang="en-US" sz="2000" dirty="0"/>
              <a:t> </a:t>
            </a:r>
            <a:r>
              <a:rPr lang="en-US" sz="2000" dirty="0" err="1"/>
              <a:t>karet</a:t>
            </a:r>
            <a:r>
              <a:rPr lang="en-US" sz="2000" dirty="0"/>
              <a:t> </a:t>
            </a:r>
            <a:r>
              <a:rPr lang="en-US" sz="2000" dirty="0" err="1"/>
              <a:t>pengisap</a:t>
            </a:r>
            <a:r>
              <a:rPr lang="en-US" sz="2000" dirty="0"/>
              <a:t> </a:t>
            </a:r>
            <a:r>
              <a:rPr lang="en-US" sz="2000" dirty="0" err="1"/>
              <a:t>sewaktu</a:t>
            </a:r>
            <a:r>
              <a:rPr lang="en-US" sz="2000" dirty="0"/>
              <a:t> </a:t>
            </a:r>
            <a:r>
              <a:rPr lang="en-US" sz="2000" dirty="0" err="1"/>
              <a:t>memipet</a:t>
            </a:r>
            <a:r>
              <a:rPr lang="en-US" sz="2000" dirty="0"/>
              <a:t> </a:t>
            </a:r>
            <a:r>
              <a:rPr lang="en-US" sz="2000" dirty="0" err="1"/>
              <a:t>larutan</a:t>
            </a:r>
            <a:r>
              <a:rPr lang="en-US" sz="2000" dirty="0"/>
              <a:t> </a:t>
            </a:r>
            <a:r>
              <a:rPr lang="en-US" sz="2000" dirty="0" err="1"/>
              <a:t>asam</a:t>
            </a:r>
            <a:r>
              <a:rPr lang="en-US" sz="2000" dirty="0"/>
              <a:t>, </a:t>
            </a:r>
            <a:r>
              <a:rPr lang="en-US" sz="2000" dirty="0" err="1"/>
              <a:t>jangan</a:t>
            </a:r>
            <a:r>
              <a:rPr lang="en-US" sz="2000" dirty="0"/>
              <a:t> </a:t>
            </a:r>
            <a:r>
              <a:rPr lang="en-US" sz="2000" dirty="0" err="1"/>
              <a:t>pernah</a:t>
            </a:r>
            <a:r>
              <a:rPr lang="en-US" sz="2000" dirty="0"/>
              <a:t> </a:t>
            </a:r>
            <a:r>
              <a:rPr lang="en-US" sz="2000" dirty="0" err="1"/>
              <a:t>memipet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mulut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5719775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212"/>
            <a:ext cx="8229600" cy="436266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/>
              <a:t>Cipratan</a:t>
            </a:r>
            <a:r>
              <a:rPr lang="en-US" sz="2000" b="1" dirty="0"/>
              <a:t> </a:t>
            </a:r>
            <a:r>
              <a:rPr lang="en-US" sz="2000" b="1" dirty="0" err="1"/>
              <a:t>zat</a:t>
            </a:r>
            <a:r>
              <a:rPr lang="en-US" sz="2000" b="1" dirty="0"/>
              <a:t> alkali di </a:t>
            </a:r>
            <a:r>
              <a:rPr lang="en-US" sz="2000" b="1" dirty="0" err="1"/>
              <a:t>mata</a:t>
            </a:r>
            <a:endParaRPr lang="en-US" sz="2000" b="1" dirty="0"/>
          </a:p>
          <a:p>
            <a:r>
              <a:rPr lang="en-US" sz="2000" dirty="0" err="1"/>
              <a:t>Cuci</a:t>
            </a:r>
            <a:r>
              <a:rPr lang="en-US" sz="2000" dirty="0"/>
              <a:t> </a:t>
            </a:r>
            <a:r>
              <a:rPr lang="en-US" sz="2000" dirty="0" err="1"/>
              <a:t>mata</a:t>
            </a:r>
            <a:r>
              <a:rPr lang="en-US" sz="2000" dirty="0"/>
              <a:t> </a:t>
            </a:r>
            <a:r>
              <a:rPr lang="en-US" sz="2000" dirty="0" err="1"/>
              <a:t>segera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sejumlah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 air yang </a:t>
            </a:r>
            <a:r>
              <a:rPr lang="en-US" sz="2000" dirty="0" err="1"/>
              <a:t>desemprotkan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botol</a:t>
            </a:r>
            <a:r>
              <a:rPr lang="en-US" sz="2000" dirty="0"/>
              <a:t> </a:t>
            </a:r>
            <a:r>
              <a:rPr lang="en-US" sz="2000" dirty="0" err="1"/>
              <a:t>plastik</a:t>
            </a:r>
            <a:endParaRPr lang="en-US" sz="2000" dirty="0"/>
          </a:p>
          <a:p>
            <a:r>
              <a:rPr lang="en-US" sz="2000" dirty="0" err="1"/>
              <a:t>Setelah</a:t>
            </a:r>
            <a:r>
              <a:rPr lang="en-US" sz="2000" dirty="0"/>
              <a:t> </a:t>
            </a:r>
            <a:r>
              <a:rPr lang="en-US" sz="2000" dirty="0" err="1"/>
              <a:t>mencuci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air, </a:t>
            </a:r>
            <a:r>
              <a:rPr lang="en-US" sz="2000" dirty="0" err="1"/>
              <a:t>basuhlah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larutan</a:t>
            </a:r>
            <a:r>
              <a:rPr lang="en-US" sz="2000" dirty="0"/>
              <a:t> </a:t>
            </a:r>
            <a:r>
              <a:rPr lang="en-US" sz="2000" dirty="0" err="1"/>
              <a:t>asam</a:t>
            </a:r>
            <a:r>
              <a:rPr lang="en-US" sz="2000" dirty="0"/>
              <a:t> </a:t>
            </a:r>
            <a:r>
              <a:rPr lang="en-US" sz="2000" dirty="0" err="1"/>
              <a:t>borat</a:t>
            </a:r>
            <a:r>
              <a:rPr lang="en-US" sz="2000" dirty="0"/>
              <a:t> </a:t>
            </a:r>
            <a:r>
              <a:rPr lang="en-US" sz="2000" dirty="0" err="1"/>
              <a:t>jenuh</a:t>
            </a:r>
            <a:endParaRPr lang="en-US" sz="2000" dirty="0"/>
          </a:p>
          <a:p>
            <a:r>
              <a:rPr lang="en-US" sz="2000" dirty="0" err="1"/>
              <a:t>Pergi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dokter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Menelan</a:t>
            </a:r>
            <a:r>
              <a:rPr lang="en-US" sz="2000" b="1" dirty="0"/>
              <a:t> </a:t>
            </a:r>
            <a:r>
              <a:rPr lang="en-US" sz="2000" b="1" dirty="0" err="1"/>
              <a:t>zat</a:t>
            </a:r>
            <a:r>
              <a:rPr lang="en-US" sz="2000" b="1" dirty="0"/>
              <a:t> alkali</a:t>
            </a:r>
            <a:endParaRPr lang="en-US" sz="2000" dirty="0"/>
          </a:p>
          <a:p>
            <a:r>
              <a:rPr lang="en-US" sz="2000" dirty="0" err="1"/>
              <a:t>Kirim</a:t>
            </a:r>
            <a:r>
              <a:rPr lang="en-US" sz="2000" dirty="0"/>
              <a:t> </a:t>
            </a:r>
            <a:r>
              <a:rPr lang="en-US" sz="2000" dirty="0" err="1"/>
              <a:t>pasien</a:t>
            </a:r>
            <a:r>
              <a:rPr lang="en-US" sz="2000" dirty="0"/>
              <a:t> </a:t>
            </a:r>
            <a:r>
              <a:rPr lang="en-US" sz="2000" dirty="0" err="1"/>
              <a:t>pergi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dokter</a:t>
            </a:r>
            <a:endParaRPr lang="en-US" sz="2000" dirty="0"/>
          </a:p>
          <a:p>
            <a:r>
              <a:rPr lang="en-US" sz="2000" dirty="0" err="1"/>
              <a:t>Pasien</a:t>
            </a:r>
            <a:r>
              <a:rPr lang="en-US" sz="2000" dirty="0"/>
              <a:t> </a:t>
            </a:r>
            <a:r>
              <a:rPr lang="en-US" sz="2000" dirty="0" err="1"/>
              <a:t>segera</a:t>
            </a:r>
            <a:r>
              <a:rPr lang="en-US" sz="2000" dirty="0"/>
              <a:t> </a:t>
            </a:r>
            <a:r>
              <a:rPr lang="en-US" sz="2000" dirty="0" err="1"/>
              <a:t>meminum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berkumur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larutan</a:t>
            </a:r>
            <a:r>
              <a:rPr lang="en-US" sz="2000" dirty="0"/>
              <a:t> </a:t>
            </a:r>
            <a:r>
              <a:rPr lang="en-US" sz="2000" dirty="0" err="1"/>
              <a:t>asam</a:t>
            </a:r>
            <a:r>
              <a:rPr lang="en-US" sz="2000" dirty="0"/>
              <a:t> </a:t>
            </a:r>
            <a:r>
              <a:rPr lang="en-US" sz="2000" dirty="0" err="1"/>
              <a:t>asetat</a:t>
            </a:r>
            <a:r>
              <a:rPr lang="en-US" sz="2000" dirty="0"/>
              <a:t> 5% (</a:t>
            </a:r>
            <a:r>
              <a:rPr lang="en-US" sz="2000" dirty="0" err="1"/>
              <a:t>atau</a:t>
            </a:r>
            <a:r>
              <a:rPr lang="en-US" sz="2000" dirty="0"/>
              <a:t> air </a:t>
            </a:r>
            <a:r>
              <a:rPr lang="en-US" sz="2000" dirty="0" err="1"/>
              <a:t>jeruk</a:t>
            </a:r>
            <a:r>
              <a:rPr lang="en-US" sz="2000" dirty="0"/>
              <a:t>/</a:t>
            </a:r>
            <a:r>
              <a:rPr lang="en-US" sz="2000" dirty="0" err="1"/>
              <a:t>cuka</a:t>
            </a:r>
            <a:r>
              <a:rPr lang="en-US" sz="2000" dirty="0"/>
              <a:t> 1:3)</a:t>
            </a:r>
          </a:p>
          <a:p>
            <a:r>
              <a:rPr lang="en-US" sz="2000" dirty="0" err="1"/>
              <a:t>Berikan</a:t>
            </a:r>
            <a:r>
              <a:rPr lang="en-US" sz="2000" dirty="0"/>
              <a:t> </a:t>
            </a:r>
            <a:r>
              <a:rPr lang="en-US" sz="2000" dirty="0" err="1"/>
              <a:t>pasien</a:t>
            </a:r>
            <a:r>
              <a:rPr lang="en-US" sz="2000" dirty="0"/>
              <a:t> </a:t>
            </a:r>
            <a:r>
              <a:rPr lang="en-US" sz="2000" dirty="0" err="1"/>
              <a:t>tiga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empat</a:t>
            </a:r>
            <a:r>
              <a:rPr lang="en-US" sz="2000" dirty="0"/>
              <a:t> </a:t>
            </a:r>
            <a:r>
              <a:rPr lang="en-US" sz="2000" dirty="0" err="1"/>
              <a:t>gelas</a:t>
            </a:r>
            <a:r>
              <a:rPr lang="en-US" sz="2000" dirty="0"/>
              <a:t> air </a:t>
            </a:r>
            <a:r>
              <a:rPr lang="en-US" sz="2000" dirty="0" err="1"/>
              <a:t>putih</a:t>
            </a:r>
            <a:endParaRPr lang="en-US" sz="2000" dirty="0"/>
          </a:p>
          <a:p>
            <a:r>
              <a:rPr lang="en-US" sz="2000" dirty="0" err="1"/>
              <a:t>Bila</a:t>
            </a:r>
            <a:r>
              <a:rPr lang="en-US" sz="2000" dirty="0"/>
              <a:t> </a:t>
            </a:r>
            <a:r>
              <a:rPr lang="en-US" sz="2000" dirty="0" err="1"/>
              <a:t>bibir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lidah</a:t>
            </a:r>
            <a:r>
              <a:rPr lang="en-US" sz="2000" dirty="0"/>
              <a:t> </a:t>
            </a:r>
            <a:r>
              <a:rPr lang="en-US" sz="2000" dirty="0" err="1"/>
              <a:t>terbakar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zat</a:t>
            </a:r>
            <a:r>
              <a:rPr lang="en-US" sz="2000" dirty="0"/>
              <a:t> alkali, </a:t>
            </a:r>
            <a:r>
              <a:rPr lang="en-US" sz="2000" dirty="0" err="1"/>
              <a:t>bilas</a:t>
            </a:r>
            <a:r>
              <a:rPr lang="en-US" sz="2000" dirty="0"/>
              <a:t> </a:t>
            </a:r>
            <a:r>
              <a:rPr lang="en-US" sz="2000" dirty="0" err="1"/>
              <a:t>seluruhnya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air, </a:t>
            </a:r>
            <a:r>
              <a:rPr lang="en-US" sz="2000" dirty="0" err="1"/>
              <a:t>lalu</a:t>
            </a:r>
            <a:r>
              <a:rPr lang="en-US" sz="2000" dirty="0"/>
              <a:t> </a:t>
            </a:r>
            <a:r>
              <a:rPr lang="en-US" sz="2000" dirty="0" err="1"/>
              <a:t>basuh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larutan</a:t>
            </a:r>
            <a:r>
              <a:rPr lang="en-US" sz="2000" dirty="0"/>
              <a:t> </a:t>
            </a:r>
            <a:r>
              <a:rPr lang="en-US" sz="2000" dirty="0" err="1"/>
              <a:t>asam</a:t>
            </a:r>
            <a:r>
              <a:rPr lang="en-US" sz="2000" dirty="0"/>
              <a:t> </a:t>
            </a:r>
            <a:r>
              <a:rPr lang="en-US" sz="2000" dirty="0" err="1"/>
              <a:t>asetat</a:t>
            </a:r>
            <a:r>
              <a:rPr lang="en-US" sz="2000" dirty="0"/>
              <a:t> 5%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2640136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3943521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/>
              <a:t>Ciptratan</a:t>
            </a:r>
            <a:r>
              <a:rPr lang="en-US" sz="2000" b="1" dirty="0"/>
              <a:t> </a:t>
            </a:r>
            <a:r>
              <a:rPr lang="en-US" sz="2000" b="1" dirty="0" err="1"/>
              <a:t>zat</a:t>
            </a:r>
            <a:r>
              <a:rPr lang="en-US" sz="2000" b="1" dirty="0"/>
              <a:t> alkali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basa</a:t>
            </a:r>
            <a:r>
              <a:rPr lang="en-US" sz="2000" b="1" dirty="0" smtClean="0"/>
              <a:t>) di </a:t>
            </a:r>
            <a:r>
              <a:rPr lang="en-US" sz="2000" b="1" dirty="0" err="1"/>
              <a:t>kulit</a:t>
            </a:r>
            <a:endParaRPr lang="en-US" sz="2000" dirty="0"/>
          </a:p>
          <a:p>
            <a:r>
              <a:rPr lang="en-US" sz="2000" dirty="0" err="1"/>
              <a:t>Cuci</a:t>
            </a:r>
            <a:r>
              <a:rPr lang="en-US" sz="2000" dirty="0"/>
              <a:t> area yang </a:t>
            </a:r>
            <a:r>
              <a:rPr lang="en-US" sz="2000" dirty="0" err="1"/>
              <a:t>terkena</a:t>
            </a:r>
            <a:r>
              <a:rPr lang="en-US" sz="2000" dirty="0"/>
              <a:t> </a:t>
            </a:r>
            <a:r>
              <a:rPr lang="en-US" sz="2000" dirty="0" err="1"/>
              <a:t>seluruhnya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air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ulangi</a:t>
            </a:r>
            <a:endParaRPr lang="en-US" sz="2000" dirty="0"/>
          </a:p>
          <a:p>
            <a:r>
              <a:rPr lang="en-US" sz="2000" dirty="0" err="1"/>
              <a:t>Basuh</a:t>
            </a:r>
            <a:r>
              <a:rPr lang="en-US" sz="2000" dirty="0"/>
              <a:t> </a:t>
            </a:r>
            <a:r>
              <a:rPr lang="en-US" sz="2000" dirty="0" err="1"/>
              <a:t>kulit</a:t>
            </a:r>
            <a:r>
              <a:rPr lang="en-US" sz="2000" dirty="0"/>
              <a:t> yang </a:t>
            </a:r>
            <a:r>
              <a:rPr lang="en-US" sz="2000" dirty="0" err="1"/>
              <a:t>terkena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kapas</a:t>
            </a:r>
            <a:r>
              <a:rPr lang="en-US" sz="2000" dirty="0"/>
              <a:t> yang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direndam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larutan</a:t>
            </a:r>
            <a:r>
              <a:rPr lang="en-US" sz="2000" dirty="0"/>
              <a:t> </a:t>
            </a:r>
            <a:r>
              <a:rPr lang="en-US" sz="2000" dirty="0" err="1"/>
              <a:t>asam</a:t>
            </a:r>
            <a:r>
              <a:rPr lang="en-US" sz="2000" dirty="0"/>
              <a:t> </a:t>
            </a:r>
            <a:r>
              <a:rPr lang="en-US" sz="2000" dirty="0" err="1"/>
              <a:t>asetat</a:t>
            </a:r>
            <a:r>
              <a:rPr lang="en-US" sz="2000" dirty="0"/>
              <a:t> 5%.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Luka Bakar </a:t>
            </a:r>
            <a:r>
              <a:rPr lang="en-US" sz="2000" b="1" dirty="0" err="1"/>
              <a:t>berat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en-US" sz="2000" dirty="0" err="1"/>
              <a:t>Bila</a:t>
            </a:r>
            <a:r>
              <a:rPr lang="en-US" sz="2000" dirty="0"/>
              <a:t> </a:t>
            </a:r>
            <a:r>
              <a:rPr lang="en-US" sz="2000" dirty="0" err="1"/>
              <a:t>api</a:t>
            </a:r>
            <a:r>
              <a:rPr lang="en-US" sz="2000" dirty="0"/>
              <a:t> </a:t>
            </a:r>
            <a:r>
              <a:rPr lang="en-US" sz="2000" dirty="0" err="1"/>
              <a:t>masih</a:t>
            </a:r>
            <a:r>
              <a:rPr lang="en-US" sz="2000" dirty="0"/>
              <a:t> </a:t>
            </a:r>
            <a:r>
              <a:rPr lang="en-US" sz="2000" dirty="0" err="1"/>
              <a:t>menyala</a:t>
            </a:r>
            <a:r>
              <a:rPr lang="en-US" sz="2000" dirty="0"/>
              <a:t> di </a:t>
            </a:r>
            <a:r>
              <a:rPr lang="en-US" sz="2000" dirty="0" err="1"/>
              <a:t>tubuh</a:t>
            </a:r>
            <a:r>
              <a:rPr lang="en-US" sz="2000" dirty="0"/>
              <a:t> korban (</a:t>
            </a:r>
            <a:r>
              <a:rPr lang="en-US" sz="2000" dirty="0" err="1"/>
              <a:t>misalnya</a:t>
            </a:r>
            <a:r>
              <a:rPr lang="en-US" sz="2000" dirty="0"/>
              <a:t> </a:t>
            </a:r>
            <a:r>
              <a:rPr lang="en-US" sz="2000" dirty="0" err="1"/>
              <a:t>tepercik</a:t>
            </a:r>
            <a:r>
              <a:rPr lang="en-US" sz="2000" dirty="0"/>
              <a:t> </a:t>
            </a:r>
            <a:r>
              <a:rPr lang="en-US" sz="2000" dirty="0" err="1"/>
              <a:t>sewaktu</a:t>
            </a:r>
            <a:r>
              <a:rPr lang="en-US" sz="2000" dirty="0"/>
              <a:t> </a:t>
            </a:r>
            <a:r>
              <a:rPr lang="en-US" sz="2000" dirty="0" err="1"/>
              <a:t>membakar</a:t>
            </a:r>
            <a:r>
              <a:rPr lang="en-US" sz="2000" dirty="0"/>
              <a:t> </a:t>
            </a:r>
            <a:r>
              <a:rPr lang="en-US" sz="2000" dirty="0" err="1"/>
              <a:t>eter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pelarut</a:t>
            </a:r>
            <a:r>
              <a:rPr lang="en-US" sz="2000" dirty="0"/>
              <a:t> lain yang </a:t>
            </a:r>
            <a:r>
              <a:rPr lang="en-US" sz="2000" dirty="0" err="1"/>
              <a:t>mudah</a:t>
            </a:r>
            <a:r>
              <a:rPr lang="en-US" sz="2000" dirty="0"/>
              <a:t> </a:t>
            </a:r>
            <a:r>
              <a:rPr lang="en-US" sz="2000" dirty="0" err="1"/>
              <a:t>terbakar</a:t>
            </a:r>
            <a:r>
              <a:rPr lang="en-US" sz="2000" dirty="0"/>
              <a:t>), </a:t>
            </a:r>
            <a:r>
              <a:rPr lang="en-US" sz="2000" dirty="0" err="1"/>
              <a:t>bungkus</a:t>
            </a:r>
            <a:r>
              <a:rPr lang="en-US" sz="2000" dirty="0"/>
              <a:t> </a:t>
            </a:r>
            <a:r>
              <a:rPr lang="en-US" sz="2000" dirty="0" err="1"/>
              <a:t>tubuh</a:t>
            </a:r>
            <a:r>
              <a:rPr lang="en-US" sz="2000" dirty="0"/>
              <a:t> korban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selimut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memadamkan</a:t>
            </a:r>
            <a:r>
              <a:rPr lang="en-US" sz="2000" dirty="0"/>
              <a:t> </a:t>
            </a:r>
            <a:r>
              <a:rPr lang="en-US" sz="2000" dirty="0" err="1"/>
              <a:t>api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• </a:t>
            </a:r>
            <a:r>
              <a:rPr lang="en-US" sz="2000" dirty="0" err="1"/>
              <a:t>Beri</a:t>
            </a:r>
            <a:r>
              <a:rPr lang="en-US" sz="2000" dirty="0"/>
              <a:t> </a:t>
            </a:r>
            <a:r>
              <a:rPr lang="en-US" sz="2000" dirty="0" err="1"/>
              <a:t>tahu</a:t>
            </a:r>
            <a:r>
              <a:rPr lang="en-US" sz="2000" dirty="0"/>
              <a:t> </a:t>
            </a:r>
            <a:r>
              <a:rPr lang="en-US" sz="2000" dirty="0" err="1"/>
              <a:t>segera</a:t>
            </a:r>
            <a:r>
              <a:rPr lang="en-US" sz="2000" dirty="0"/>
              <a:t> </a:t>
            </a:r>
            <a:r>
              <a:rPr lang="en-US" sz="2000" dirty="0" err="1"/>
              <a:t>dokter</a:t>
            </a:r>
            <a:r>
              <a:rPr lang="en-US" sz="2000" dirty="0"/>
              <a:t> yang </a:t>
            </a:r>
            <a:r>
              <a:rPr lang="en-US" sz="2000" dirty="0" err="1"/>
              <a:t>sedang</a:t>
            </a:r>
            <a:r>
              <a:rPr lang="en-US" sz="2000" dirty="0"/>
              <a:t> </a:t>
            </a:r>
            <a:r>
              <a:rPr lang="en-US" sz="2000" dirty="0" err="1"/>
              <a:t>bertugas</a:t>
            </a:r>
            <a:r>
              <a:rPr lang="en-US" sz="2000" dirty="0"/>
              <a:t>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di </a:t>
            </a:r>
            <a:r>
              <a:rPr lang="en-US" sz="2000" dirty="0" err="1"/>
              <a:t>departemen</a:t>
            </a:r>
            <a:r>
              <a:rPr lang="en-US" sz="2000" dirty="0"/>
              <a:t> </a:t>
            </a:r>
            <a:r>
              <a:rPr lang="en-US" sz="2000" dirty="0" err="1"/>
              <a:t>medis</a:t>
            </a:r>
            <a:r>
              <a:rPr lang="en-US" sz="2000" dirty="0"/>
              <a:t> </a:t>
            </a:r>
            <a:r>
              <a:rPr lang="en-US" sz="2000" dirty="0" err="1"/>
              <a:t>terkait</a:t>
            </a:r>
            <a:r>
              <a:rPr lang="en-US" sz="2000" dirty="0"/>
              <a:t>, </a:t>
            </a:r>
            <a:r>
              <a:rPr lang="en-US" sz="2000" dirty="0" err="1"/>
              <a:t>laporkan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korban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luka</a:t>
            </a:r>
            <a:r>
              <a:rPr lang="en-US" sz="2000" dirty="0"/>
              <a:t> </a:t>
            </a:r>
            <a:r>
              <a:rPr lang="en-US" sz="2000" dirty="0" err="1"/>
              <a:t>bakar</a:t>
            </a:r>
            <a:r>
              <a:rPr lang="en-US" sz="2000" dirty="0"/>
              <a:t> </a:t>
            </a:r>
            <a:r>
              <a:rPr lang="en-US" sz="2000" dirty="0" err="1"/>
              <a:t>berat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segera</a:t>
            </a:r>
            <a:r>
              <a:rPr lang="en-US" sz="2000" dirty="0"/>
              <a:t> </a:t>
            </a:r>
            <a:r>
              <a:rPr lang="en-US" sz="2000" dirty="0" err="1"/>
              <a:t>dipindahkan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• </a:t>
            </a:r>
            <a:r>
              <a:rPr lang="en-US" sz="2000" dirty="0" err="1"/>
              <a:t>Baringkan</a:t>
            </a:r>
            <a:r>
              <a:rPr lang="en-US" sz="2000" dirty="0"/>
              <a:t> korban di </a:t>
            </a:r>
            <a:r>
              <a:rPr lang="en-US" sz="2000" dirty="0" err="1"/>
              <a:t>tanah</a:t>
            </a:r>
            <a:r>
              <a:rPr lang="en-US" sz="2000" dirty="0"/>
              <a:t>. </a:t>
            </a:r>
            <a:r>
              <a:rPr lang="en-US" sz="2000" dirty="0" err="1"/>
              <a:t>Jangan</a:t>
            </a:r>
            <a:r>
              <a:rPr lang="en-US" sz="2000" dirty="0"/>
              <a:t> </a:t>
            </a:r>
            <a:r>
              <a:rPr lang="en-US" sz="2000" dirty="0" err="1"/>
              <a:t>melepaskan</a:t>
            </a:r>
            <a:r>
              <a:rPr lang="en-US" sz="2000" dirty="0"/>
              <a:t> </a:t>
            </a:r>
            <a:r>
              <a:rPr lang="en-US" sz="2000" dirty="0" err="1"/>
              <a:t>pakaian</a:t>
            </a:r>
            <a:r>
              <a:rPr lang="en-US" sz="2000" dirty="0"/>
              <a:t> korban. </a:t>
            </a:r>
            <a:r>
              <a:rPr lang="en-US" sz="2000" dirty="0" err="1"/>
              <a:t>Selimuti</a:t>
            </a:r>
            <a:r>
              <a:rPr lang="en-US" sz="2000" dirty="0"/>
              <a:t> </a:t>
            </a:r>
            <a:r>
              <a:rPr lang="en-US" sz="2000" dirty="0" err="1"/>
              <a:t>tubuh</a:t>
            </a:r>
            <a:r>
              <a:rPr lang="en-US" sz="2000" dirty="0"/>
              <a:t> korban </a:t>
            </a:r>
            <a:r>
              <a:rPr lang="en-US" sz="2000" dirty="0" err="1"/>
              <a:t>bila</a:t>
            </a:r>
            <a:r>
              <a:rPr lang="en-US" sz="2000" dirty="0"/>
              <a:t> </a:t>
            </a:r>
            <a:r>
              <a:rPr lang="en-US" sz="2000" dirty="0" err="1"/>
              <a:t>kedinginan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• </a:t>
            </a:r>
            <a:r>
              <a:rPr lang="en-US" sz="2000" dirty="0" err="1"/>
              <a:t>Jangan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penanganan</a:t>
            </a:r>
            <a:r>
              <a:rPr lang="en-US" sz="2000" dirty="0"/>
              <a:t> </a:t>
            </a:r>
            <a:r>
              <a:rPr lang="en-US" sz="2000" dirty="0" err="1"/>
              <a:t>medis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pun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luka</a:t>
            </a:r>
            <a:r>
              <a:rPr lang="en-US" sz="2000" dirty="0"/>
              <a:t> </a:t>
            </a:r>
            <a:r>
              <a:rPr lang="en-US" sz="2000" dirty="0" err="1"/>
              <a:t>bakar</a:t>
            </a:r>
            <a:r>
              <a:rPr lang="en-US" sz="2000" dirty="0"/>
              <a:t>: </a:t>
            </a:r>
            <a:r>
              <a:rPr lang="en-US" sz="2000" dirty="0" err="1"/>
              <a:t>hal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dokter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25556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281979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Luka </a:t>
            </a:r>
            <a:r>
              <a:rPr lang="en-US" sz="1800" b="1" dirty="0" err="1"/>
              <a:t>bakar</a:t>
            </a:r>
            <a:r>
              <a:rPr lang="en-US" sz="1800" b="1" dirty="0"/>
              <a:t> </a:t>
            </a:r>
            <a:r>
              <a:rPr lang="en-US" sz="1800" b="1" dirty="0" err="1"/>
              <a:t>ringan</a:t>
            </a:r>
            <a:endParaRPr lang="en-US" sz="1800" b="1" dirty="0"/>
          </a:p>
          <a:p>
            <a:r>
              <a:rPr lang="en-US" sz="1800" dirty="0" err="1"/>
              <a:t>Rendam</a:t>
            </a:r>
            <a:r>
              <a:rPr lang="en-US" sz="1800" dirty="0"/>
              <a:t> </a:t>
            </a:r>
            <a:r>
              <a:rPr lang="en-US" sz="1800" dirty="0" err="1"/>
              <a:t>bagian</a:t>
            </a:r>
            <a:r>
              <a:rPr lang="en-US" sz="1800" dirty="0"/>
              <a:t> </a:t>
            </a:r>
            <a:r>
              <a:rPr lang="en-US" sz="1800" dirty="0" err="1"/>
              <a:t>tubuh</a:t>
            </a:r>
            <a:r>
              <a:rPr lang="en-US" sz="1800" dirty="0"/>
              <a:t> yang </a:t>
            </a:r>
            <a:r>
              <a:rPr lang="en-US" sz="1800" dirty="0" err="1"/>
              <a:t>terkena</a:t>
            </a:r>
            <a:r>
              <a:rPr lang="en-US" sz="1800" dirty="0"/>
              <a:t> di </a:t>
            </a:r>
            <a:r>
              <a:rPr lang="en-US" sz="1800" dirty="0" err="1"/>
              <a:t>dalam</a:t>
            </a:r>
            <a:r>
              <a:rPr lang="en-US" sz="1800" dirty="0"/>
              <a:t> air </a:t>
            </a:r>
            <a:r>
              <a:rPr lang="en-US" sz="1800" dirty="0" err="1"/>
              <a:t>dingin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campuran</a:t>
            </a:r>
            <a:r>
              <a:rPr lang="en-US" sz="1800" dirty="0"/>
              <a:t> </a:t>
            </a:r>
            <a:r>
              <a:rPr lang="en-US" sz="1800" dirty="0" err="1"/>
              <a:t>es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air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meredakan</a:t>
            </a:r>
            <a:r>
              <a:rPr lang="en-US" sz="1800" dirty="0"/>
              <a:t> </a:t>
            </a:r>
            <a:r>
              <a:rPr lang="en-US" sz="1800" dirty="0" err="1"/>
              <a:t>nyeri</a:t>
            </a:r>
            <a:r>
              <a:rPr lang="en-US" sz="1800" dirty="0"/>
              <a:t> </a:t>
            </a:r>
          </a:p>
          <a:p>
            <a:r>
              <a:rPr lang="en-US" sz="1800" dirty="0" err="1"/>
              <a:t>Bubuhkan</a:t>
            </a:r>
            <a:r>
              <a:rPr lang="en-US" sz="1800" dirty="0"/>
              <a:t> </a:t>
            </a:r>
            <a:r>
              <a:rPr lang="en-US" sz="1800" dirty="0" err="1"/>
              <a:t>merkurokrom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tingtur</a:t>
            </a:r>
            <a:r>
              <a:rPr lang="en-US" sz="1800" dirty="0"/>
              <a:t> </a:t>
            </a:r>
            <a:r>
              <a:rPr lang="en-US" sz="1800" dirty="0" err="1"/>
              <a:t>iodin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bagian</a:t>
            </a:r>
            <a:r>
              <a:rPr lang="en-US" sz="1800" dirty="0"/>
              <a:t> </a:t>
            </a:r>
            <a:r>
              <a:rPr lang="en-US" sz="1800" dirty="0" err="1"/>
              <a:t>tubuh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luka</a:t>
            </a:r>
            <a:r>
              <a:rPr lang="en-US" sz="1800" dirty="0"/>
              <a:t> </a:t>
            </a:r>
            <a:r>
              <a:rPr lang="en-US" sz="1800" dirty="0" err="1"/>
              <a:t>bakar</a:t>
            </a:r>
            <a:endParaRPr lang="en-US" sz="1800" dirty="0"/>
          </a:p>
          <a:p>
            <a:r>
              <a:rPr lang="en-US" sz="1800" dirty="0" err="1"/>
              <a:t>Bungkus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perban</a:t>
            </a:r>
            <a:r>
              <a:rPr lang="en-US" sz="1800" dirty="0"/>
              <a:t> </a:t>
            </a:r>
            <a:r>
              <a:rPr lang="en-US" sz="1800" dirty="0" err="1"/>
              <a:t>kasa</a:t>
            </a:r>
            <a:r>
              <a:rPr lang="en-US" sz="1800" dirty="0"/>
              <a:t> </a:t>
            </a:r>
            <a:r>
              <a:rPr lang="en-US" sz="1800" dirty="0" err="1"/>
              <a:t>kering</a:t>
            </a:r>
            <a:endParaRPr lang="en-US" sz="1800" dirty="0"/>
          </a:p>
          <a:p>
            <a:r>
              <a:rPr lang="en-US" sz="1800" dirty="0" err="1"/>
              <a:t>Bila</a:t>
            </a:r>
            <a:r>
              <a:rPr lang="en-US" sz="1800" dirty="0"/>
              <a:t> </a:t>
            </a:r>
            <a:r>
              <a:rPr lang="en-US" sz="1800" dirty="0" err="1"/>
              <a:t>luka</a:t>
            </a:r>
            <a:r>
              <a:rPr lang="en-US" sz="1800" dirty="0"/>
              <a:t> </a:t>
            </a:r>
            <a:r>
              <a:rPr lang="en-US" sz="1800" dirty="0" err="1"/>
              <a:t>bakar</a:t>
            </a:r>
            <a:r>
              <a:rPr lang="en-US" sz="1800" dirty="0"/>
              <a:t> </a:t>
            </a:r>
            <a:r>
              <a:rPr lang="en-US" sz="1800" dirty="0" err="1"/>
              <a:t>terinfeksi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sembuh</a:t>
            </a:r>
            <a:r>
              <a:rPr lang="en-US" sz="1800" dirty="0"/>
              <a:t>, </a:t>
            </a:r>
            <a:r>
              <a:rPr lang="en-US" sz="1800" dirty="0" err="1"/>
              <a:t>bawa</a:t>
            </a:r>
            <a:r>
              <a:rPr lang="en-US" sz="1800" dirty="0"/>
              <a:t> </a:t>
            </a:r>
            <a:r>
              <a:rPr lang="en-US" sz="1800" dirty="0" err="1"/>
              <a:t>pasien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dokter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 err="1"/>
              <a:t>Catatan</a:t>
            </a:r>
            <a:r>
              <a:rPr lang="en-US" sz="1800" i="1" dirty="0"/>
              <a:t>:</a:t>
            </a:r>
            <a:r>
              <a:rPr lang="en-US" sz="1800" dirty="0"/>
              <a:t> </a:t>
            </a:r>
            <a:r>
              <a:rPr lang="en-US" sz="1800" dirty="0" err="1"/>
              <a:t>Jangan</a:t>
            </a:r>
            <a:r>
              <a:rPr lang="en-US" sz="1800" dirty="0"/>
              <a:t> </a:t>
            </a:r>
            <a:r>
              <a:rPr lang="en-US" sz="1800" dirty="0" err="1"/>
              <a:t>sekali</a:t>
            </a:r>
            <a:r>
              <a:rPr lang="en-US" sz="1800" dirty="0"/>
              <a:t>-kali </a:t>
            </a:r>
            <a:r>
              <a:rPr lang="en-US" sz="1800" dirty="0" err="1"/>
              <a:t>memecahkan</a:t>
            </a:r>
            <a:r>
              <a:rPr lang="en-US" sz="1800" dirty="0"/>
              <a:t> </a:t>
            </a:r>
            <a:r>
              <a:rPr lang="en-US" sz="1800" dirty="0" err="1"/>
              <a:t>gelembung</a:t>
            </a:r>
            <a:r>
              <a:rPr lang="en-US" sz="1800" dirty="0"/>
              <a:t> (</a:t>
            </a:r>
            <a:r>
              <a:rPr lang="en-US" sz="1800" dirty="0" err="1"/>
              <a:t>vesikel</a:t>
            </a:r>
            <a:r>
              <a:rPr lang="en-US" sz="1800" dirty="0"/>
              <a:t>) yang </a:t>
            </a:r>
            <a:r>
              <a:rPr lang="en-US" sz="1800" dirty="0" err="1"/>
              <a:t>terbemtuk</a:t>
            </a:r>
            <a:r>
              <a:rPr lang="en-US" sz="1800" dirty="0"/>
              <a:t> di </a:t>
            </a:r>
            <a:r>
              <a:rPr lang="en-US" sz="1800" dirty="0" err="1"/>
              <a:t>atas</a:t>
            </a:r>
            <a:r>
              <a:rPr lang="en-US" sz="1800" dirty="0"/>
              <a:t> </a:t>
            </a:r>
            <a:r>
              <a:rPr lang="en-US" sz="1800" dirty="0" err="1"/>
              <a:t>luka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Luka </a:t>
            </a:r>
            <a:r>
              <a:rPr lang="en-US" sz="1800" b="1" dirty="0" err="1"/>
              <a:t>akibat</a:t>
            </a:r>
            <a:r>
              <a:rPr lang="en-US" sz="1800" b="1" dirty="0"/>
              <a:t> </a:t>
            </a:r>
            <a:r>
              <a:rPr lang="en-US" sz="1800" b="1" dirty="0" err="1"/>
              <a:t>pecahan</a:t>
            </a:r>
            <a:r>
              <a:rPr lang="en-US" sz="1800" b="1" dirty="0"/>
              <a:t> </a:t>
            </a:r>
            <a:r>
              <a:rPr lang="en-US" sz="1800" b="1" dirty="0" err="1"/>
              <a:t>gelas</a:t>
            </a:r>
            <a:r>
              <a:rPr lang="en-US" sz="1800" b="1" dirty="0"/>
              <a:t> </a:t>
            </a:r>
            <a:r>
              <a:rPr lang="en-US" sz="1800" b="1" dirty="0" err="1"/>
              <a:t>bersih</a:t>
            </a:r>
            <a:endParaRPr lang="en-US" sz="1800" dirty="0"/>
          </a:p>
          <a:p>
            <a:r>
              <a:rPr lang="en-US" sz="1800" dirty="0" err="1"/>
              <a:t>Lakukan</a:t>
            </a:r>
            <a:r>
              <a:rPr lang="en-US" sz="1800" dirty="0"/>
              <a:t> </a:t>
            </a:r>
            <a:r>
              <a:rPr lang="en-US" sz="1800" dirty="0" err="1"/>
              <a:t>disinfeksi</a:t>
            </a:r>
            <a:r>
              <a:rPr lang="en-US" sz="1800" dirty="0"/>
              <a:t> </a:t>
            </a:r>
            <a:r>
              <a:rPr lang="en-US" sz="1800" dirty="0" err="1"/>
              <a:t>standar</a:t>
            </a:r>
            <a:r>
              <a:rPr lang="en-US" sz="1800" dirty="0"/>
              <a:t> di </a:t>
            </a:r>
            <a:r>
              <a:rPr lang="en-US" sz="1800" dirty="0" err="1"/>
              <a:t>daerah</a:t>
            </a:r>
            <a:r>
              <a:rPr lang="en-US" sz="1800" dirty="0"/>
              <a:t> </a:t>
            </a:r>
            <a:r>
              <a:rPr lang="en-US" sz="1800" dirty="0" err="1"/>
              <a:t>kulit</a:t>
            </a:r>
            <a:r>
              <a:rPr lang="en-US" sz="1800" dirty="0"/>
              <a:t> yang </a:t>
            </a:r>
            <a:r>
              <a:rPr lang="en-US" sz="1800" dirty="0" err="1"/>
              <a:t>terluka</a:t>
            </a:r>
            <a:endParaRPr lang="en-US" sz="1800" dirty="0"/>
          </a:p>
          <a:p>
            <a:r>
              <a:rPr lang="en-US" sz="1800" dirty="0" err="1"/>
              <a:t>Bila</a:t>
            </a:r>
            <a:r>
              <a:rPr lang="en-US" sz="1800" dirty="0"/>
              <a:t> </a:t>
            </a:r>
            <a:r>
              <a:rPr lang="en-US" sz="1800" dirty="0" err="1"/>
              <a:t>lukanya</a:t>
            </a:r>
            <a:r>
              <a:rPr lang="en-US" sz="1800" dirty="0"/>
              <a:t> </a:t>
            </a:r>
            <a:r>
              <a:rPr lang="en-US" sz="1800" dirty="0" err="1"/>
              <a:t>kecil</a:t>
            </a:r>
            <a:r>
              <a:rPr lang="en-US" sz="1800" dirty="0"/>
              <a:t>, </a:t>
            </a:r>
            <a:r>
              <a:rPr lang="en-US" sz="1800" dirty="0" err="1"/>
              <a:t>tutup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perban</a:t>
            </a:r>
            <a:r>
              <a:rPr lang="en-US" sz="1800" dirty="0"/>
              <a:t> </a:t>
            </a:r>
            <a:r>
              <a:rPr lang="en-US" sz="1800" dirty="0" err="1"/>
              <a:t>steril</a:t>
            </a:r>
            <a:r>
              <a:rPr lang="en-US" sz="1800" dirty="0"/>
              <a:t> </a:t>
            </a:r>
            <a:r>
              <a:rPr lang="en-US" sz="1800" dirty="0" err="1"/>
              <a:t>berperekat</a:t>
            </a:r>
            <a:r>
              <a:rPr lang="en-US" sz="1800" dirty="0"/>
              <a:t> </a:t>
            </a:r>
            <a:r>
              <a:rPr lang="en-US" sz="1800" dirty="0" err="1"/>
              <a:t>siap</a:t>
            </a:r>
            <a:r>
              <a:rPr lang="en-US" sz="1800" dirty="0"/>
              <a:t> </a:t>
            </a:r>
            <a:r>
              <a:rPr lang="en-US" sz="1800" dirty="0" err="1"/>
              <a:t>pakai</a:t>
            </a:r>
            <a:endParaRPr lang="en-US" sz="1800" dirty="0"/>
          </a:p>
          <a:p>
            <a:r>
              <a:rPr lang="en-US" sz="1800" dirty="0" err="1"/>
              <a:t>Bila</a:t>
            </a:r>
            <a:r>
              <a:rPr lang="en-US" sz="1800" dirty="0"/>
              <a:t> </a:t>
            </a:r>
            <a:r>
              <a:rPr lang="en-US" sz="1800" dirty="0" err="1"/>
              <a:t>perdarahan</a:t>
            </a:r>
            <a:r>
              <a:rPr lang="en-US" sz="1800" dirty="0"/>
              <a:t> </a:t>
            </a:r>
            <a:r>
              <a:rPr lang="en-US" sz="1800" dirty="0" err="1"/>
              <a:t>banyak</a:t>
            </a:r>
            <a:r>
              <a:rPr lang="en-US" sz="1800" dirty="0"/>
              <a:t>, </a:t>
            </a:r>
            <a:r>
              <a:rPr lang="en-US" sz="1800" dirty="0" err="1"/>
              <a:t>hentikan</a:t>
            </a:r>
            <a:r>
              <a:rPr lang="en-US" sz="1800" dirty="0"/>
              <a:t> </a:t>
            </a:r>
            <a:r>
              <a:rPr lang="en-US" sz="1800" dirty="0" err="1"/>
              <a:t>perdarahan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menekan</a:t>
            </a:r>
            <a:r>
              <a:rPr lang="en-US" sz="1800" dirty="0"/>
              <a:t> </a:t>
            </a:r>
            <a:r>
              <a:rPr lang="en-US" sz="1800" dirty="0" err="1"/>
              <a:t>sumber</a:t>
            </a:r>
            <a:r>
              <a:rPr lang="en-US" sz="1800" dirty="0"/>
              <a:t> </a:t>
            </a:r>
            <a:r>
              <a:rPr lang="en-US" sz="1800" dirty="0" err="1"/>
              <a:t>perdarahan</a:t>
            </a:r>
            <a:r>
              <a:rPr lang="en-US" sz="1800" dirty="0"/>
              <a:t> </a:t>
            </a:r>
            <a:r>
              <a:rPr lang="en-US" sz="1800" dirty="0" err="1"/>
              <a:t>menggunakan</a:t>
            </a:r>
            <a:r>
              <a:rPr lang="en-US" sz="1800" dirty="0"/>
              <a:t> </a:t>
            </a:r>
            <a:r>
              <a:rPr lang="en-US" sz="1800" dirty="0" err="1"/>
              <a:t>kasa</a:t>
            </a:r>
            <a:r>
              <a:rPr lang="en-US" sz="1800" dirty="0"/>
              <a:t> </a:t>
            </a:r>
            <a:r>
              <a:rPr lang="en-US" sz="1800" dirty="0" err="1"/>
              <a:t>steril</a:t>
            </a:r>
            <a:endParaRPr lang="en-US" sz="1800" dirty="0"/>
          </a:p>
          <a:p>
            <a:r>
              <a:rPr lang="en-US" sz="1800" dirty="0" err="1"/>
              <a:t>Bila</a:t>
            </a:r>
            <a:r>
              <a:rPr lang="en-US" sz="1800" dirty="0"/>
              <a:t> </a:t>
            </a:r>
            <a:r>
              <a:rPr lang="en-US" sz="1800" dirty="0" err="1"/>
              <a:t>perdarahan</a:t>
            </a:r>
            <a:r>
              <a:rPr lang="en-US" sz="1800" dirty="0"/>
              <a:t> </a:t>
            </a:r>
            <a:r>
              <a:rPr lang="en-US" sz="1800" dirty="0" err="1"/>
              <a:t>sangat</a:t>
            </a:r>
            <a:r>
              <a:rPr lang="en-US" sz="1800" dirty="0"/>
              <a:t> </a:t>
            </a:r>
            <a:r>
              <a:rPr lang="en-US" sz="1800" dirty="0" err="1"/>
              <a:t>banyak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kadang-kadang</a:t>
            </a:r>
            <a:r>
              <a:rPr lang="en-US" sz="1800" dirty="0"/>
              <a:t> </a:t>
            </a:r>
            <a:r>
              <a:rPr lang="en-US" sz="1800" dirty="0" err="1"/>
              <a:t>disertai</a:t>
            </a:r>
            <a:r>
              <a:rPr lang="en-US" sz="1800" dirty="0"/>
              <a:t> </a:t>
            </a:r>
            <a:r>
              <a:rPr lang="en-US" sz="1800" dirty="0" err="1"/>
              <a:t>darah</a:t>
            </a:r>
            <a:r>
              <a:rPr lang="en-US" sz="1800" dirty="0"/>
              <a:t> yang </a:t>
            </a:r>
            <a:r>
              <a:rPr lang="en-US" sz="1800" dirty="0" err="1"/>
              <a:t>menyemprot</a:t>
            </a:r>
            <a:r>
              <a:rPr lang="en-US" sz="1800" dirty="0"/>
              <a:t>, </a:t>
            </a:r>
            <a:r>
              <a:rPr lang="en-US" sz="1800" dirty="0" err="1"/>
              <a:t>coba</a:t>
            </a:r>
            <a:r>
              <a:rPr lang="en-US" sz="1800" dirty="0"/>
              <a:t> </a:t>
            </a:r>
            <a:r>
              <a:rPr lang="en-US" sz="1800" dirty="0" err="1"/>
              <a:t>hentikan</a:t>
            </a:r>
            <a:r>
              <a:rPr lang="en-US" sz="1800" dirty="0"/>
              <a:t> </a:t>
            </a:r>
            <a:r>
              <a:rPr lang="en-US" sz="1800" dirty="0" err="1"/>
              <a:t>perdarahan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menekan</a:t>
            </a:r>
            <a:r>
              <a:rPr lang="en-US" sz="1800" dirty="0"/>
              <a:t> </a:t>
            </a:r>
            <a:r>
              <a:rPr lang="en-US" sz="1800" dirty="0" err="1"/>
              <a:t>sumber</a:t>
            </a:r>
            <a:r>
              <a:rPr lang="en-US" sz="1800" dirty="0"/>
              <a:t> </a:t>
            </a:r>
            <a:r>
              <a:rPr lang="en-US" sz="1800" dirty="0" err="1"/>
              <a:t>perdarahan</a:t>
            </a:r>
            <a:r>
              <a:rPr lang="en-US" sz="1800" dirty="0"/>
              <a:t> </a:t>
            </a:r>
            <a:r>
              <a:rPr lang="en-US" sz="1800" dirty="0" err="1"/>
              <a:t>menggunakan</a:t>
            </a:r>
            <a:r>
              <a:rPr lang="en-US" sz="1800" dirty="0"/>
              <a:t> </a:t>
            </a:r>
            <a:r>
              <a:rPr lang="en-US" sz="1800" dirty="0" err="1"/>
              <a:t>kasa</a:t>
            </a:r>
            <a:r>
              <a:rPr lang="en-US" sz="1800" dirty="0"/>
              <a:t> </a:t>
            </a:r>
            <a:r>
              <a:rPr lang="en-US" sz="1800" dirty="0" err="1"/>
              <a:t>steril</a:t>
            </a:r>
            <a:r>
              <a:rPr lang="en-US" sz="1800" dirty="0"/>
              <a:t> </a:t>
            </a:r>
          </a:p>
          <a:p>
            <a:r>
              <a:rPr lang="en-US" sz="1800" dirty="0" err="1"/>
              <a:t>Panggil</a:t>
            </a:r>
            <a:r>
              <a:rPr lang="en-US" sz="1800" dirty="0"/>
              <a:t> </a:t>
            </a:r>
            <a:r>
              <a:rPr lang="en-US" sz="1800" dirty="0" err="1"/>
              <a:t>dokter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perawat</a:t>
            </a:r>
            <a:r>
              <a:rPr lang="en-US" sz="1800" dirty="0"/>
              <a:t> </a:t>
            </a:r>
            <a:r>
              <a:rPr lang="en-US" sz="1800" dirty="0" err="1"/>
              <a:t>terlatih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13289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120615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err="1"/>
              <a:t>Gelas</a:t>
            </a:r>
            <a:r>
              <a:rPr lang="en-US" sz="1800" b="1" dirty="0"/>
              <a:t> </a:t>
            </a:r>
            <a:r>
              <a:rPr lang="en-US" sz="1800" b="1" dirty="0" err="1"/>
              <a:t>berisi</a:t>
            </a:r>
            <a:r>
              <a:rPr lang="en-US" sz="1800" b="1" dirty="0"/>
              <a:t> </a:t>
            </a:r>
            <a:r>
              <a:rPr lang="en-US" sz="1800" b="1" dirty="0" err="1"/>
              <a:t>bahan</a:t>
            </a:r>
            <a:r>
              <a:rPr lang="en-US" sz="1800" b="1" dirty="0"/>
              <a:t> </a:t>
            </a:r>
            <a:r>
              <a:rPr lang="en-US" sz="1800" b="1" dirty="0" err="1"/>
              <a:t>infektif</a:t>
            </a:r>
            <a:endParaRPr lang="en-US" sz="1800" b="1" dirty="0"/>
          </a:p>
          <a:p>
            <a:r>
              <a:rPr lang="en-US" sz="1800" dirty="0" err="1"/>
              <a:t>Peralatan</a:t>
            </a:r>
            <a:r>
              <a:rPr lang="en-US" sz="1800" dirty="0"/>
              <a:t> </a:t>
            </a:r>
            <a:r>
              <a:rPr lang="en-US" sz="1800" dirty="0" err="1"/>
              <a:t>gelas</a:t>
            </a:r>
            <a:r>
              <a:rPr lang="en-US" sz="1800" dirty="0"/>
              <a:t> yang </a:t>
            </a:r>
            <a:r>
              <a:rPr lang="en-US" sz="1800" dirty="0" err="1"/>
              <a:t>berisi</a:t>
            </a:r>
            <a:r>
              <a:rPr lang="en-US" sz="1800" dirty="0"/>
              <a:t> </a:t>
            </a:r>
            <a:r>
              <a:rPr lang="en-US" sz="1800" dirty="0" err="1"/>
              <a:t>feses</a:t>
            </a:r>
            <a:r>
              <a:rPr lang="en-US" sz="1800" dirty="0"/>
              <a:t>, pus, </a:t>
            </a:r>
            <a:r>
              <a:rPr lang="en-US" sz="1800" dirty="0" err="1"/>
              <a:t>kultur</a:t>
            </a:r>
            <a:r>
              <a:rPr lang="en-US" sz="1800" dirty="0"/>
              <a:t> </a:t>
            </a:r>
            <a:r>
              <a:rPr lang="en-US" sz="1800" dirty="0" err="1"/>
              <a:t>bakteri</a:t>
            </a:r>
            <a:r>
              <a:rPr lang="en-US" sz="1800" dirty="0"/>
              <a:t>, </a:t>
            </a:r>
            <a:r>
              <a:rPr lang="en-US" sz="1800" dirty="0" err="1"/>
              <a:t>dll</a:t>
            </a:r>
            <a:endParaRPr lang="en-US" sz="1800" dirty="0"/>
          </a:p>
          <a:p>
            <a:r>
              <a:rPr lang="en-US" sz="1800" dirty="0" err="1"/>
              <a:t>Periksa</a:t>
            </a:r>
            <a:r>
              <a:rPr lang="en-US" sz="1800" dirty="0"/>
              <a:t> </a:t>
            </a:r>
            <a:r>
              <a:rPr lang="en-US" sz="1800" dirty="0" err="1"/>
              <a:t>apakah</a:t>
            </a:r>
            <a:r>
              <a:rPr lang="en-US" sz="1800" dirty="0"/>
              <a:t> </a:t>
            </a:r>
            <a:r>
              <a:rPr lang="en-US" sz="1800" dirty="0" err="1"/>
              <a:t>terdapat</a:t>
            </a:r>
            <a:r>
              <a:rPr lang="en-US" sz="1800" dirty="0"/>
              <a:t> </a:t>
            </a:r>
            <a:r>
              <a:rPr lang="en-US" sz="1800" dirty="0" err="1"/>
              <a:t>perdarahan</a:t>
            </a:r>
            <a:r>
              <a:rPr lang="en-US" sz="1800" dirty="0"/>
              <a:t>; </a:t>
            </a:r>
            <a:r>
              <a:rPr lang="en-US" sz="1800" dirty="0" err="1"/>
              <a:t>bila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, </a:t>
            </a:r>
            <a:r>
              <a:rPr lang="en-US" sz="1800" dirty="0" err="1"/>
              <a:t>peras</a:t>
            </a:r>
            <a:r>
              <a:rPr lang="en-US" sz="1800" dirty="0"/>
              <a:t> </a:t>
            </a:r>
            <a:r>
              <a:rPr lang="en-US" sz="1800" dirty="0" err="1"/>
              <a:t>bagian</a:t>
            </a:r>
            <a:r>
              <a:rPr lang="en-US" sz="1800" dirty="0"/>
              <a:t> </a:t>
            </a:r>
            <a:r>
              <a:rPr lang="en-US" sz="1800" dirty="0" err="1"/>
              <a:t>sekitar</a:t>
            </a:r>
            <a:r>
              <a:rPr lang="en-US" sz="1800" dirty="0"/>
              <a:t> </a:t>
            </a:r>
            <a:r>
              <a:rPr lang="en-US" sz="1800" dirty="0" err="1"/>
              <a:t>luka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mengeluarkan</a:t>
            </a:r>
            <a:r>
              <a:rPr lang="en-US" sz="1800" dirty="0"/>
              <a:t> </a:t>
            </a:r>
            <a:r>
              <a:rPr lang="en-US" sz="1800" dirty="0" err="1"/>
              <a:t>darah</a:t>
            </a:r>
            <a:r>
              <a:rPr lang="en-US" sz="1800" dirty="0"/>
              <a:t> </a:t>
            </a:r>
            <a:r>
              <a:rPr lang="en-US" sz="1800" dirty="0" err="1"/>
              <a:t>selama</a:t>
            </a:r>
            <a:r>
              <a:rPr lang="en-US" sz="1800" dirty="0"/>
              <a:t> </a:t>
            </a:r>
            <a:r>
              <a:rPr lang="en-US" sz="1800" dirty="0" err="1"/>
              <a:t>beberapa</a:t>
            </a:r>
            <a:r>
              <a:rPr lang="en-US" sz="1800" dirty="0"/>
              <a:t> </a:t>
            </a:r>
            <a:r>
              <a:rPr lang="en-US" sz="1800" dirty="0" err="1"/>
              <a:t>menit</a:t>
            </a:r>
            <a:endParaRPr lang="en-US" sz="1800" dirty="0"/>
          </a:p>
          <a:p>
            <a:r>
              <a:rPr lang="en-US" sz="1800" dirty="0" err="1"/>
              <a:t>Basuh</a:t>
            </a:r>
            <a:r>
              <a:rPr lang="en-US" sz="1800" dirty="0"/>
              <a:t> </a:t>
            </a:r>
            <a:r>
              <a:rPr lang="en-US" sz="1800" dirty="0" err="1"/>
              <a:t>seluruh</a:t>
            </a:r>
            <a:r>
              <a:rPr lang="en-US" sz="1800" dirty="0"/>
              <a:t> </a:t>
            </a:r>
            <a:r>
              <a:rPr lang="en-US" sz="1800" dirty="0" err="1"/>
              <a:t>daerah</a:t>
            </a:r>
            <a:r>
              <a:rPr lang="en-US" sz="1800" dirty="0"/>
              <a:t> </a:t>
            </a:r>
            <a:r>
              <a:rPr lang="en-US" sz="1800" dirty="0" err="1"/>
              <a:t>luka</a:t>
            </a:r>
            <a:r>
              <a:rPr lang="en-US" sz="1800" dirty="0"/>
              <a:t> (</a:t>
            </a:r>
            <a:r>
              <a:rPr lang="en-US" sz="1800" dirty="0" err="1"/>
              <a:t>tepi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bagian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luka</a:t>
            </a:r>
            <a:r>
              <a:rPr lang="en-US" sz="1800" dirty="0"/>
              <a:t>)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tingtur</a:t>
            </a:r>
            <a:r>
              <a:rPr lang="en-US" sz="1800" dirty="0"/>
              <a:t> </a:t>
            </a:r>
            <a:r>
              <a:rPr lang="en-US" sz="1800" dirty="0" err="1"/>
              <a:t>iodin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larutan</a:t>
            </a:r>
            <a:r>
              <a:rPr lang="en-US" sz="1800" dirty="0"/>
              <a:t> </a:t>
            </a:r>
            <a:r>
              <a:rPr lang="en-US" sz="1800" dirty="0" err="1"/>
              <a:t>antiseptik</a:t>
            </a:r>
            <a:r>
              <a:rPr lang="en-US" sz="1800" dirty="0"/>
              <a:t> </a:t>
            </a:r>
          </a:p>
          <a:p>
            <a:r>
              <a:rPr lang="en-US" sz="1800" dirty="0"/>
              <a:t>Bilas </a:t>
            </a:r>
            <a:r>
              <a:rPr lang="en-US" sz="1800" dirty="0" err="1"/>
              <a:t>seluruh</a:t>
            </a:r>
            <a:r>
              <a:rPr lang="en-US" sz="1800" dirty="0"/>
              <a:t> </a:t>
            </a:r>
            <a:r>
              <a:rPr lang="en-US" sz="1800" dirty="0" err="1"/>
              <a:t>daerah</a:t>
            </a:r>
            <a:r>
              <a:rPr lang="en-US" sz="1800" dirty="0"/>
              <a:t> </a:t>
            </a:r>
            <a:r>
              <a:rPr lang="en-US" sz="1800" dirty="0" err="1"/>
              <a:t>luka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seksama</a:t>
            </a:r>
            <a:r>
              <a:rPr lang="en-US" sz="1800" dirty="0"/>
              <a:t> </a:t>
            </a:r>
            <a:r>
              <a:rPr lang="en-US" sz="1800" dirty="0" err="1"/>
              <a:t>menggunakan</a:t>
            </a:r>
            <a:r>
              <a:rPr lang="en-US" sz="1800" dirty="0"/>
              <a:t> air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sabun</a:t>
            </a:r>
            <a:r>
              <a:rPr lang="en-US" sz="1800" dirty="0"/>
              <a:t>. </a:t>
            </a:r>
            <a:r>
              <a:rPr lang="en-US" sz="1800" dirty="0" err="1"/>
              <a:t>Basuh</a:t>
            </a:r>
            <a:r>
              <a:rPr lang="en-US" sz="1800" dirty="0"/>
              <a:t> </a:t>
            </a:r>
            <a:r>
              <a:rPr lang="en-US" sz="1800" dirty="0" err="1"/>
              <a:t>kembali</a:t>
            </a:r>
            <a:r>
              <a:rPr lang="en-US" sz="1800" dirty="0"/>
              <a:t> </a:t>
            </a:r>
            <a:r>
              <a:rPr lang="en-US" sz="1800" dirty="0" err="1"/>
              <a:t>daerah</a:t>
            </a:r>
            <a:r>
              <a:rPr lang="en-US" sz="1800" dirty="0"/>
              <a:t> </a:t>
            </a:r>
            <a:r>
              <a:rPr lang="en-US" sz="1800" dirty="0" err="1"/>
              <a:t>tersebut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tingtur</a:t>
            </a:r>
            <a:r>
              <a:rPr lang="en-US" sz="1800" dirty="0"/>
              <a:t> </a:t>
            </a:r>
            <a:r>
              <a:rPr lang="en-US" sz="1800" dirty="0" err="1"/>
              <a:t>iodin</a:t>
            </a:r>
            <a:endParaRPr lang="en-US" sz="1800" dirty="0"/>
          </a:p>
          <a:p>
            <a:r>
              <a:rPr lang="en-US" sz="1800" dirty="0" err="1"/>
              <a:t>Bawa</a:t>
            </a:r>
            <a:r>
              <a:rPr lang="en-US" sz="1800" dirty="0"/>
              <a:t> </a:t>
            </a:r>
            <a:r>
              <a:rPr lang="en-US" sz="1800" dirty="0" err="1"/>
              <a:t>pasien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dokter</a:t>
            </a:r>
            <a:r>
              <a:rPr lang="en-US" sz="1800" dirty="0"/>
              <a:t> </a:t>
            </a:r>
            <a:r>
              <a:rPr lang="en-US" sz="1800" dirty="0" err="1"/>
              <a:t>bila</a:t>
            </a:r>
            <a:r>
              <a:rPr lang="en-US" sz="1800" dirty="0"/>
              <a:t> </a:t>
            </a:r>
            <a:r>
              <a:rPr lang="en-US" sz="1800" dirty="0" err="1"/>
              <a:t>bahan</a:t>
            </a:r>
            <a:r>
              <a:rPr lang="en-US" sz="1800" dirty="0"/>
              <a:t> </a:t>
            </a:r>
            <a:r>
              <a:rPr lang="en-US" sz="1800" dirty="0" err="1"/>
              <a:t>terkait</a:t>
            </a:r>
            <a:r>
              <a:rPr lang="en-US" sz="1800" dirty="0"/>
              <a:t> </a:t>
            </a: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bahan</a:t>
            </a:r>
            <a:r>
              <a:rPr lang="en-US" sz="1800" dirty="0"/>
              <a:t> </a:t>
            </a:r>
            <a:r>
              <a:rPr lang="en-US" sz="1800" dirty="0" err="1"/>
              <a:t>infektif</a:t>
            </a:r>
            <a:r>
              <a:rPr lang="en-US" sz="1800" dirty="0"/>
              <a:t> (</a:t>
            </a:r>
            <a:r>
              <a:rPr lang="en-US" sz="1800" dirty="0" err="1"/>
              <a:t>misalnya</a:t>
            </a:r>
            <a:r>
              <a:rPr lang="en-US" sz="1800" dirty="0"/>
              <a:t> </a:t>
            </a:r>
            <a:r>
              <a:rPr lang="en-US" sz="1800" dirty="0" err="1"/>
              <a:t>kultur</a:t>
            </a:r>
            <a:r>
              <a:rPr lang="en-US" sz="1800" dirty="0"/>
              <a:t> </a:t>
            </a:r>
            <a:r>
              <a:rPr lang="en-US" sz="1800" dirty="0" err="1"/>
              <a:t>bakteri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pus).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 err="1"/>
              <a:t>Sengatan</a:t>
            </a:r>
            <a:r>
              <a:rPr lang="en-US" sz="1800" b="1" dirty="0"/>
              <a:t> </a:t>
            </a:r>
            <a:r>
              <a:rPr lang="en-US" sz="1800" b="1" dirty="0" err="1"/>
              <a:t>listrik</a:t>
            </a:r>
            <a:endParaRPr lang="en-US" sz="1800" dirty="0"/>
          </a:p>
          <a:p>
            <a:r>
              <a:rPr lang="en-US" sz="1800" dirty="0" err="1"/>
              <a:t>Sengatan</a:t>
            </a:r>
            <a:r>
              <a:rPr lang="en-US" sz="1800" dirty="0"/>
              <a:t> </a:t>
            </a:r>
            <a:r>
              <a:rPr lang="en-US" sz="1800" dirty="0" err="1"/>
              <a:t>listrik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terjadi</a:t>
            </a:r>
            <a:r>
              <a:rPr lang="en-US" sz="1800" dirty="0"/>
              <a:t> </a:t>
            </a:r>
            <a:r>
              <a:rPr lang="en-US" sz="1800" dirty="0" err="1"/>
              <a:t>sewaktu</a:t>
            </a:r>
            <a:r>
              <a:rPr lang="en-US" sz="1800" dirty="0"/>
              <a:t> </a:t>
            </a:r>
            <a:r>
              <a:rPr lang="en-US" sz="1800" dirty="0" err="1"/>
              <a:t>memegang</a:t>
            </a:r>
            <a:r>
              <a:rPr lang="en-US" sz="1800" dirty="0"/>
              <a:t> </a:t>
            </a:r>
            <a:r>
              <a:rPr lang="en-US" sz="1800" dirty="0" err="1"/>
              <a:t>peralatan</a:t>
            </a:r>
            <a:r>
              <a:rPr lang="en-US" sz="1800" dirty="0"/>
              <a:t> yang </a:t>
            </a:r>
            <a:r>
              <a:rPr lang="en-US" sz="1800" dirty="0" err="1"/>
              <a:t>rusak</a:t>
            </a:r>
            <a:r>
              <a:rPr lang="en-US" sz="1800" dirty="0"/>
              <a:t>, </a:t>
            </a:r>
            <a:r>
              <a:rPr lang="en-US" sz="1800" dirty="0" err="1"/>
              <a:t>terutama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tangan</a:t>
            </a:r>
            <a:r>
              <a:rPr lang="en-US" sz="1800" dirty="0"/>
              <a:t> yang </a:t>
            </a:r>
            <a:r>
              <a:rPr lang="en-US" sz="1800" dirty="0" err="1"/>
              <a:t>basah</a:t>
            </a:r>
            <a:endParaRPr lang="en-US" sz="1800" dirty="0"/>
          </a:p>
          <a:p>
            <a:r>
              <a:rPr lang="en-US" sz="1800" dirty="0" err="1"/>
              <a:t>Gejalanya</a:t>
            </a:r>
            <a:r>
              <a:rPr lang="en-US" sz="1800" dirty="0"/>
              <a:t> </a:t>
            </a:r>
            <a:r>
              <a:rPr lang="en-US" sz="1800" dirty="0" err="1"/>
              <a:t>yaitu</a:t>
            </a:r>
            <a:r>
              <a:rPr lang="en-US" sz="1800" dirty="0"/>
              <a:t> </a:t>
            </a:r>
            <a:r>
              <a:rPr lang="en-US" sz="1800" dirty="0" err="1"/>
              <a:t>sinkop</a:t>
            </a:r>
            <a:r>
              <a:rPr lang="en-US" sz="1800" dirty="0"/>
              <a:t>, </a:t>
            </a:r>
            <a:r>
              <a:rPr lang="en-US" sz="1800" dirty="0" err="1"/>
              <a:t>asfiksia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henti</a:t>
            </a:r>
            <a:r>
              <a:rPr lang="en-US" sz="1800" dirty="0"/>
              <a:t> </a:t>
            </a:r>
            <a:r>
              <a:rPr lang="en-US" sz="1800" dirty="0" err="1"/>
              <a:t>jantung</a:t>
            </a:r>
            <a:r>
              <a:rPr lang="en-US" sz="1800" dirty="0"/>
              <a:t>. </a:t>
            </a:r>
            <a:r>
              <a:rPr lang="en-US" sz="1800" dirty="0" err="1"/>
              <a:t>Sebelum</a:t>
            </a:r>
            <a:r>
              <a:rPr lang="en-US" sz="1800" dirty="0"/>
              <a:t> </a:t>
            </a:r>
            <a:r>
              <a:rPr lang="en-US" sz="1800" dirty="0" err="1"/>
              <a:t>melakukan</a:t>
            </a:r>
            <a:r>
              <a:rPr lang="en-US" sz="1800" dirty="0"/>
              <a:t> </a:t>
            </a:r>
            <a:r>
              <a:rPr lang="en-US" sz="1800" dirty="0" err="1"/>
              <a:t>apapun</a:t>
            </a:r>
            <a:r>
              <a:rPr lang="en-US" sz="1800" dirty="0"/>
              <a:t>, </a:t>
            </a:r>
            <a:r>
              <a:rPr lang="en-US" sz="1800" dirty="0" err="1"/>
              <a:t>putuskan</a:t>
            </a:r>
            <a:r>
              <a:rPr lang="en-US" sz="1800" dirty="0"/>
              <a:t> </a:t>
            </a:r>
            <a:r>
              <a:rPr lang="en-US" sz="1800" dirty="0" err="1"/>
              <a:t>aliran</a:t>
            </a:r>
            <a:r>
              <a:rPr lang="en-US" sz="1800" dirty="0"/>
              <a:t> </a:t>
            </a:r>
            <a:r>
              <a:rPr lang="en-US" sz="1800" dirty="0" err="1"/>
              <a:t>listrik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sekring</a:t>
            </a:r>
            <a:r>
              <a:rPr lang="en-US" sz="1800" dirty="0"/>
              <a:t> </a:t>
            </a:r>
            <a:r>
              <a:rPr lang="en-US" sz="1800" dirty="0" err="1"/>
              <a:t>utama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Panggil</a:t>
            </a:r>
            <a:r>
              <a:rPr lang="en-US" sz="1800" dirty="0"/>
              <a:t> </a:t>
            </a:r>
            <a:r>
              <a:rPr lang="en-US" sz="1800" dirty="0" err="1"/>
              <a:t>dokter</a:t>
            </a:r>
            <a:endParaRPr lang="en-US" sz="1800" dirty="0"/>
          </a:p>
          <a:p>
            <a:r>
              <a:rPr lang="en-US" sz="1800" dirty="0" err="1"/>
              <a:t>Bila</a:t>
            </a:r>
            <a:r>
              <a:rPr lang="en-US" sz="1800" dirty="0"/>
              <a:t> </a:t>
            </a:r>
            <a:r>
              <a:rPr lang="en-US" sz="1800" dirty="0" err="1"/>
              <a:t>terjadi</a:t>
            </a:r>
            <a:r>
              <a:rPr lang="en-US" sz="1800" dirty="0"/>
              <a:t> </a:t>
            </a:r>
            <a:r>
              <a:rPr lang="en-US" sz="1800" dirty="0" err="1"/>
              <a:t>henti</a:t>
            </a:r>
            <a:r>
              <a:rPr lang="en-US" sz="1800" dirty="0"/>
              <a:t> </a:t>
            </a:r>
            <a:r>
              <a:rPr lang="en-US" sz="1800" dirty="0" err="1"/>
              <a:t>jantung</a:t>
            </a:r>
            <a:r>
              <a:rPr lang="en-US" sz="1800" dirty="0"/>
              <a:t>, </a:t>
            </a:r>
            <a:r>
              <a:rPr lang="en-US" sz="1800" dirty="0" err="1"/>
              <a:t>lakukan</a:t>
            </a:r>
            <a:r>
              <a:rPr lang="en-US" sz="1800" dirty="0"/>
              <a:t> </a:t>
            </a:r>
            <a:r>
              <a:rPr lang="en-US" sz="1800" dirty="0" err="1"/>
              <a:t>kompresi</a:t>
            </a:r>
            <a:r>
              <a:rPr lang="en-US" sz="1800" dirty="0"/>
              <a:t> </a:t>
            </a:r>
            <a:r>
              <a:rPr lang="en-US" sz="1800" dirty="0" err="1"/>
              <a:t>jantung</a:t>
            </a:r>
            <a:r>
              <a:rPr lang="en-US" sz="1800" dirty="0"/>
              <a:t> </a:t>
            </a:r>
            <a:r>
              <a:rPr lang="en-US" sz="1800" dirty="0" err="1"/>
              <a:t>luar</a:t>
            </a:r>
            <a:r>
              <a:rPr lang="en-US" sz="1800" dirty="0"/>
              <a:t> (</a:t>
            </a:r>
            <a:r>
              <a:rPr lang="en-US" sz="1800" dirty="0" err="1"/>
              <a:t>kompresi</a:t>
            </a:r>
            <a:r>
              <a:rPr lang="en-US" sz="1800" dirty="0"/>
              <a:t> dada) </a:t>
            </a:r>
            <a:r>
              <a:rPr lang="en-US" sz="1800" dirty="0" err="1"/>
              <a:t>bila</a:t>
            </a:r>
            <a:r>
              <a:rPr lang="en-US" sz="1800" dirty="0"/>
              <a:t> </a:t>
            </a:r>
            <a:r>
              <a:rPr lang="en-US" sz="1800" dirty="0" err="1"/>
              <a:t>perlu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mulai</a:t>
            </a:r>
            <a:r>
              <a:rPr lang="en-US" sz="1800" dirty="0"/>
              <a:t> </a:t>
            </a:r>
            <a:r>
              <a:rPr lang="en-US" sz="1800" dirty="0" err="1"/>
              <a:t>berikan</a:t>
            </a:r>
            <a:r>
              <a:rPr lang="en-US" sz="1800" dirty="0"/>
              <a:t> </a:t>
            </a:r>
            <a:r>
              <a:rPr lang="en-US" sz="1800" dirty="0" err="1"/>
              <a:t>pernapasan</a:t>
            </a:r>
            <a:r>
              <a:rPr lang="en-US" sz="1800" dirty="0"/>
              <a:t> (</a:t>
            </a:r>
            <a:r>
              <a:rPr lang="en-US" sz="1800" dirty="0" err="1"/>
              <a:t>ventilasi</a:t>
            </a:r>
            <a:r>
              <a:rPr lang="en-US" sz="1800" dirty="0"/>
              <a:t>) </a:t>
            </a:r>
            <a:r>
              <a:rPr lang="en-US" sz="1800" dirty="0" err="1"/>
              <a:t>buatan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21020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50" y="1284926"/>
            <a:ext cx="6858000" cy="48233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1950" b="1" dirty="0" err="1"/>
              <a:t>Penanganan</a:t>
            </a:r>
            <a:r>
              <a:rPr lang="en-US" sz="1950" b="1" dirty="0"/>
              <a:t> </a:t>
            </a:r>
            <a:r>
              <a:rPr lang="en-US" sz="1950" b="1" dirty="0" err="1"/>
              <a:t>Tumpahan</a:t>
            </a:r>
            <a:r>
              <a:rPr lang="en-US" sz="1950" b="1" dirty="0"/>
              <a:t> </a:t>
            </a:r>
            <a:r>
              <a:rPr lang="en-US" sz="1950" b="1" dirty="0" err="1"/>
              <a:t>Bahan</a:t>
            </a:r>
            <a:r>
              <a:rPr lang="en-US" sz="1950" b="1" dirty="0"/>
              <a:t> Kimia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2040049"/>
            <a:ext cx="6172200" cy="857250"/>
          </a:xfrm>
        </p:spPr>
        <p:txBody>
          <a:bodyPr/>
          <a:lstStyle/>
          <a:p>
            <a:pPr indent="-44054">
              <a:buNone/>
            </a:pPr>
            <a:r>
              <a:rPr lang="en-US" sz="1650" b="1" dirty="0" err="1">
                <a:latin typeface="+mj-lt"/>
              </a:rPr>
              <a:t>Tumpahan</a:t>
            </a:r>
            <a:r>
              <a:rPr lang="en-US" sz="1650" b="1" dirty="0">
                <a:latin typeface="+mj-lt"/>
              </a:rPr>
              <a:t> </a:t>
            </a:r>
            <a:r>
              <a:rPr lang="en-US" sz="1650" b="1" dirty="0" err="1">
                <a:latin typeface="+mj-lt"/>
              </a:rPr>
              <a:t>kering</a:t>
            </a:r>
            <a:r>
              <a:rPr lang="en-US" sz="1650" b="1" dirty="0">
                <a:latin typeface="+mj-lt"/>
              </a:rPr>
              <a:t> </a:t>
            </a:r>
            <a:r>
              <a:rPr lang="en-US" sz="1650" b="1" dirty="0" err="1">
                <a:latin typeface="+mj-lt"/>
              </a:rPr>
              <a:t>padat</a:t>
            </a:r>
            <a:r>
              <a:rPr lang="en-US" sz="1650" b="1" dirty="0">
                <a:latin typeface="+mj-lt"/>
              </a:rPr>
              <a:t> </a:t>
            </a:r>
            <a:r>
              <a:rPr lang="en-US" sz="1650" dirty="0">
                <a:latin typeface="+mj-lt"/>
              </a:rPr>
              <a:t>:</a:t>
            </a:r>
          </a:p>
          <a:p>
            <a:pPr indent="1191">
              <a:buNone/>
            </a:pPr>
            <a:r>
              <a:rPr lang="en-US" sz="1650" dirty="0" err="1">
                <a:latin typeface="+mj-lt"/>
              </a:rPr>
              <a:t>Disapu</a:t>
            </a:r>
            <a:r>
              <a:rPr lang="en-US" sz="1650" dirty="0">
                <a:latin typeface="+mj-lt"/>
              </a:rPr>
              <a:t> </a:t>
            </a:r>
            <a:r>
              <a:rPr lang="en-US" sz="1650" dirty="0" err="1">
                <a:latin typeface="+mj-lt"/>
              </a:rPr>
              <a:t>dan</a:t>
            </a:r>
            <a:r>
              <a:rPr lang="en-US" sz="1650" dirty="0">
                <a:latin typeface="+mj-lt"/>
              </a:rPr>
              <a:t> </a:t>
            </a:r>
            <a:r>
              <a:rPr lang="en-US" sz="1650" dirty="0" err="1">
                <a:latin typeface="+mj-lt"/>
              </a:rPr>
              <a:t>disikat</a:t>
            </a:r>
            <a:r>
              <a:rPr lang="en-US" sz="1650" dirty="0">
                <a:latin typeface="+mj-lt"/>
              </a:rPr>
              <a:t> </a:t>
            </a:r>
            <a:r>
              <a:rPr lang="en-US" sz="1650" dirty="0" err="1">
                <a:latin typeface="+mj-lt"/>
              </a:rPr>
              <a:t>dimasukkan</a:t>
            </a:r>
            <a:r>
              <a:rPr lang="en-US" sz="1650" dirty="0">
                <a:latin typeface="+mj-lt"/>
              </a:rPr>
              <a:t> </a:t>
            </a:r>
            <a:r>
              <a:rPr lang="en-US" sz="1650" dirty="0" err="1">
                <a:latin typeface="+mj-lt"/>
              </a:rPr>
              <a:t>wadah</a:t>
            </a:r>
            <a:r>
              <a:rPr lang="en-US" sz="1650" dirty="0">
                <a:latin typeface="+mj-lt"/>
              </a:rPr>
              <a:t> </a:t>
            </a:r>
            <a:r>
              <a:rPr lang="en-US" sz="1650" dirty="0" err="1">
                <a:latin typeface="+mj-lt"/>
              </a:rPr>
              <a:t>yg</a:t>
            </a:r>
            <a:r>
              <a:rPr lang="en-US" sz="1650" dirty="0">
                <a:latin typeface="+mj-lt"/>
              </a:rPr>
              <a:t> </a:t>
            </a:r>
            <a:r>
              <a:rPr lang="en-US" sz="1650" dirty="0" err="1">
                <a:latin typeface="+mj-lt"/>
              </a:rPr>
              <a:t>sesuai</a:t>
            </a:r>
            <a:endParaRPr lang="en-US" sz="165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500" y="2756561"/>
            <a:ext cx="588645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 err="1">
                <a:latin typeface="+mj-lt"/>
              </a:rPr>
              <a:t>Tumpahan</a:t>
            </a:r>
            <a:r>
              <a:rPr lang="en-US" sz="1650" b="1" dirty="0">
                <a:latin typeface="+mj-lt"/>
              </a:rPr>
              <a:t> </a:t>
            </a:r>
            <a:r>
              <a:rPr lang="en-US" sz="1650" b="1" dirty="0" err="1">
                <a:latin typeface="+mj-lt"/>
              </a:rPr>
              <a:t>asam</a:t>
            </a:r>
            <a:r>
              <a:rPr lang="en-US" sz="1650" b="1" dirty="0">
                <a:latin typeface="+mj-lt"/>
              </a:rPr>
              <a:t>/</a:t>
            </a:r>
            <a:r>
              <a:rPr lang="en-US" sz="1650" b="1" dirty="0" err="1">
                <a:latin typeface="+mj-lt"/>
              </a:rPr>
              <a:t>basa</a:t>
            </a:r>
            <a:r>
              <a:rPr lang="en-US" sz="1650" b="1" dirty="0">
                <a:latin typeface="+mj-lt"/>
              </a:rPr>
              <a:t> </a:t>
            </a:r>
            <a:r>
              <a:rPr lang="en-US" sz="1650" dirty="0">
                <a:latin typeface="+mj-lt"/>
              </a:rPr>
              <a:t>:</a:t>
            </a:r>
          </a:p>
          <a:p>
            <a:r>
              <a:rPr lang="en-US" sz="1650" dirty="0" err="1">
                <a:latin typeface="+mj-lt"/>
              </a:rPr>
              <a:t>Tumpahan</a:t>
            </a:r>
            <a:r>
              <a:rPr lang="en-US" sz="1650" dirty="0">
                <a:latin typeface="+mj-lt"/>
              </a:rPr>
              <a:t> </a:t>
            </a:r>
            <a:r>
              <a:rPr lang="en-US" sz="1650" dirty="0" err="1">
                <a:latin typeface="+mj-lt"/>
              </a:rPr>
              <a:t>disiram</a:t>
            </a:r>
            <a:r>
              <a:rPr lang="en-US" sz="1650" dirty="0">
                <a:latin typeface="+mj-lt"/>
              </a:rPr>
              <a:t> </a:t>
            </a:r>
            <a:r>
              <a:rPr lang="en-US" sz="1650" dirty="0" err="1">
                <a:latin typeface="+mj-lt"/>
              </a:rPr>
              <a:t>dengan</a:t>
            </a:r>
            <a:r>
              <a:rPr lang="en-US" sz="1650" dirty="0">
                <a:latin typeface="+mj-lt"/>
              </a:rPr>
              <a:t> air , </a:t>
            </a:r>
            <a:r>
              <a:rPr lang="en-US" sz="1650" dirty="0" err="1">
                <a:latin typeface="+mj-lt"/>
              </a:rPr>
              <a:t>dinetralkan</a:t>
            </a:r>
            <a:r>
              <a:rPr lang="en-US" sz="1650" dirty="0">
                <a:latin typeface="+mj-lt"/>
              </a:rPr>
              <a:t> </a:t>
            </a:r>
            <a:r>
              <a:rPr lang="en-US" sz="1650" dirty="0" err="1">
                <a:latin typeface="+mj-lt"/>
              </a:rPr>
              <a:t>dengan</a:t>
            </a:r>
            <a:r>
              <a:rPr lang="en-US" sz="1650" dirty="0">
                <a:latin typeface="+mj-lt"/>
              </a:rPr>
              <a:t> soda </a:t>
            </a:r>
            <a:r>
              <a:rPr lang="en-US" sz="1650" dirty="0" err="1">
                <a:latin typeface="+mj-lt"/>
              </a:rPr>
              <a:t>atau</a:t>
            </a:r>
            <a:r>
              <a:rPr lang="en-US" sz="1650" dirty="0">
                <a:latin typeface="+mj-lt"/>
              </a:rPr>
              <a:t> NaHCO3, </a:t>
            </a:r>
            <a:r>
              <a:rPr lang="en-US" sz="1650" dirty="0" err="1">
                <a:latin typeface="+mj-lt"/>
              </a:rPr>
              <a:t>disapu</a:t>
            </a:r>
            <a:r>
              <a:rPr lang="en-US" sz="1650" dirty="0">
                <a:latin typeface="+mj-lt"/>
              </a:rPr>
              <a:t> </a:t>
            </a:r>
            <a:r>
              <a:rPr lang="en-US" sz="1650" dirty="0" err="1">
                <a:latin typeface="+mj-lt"/>
              </a:rPr>
              <a:t>ke</a:t>
            </a:r>
            <a:r>
              <a:rPr lang="en-US" sz="1650" dirty="0">
                <a:latin typeface="+mj-lt"/>
              </a:rPr>
              <a:t> </a:t>
            </a:r>
            <a:r>
              <a:rPr lang="en-US" sz="1650" dirty="0" err="1">
                <a:latin typeface="+mj-lt"/>
              </a:rPr>
              <a:t>saluran</a:t>
            </a:r>
            <a:r>
              <a:rPr lang="en-US" sz="1650" dirty="0">
                <a:latin typeface="+mj-lt"/>
              </a:rPr>
              <a:t> </a:t>
            </a:r>
            <a:r>
              <a:rPr lang="en-US" sz="1650" dirty="0" err="1">
                <a:latin typeface="+mj-lt"/>
              </a:rPr>
              <a:t>drainase</a:t>
            </a:r>
            <a:endParaRPr lang="en-US" sz="165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500" y="3657600"/>
            <a:ext cx="56007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 err="1">
                <a:latin typeface="+mj-lt"/>
              </a:rPr>
              <a:t>Tumpahan</a:t>
            </a:r>
            <a:r>
              <a:rPr lang="en-US" sz="1650" b="1" dirty="0">
                <a:latin typeface="+mj-lt"/>
              </a:rPr>
              <a:t> </a:t>
            </a:r>
            <a:r>
              <a:rPr lang="en-US" sz="1650" b="1" dirty="0" err="1">
                <a:latin typeface="+mj-lt"/>
              </a:rPr>
              <a:t>bahan</a:t>
            </a:r>
            <a:r>
              <a:rPr lang="en-US" sz="1650" b="1" dirty="0">
                <a:latin typeface="+mj-lt"/>
              </a:rPr>
              <a:t> </a:t>
            </a:r>
            <a:r>
              <a:rPr lang="en-US" sz="1650" b="1" dirty="0" err="1">
                <a:latin typeface="+mj-lt"/>
              </a:rPr>
              <a:t>berminyak</a:t>
            </a:r>
            <a:r>
              <a:rPr lang="en-US" sz="1650" b="1" dirty="0">
                <a:latin typeface="+mj-lt"/>
              </a:rPr>
              <a:t>:</a:t>
            </a:r>
          </a:p>
          <a:p>
            <a:r>
              <a:rPr lang="en-US" sz="1650" dirty="0" err="1">
                <a:latin typeface="+mj-lt"/>
              </a:rPr>
              <a:t>Tumpahan</a:t>
            </a:r>
            <a:r>
              <a:rPr lang="en-US" sz="1650" dirty="0">
                <a:latin typeface="+mj-lt"/>
              </a:rPr>
              <a:t> </a:t>
            </a:r>
            <a:r>
              <a:rPr lang="en-US" sz="1650" dirty="0" err="1">
                <a:latin typeface="+mj-lt"/>
              </a:rPr>
              <a:t>dilap</a:t>
            </a:r>
            <a:r>
              <a:rPr lang="en-US" sz="1650" dirty="0">
                <a:latin typeface="+mj-lt"/>
              </a:rPr>
              <a:t> </a:t>
            </a:r>
            <a:r>
              <a:rPr lang="en-US" sz="1650" dirty="0" err="1">
                <a:latin typeface="+mj-lt"/>
              </a:rPr>
              <a:t>dan</a:t>
            </a:r>
            <a:r>
              <a:rPr lang="en-US" sz="1650" dirty="0">
                <a:latin typeface="+mj-lt"/>
              </a:rPr>
              <a:t> </a:t>
            </a:r>
            <a:r>
              <a:rPr lang="en-US" sz="1650" dirty="0" err="1">
                <a:latin typeface="+mj-lt"/>
              </a:rPr>
              <a:t>dibersihkan</a:t>
            </a:r>
            <a:r>
              <a:rPr lang="en-US" sz="1650" dirty="0">
                <a:latin typeface="+mj-lt"/>
              </a:rPr>
              <a:t> </a:t>
            </a:r>
            <a:r>
              <a:rPr lang="en-US" sz="1650" dirty="0" err="1">
                <a:latin typeface="+mj-lt"/>
              </a:rPr>
              <a:t>dengan</a:t>
            </a:r>
            <a:r>
              <a:rPr lang="en-US" sz="1650" dirty="0">
                <a:latin typeface="+mj-lt"/>
              </a:rPr>
              <a:t> </a:t>
            </a:r>
            <a:r>
              <a:rPr lang="en-US" sz="1650" dirty="0" err="1">
                <a:latin typeface="+mj-lt"/>
              </a:rPr>
              <a:t>detergen</a:t>
            </a:r>
            <a:endParaRPr lang="en-US" sz="165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500" y="4418937"/>
            <a:ext cx="48006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 err="1">
                <a:latin typeface="+mj-lt"/>
              </a:rPr>
              <a:t>Tumpahan</a:t>
            </a:r>
            <a:r>
              <a:rPr lang="en-US" sz="1650" b="1" dirty="0">
                <a:latin typeface="+mj-lt"/>
              </a:rPr>
              <a:t> </a:t>
            </a:r>
            <a:r>
              <a:rPr lang="en-US" sz="1650" b="1" dirty="0" err="1">
                <a:latin typeface="+mj-lt"/>
              </a:rPr>
              <a:t>pelarut</a:t>
            </a:r>
            <a:r>
              <a:rPr lang="en-US" sz="1650" b="1" dirty="0">
                <a:latin typeface="+mj-lt"/>
              </a:rPr>
              <a:t> </a:t>
            </a:r>
            <a:r>
              <a:rPr lang="en-US" sz="1650" b="1" dirty="0" err="1">
                <a:latin typeface="+mj-lt"/>
              </a:rPr>
              <a:t>volatil</a:t>
            </a:r>
            <a:r>
              <a:rPr lang="en-US" sz="1650" b="1" dirty="0">
                <a:latin typeface="+mj-lt"/>
              </a:rPr>
              <a:t> :</a:t>
            </a:r>
          </a:p>
          <a:p>
            <a:r>
              <a:rPr lang="en-US" sz="1650" dirty="0" err="1">
                <a:latin typeface="+mj-lt"/>
              </a:rPr>
              <a:t>Tumpahan</a:t>
            </a:r>
            <a:r>
              <a:rPr lang="en-US" sz="1650" dirty="0">
                <a:latin typeface="+mj-lt"/>
              </a:rPr>
              <a:t> </a:t>
            </a:r>
            <a:r>
              <a:rPr lang="en-US" sz="1650" dirty="0" err="1">
                <a:latin typeface="+mj-lt"/>
              </a:rPr>
              <a:t>dilap</a:t>
            </a:r>
            <a:r>
              <a:rPr lang="en-US" sz="1650" dirty="0">
                <a:latin typeface="+mj-lt"/>
              </a:rPr>
              <a:t> </a:t>
            </a:r>
            <a:r>
              <a:rPr lang="en-US" sz="1650" dirty="0" err="1">
                <a:latin typeface="+mj-lt"/>
              </a:rPr>
              <a:t>pakai</a:t>
            </a:r>
            <a:r>
              <a:rPr lang="en-US" sz="1650" dirty="0">
                <a:latin typeface="+mj-lt"/>
              </a:rPr>
              <a:t> </a:t>
            </a:r>
            <a:r>
              <a:rPr lang="en-US" sz="1650" dirty="0" err="1">
                <a:latin typeface="+mj-lt"/>
              </a:rPr>
              <a:t>kain</a:t>
            </a:r>
            <a:r>
              <a:rPr lang="en-US" sz="1650" dirty="0">
                <a:latin typeface="+mj-lt"/>
              </a:rPr>
              <a:t> </a:t>
            </a:r>
            <a:r>
              <a:rPr lang="en-US" sz="1650" dirty="0" err="1">
                <a:latin typeface="+mj-lt"/>
              </a:rPr>
              <a:t>atau</a:t>
            </a:r>
            <a:r>
              <a:rPr lang="en-US" sz="1650" dirty="0">
                <a:latin typeface="+mj-lt"/>
              </a:rPr>
              <a:t> </a:t>
            </a:r>
            <a:r>
              <a:rPr lang="en-US" sz="1650" dirty="0" err="1">
                <a:latin typeface="+mj-lt"/>
              </a:rPr>
              <a:t>tisu</a:t>
            </a:r>
            <a:r>
              <a:rPr lang="en-US" sz="1650" dirty="0">
                <a:latin typeface="+mj-lt"/>
              </a:rPr>
              <a:t> </a:t>
            </a:r>
            <a:r>
              <a:rPr lang="en-US" sz="1650" dirty="0" err="1">
                <a:latin typeface="+mj-lt"/>
              </a:rPr>
              <a:t>dan</a:t>
            </a:r>
            <a:r>
              <a:rPr lang="en-US" sz="1650" dirty="0">
                <a:latin typeface="+mj-lt"/>
              </a:rPr>
              <a:t> </a:t>
            </a:r>
            <a:r>
              <a:rPr lang="en-US" sz="1650" dirty="0" err="1">
                <a:latin typeface="+mj-lt"/>
              </a:rPr>
              <a:t>dibuang</a:t>
            </a:r>
            <a:r>
              <a:rPr lang="en-US" sz="1650" dirty="0">
                <a:latin typeface="+mj-lt"/>
              </a:rPr>
              <a:t> </a:t>
            </a:r>
            <a:r>
              <a:rPr lang="en-US" sz="1650" dirty="0" err="1">
                <a:latin typeface="+mj-lt"/>
              </a:rPr>
              <a:t>ke</a:t>
            </a:r>
            <a:r>
              <a:rPr lang="en-US" sz="1650" dirty="0">
                <a:latin typeface="+mj-lt"/>
              </a:rPr>
              <a:t> </a:t>
            </a:r>
            <a:r>
              <a:rPr lang="en-US" sz="1650" dirty="0" err="1">
                <a:latin typeface="+mj-lt"/>
              </a:rPr>
              <a:t>tempat</a:t>
            </a:r>
            <a:r>
              <a:rPr lang="en-US" sz="1650" dirty="0">
                <a:latin typeface="+mj-lt"/>
              </a:rPr>
              <a:t> yang </a:t>
            </a:r>
            <a:r>
              <a:rPr lang="en-US" sz="1650" dirty="0" err="1">
                <a:latin typeface="+mj-lt"/>
              </a:rPr>
              <a:t>sesuai</a:t>
            </a:r>
            <a:endParaRPr lang="en-US" sz="16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34917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229600" cy="308372"/>
          </a:xfrm>
        </p:spPr>
        <p:txBody>
          <a:bodyPr/>
          <a:lstStyle/>
          <a:p>
            <a:r>
              <a:rPr lang="en-US" sz="2400" b="1" dirty="0" err="1"/>
              <a:t>Penanganan</a:t>
            </a:r>
            <a:r>
              <a:rPr lang="en-US" sz="2400" b="1" dirty="0"/>
              <a:t> </a:t>
            </a:r>
            <a:r>
              <a:rPr lang="en-US" sz="2400" b="1" dirty="0" err="1"/>
              <a:t>tumpahan</a:t>
            </a:r>
            <a:r>
              <a:rPr lang="en-US" sz="2400" b="1" dirty="0"/>
              <a:t> mercury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3828141"/>
          </a:xfrm>
        </p:spPr>
        <p:txBody>
          <a:bodyPr/>
          <a:lstStyle/>
          <a:p>
            <a:r>
              <a:rPr lang="en-US" sz="2000" dirty="0" err="1"/>
              <a:t>Petugas</a:t>
            </a:r>
            <a:r>
              <a:rPr lang="en-US" sz="2000" dirty="0"/>
              <a:t>  </a:t>
            </a:r>
            <a:r>
              <a:rPr lang="en-US" sz="2000" dirty="0" err="1"/>
              <a:t>menyiapkan</a:t>
            </a:r>
            <a:r>
              <a:rPr lang="en-US" sz="2000" dirty="0"/>
              <a:t> spill kit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memasang</a:t>
            </a:r>
            <a:r>
              <a:rPr lang="en-US" sz="2000" dirty="0"/>
              <a:t> </a:t>
            </a:r>
            <a:r>
              <a:rPr lang="en-US" sz="2000" dirty="0" err="1"/>
              <a:t>tanda</a:t>
            </a:r>
            <a:r>
              <a:rPr lang="en-US" sz="2000" dirty="0"/>
              <a:t> </a:t>
            </a:r>
            <a:r>
              <a:rPr lang="en-US" sz="2000" dirty="0" err="1"/>
              <a:t>peringatan</a:t>
            </a:r>
            <a:endParaRPr lang="en-US" sz="2000" dirty="0"/>
          </a:p>
          <a:p>
            <a:r>
              <a:rPr lang="en-US" sz="2000" dirty="0" err="1"/>
              <a:t>Petugas</a:t>
            </a:r>
            <a:r>
              <a:rPr lang="en-US" sz="2000" dirty="0"/>
              <a:t>  </a:t>
            </a:r>
            <a:r>
              <a:rPr lang="en-US" sz="2000" dirty="0" err="1"/>
              <a:t>menyiapkan</a:t>
            </a:r>
            <a:r>
              <a:rPr lang="en-US" sz="2000" dirty="0"/>
              <a:t> spill kit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memasang</a:t>
            </a:r>
            <a:r>
              <a:rPr lang="en-US" sz="2000" dirty="0"/>
              <a:t> </a:t>
            </a:r>
            <a:r>
              <a:rPr lang="en-US" sz="2000" dirty="0" err="1"/>
              <a:t>tanda</a:t>
            </a:r>
            <a:r>
              <a:rPr lang="en-US" sz="2000" dirty="0"/>
              <a:t> </a:t>
            </a:r>
            <a:r>
              <a:rPr lang="en-US" sz="2000" dirty="0" err="1"/>
              <a:t>peringatan</a:t>
            </a:r>
            <a:endParaRPr lang="en-US" sz="2000" dirty="0"/>
          </a:p>
          <a:p>
            <a:r>
              <a:rPr lang="en-US" sz="2000" dirty="0" err="1"/>
              <a:t>Petugas</a:t>
            </a:r>
            <a:r>
              <a:rPr lang="en-US" sz="2000" dirty="0"/>
              <a:t> </a:t>
            </a:r>
            <a:r>
              <a:rPr lang="en-US" sz="2000" dirty="0" err="1"/>
              <a:t>menyiapkan</a:t>
            </a:r>
            <a:r>
              <a:rPr lang="en-US" sz="2000" dirty="0"/>
              <a:t> </a:t>
            </a:r>
            <a:r>
              <a:rPr lang="en-US" sz="2000" dirty="0" err="1"/>
              <a:t>wadah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plastik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menampung</a:t>
            </a:r>
            <a:r>
              <a:rPr lang="en-US" sz="2000" dirty="0"/>
              <a:t>  </a:t>
            </a:r>
            <a:r>
              <a:rPr lang="en-US" sz="2000" dirty="0" err="1"/>
              <a:t>limbah</a:t>
            </a:r>
            <a:r>
              <a:rPr lang="en-US" sz="2000" dirty="0"/>
              <a:t> </a:t>
            </a:r>
            <a:r>
              <a:rPr lang="en-US" sz="2000" dirty="0" err="1"/>
              <a:t>tumpahan</a:t>
            </a:r>
            <a:r>
              <a:rPr lang="en-US" sz="2000" dirty="0"/>
              <a:t> mercury</a:t>
            </a:r>
          </a:p>
          <a:p>
            <a:r>
              <a:rPr lang="en-US" sz="2000" dirty="0" err="1"/>
              <a:t>Petugas</a:t>
            </a:r>
            <a:r>
              <a:rPr lang="en-US" sz="2000" dirty="0"/>
              <a:t> </a:t>
            </a:r>
            <a:r>
              <a:rPr lang="en-US" sz="2000" dirty="0" err="1"/>
              <a:t>mengumpulkan</a:t>
            </a:r>
            <a:r>
              <a:rPr lang="en-US" sz="2000" dirty="0"/>
              <a:t> </a:t>
            </a:r>
            <a:r>
              <a:rPr lang="en-US" sz="2000" dirty="0" err="1"/>
              <a:t>pecahan</a:t>
            </a:r>
            <a:r>
              <a:rPr lang="en-US" sz="2000" dirty="0"/>
              <a:t> </a:t>
            </a:r>
            <a:r>
              <a:rPr lang="en-US" sz="2000" dirty="0" err="1"/>
              <a:t>termometer</a:t>
            </a:r>
            <a:r>
              <a:rPr lang="en-US" sz="2000" dirty="0"/>
              <a:t>/</a:t>
            </a:r>
            <a:r>
              <a:rPr lang="en-US" sz="2000" dirty="0" err="1"/>
              <a:t>tensimeter</a:t>
            </a:r>
            <a:endParaRPr lang="en-US" sz="2000" dirty="0"/>
          </a:p>
          <a:p>
            <a:r>
              <a:rPr lang="en-US" sz="2000" dirty="0" err="1"/>
              <a:t>Petugas</a:t>
            </a:r>
            <a:r>
              <a:rPr lang="en-US" sz="2000" dirty="0"/>
              <a:t> </a:t>
            </a:r>
            <a:r>
              <a:rPr lang="en-US" sz="2000" dirty="0" err="1"/>
              <a:t>menyedot</a:t>
            </a:r>
            <a:r>
              <a:rPr lang="en-US" sz="2000" dirty="0"/>
              <a:t> </a:t>
            </a:r>
            <a:r>
              <a:rPr lang="en-US" sz="2000" dirty="0" err="1"/>
              <a:t>tumpahan</a:t>
            </a:r>
            <a:r>
              <a:rPr lang="en-US" sz="2000" dirty="0"/>
              <a:t> mercury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spuit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memasukkan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wadah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disegel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rapat</a:t>
            </a:r>
            <a:endParaRPr lang="en-US" sz="2000" dirty="0"/>
          </a:p>
          <a:p>
            <a:r>
              <a:rPr lang="en-US" sz="2000" dirty="0" err="1"/>
              <a:t>Petugas</a:t>
            </a:r>
            <a:r>
              <a:rPr lang="en-US" sz="2000" dirty="0"/>
              <a:t> </a:t>
            </a:r>
            <a:r>
              <a:rPr lang="en-US" sz="2000" dirty="0" err="1"/>
              <a:t>memasukkan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benda</a:t>
            </a:r>
            <a:r>
              <a:rPr lang="en-US" sz="2000" dirty="0"/>
              <a:t> </a:t>
            </a:r>
            <a:r>
              <a:rPr lang="en-US" sz="2000" dirty="0" err="1"/>
              <a:t>terkontaminasi</a:t>
            </a:r>
            <a:r>
              <a:rPr lang="en-US" sz="2000" dirty="0"/>
              <a:t> mercury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wadah</a:t>
            </a:r>
            <a:endParaRPr lang="en-US" sz="2000" dirty="0"/>
          </a:p>
          <a:p>
            <a:r>
              <a:rPr lang="en-US" sz="2000" dirty="0" err="1"/>
              <a:t>Sisa</a:t>
            </a:r>
            <a:r>
              <a:rPr lang="en-US" sz="2000" dirty="0"/>
              <a:t> </a:t>
            </a:r>
            <a:r>
              <a:rPr lang="en-US" sz="2000" dirty="0" err="1"/>
              <a:t>tumpahan</a:t>
            </a:r>
            <a:r>
              <a:rPr lang="en-US" sz="2000" dirty="0"/>
              <a:t> mercury </a:t>
            </a:r>
            <a:r>
              <a:rPr lang="en-US" sz="2000" dirty="0" err="1"/>
              <a:t>diserap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tissu</a:t>
            </a:r>
            <a:r>
              <a:rPr lang="en-US" sz="2000" dirty="0"/>
              <a:t>/</a:t>
            </a:r>
            <a:r>
              <a:rPr lang="en-US" sz="2000" dirty="0" err="1"/>
              <a:t>kain</a:t>
            </a:r>
            <a:r>
              <a:rPr lang="en-US" sz="2000" dirty="0"/>
              <a:t> </a:t>
            </a:r>
            <a:r>
              <a:rPr lang="en-US" sz="2000" dirty="0" err="1"/>
              <a:t>penyerap</a:t>
            </a:r>
            <a:r>
              <a:rPr lang="en-US" sz="2000" dirty="0"/>
              <a:t> </a:t>
            </a:r>
            <a:r>
              <a:rPr lang="en-US" sz="2000" dirty="0" err="1"/>
              <a:t>hingga</a:t>
            </a:r>
            <a:r>
              <a:rPr lang="en-US" sz="2000" dirty="0"/>
              <a:t> </a:t>
            </a:r>
            <a:r>
              <a:rPr lang="en-US" sz="2000" dirty="0" err="1"/>
              <a:t>bersih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memakai</a:t>
            </a:r>
            <a:r>
              <a:rPr lang="en-US" sz="2000" dirty="0"/>
              <a:t> </a:t>
            </a:r>
            <a:r>
              <a:rPr lang="en-US" sz="2000" dirty="0" err="1"/>
              <a:t>penjepit</a:t>
            </a:r>
            <a:endParaRPr lang="en-US" sz="2000" dirty="0"/>
          </a:p>
          <a:p>
            <a:r>
              <a:rPr lang="en-US" sz="2000" dirty="0" err="1"/>
              <a:t>Petugas</a:t>
            </a:r>
            <a:r>
              <a:rPr lang="en-US" sz="2000" dirty="0"/>
              <a:t> </a:t>
            </a:r>
            <a:r>
              <a:rPr lang="en-US" sz="2000" dirty="0" err="1"/>
              <a:t>mengikat</a:t>
            </a:r>
            <a:r>
              <a:rPr lang="en-US" sz="2000" dirty="0"/>
              <a:t> </a:t>
            </a:r>
            <a:r>
              <a:rPr lang="en-US" sz="2000" dirty="0" err="1"/>
              <a:t>plastik</a:t>
            </a:r>
            <a:r>
              <a:rPr lang="en-US" sz="2000" dirty="0"/>
              <a:t> yang </a:t>
            </a:r>
            <a:r>
              <a:rPr lang="en-US" sz="2000" dirty="0" err="1"/>
              <a:t>berisi</a:t>
            </a:r>
            <a:r>
              <a:rPr lang="en-US" sz="2000" dirty="0"/>
              <a:t> </a:t>
            </a:r>
            <a:r>
              <a:rPr lang="en-US" sz="2000" dirty="0" err="1"/>
              <a:t>limbah</a:t>
            </a:r>
            <a:r>
              <a:rPr lang="en-US" sz="2000" dirty="0"/>
              <a:t> mercury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siap</a:t>
            </a:r>
            <a:r>
              <a:rPr lang="en-US" sz="2000" dirty="0"/>
              <a:t> </a:t>
            </a:r>
            <a:r>
              <a:rPr lang="en-US" sz="2000" dirty="0" err="1"/>
              <a:t>dikirim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TPS </a:t>
            </a:r>
            <a:r>
              <a:rPr lang="en-US" sz="2000" dirty="0" err="1"/>
              <a:t>Limbah</a:t>
            </a:r>
            <a:r>
              <a:rPr lang="en-US" sz="2000" dirty="0"/>
              <a:t> B3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9685044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b="1" dirty="0"/>
              <a:t>Penanganan tumpahan limbah infeksius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531395"/>
          </a:xfrm>
        </p:spPr>
        <p:txBody>
          <a:bodyPr/>
          <a:lstStyle/>
          <a:p>
            <a:r>
              <a:rPr lang="sv-SE" sz="2000" dirty="0"/>
              <a:t>Cuci tangan menggunakan handrub </a:t>
            </a:r>
          </a:p>
          <a:p>
            <a:r>
              <a:rPr lang="en-US" sz="2000" dirty="0" err="1"/>
              <a:t>Petugas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Alat</a:t>
            </a:r>
            <a:r>
              <a:rPr lang="en-US" sz="2000" dirty="0"/>
              <a:t> </a:t>
            </a:r>
            <a:r>
              <a:rPr lang="en-US" sz="2000" dirty="0" err="1"/>
              <a:t>Pelindung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Gunakan</a:t>
            </a:r>
            <a:r>
              <a:rPr lang="en-US" sz="2000" dirty="0"/>
              <a:t> adsorbent </a:t>
            </a:r>
            <a:r>
              <a:rPr lang="en-US" sz="2000" dirty="0" err="1"/>
              <a:t>kain</a:t>
            </a:r>
            <a:r>
              <a:rPr lang="en-US" sz="2000" dirty="0"/>
              <a:t>/</a:t>
            </a:r>
            <a:r>
              <a:rPr lang="en-US" sz="2000" dirty="0" err="1"/>
              <a:t>koran</a:t>
            </a:r>
            <a:r>
              <a:rPr lang="en-US" sz="2000" dirty="0"/>
              <a:t> </a:t>
            </a:r>
            <a:r>
              <a:rPr lang="en-US" sz="2000" dirty="0" err="1"/>
              <a:t>bekas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membersihkan</a:t>
            </a:r>
            <a:r>
              <a:rPr lang="en-US" sz="2000" dirty="0"/>
              <a:t> </a:t>
            </a:r>
            <a:r>
              <a:rPr lang="en-US" sz="2000" dirty="0" err="1"/>
              <a:t>tumpahan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Masukan</a:t>
            </a:r>
            <a:r>
              <a:rPr lang="en-US" sz="2000" dirty="0"/>
              <a:t> </a:t>
            </a:r>
            <a:r>
              <a:rPr lang="en-US" sz="2000" dirty="0" err="1"/>
              <a:t>kain</a:t>
            </a:r>
            <a:r>
              <a:rPr lang="en-US" sz="2000" dirty="0"/>
              <a:t>/</a:t>
            </a:r>
            <a:r>
              <a:rPr lang="en-US" sz="2000" dirty="0" err="1"/>
              <a:t>koran</a:t>
            </a:r>
            <a:r>
              <a:rPr lang="en-US" sz="2000" dirty="0"/>
              <a:t> </a:t>
            </a:r>
            <a:r>
              <a:rPr lang="en-US" sz="2000" dirty="0" err="1"/>
              <a:t>bekas</a:t>
            </a:r>
            <a:r>
              <a:rPr lang="en-US" sz="2000" dirty="0"/>
              <a:t> yang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plastik</a:t>
            </a:r>
            <a:r>
              <a:rPr lang="en-US" sz="2000" dirty="0"/>
              <a:t> </a:t>
            </a:r>
            <a:r>
              <a:rPr lang="en-US" sz="2000" dirty="0" err="1"/>
              <a:t>kuning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Basahi</a:t>
            </a:r>
            <a:r>
              <a:rPr lang="en-US" sz="2000" dirty="0"/>
              <a:t> </a:t>
            </a:r>
            <a:r>
              <a:rPr lang="en-US" sz="2000" dirty="0" err="1"/>
              <a:t>lantai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desinfektan</a:t>
            </a:r>
            <a:r>
              <a:rPr lang="en-US" sz="2000" dirty="0"/>
              <a:t>/</a:t>
            </a:r>
            <a:r>
              <a:rPr lang="en-US" sz="2000" dirty="0" err="1"/>
              <a:t>larutan</a:t>
            </a:r>
            <a:r>
              <a:rPr lang="en-US" sz="2000" dirty="0"/>
              <a:t> chlorine 0.05% </a:t>
            </a:r>
            <a:r>
              <a:rPr lang="en-US" sz="2000" dirty="0" err="1"/>
              <a:t>selama</a:t>
            </a:r>
            <a:r>
              <a:rPr lang="en-US" sz="2000" dirty="0"/>
              <a:t> 5 </a:t>
            </a:r>
            <a:r>
              <a:rPr lang="en-US" sz="2000" dirty="0" err="1"/>
              <a:t>menit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Sisa</a:t>
            </a:r>
            <a:r>
              <a:rPr lang="en-US" sz="2000" dirty="0"/>
              <a:t> </a:t>
            </a:r>
            <a:r>
              <a:rPr lang="en-US" sz="2000" dirty="0" err="1"/>
              <a:t>desinfentan</a:t>
            </a:r>
            <a:r>
              <a:rPr lang="en-US" sz="2000" dirty="0"/>
              <a:t> </a:t>
            </a:r>
            <a:r>
              <a:rPr lang="en-US" sz="2000" dirty="0" err="1"/>
              <a:t>dibersihkan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adsorbent </a:t>
            </a:r>
            <a:r>
              <a:rPr lang="en-US" sz="2000" dirty="0" err="1"/>
              <a:t>kain</a:t>
            </a:r>
            <a:r>
              <a:rPr lang="en-US" sz="2000" dirty="0"/>
              <a:t>/</a:t>
            </a:r>
            <a:r>
              <a:rPr lang="en-US" sz="2000" dirty="0" err="1"/>
              <a:t>koran</a:t>
            </a:r>
            <a:r>
              <a:rPr lang="en-US" sz="2000" dirty="0"/>
              <a:t> </a:t>
            </a:r>
            <a:r>
              <a:rPr lang="en-US" sz="2000" dirty="0" err="1"/>
              <a:t>bekas</a:t>
            </a:r>
            <a:endParaRPr lang="en-US" sz="2000" dirty="0"/>
          </a:p>
          <a:p>
            <a:r>
              <a:rPr lang="en-US" sz="2000" dirty="0" err="1"/>
              <a:t>Lepas</a:t>
            </a:r>
            <a:r>
              <a:rPr lang="en-US" sz="2000" dirty="0"/>
              <a:t> APD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masukkan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kantong</a:t>
            </a:r>
            <a:r>
              <a:rPr lang="en-US" sz="2000" dirty="0"/>
              <a:t> </a:t>
            </a:r>
            <a:r>
              <a:rPr lang="en-US" sz="2000" dirty="0" err="1"/>
              <a:t>plastik</a:t>
            </a:r>
            <a:r>
              <a:rPr lang="en-US" sz="2000" dirty="0"/>
              <a:t> </a:t>
            </a:r>
            <a:r>
              <a:rPr lang="en-US" sz="2000" dirty="0" err="1"/>
              <a:t>kuning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Lepas</a:t>
            </a:r>
            <a:r>
              <a:rPr lang="en-US" sz="2000" dirty="0"/>
              <a:t> APD </a:t>
            </a:r>
            <a:r>
              <a:rPr lang="en-US" sz="2000" dirty="0" err="1"/>
              <a:t>kacamata</a:t>
            </a:r>
            <a:r>
              <a:rPr lang="en-US" sz="2000" dirty="0"/>
              <a:t>/google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bersihkan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desinfektan</a:t>
            </a:r>
            <a:endParaRPr lang="en-US" sz="2000" dirty="0"/>
          </a:p>
          <a:p>
            <a:r>
              <a:rPr lang="en-US" sz="2000" dirty="0" err="1"/>
              <a:t>Buang</a:t>
            </a:r>
            <a:r>
              <a:rPr lang="en-US" sz="2000" dirty="0"/>
              <a:t> </a:t>
            </a:r>
            <a:r>
              <a:rPr lang="en-US" sz="2000" dirty="0" err="1"/>
              <a:t>plastik</a:t>
            </a:r>
            <a:r>
              <a:rPr lang="en-US" sz="2000" dirty="0"/>
              <a:t> </a:t>
            </a:r>
            <a:r>
              <a:rPr lang="en-US" sz="2000" dirty="0" err="1"/>
              <a:t>kuning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tempat</a:t>
            </a:r>
            <a:r>
              <a:rPr lang="en-US" sz="2000" dirty="0"/>
              <a:t> </a:t>
            </a:r>
            <a:r>
              <a:rPr lang="en-US" sz="2000" dirty="0" err="1"/>
              <a:t>sampah</a:t>
            </a:r>
            <a:r>
              <a:rPr lang="en-US" sz="2000" dirty="0"/>
              <a:t> </a:t>
            </a:r>
            <a:r>
              <a:rPr lang="en-US" sz="2000" dirty="0" err="1"/>
              <a:t>infeksius</a:t>
            </a:r>
            <a:endParaRPr lang="en-US" sz="2000" dirty="0"/>
          </a:p>
          <a:p>
            <a:r>
              <a:rPr lang="sv-SE" sz="2000" dirty="0"/>
              <a:t>Cuci tangan menggunakan handrub </a:t>
            </a:r>
          </a:p>
          <a:p>
            <a:r>
              <a:rPr lang="fi-FI" sz="2000" dirty="0"/>
              <a:t>Buat laporan kejadian tumpahan pada formulir pelaporan </a:t>
            </a:r>
          </a:p>
          <a:p>
            <a:r>
              <a:rPr lang="fi-FI" sz="2000" dirty="0"/>
              <a:t>Serahkan kepada Panitia K3 paling lama 2 x 24 jam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2648309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378968"/>
          </a:xfrm>
        </p:spPr>
        <p:txBody>
          <a:bodyPr/>
          <a:lstStyle/>
          <a:p>
            <a:r>
              <a:rPr lang="en-US" sz="2400" b="1" dirty="0" err="1"/>
              <a:t>Keadaan</a:t>
            </a:r>
            <a:r>
              <a:rPr lang="en-US" sz="2400" b="1" dirty="0"/>
              <a:t> </a:t>
            </a:r>
            <a:r>
              <a:rPr lang="en-US" sz="2400" b="1" dirty="0" err="1"/>
              <a:t>Darurat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3576009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/>
              <a:t>Rencana</a:t>
            </a:r>
            <a:r>
              <a:rPr lang="en-US" sz="2000" b="1" dirty="0"/>
              <a:t> </a:t>
            </a:r>
            <a:r>
              <a:rPr lang="en-US" sz="2000" b="1" dirty="0" err="1"/>
              <a:t>kesiapan</a:t>
            </a:r>
            <a:r>
              <a:rPr lang="en-US" sz="2000" b="1" dirty="0"/>
              <a:t> </a:t>
            </a:r>
            <a:r>
              <a:rPr lang="en-US" sz="2000" b="1" dirty="0" err="1"/>
              <a:t>keadaan</a:t>
            </a:r>
            <a:r>
              <a:rPr lang="en-US" sz="2000" b="1" dirty="0"/>
              <a:t> </a:t>
            </a:r>
            <a:r>
              <a:rPr lang="en-US" sz="2000" b="1" dirty="0" err="1"/>
              <a:t>darurat</a:t>
            </a:r>
            <a:r>
              <a:rPr lang="en-US" sz="2000" b="1" dirty="0"/>
              <a:t> di </a:t>
            </a:r>
            <a:r>
              <a:rPr lang="en-US" sz="2000" b="1" dirty="0" err="1"/>
              <a:t>laboratorium</a:t>
            </a:r>
            <a:r>
              <a:rPr lang="en-US" sz="2000" b="1" dirty="0"/>
              <a:t> </a:t>
            </a:r>
            <a:r>
              <a:rPr lang="en-US" sz="2000" dirty="0" err="1"/>
              <a:t>mencakup</a:t>
            </a:r>
            <a:r>
              <a:rPr lang="en-US" sz="2000" dirty="0"/>
              <a:t> </a:t>
            </a:r>
            <a:r>
              <a:rPr lang="en-US" sz="2000" dirty="0" err="1"/>
              <a:t>rincian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:</a:t>
            </a:r>
          </a:p>
          <a:p>
            <a:r>
              <a:rPr lang="en-US" sz="2000" dirty="0"/>
              <a:t>Kit </a:t>
            </a:r>
            <a:r>
              <a:rPr lang="en-US" sz="2000" dirty="0" err="1"/>
              <a:t>penyelamatan</a:t>
            </a:r>
            <a:r>
              <a:rPr lang="en-US" sz="2000" dirty="0"/>
              <a:t> </a:t>
            </a:r>
            <a:r>
              <a:rPr lang="en-US" sz="2000" dirty="0" err="1"/>
              <a:t>laboratorium</a:t>
            </a:r>
            <a:endParaRPr lang="en-US" sz="2000" dirty="0"/>
          </a:p>
          <a:p>
            <a:r>
              <a:rPr lang="en-US" sz="2000" dirty="0" err="1"/>
              <a:t>Komunikasi</a:t>
            </a:r>
            <a:endParaRPr lang="en-US" sz="2000" dirty="0"/>
          </a:p>
          <a:p>
            <a:r>
              <a:rPr lang="en-US" sz="2000" dirty="0" err="1"/>
              <a:t>Evakuasi</a:t>
            </a:r>
            <a:endParaRPr lang="en-US" sz="2000" dirty="0"/>
          </a:p>
          <a:p>
            <a:r>
              <a:rPr lang="en-US" sz="2000" dirty="0" err="1"/>
              <a:t>Perlindungan</a:t>
            </a:r>
            <a:r>
              <a:rPr lang="en-US" sz="2000" dirty="0"/>
              <a:t> di </a:t>
            </a:r>
            <a:r>
              <a:rPr lang="en-US" sz="2000" dirty="0" err="1"/>
              <a:t>tempat</a:t>
            </a:r>
            <a:endParaRPr lang="en-US" sz="2000" dirty="0"/>
          </a:p>
          <a:p>
            <a:r>
              <a:rPr lang="en-US" sz="2000" dirty="0" err="1"/>
              <a:t>Kehilangan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listrik</a:t>
            </a:r>
            <a:endParaRPr lang="en-US" sz="2000" dirty="0"/>
          </a:p>
          <a:p>
            <a:r>
              <a:rPr lang="en-US" sz="2000" dirty="0" err="1"/>
              <a:t>Penutupan</a:t>
            </a:r>
            <a:r>
              <a:rPr lang="en-US" sz="2000" dirty="0"/>
              <a:t> </a:t>
            </a:r>
            <a:r>
              <a:rPr lang="en-US" sz="2000" dirty="0" err="1"/>
              <a:t>lembaga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bangunan</a:t>
            </a:r>
            <a:endParaRPr lang="en-US" sz="2000" dirty="0"/>
          </a:p>
          <a:p>
            <a:r>
              <a:rPr lang="en-US" sz="2000" dirty="0" err="1"/>
              <a:t>Keadaan</a:t>
            </a:r>
            <a:r>
              <a:rPr lang="en-US" sz="2000" dirty="0"/>
              <a:t> </a:t>
            </a:r>
            <a:r>
              <a:rPr lang="en-US" sz="2000" dirty="0" err="1"/>
              <a:t>darurat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endParaRPr lang="en-US" sz="2000" dirty="0"/>
          </a:p>
          <a:p>
            <a:r>
              <a:rPr lang="en-US" sz="2000" dirty="0" err="1"/>
              <a:t>Kebakaran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kehilangan</a:t>
            </a:r>
            <a:r>
              <a:rPr lang="en-US" sz="2000" dirty="0"/>
              <a:t> </a:t>
            </a:r>
            <a:r>
              <a:rPr lang="en-US" sz="2000" dirty="0" err="1"/>
              <a:t>laboratorium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510626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143000"/>
            <a:ext cx="8229600" cy="1143000"/>
          </a:xfrm>
        </p:spPr>
        <p:txBody>
          <a:bodyPr/>
          <a:lstStyle/>
          <a:p>
            <a:r>
              <a:rPr lang="en-US" altLang="en-US" sz="1950" b="1" dirty="0" err="1"/>
              <a:t>Informasi</a:t>
            </a:r>
            <a:r>
              <a:rPr lang="en-US" altLang="en-US" sz="1950" b="1" dirty="0"/>
              <a:t> yang </a:t>
            </a:r>
            <a:r>
              <a:rPr lang="en-US" altLang="en-US" sz="1950" b="1" dirty="0" err="1"/>
              <a:t>Diperlukan</a:t>
            </a:r>
            <a:r>
              <a:rPr lang="en-US" altLang="en-US" sz="1950" b="1" dirty="0"/>
              <a:t> </a:t>
            </a:r>
            <a:r>
              <a:rPr lang="en-US" altLang="en-US" sz="1950" b="1" dirty="0" err="1"/>
              <a:t>dalam</a:t>
            </a:r>
            <a:r>
              <a:rPr lang="en-US" altLang="en-US" sz="1950" b="1" dirty="0"/>
              <a:t> </a:t>
            </a:r>
            <a:r>
              <a:rPr lang="en-US" altLang="en-US" sz="1950" b="1" dirty="0" err="1"/>
              <a:t>Penanganan</a:t>
            </a:r>
            <a:r>
              <a:rPr lang="en-US" altLang="en-US" sz="1950" b="1" dirty="0"/>
              <a:t> </a:t>
            </a:r>
            <a:r>
              <a:rPr lang="en-US" altLang="en-US" sz="1950" b="1" dirty="0" err="1"/>
              <a:t>Bahan-bahan</a:t>
            </a:r>
            <a:r>
              <a:rPr lang="en-US" altLang="en-US" sz="1950" b="1" dirty="0"/>
              <a:t> </a:t>
            </a:r>
            <a:r>
              <a:rPr lang="en-US" altLang="en-US" sz="1950" b="1" dirty="0" err="1"/>
              <a:t>kimia</a:t>
            </a:r>
            <a:endParaRPr lang="en-US" altLang="en-US" sz="1950" b="1" dirty="0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1257300" y="2400300"/>
            <a:ext cx="1143000" cy="10858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Nama dan </a:t>
            </a:r>
          </a:p>
          <a:p>
            <a:pPr algn="ctr"/>
            <a:r>
              <a:rPr lang="en-US" altLang="en-US"/>
              <a:t>formula </a:t>
            </a:r>
          </a:p>
          <a:p>
            <a:pPr algn="ctr"/>
            <a:r>
              <a:rPr lang="en-US" altLang="en-US"/>
              <a:t>bahan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3886200" y="2400300"/>
            <a:ext cx="12573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 err="1"/>
              <a:t>Wujud</a:t>
            </a:r>
            <a:r>
              <a:rPr lang="en-US" altLang="en-US" dirty="0"/>
              <a:t> </a:t>
            </a:r>
            <a:r>
              <a:rPr lang="en-US" altLang="en-US" dirty="0" err="1"/>
              <a:t>fisik</a:t>
            </a:r>
            <a:endParaRPr lang="en-US" altLang="en-US" dirty="0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2514600" y="2400300"/>
            <a:ext cx="12573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Sifat fisik</a:t>
            </a: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6572250" y="2400300"/>
            <a:ext cx="131445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Sifat bahaya</a:t>
            </a: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5257800" y="2400300"/>
            <a:ext cx="120015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Sifat kimia</a:t>
            </a:r>
          </a:p>
        </p:txBody>
      </p:sp>
      <p:sp>
        <p:nvSpPr>
          <p:cNvPr id="10258" name="AutoShape 18"/>
          <p:cNvSpPr>
            <a:spLocks/>
          </p:cNvSpPr>
          <p:nvPr/>
        </p:nvSpPr>
        <p:spPr bwMode="auto">
          <a:xfrm>
            <a:off x="1257300" y="3714750"/>
            <a:ext cx="1600200" cy="1885950"/>
          </a:xfrm>
          <a:prstGeom prst="accentBorderCallout2">
            <a:avLst>
              <a:gd name="adj1" fmla="val 4546"/>
              <a:gd name="adj2" fmla="val 103569"/>
              <a:gd name="adj3" fmla="val 4546"/>
              <a:gd name="adj4" fmla="val 114361"/>
              <a:gd name="adj5" fmla="val -30935"/>
              <a:gd name="adj6" fmla="val 114361"/>
            </a:avLst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/>
              <a:t>TD</a:t>
            </a:r>
          </a:p>
          <a:p>
            <a:r>
              <a:rPr lang="en-US" altLang="en-US"/>
              <a:t>TL</a:t>
            </a:r>
          </a:p>
          <a:p>
            <a:r>
              <a:rPr lang="en-US" altLang="en-US"/>
              <a:t>Tekanan Uap</a:t>
            </a:r>
          </a:p>
          <a:p>
            <a:r>
              <a:rPr lang="en-US" altLang="en-US"/>
              <a:t>Suhu dekomposisi</a:t>
            </a:r>
          </a:p>
          <a:p>
            <a:r>
              <a:rPr lang="en-US" altLang="en-US"/>
              <a:t>Berat jenis</a:t>
            </a:r>
          </a:p>
          <a:p>
            <a:pPr algn="ctr"/>
            <a:endParaRPr lang="en-US" altLang="en-US"/>
          </a:p>
        </p:txBody>
      </p:sp>
      <p:sp>
        <p:nvSpPr>
          <p:cNvPr id="10262" name="AutoShape 22"/>
          <p:cNvSpPr>
            <a:spLocks/>
          </p:cNvSpPr>
          <p:nvPr/>
        </p:nvSpPr>
        <p:spPr bwMode="auto">
          <a:xfrm>
            <a:off x="3429000" y="3771900"/>
            <a:ext cx="1143000" cy="1085850"/>
          </a:xfrm>
          <a:prstGeom prst="accentBorderCallout2">
            <a:avLst>
              <a:gd name="adj1" fmla="val 7894"/>
              <a:gd name="adj2" fmla="val 105000"/>
              <a:gd name="adj3" fmla="val 7894"/>
              <a:gd name="adj4" fmla="val 110833"/>
              <a:gd name="adj5" fmla="val -63157"/>
              <a:gd name="adj6" fmla="val 110940"/>
            </a:avLst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/>
              <a:t>Gas</a:t>
            </a:r>
          </a:p>
          <a:p>
            <a:r>
              <a:rPr lang="en-US" altLang="en-US"/>
              <a:t>Cair</a:t>
            </a:r>
          </a:p>
          <a:p>
            <a:r>
              <a:rPr lang="en-US" altLang="en-US"/>
              <a:t>Padat</a:t>
            </a:r>
          </a:p>
        </p:txBody>
      </p:sp>
      <p:sp>
        <p:nvSpPr>
          <p:cNvPr id="10263" name="AutoShape 23"/>
          <p:cNvSpPr>
            <a:spLocks/>
          </p:cNvSpPr>
          <p:nvPr/>
        </p:nvSpPr>
        <p:spPr bwMode="auto">
          <a:xfrm>
            <a:off x="4686300" y="4171950"/>
            <a:ext cx="1314450" cy="457200"/>
          </a:xfrm>
          <a:prstGeom prst="accentBorderCallout2">
            <a:avLst>
              <a:gd name="adj1" fmla="val 18750"/>
              <a:gd name="adj2" fmla="val 104347"/>
              <a:gd name="adj3" fmla="val 18750"/>
              <a:gd name="adj4" fmla="val 106343"/>
              <a:gd name="adj5" fmla="val -236718"/>
              <a:gd name="adj6" fmla="val 106343"/>
            </a:avLst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Reaktivitas</a:t>
            </a:r>
          </a:p>
          <a:p>
            <a:pPr algn="ctr"/>
            <a:r>
              <a:rPr lang="en-US" altLang="en-US" sz="1650"/>
              <a:t> </a:t>
            </a:r>
          </a:p>
          <a:p>
            <a:pPr algn="ctr"/>
            <a:endParaRPr lang="en-US" altLang="en-US" sz="1650"/>
          </a:p>
        </p:txBody>
      </p:sp>
      <p:sp>
        <p:nvSpPr>
          <p:cNvPr id="10264" name="AutoShape 24"/>
          <p:cNvSpPr>
            <a:spLocks/>
          </p:cNvSpPr>
          <p:nvPr/>
        </p:nvSpPr>
        <p:spPr bwMode="auto">
          <a:xfrm>
            <a:off x="6057900" y="4171950"/>
            <a:ext cx="1371600" cy="1085850"/>
          </a:xfrm>
          <a:prstGeom prst="accentBorderCallout2">
            <a:avLst>
              <a:gd name="adj1" fmla="val 7894"/>
              <a:gd name="adj2" fmla="val 104167"/>
              <a:gd name="adj3" fmla="val 7894"/>
              <a:gd name="adj4" fmla="val 106079"/>
              <a:gd name="adj5" fmla="val -99671"/>
              <a:gd name="adj6" fmla="val 106079"/>
            </a:avLst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Toksik</a:t>
            </a:r>
          </a:p>
          <a:p>
            <a:pPr algn="ctr"/>
            <a:r>
              <a:rPr lang="en-US" altLang="en-US"/>
              <a:t>Flammable </a:t>
            </a:r>
          </a:p>
          <a:p>
            <a:pPr algn="ctr"/>
            <a:r>
              <a:rPr lang="en-US" altLang="en-US"/>
              <a:t>Eksplosif</a:t>
            </a:r>
          </a:p>
          <a:p>
            <a:pPr algn="ctr"/>
            <a:endParaRPr lang="en-US" altLang="en-US" sz="1650"/>
          </a:p>
          <a:p>
            <a:pPr algn="ctr"/>
            <a:r>
              <a:rPr lang="en-US" altLang="en-US" sz="1650"/>
              <a:t> </a:t>
            </a:r>
          </a:p>
          <a:p>
            <a:pPr algn="ctr"/>
            <a:endParaRPr lang="en-US" altLang="en-US" sz="1650"/>
          </a:p>
        </p:txBody>
      </p:sp>
    </p:spTree>
    <p:extLst>
      <p:ext uri="{BB962C8B-B14F-4D97-AF65-F5344CB8AC3E}">
        <p14:creationId xmlns:p14="http://schemas.microsoft.com/office/powerpoint/2010/main" xmlns="" val="196536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6" grpId="0" animBg="1"/>
      <p:bldP spid="10248" grpId="0" animBg="1"/>
      <p:bldP spid="10250" grpId="0" animBg="1"/>
      <p:bldP spid="10252" grpId="0" animBg="1"/>
      <p:bldP spid="10258" grpId="0" animBg="1"/>
      <p:bldP spid="10262" grpId="0" animBg="1"/>
      <p:bldP spid="10263" grpId="0" animBg="1"/>
      <p:bldP spid="102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0"/>
            <a:ext cx="9144000" cy="990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500" b="1" dirty="0" err="1" smtClean="0">
                <a:solidFill>
                  <a:srgbClr val="003399"/>
                </a:solidFill>
              </a:rPr>
              <a:t>Pengertian</a:t>
            </a:r>
            <a:r>
              <a:rPr lang="en-US" sz="3500" b="1" dirty="0" smtClean="0">
                <a:solidFill>
                  <a:srgbClr val="003399"/>
                </a:solidFill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</a:rPr>
              <a:t>Limbah</a:t>
            </a:r>
            <a:r>
              <a:rPr lang="en-US" sz="5400" b="1" dirty="0" smtClean="0">
                <a:solidFill>
                  <a:srgbClr val="003399"/>
                </a:solidFill>
              </a:rPr>
              <a:t> B3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990600"/>
            <a:ext cx="5105400" cy="5257800"/>
          </a:xfrm>
          <a:noFill/>
        </p:spPr>
        <p:txBody>
          <a:bodyPr lIns="92075" tIns="46038" rIns="92075" bIns="46038"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n-AU" sz="2400" b="1" dirty="0" err="1" smtClean="0">
                <a:solidFill>
                  <a:srgbClr val="FF0000"/>
                </a:solidFill>
              </a:rPr>
              <a:t>sisa</a:t>
            </a:r>
            <a:r>
              <a:rPr lang="en-AU" sz="2400" dirty="0" smtClean="0"/>
              <a:t> </a:t>
            </a:r>
            <a:r>
              <a:rPr lang="en-AU" sz="2400" dirty="0" err="1" smtClean="0"/>
              <a:t>suatu</a:t>
            </a:r>
            <a:r>
              <a:rPr lang="en-AU" sz="2400" dirty="0" smtClean="0"/>
              <a:t> </a:t>
            </a:r>
            <a:r>
              <a:rPr lang="en-AU" sz="2400" b="1" dirty="0" err="1" smtClean="0">
                <a:solidFill>
                  <a:srgbClr val="FF0000"/>
                </a:solidFill>
              </a:rPr>
              <a:t>usaha</a:t>
            </a:r>
            <a:r>
              <a:rPr lang="en-AU" sz="2400" dirty="0" smtClean="0"/>
              <a:t> </a:t>
            </a:r>
            <a:r>
              <a:rPr lang="en-AU" sz="2400" dirty="0" err="1" smtClean="0"/>
              <a:t>dan</a:t>
            </a:r>
            <a:r>
              <a:rPr lang="en-AU" sz="2400" dirty="0" smtClean="0"/>
              <a:t>/</a:t>
            </a:r>
            <a:r>
              <a:rPr lang="en-AU" sz="2400" dirty="0" err="1" smtClean="0"/>
              <a:t>atau</a:t>
            </a:r>
            <a:r>
              <a:rPr lang="en-AU" sz="2400" dirty="0" smtClean="0"/>
              <a:t> </a:t>
            </a:r>
            <a:r>
              <a:rPr lang="en-AU" sz="2400" b="1" dirty="0" err="1" smtClean="0">
                <a:solidFill>
                  <a:srgbClr val="FF0000"/>
                </a:solidFill>
              </a:rPr>
              <a:t>kegiatan</a:t>
            </a:r>
            <a:r>
              <a:rPr lang="en-AU" sz="2400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en-AU" sz="2400" dirty="0" smtClean="0"/>
              <a:t>yang </a:t>
            </a:r>
            <a:r>
              <a:rPr lang="en-AU" sz="2400" dirty="0" err="1" smtClean="0"/>
              <a:t>mengandung</a:t>
            </a:r>
            <a:r>
              <a:rPr lang="en-AU" sz="2400" dirty="0" smtClean="0"/>
              <a:t> </a:t>
            </a:r>
            <a:r>
              <a:rPr lang="en-AU" sz="2400" dirty="0" err="1" smtClean="0"/>
              <a:t>bahan</a:t>
            </a:r>
            <a:r>
              <a:rPr lang="en-AU" sz="2400" dirty="0" smtClean="0"/>
              <a:t> </a:t>
            </a:r>
            <a:r>
              <a:rPr lang="en-AU" sz="2400" dirty="0" err="1" smtClean="0"/>
              <a:t>berbahaya</a:t>
            </a:r>
            <a:r>
              <a:rPr lang="en-AU" sz="2400" dirty="0" smtClean="0"/>
              <a:t> </a:t>
            </a:r>
            <a:r>
              <a:rPr lang="en-AU" sz="2400" dirty="0" err="1" smtClean="0"/>
              <a:t>dan</a:t>
            </a:r>
            <a:r>
              <a:rPr lang="en-AU" sz="2400" dirty="0" smtClean="0"/>
              <a:t>/</a:t>
            </a:r>
            <a:r>
              <a:rPr lang="en-AU" sz="2400" dirty="0" err="1" smtClean="0"/>
              <a:t>atau</a:t>
            </a:r>
            <a:r>
              <a:rPr lang="en-AU" sz="2400" dirty="0" smtClean="0"/>
              <a:t> </a:t>
            </a:r>
            <a:r>
              <a:rPr lang="en-AU" sz="2400" dirty="0" err="1" smtClean="0"/>
              <a:t>beracun</a:t>
            </a:r>
            <a:r>
              <a:rPr lang="en-AU" sz="2400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en-AU" sz="2400" dirty="0" smtClean="0"/>
              <a:t>yang </a:t>
            </a:r>
            <a:r>
              <a:rPr lang="en-AU" sz="2400" dirty="0" err="1" smtClean="0"/>
              <a:t>karena</a:t>
            </a:r>
            <a:r>
              <a:rPr lang="en-AU" sz="2400" dirty="0" smtClean="0"/>
              <a:t> </a:t>
            </a:r>
            <a:r>
              <a:rPr lang="en-AU" sz="2400" b="1" dirty="0" err="1" smtClean="0">
                <a:solidFill>
                  <a:srgbClr val="FF0000"/>
                </a:solidFill>
              </a:rPr>
              <a:t>sifat</a:t>
            </a:r>
            <a:r>
              <a:rPr lang="en-AU" sz="2400" dirty="0" smtClean="0"/>
              <a:t> </a:t>
            </a:r>
            <a:r>
              <a:rPr lang="en-AU" sz="2400" dirty="0" err="1" smtClean="0"/>
              <a:t>dan</a:t>
            </a:r>
            <a:r>
              <a:rPr lang="en-AU" sz="2400" dirty="0" smtClean="0"/>
              <a:t>/</a:t>
            </a:r>
            <a:r>
              <a:rPr lang="en-AU" sz="2400" dirty="0" err="1" smtClean="0"/>
              <a:t>atau</a:t>
            </a:r>
            <a:r>
              <a:rPr lang="en-AU" sz="2400" dirty="0" smtClean="0"/>
              <a:t> </a:t>
            </a:r>
            <a:r>
              <a:rPr lang="en-AU" sz="2400" b="1" dirty="0" err="1" smtClean="0">
                <a:solidFill>
                  <a:srgbClr val="FF0000"/>
                </a:solidFill>
              </a:rPr>
              <a:t>konsentrasinya</a:t>
            </a:r>
            <a:r>
              <a:rPr lang="en-AU" sz="2400" dirty="0" smtClean="0"/>
              <a:t> </a:t>
            </a:r>
            <a:r>
              <a:rPr lang="en-AU" sz="2400" dirty="0" err="1" smtClean="0"/>
              <a:t>dan</a:t>
            </a:r>
            <a:r>
              <a:rPr lang="en-AU" sz="2400" dirty="0" smtClean="0"/>
              <a:t>/</a:t>
            </a:r>
            <a:r>
              <a:rPr lang="en-AU" sz="2400" dirty="0" err="1" smtClean="0"/>
              <a:t>atau</a:t>
            </a:r>
            <a:r>
              <a:rPr lang="en-AU" sz="2400" dirty="0" smtClean="0"/>
              <a:t> </a:t>
            </a:r>
            <a:r>
              <a:rPr lang="en-AU" sz="2400" b="1" dirty="0" err="1" smtClean="0">
                <a:solidFill>
                  <a:srgbClr val="FF0000"/>
                </a:solidFill>
              </a:rPr>
              <a:t>jumlahnya</a:t>
            </a:r>
            <a:r>
              <a:rPr lang="en-AU" sz="2400" dirty="0" smtClean="0"/>
              <a:t>, </a:t>
            </a:r>
            <a:r>
              <a:rPr lang="en-AU" sz="2400" dirty="0" err="1" smtClean="0"/>
              <a:t>baik</a:t>
            </a:r>
            <a:r>
              <a:rPr lang="en-AU" sz="2400" dirty="0" smtClean="0"/>
              <a:t> </a:t>
            </a:r>
            <a:r>
              <a:rPr lang="en-AU" sz="2400" b="1" dirty="0" err="1" smtClean="0">
                <a:solidFill>
                  <a:srgbClr val="FF0000"/>
                </a:solidFill>
              </a:rPr>
              <a:t>secara</a:t>
            </a:r>
            <a:r>
              <a:rPr lang="en-AU" sz="2400" b="1" dirty="0" smtClean="0">
                <a:solidFill>
                  <a:srgbClr val="FF0000"/>
                </a:solidFill>
              </a:rPr>
              <a:t> </a:t>
            </a:r>
            <a:r>
              <a:rPr lang="en-AU" sz="2400" b="1" dirty="0" err="1" smtClean="0">
                <a:solidFill>
                  <a:srgbClr val="FF0000"/>
                </a:solidFill>
              </a:rPr>
              <a:t>langsung</a:t>
            </a:r>
            <a:r>
              <a:rPr lang="en-AU" sz="2400" dirty="0" smtClean="0">
                <a:solidFill>
                  <a:srgbClr val="FF0000"/>
                </a:solidFill>
              </a:rPr>
              <a:t> </a:t>
            </a:r>
            <a:r>
              <a:rPr lang="en-AU" sz="2400" dirty="0" err="1" smtClean="0"/>
              <a:t>maupun</a:t>
            </a:r>
            <a:r>
              <a:rPr lang="en-AU" sz="2400" dirty="0" smtClean="0"/>
              <a:t> </a:t>
            </a:r>
            <a:r>
              <a:rPr lang="en-AU" sz="2400" b="1" dirty="0" err="1" smtClean="0">
                <a:solidFill>
                  <a:srgbClr val="FF0000"/>
                </a:solidFill>
              </a:rPr>
              <a:t>tidak</a:t>
            </a:r>
            <a:r>
              <a:rPr lang="en-AU" sz="2400" b="1" dirty="0" smtClean="0">
                <a:solidFill>
                  <a:srgbClr val="FF0000"/>
                </a:solidFill>
              </a:rPr>
              <a:t> </a:t>
            </a:r>
            <a:r>
              <a:rPr lang="en-AU" sz="2400" b="1" dirty="0" err="1" smtClean="0">
                <a:solidFill>
                  <a:srgbClr val="FF0000"/>
                </a:solidFill>
              </a:rPr>
              <a:t>langsung</a:t>
            </a:r>
            <a:r>
              <a:rPr lang="en-AU" sz="2400" dirty="0" smtClean="0"/>
              <a:t>, </a:t>
            </a:r>
          </a:p>
          <a:p>
            <a:pPr>
              <a:spcBef>
                <a:spcPts val="1200"/>
              </a:spcBef>
            </a:pPr>
            <a:r>
              <a:rPr lang="en-AU" sz="2400" dirty="0" err="1" smtClean="0"/>
              <a:t>dapat</a:t>
            </a:r>
            <a:r>
              <a:rPr lang="en-AU" sz="2400" dirty="0" smtClean="0"/>
              <a:t> </a:t>
            </a:r>
            <a:r>
              <a:rPr lang="en-AU" sz="2400" b="1" dirty="0" err="1" smtClean="0">
                <a:solidFill>
                  <a:srgbClr val="FF0000"/>
                </a:solidFill>
              </a:rPr>
              <a:t>mencemarkan</a:t>
            </a:r>
            <a:r>
              <a:rPr lang="en-AU" sz="2400" dirty="0" smtClean="0"/>
              <a:t> </a:t>
            </a:r>
            <a:r>
              <a:rPr lang="en-AU" sz="2400" dirty="0" err="1" smtClean="0"/>
              <a:t>dan</a:t>
            </a:r>
            <a:r>
              <a:rPr lang="en-AU" sz="2400" dirty="0" smtClean="0"/>
              <a:t>/</a:t>
            </a:r>
            <a:r>
              <a:rPr lang="en-AU" sz="2400" dirty="0" err="1" smtClean="0"/>
              <a:t>atau</a:t>
            </a:r>
            <a:r>
              <a:rPr lang="en-AU" sz="2400" dirty="0" smtClean="0"/>
              <a:t> </a:t>
            </a:r>
            <a:r>
              <a:rPr lang="en-AU" sz="2400" b="1" dirty="0" err="1" smtClean="0">
                <a:solidFill>
                  <a:srgbClr val="FF0000"/>
                </a:solidFill>
              </a:rPr>
              <a:t>merusakkan</a:t>
            </a:r>
            <a:r>
              <a:rPr lang="en-AU" sz="2400" dirty="0" smtClean="0"/>
              <a:t> </a:t>
            </a:r>
            <a:r>
              <a:rPr lang="en-AU" sz="2400" dirty="0" err="1" smtClean="0"/>
              <a:t>lingkungan</a:t>
            </a:r>
            <a:r>
              <a:rPr lang="en-AU" sz="2400" dirty="0" smtClean="0"/>
              <a:t> </a:t>
            </a:r>
            <a:r>
              <a:rPr lang="en-AU" sz="2400" dirty="0" err="1" smtClean="0"/>
              <a:t>hidup</a:t>
            </a:r>
            <a:r>
              <a:rPr lang="en-AU" sz="2400" dirty="0" smtClean="0"/>
              <a:t>, </a:t>
            </a:r>
            <a:r>
              <a:rPr lang="en-AU" sz="2400" dirty="0" err="1" smtClean="0"/>
              <a:t>dan</a:t>
            </a:r>
            <a:r>
              <a:rPr lang="en-AU" sz="2400" dirty="0" smtClean="0"/>
              <a:t>/</a:t>
            </a:r>
            <a:r>
              <a:rPr lang="en-AU" sz="2400" dirty="0" err="1" smtClean="0"/>
              <a:t>atau</a:t>
            </a:r>
            <a:r>
              <a:rPr lang="en-AU" sz="2400" dirty="0" smtClean="0"/>
              <a:t> </a:t>
            </a:r>
            <a:r>
              <a:rPr lang="en-AU" sz="2400" dirty="0" err="1" smtClean="0"/>
              <a:t>dapat</a:t>
            </a:r>
            <a:r>
              <a:rPr lang="en-AU" sz="2400" dirty="0" smtClean="0"/>
              <a:t> </a:t>
            </a:r>
            <a:r>
              <a:rPr lang="en-AU" sz="2400" b="1" dirty="0" err="1" smtClean="0">
                <a:solidFill>
                  <a:srgbClr val="FF0000"/>
                </a:solidFill>
              </a:rPr>
              <a:t>membahayakan</a:t>
            </a:r>
            <a:r>
              <a:rPr lang="en-AU" sz="2400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en-AU" sz="2400" b="1" dirty="0" err="1" smtClean="0">
                <a:solidFill>
                  <a:srgbClr val="FF0000"/>
                </a:solidFill>
              </a:rPr>
              <a:t>lingkungan</a:t>
            </a:r>
            <a:r>
              <a:rPr lang="en-AU" sz="2400" b="1" dirty="0" smtClean="0">
                <a:solidFill>
                  <a:srgbClr val="FF0000"/>
                </a:solidFill>
              </a:rPr>
              <a:t> </a:t>
            </a:r>
            <a:r>
              <a:rPr lang="en-AU" sz="2400" b="1" dirty="0" err="1" smtClean="0">
                <a:solidFill>
                  <a:srgbClr val="FF0000"/>
                </a:solidFill>
              </a:rPr>
              <a:t>hidup</a:t>
            </a:r>
            <a:r>
              <a:rPr lang="en-AU" sz="2400" b="1" dirty="0" smtClean="0">
                <a:solidFill>
                  <a:srgbClr val="FF0000"/>
                </a:solidFill>
              </a:rPr>
              <a:t>, </a:t>
            </a:r>
            <a:r>
              <a:rPr lang="en-AU" sz="2400" b="1" dirty="0" err="1" smtClean="0">
                <a:solidFill>
                  <a:srgbClr val="FF0000"/>
                </a:solidFill>
              </a:rPr>
              <a:t>kesehatan</a:t>
            </a:r>
            <a:r>
              <a:rPr lang="en-AU" sz="2400" b="1" dirty="0" smtClean="0">
                <a:solidFill>
                  <a:srgbClr val="FF0000"/>
                </a:solidFill>
              </a:rPr>
              <a:t>, </a:t>
            </a:r>
            <a:r>
              <a:rPr lang="en-AU" sz="2400" b="1" dirty="0" err="1" smtClean="0">
                <a:solidFill>
                  <a:srgbClr val="FF0000"/>
                </a:solidFill>
              </a:rPr>
              <a:t>kelangsungan</a:t>
            </a:r>
            <a:r>
              <a:rPr lang="en-AU" sz="2400" b="1" dirty="0" smtClean="0">
                <a:solidFill>
                  <a:srgbClr val="FF0000"/>
                </a:solidFill>
              </a:rPr>
              <a:t> </a:t>
            </a:r>
            <a:r>
              <a:rPr lang="en-AU" sz="2400" b="1" dirty="0" err="1" smtClean="0">
                <a:solidFill>
                  <a:srgbClr val="FF0000"/>
                </a:solidFill>
              </a:rPr>
              <a:t>hidup</a:t>
            </a:r>
            <a:r>
              <a:rPr lang="en-AU" sz="2400" b="1" dirty="0" smtClean="0">
                <a:solidFill>
                  <a:srgbClr val="FF0000"/>
                </a:solidFill>
              </a:rPr>
              <a:t> </a:t>
            </a:r>
            <a:r>
              <a:rPr lang="en-AU" sz="2400" b="1" dirty="0" err="1" smtClean="0">
                <a:solidFill>
                  <a:srgbClr val="FF0000"/>
                </a:solidFill>
              </a:rPr>
              <a:t>manusia</a:t>
            </a:r>
            <a:r>
              <a:rPr lang="en-AU" sz="2400" dirty="0" smtClean="0"/>
              <a:t> </a:t>
            </a:r>
            <a:r>
              <a:rPr lang="en-AU" sz="2400" dirty="0" err="1" smtClean="0"/>
              <a:t>serta</a:t>
            </a:r>
            <a:r>
              <a:rPr lang="en-AU" sz="2400" dirty="0" smtClean="0"/>
              <a:t> </a:t>
            </a:r>
            <a:r>
              <a:rPr lang="en-AU" sz="2400" b="1" dirty="0" err="1" smtClean="0">
                <a:solidFill>
                  <a:srgbClr val="FF0000"/>
                </a:solidFill>
              </a:rPr>
              <a:t>makhluk</a:t>
            </a:r>
            <a:r>
              <a:rPr lang="en-AU" sz="2400" b="1" dirty="0" smtClean="0">
                <a:solidFill>
                  <a:srgbClr val="FF0000"/>
                </a:solidFill>
              </a:rPr>
              <a:t> </a:t>
            </a:r>
            <a:r>
              <a:rPr lang="en-AU" sz="2400" b="1" dirty="0" err="1" smtClean="0">
                <a:solidFill>
                  <a:srgbClr val="FF0000"/>
                </a:solidFill>
              </a:rPr>
              <a:t>hidup</a:t>
            </a:r>
            <a:r>
              <a:rPr lang="en-AU" sz="2400" dirty="0" smtClean="0">
                <a:solidFill>
                  <a:srgbClr val="FF0000"/>
                </a:solidFill>
              </a:rPr>
              <a:t> </a:t>
            </a:r>
            <a:r>
              <a:rPr lang="en-AU" sz="2400" dirty="0" smtClean="0"/>
              <a:t>lain</a:t>
            </a:r>
          </a:p>
          <a:p>
            <a:pPr>
              <a:spcBef>
                <a:spcPts val="1200"/>
              </a:spcBef>
            </a:pPr>
            <a:endParaRPr lang="en-AU" sz="2400" i="1" dirty="0" smtClean="0"/>
          </a:p>
          <a:p>
            <a:pPr>
              <a:spcBef>
                <a:spcPts val="1200"/>
              </a:spcBef>
            </a:pPr>
            <a:r>
              <a:rPr lang="en-AU" sz="2400" i="1" dirty="0" err="1" smtClean="0"/>
              <a:t>Peraturan</a:t>
            </a:r>
            <a:r>
              <a:rPr lang="en-AU" sz="2400" i="1" dirty="0" smtClean="0"/>
              <a:t> </a:t>
            </a:r>
            <a:r>
              <a:rPr lang="en-AU" sz="2400" i="1" dirty="0" err="1" smtClean="0"/>
              <a:t>Pemerintah</a:t>
            </a:r>
            <a:r>
              <a:rPr lang="en-AU" sz="2400" i="1" dirty="0" smtClean="0"/>
              <a:t> </a:t>
            </a:r>
            <a:r>
              <a:rPr lang="en-AU" sz="2400" i="1" dirty="0" err="1" smtClean="0"/>
              <a:t>Nomor</a:t>
            </a:r>
            <a:r>
              <a:rPr lang="en-AU" sz="2400" i="1" dirty="0" smtClean="0"/>
              <a:t> 18 </a:t>
            </a:r>
            <a:r>
              <a:rPr lang="en-AU" sz="2400" i="1" dirty="0" err="1" smtClean="0"/>
              <a:t>Tahun</a:t>
            </a:r>
            <a:r>
              <a:rPr lang="en-AU" sz="2400" i="1" dirty="0" smtClean="0"/>
              <a:t> 1999</a:t>
            </a:r>
            <a:endParaRPr lang="en-US" sz="2400" dirty="0" smtClean="0"/>
          </a:p>
        </p:txBody>
      </p:sp>
      <p:pic>
        <p:nvPicPr>
          <p:cNvPr id="2050" name="Picture 2" descr="C:\Users\Acer\Downloads\gambar limbah b3 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3962400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6430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1601392" y="857250"/>
            <a:ext cx="5941219" cy="4839891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d-ID" altLang="en-US" sz="21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id-ID" altLang="en-US" sz="21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altLang="en-US" sz="2100" b="1" dirty="0">
                <a:solidFill>
                  <a:schemeClr val="bg1"/>
                </a:solidFill>
                <a:latin typeface="Comic Sans MS" panose="030F0702030302020204" pitchFamily="66" charset="0"/>
              </a:rPr>
              <a:t>PRINSIP DASAR PENCEGAHAN </a:t>
            </a:r>
            <a:endParaRPr lang="id-ID" altLang="en-US" sz="21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altLang="en-US" sz="2100" b="1" dirty="0">
                <a:solidFill>
                  <a:schemeClr val="bg1"/>
                </a:solidFill>
                <a:latin typeface="Comic Sans MS" panose="030F0702030302020204" pitchFamily="66" charset="0"/>
              </a:rPr>
              <a:t>DAN PENGENDALIAN </a:t>
            </a:r>
            <a:endParaRPr lang="id-ID" altLang="en-US" sz="21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altLang="en-US" sz="2100" b="1" dirty="0">
                <a:solidFill>
                  <a:schemeClr val="bg1"/>
                </a:solidFill>
                <a:latin typeface="Comic Sans MS" panose="030F0702030302020204" pitchFamily="66" charset="0"/>
              </a:rPr>
              <a:t>INFEKSI</a:t>
            </a:r>
            <a:endParaRPr lang="id-ID" altLang="en-US" sz="21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GB" altLang="en-US" sz="21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65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1439466" y="1754983"/>
            <a:ext cx="1566863" cy="107989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d-ID" altLang="en-US" sz="1350" b="1"/>
              <a:t>KEWASPADAAN</a:t>
            </a:r>
          </a:p>
          <a:p>
            <a:pPr algn="ctr"/>
            <a:r>
              <a:rPr lang="id-ID" altLang="en-US" sz="1350" b="1"/>
              <a:t>STANDAR</a:t>
            </a:r>
            <a:endParaRPr lang="en-GB" altLang="en-US" sz="1350" b="1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1494236" y="4023122"/>
            <a:ext cx="1620440" cy="107989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d-ID" altLang="en-US" sz="1350" b="1"/>
              <a:t>KEWASPADAAN</a:t>
            </a:r>
          </a:p>
          <a:p>
            <a:pPr algn="ctr"/>
            <a:r>
              <a:rPr lang="id-ID" altLang="en-US" sz="1350" b="1"/>
              <a:t>BERDASARKAN</a:t>
            </a:r>
          </a:p>
          <a:p>
            <a:pPr algn="ctr"/>
            <a:r>
              <a:rPr lang="id-ID" altLang="en-US" sz="1350" b="1"/>
              <a:t>TRANSMISI</a:t>
            </a:r>
            <a:endParaRPr lang="en-GB" altLang="en-US" sz="1350" b="1"/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3330179" y="2132411"/>
            <a:ext cx="1057275" cy="364331"/>
          </a:xfrm>
          <a:custGeom>
            <a:avLst/>
            <a:gdLst>
              <a:gd name="G0" fmla="+- 13938 0 0"/>
              <a:gd name="G1" fmla="+- 0 0 0"/>
              <a:gd name="G2" fmla="+- 21600 0 0"/>
              <a:gd name="G3" fmla="+- 10800 0 0"/>
              <a:gd name="G4" fmla="+- 21600 0 13938"/>
              <a:gd name="G5" fmla="*/ G4 G3 10800"/>
              <a:gd name="G6" fmla="+- 21600 0 G5"/>
              <a:gd name="T0" fmla="*/ 13938 w 21600"/>
              <a:gd name="T1" fmla="*/ 0 h 21600"/>
              <a:gd name="T2" fmla="*/ 0 w 21600"/>
              <a:gd name="T3" fmla="*/ 10800 h 21600"/>
              <a:gd name="T4" fmla="*/ 13938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938" y="0"/>
                </a:moveTo>
                <a:lnTo>
                  <a:pt x="13938" y="0"/>
                </a:lnTo>
                <a:lnTo>
                  <a:pt x="3375" y="0"/>
                </a:lnTo>
                <a:lnTo>
                  <a:pt x="3375" y="21600"/>
                </a:lnTo>
                <a:lnTo>
                  <a:pt x="13938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0"/>
                </a:moveTo>
                <a:lnTo>
                  <a:pt x="1350" y="21600"/>
                </a:lnTo>
                <a:lnTo>
                  <a:pt x="2700" y="21600"/>
                </a:lnTo>
                <a:lnTo>
                  <a:pt x="2700" y="0"/>
                </a:lnTo>
                <a:close/>
              </a:path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675" y="21600"/>
                </a:lnTo>
                <a:lnTo>
                  <a:pt x="675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3437335" y="4346974"/>
            <a:ext cx="1057275" cy="364331"/>
          </a:xfrm>
          <a:custGeom>
            <a:avLst/>
            <a:gdLst>
              <a:gd name="G0" fmla="+- 13938 0 0"/>
              <a:gd name="G1" fmla="+- 0 0 0"/>
              <a:gd name="G2" fmla="+- 21600 0 0"/>
              <a:gd name="G3" fmla="+- 10800 0 0"/>
              <a:gd name="G4" fmla="+- 21600 0 13938"/>
              <a:gd name="G5" fmla="*/ G4 G3 10800"/>
              <a:gd name="G6" fmla="+- 21600 0 G5"/>
              <a:gd name="T0" fmla="*/ 13938 w 21600"/>
              <a:gd name="T1" fmla="*/ 0 h 21600"/>
              <a:gd name="T2" fmla="*/ 0 w 21600"/>
              <a:gd name="T3" fmla="*/ 10800 h 21600"/>
              <a:gd name="T4" fmla="*/ 13938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938" y="0"/>
                </a:moveTo>
                <a:lnTo>
                  <a:pt x="13938" y="0"/>
                </a:lnTo>
                <a:lnTo>
                  <a:pt x="3375" y="0"/>
                </a:lnTo>
                <a:lnTo>
                  <a:pt x="3375" y="21600"/>
                </a:lnTo>
                <a:lnTo>
                  <a:pt x="13938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0"/>
                </a:moveTo>
                <a:lnTo>
                  <a:pt x="1350" y="21600"/>
                </a:lnTo>
                <a:lnTo>
                  <a:pt x="2700" y="21600"/>
                </a:lnTo>
                <a:lnTo>
                  <a:pt x="2700" y="0"/>
                </a:lnTo>
                <a:close/>
              </a:path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675" y="21600"/>
                </a:lnTo>
                <a:lnTo>
                  <a:pt x="675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4895851" y="1269206"/>
            <a:ext cx="2808685" cy="2106216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d-ID" altLang="en-US" sz="1500" dirty="0"/>
              <a:t> </a:t>
            </a:r>
            <a:r>
              <a:rPr lang="id-ID" altLang="en-US" sz="1500" b="1" dirty="0"/>
              <a:t>D</a:t>
            </a:r>
            <a:r>
              <a:rPr lang="en-US" altLang="en-US" sz="1500" b="1" dirty="0" err="1"/>
              <a:t>iterapkan</a:t>
            </a:r>
            <a:r>
              <a:rPr lang="en-US" altLang="en-US" sz="1500" b="1" dirty="0"/>
              <a:t> </a:t>
            </a:r>
            <a:r>
              <a:rPr lang="en-US" altLang="en-US" sz="1500" b="1" dirty="0" err="1"/>
              <a:t>pada</a:t>
            </a:r>
            <a:r>
              <a:rPr lang="en-US" altLang="en-US" sz="1500" b="1" dirty="0"/>
              <a:t> </a:t>
            </a:r>
            <a:r>
              <a:rPr lang="en-US" altLang="en-US" sz="1500" b="1" dirty="0" err="1"/>
              <a:t>semua</a:t>
            </a:r>
            <a:r>
              <a:rPr lang="en-US" altLang="en-US" sz="1500" b="1" dirty="0"/>
              <a:t> </a:t>
            </a:r>
            <a:r>
              <a:rPr lang="en-US" altLang="en-US" sz="1500" b="1" dirty="0" err="1"/>
              <a:t>klien</a:t>
            </a:r>
            <a:r>
              <a:rPr lang="en-US" altLang="en-US" sz="1500" b="1" dirty="0"/>
              <a:t> </a:t>
            </a:r>
            <a:endParaRPr lang="id-ID" altLang="en-US" sz="1500" b="1" dirty="0"/>
          </a:p>
          <a:p>
            <a:pPr algn="ctr"/>
            <a:r>
              <a:rPr lang="en-US" altLang="en-US" sz="1500" b="1" dirty="0" err="1"/>
              <a:t>dan</a:t>
            </a:r>
            <a:r>
              <a:rPr lang="en-US" altLang="en-US" sz="1500" b="1" dirty="0"/>
              <a:t> orang yang </a:t>
            </a:r>
            <a:r>
              <a:rPr lang="en-US" altLang="en-US" sz="1500" b="1" dirty="0" err="1"/>
              <a:t>ke</a:t>
            </a:r>
            <a:r>
              <a:rPr lang="id-ID" altLang="en-US" sz="1500" b="1" dirty="0"/>
              <a:t> f</a:t>
            </a:r>
            <a:r>
              <a:rPr lang="en-US" altLang="en-US" sz="1500" b="1" dirty="0" err="1"/>
              <a:t>asilitas</a:t>
            </a:r>
            <a:r>
              <a:rPr lang="en-US" altLang="en-US" sz="1500" b="1" dirty="0"/>
              <a:t> </a:t>
            </a:r>
            <a:endParaRPr lang="id-ID" altLang="en-US" sz="1500" b="1" dirty="0"/>
          </a:p>
          <a:p>
            <a:pPr algn="ctr"/>
            <a:r>
              <a:rPr lang="en-US" altLang="en-US" sz="1500" b="1" dirty="0" err="1"/>
              <a:t>pelayanan</a:t>
            </a:r>
            <a:r>
              <a:rPr lang="en-US" altLang="en-US" sz="1500" b="1" dirty="0"/>
              <a:t> </a:t>
            </a:r>
            <a:r>
              <a:rPr lang="en-US" altLang="en-US" sz="1500" b="1" dirty="0" err="1"/>
              <a:t>kesehatan</a:t>
            </a:r>
            <a:endParaRPr lang="en-GB" altLang="en-US" sz="1500" b="1" dirty="0"/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4895851" y="3699273"/>
            <a:ext cx="2808685" cy="1835944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d-ID" altLang="en-US" sz="1500" b="1" dirty="0"/>
              <a:t>H</a:t>
            </a:r>
            <a:r>
              <a:rPr lang="en-US" altLang="en-US" sz="1500" b="1" dirty="0" err="1"/>
              <a:t>anya</a:t>
            </a:r>
            <a:r>
              <a:rPr lang="en-US" altLang="en-US" sz="1500" b="1" dirty="0"/>
              <a:t> </a:t>
            </a:r>
            <a:r>
              <a:rPr lang="en-US" altLang="en-US" sz="1500" b="1" dirty="0" err="1"/>
              <a:t>diterapkan</a:t>
            </a:r>
            <a:r>
              <a:rPr lang="en-US" altLang="en-US" sz="1500" b="1" dirty="0"/>
              <a:t> </a:t>
            </a:r>
            <a:r>
              <a:rPr lang="en-US" altLang="en-US" sz="1500" b="1" dirty="0" err="1"/>
              <a:t>pada</a:t>
            </a:r>
            <a:r>
              <a:rPr lang="en-US" altLang="en-US" sz="1500" b="1" dirty="0"/>
              <a:t> </a:t>
            </a:r>
            <a:endParaRPr lang="id-ID" altLang="en-US" sz="1500" b="1" dirty="0"/>
          </a:p>
          <a:p>
            <a:pPr algn="ctr"/>
            <a:r>
              <a:rPr lang="en-US" altLang="en-US" sz="1500" b="1" dirty="0" err="1"/>
              <a:t>pasien</a:t>
            </a:r>
            <a:r>
              <a:rPr lang="en-US" altLang="en-US" sz="1500" b="1" dirty="0"/>
              <a:t> yang </a:t>
            </a:r>
            <a:r>
              <a:rPr lang="en-US" altLang="en-US" sz="1500" b="1" dirty="0" err="1"/>
              <a:t>dirawat</a:t>
            </a:r>
            <a:r>
              <a:rPr lang="en-US" altLang="en-US" sz="1500" b="1" dirty="0"/>
              <a:t> </a:t>
            </a:r>
            <a:r>
              <a:rPr lang="en-US" altLang="en-US" sz="1500" b="1" dirty="0" err="1"/>
              <a:t>inap</a:t>
            </a:r>
            <a:r>
              <a:rPr lang="en-US" altLang="en-US" sz="1500" b="1" dirty="0"/>
              <a:t> </a:t>
            </a:r>
            <a:endParaRPr lang="id-ID" altLang="en-US" sz="1500" b="1" dirty="0"/>
          </a:p>
          <a:p>
            <a:pPr algn="ctr"/>
            <a:r>
              <a:rPr lang="en-US" altLang="en-US" sz="1500" b="1" dirty="0"/>
              <a:t>di</a:t>
            </a:r>
            <a:r>
              <a:rPr lang="id-ID" altLang="en-US" sz="1500" b="1" dirty="0"/>
              <a:t> </a:t>
            </a:r>
            <a:r>
              <a:rPr lang="en-US" altLang="en-US" sz="1500" b="1" dirty="0" err="1"/>
              <a:t>rumah</a:t>
            </a:r>
            <a:r>
              <a:rPr lang="en-US" altLang="en-US" sz="1500" b="1" dirty="0"/>
              <a:t> </a:t>
            </a:r>
            <a:r>
              <a:rPr lang="en-US" altLang="en-US" sz="1500" b="1" dirty="0" err="1"/>
              <a:t>sakit</a:t>
            </a:r>
            <a:endParaRPr lang="en-GB" altLang="en-US" sz="1500" b="1" dirty="0"/>
          </a:p>
        </p:txBody>
      </p:sp>
    </p:spTree>
    <p:extLst>
      <p:ext uri="{BB962C8B-B14F-4D97-AF65-F5344CB8AC3E}">
        <p14:creationId xmlns:p14="http://schemas.microsoft.com/office/powerpoint/2010/main" xmlns="" val="43802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578591" y="2420888"/>
            <a:ext cx="5829300" cy="2376488"/>
          </a:xfrm>
        </p:spPr>
        <p:txBody>
          <a:bodyPr/>
          <a:lstStyle/>
          <a:p>
            <a:pPr algn="l"/>
            <a:r>
              <a:rPr lang="id-ID" altLang="en-US" sz="2100" dirty="0"/>
              <a:t>R</a:t>
            </a:r>
            <a:r>
              <a:rPr lang="en-GB" altLang="en-US" sz="2100" dirty="0" err="1"/>
              <a:t>ancangan</a:t>
            </a:r>
            <a:r>
              <a:rPr lang="en-GB" altLang="en-US" sz="2100" dirty="0"/>
              <a:t> </a:t>
            </a:r>
            <a:r>
              <a:rPr lang="en-GB" altLang="en-US" sz="2100" dirty="0" err="1"/>
              <a:t>untuk</a:t>
            </a:r>
            <a:r>
              <a:rPr lang="en-GB" altLang="en-US" sz="2100" dirty="0"/>
              <a:t> </a:t>
            </a:r>
            <a:r>
              <a:rPr lang="en-GB" altLang="en-US" sz="2100" dirty="0" err="1"/>
              <a:t>mengurangi</a:t>
            </a:r>
            <a:r>
              <a:rPr lang="en-GB" altLang="en-US" sz="2100" dirty="0"/>
              <a:t> </a:t>
            </a:r>
            <a:r>
              <a:rPr lang="en-GB" altLang="en-US" sz="2100" dirty="0" err="1"/>
              <a:t>resiko</a:t>
            </a:r>
            <a:r>
              <a:rPr lang="en-GB" altLang="en-US" sz="2100" dirty="0"/>
              <a:t> </a:t>
            </a:r>
            <a:r>
              <a:rPr lang="en-GB" altLang="en-US" sz="2100" dirty="0" err="1"/>
              <a:t>penularan</a:t>
            </a:r>
            <a:r>
              <a:rPr lang="en-GB" altLang="en-US" sz="2100" dirty="0"/>
              <a:t> </a:t>
            </a:r>
            <a:r>
              <a:rPr lang="en-GB" altLang="en-US" sz="2100" dirty="0" err="1"/>
              <a:t>mikroorganism</a:t>
            </a:r>
            <a:r>
              <a:rPr lang="id-ID" altLang="en-US" sz="2100" dirty="0"/>
              <a:t>e</a:t>
            </a:r>
            <a:r>
              <a:rPr lang="en-GB" altLang="en-US" sz="2100" dirty="0"/>
              <a:t> </a:t>
            </a:r>
            <a:r>
              <a:rPr lang="en-GB" altLang="en-US" sz="2100" dirty="0" err="1"/>
              <a:t>dirumah</a:t>
            </a:r>
            <a:r>
              <a:rPr lang="en-GB" altLang="en-US" sz="2100" dirty="0"/>
              <a:t> </a:t>
            </a:r>
            <a:r>
              <a:rPr lang="en-GB" altLang="en-US" sz="2100" dirty="0" err="1"/>
              <a:t>sakit</a:t>
            </a:r>
            <a:r>
              <a:rPr lang="en-GB" altLang="en-US" sz="2100" dirty="0"/>
              <a:t> </a:t>
            </a:r>
            <a:r>
              <a:rPr lang="en-GB" altLang="en-US" sz="2100" dirty="0" err="1"/>
              <a:t>dan</a:t>
            </a:r>
            <a:r>
              <a:rPr lang="en-GB" altLang="en-US" sz="2100" dirty="0"/>
              <a:t> </a:t>
            </a:r>
            <a:r>
              <a:rPr lang="en-GB" altLang="en-US" sz="2100" dirty="0" err="1"/>
              <a:t>fasilitas</a:t>
            </a:r>
            <a:r>
              <a:rPr lang="en-GB" altLang="en-US" sz="2100" dirty="0"/>
              <a:t> </a:t>
            </a:r>
            <a:r>
              <a:rPr lang="en-GB" altLang="en-US" sz="2100" dirty="0" err="1"/>
              <a:t>pelayanan</a:t>
            </a:r>
            <a:r>
              <a:rPr lang="en-GB" altLang="en-US" sz="2100" dirty="0"/>
              <a:t> </a:t>
            </a:r>
            <a:r>
              <a:rPr lang="en-GB" altLang="en-US" sz="2100" dirty="0" err="1"/>
              <a:t>kesehatan</a:t>
            </a:r>
            <a:r>
              <a:rPr lang="id-ID" altLang="en-US" sz="2100" dirty="0"/>
              <a:t> lainnya</a:t>
            </a:r>
            <a:r>
              <a:rPr lang="en-GB" altLang="en-US" sz="2100" dirty="0"/>
              <a:t> </a:t>
            </a:r>
            <a:r>
              <a:rPr lang="en-GB" altLang="en-US" sz="2100" dirty="0" err="1"/>
              <a:t>dari</a:t>
            </a:r>
            <a:r>
              <a:rPr lang="en-GB" altLang="en-US" sz="2100" dirty="0"/>
              <a:t> </a:t>
            </a:r>
            <a:r>
              <a:rPr lang="en-GB" altLang="en-US" sz="2100" dirty="0" err="1"/>
              <a:t>sumber</a:t>
            </a:r>
            <a:r>
              <a:rPr lang="en-GB" altLang="en-US" sz="2100" dirty="0"/>
              <a:t> </a:t>
            </a:r>
            <a:r>
              <a:rPr lang="en-GB" altLang="en-US" sz="2100" dirty="0" err="1"/>
              <a:t>infeksi</a:t>
            </a:r>
            <a:r>
              <a:rPr lang="en-GB" altLang="en-US" sz="2100" dirty="0"/>
              <a:t> </a:t>
            </a:r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auto">
          <a:xfrm>
            <a:off x="4031456" y="1160860"/>
            <a:ext cx="3348038" cy="756047"/>
          </a:xfrm>
          <a:prstGeom prst="wedgeEllipseCallout">
            <a:avLst>
              <a:gd name="adj1" fmla="val -32787"/>
              <a:gd name="adj2" fmla="val 10590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id-ID" altLang="en-US" b="1" dirty="0"/>
              <a:t>KEWASPADAAN STANDAR</a:t>
            </a:r>
            <a:endParaRPr lang="en-GB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77915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5" name="Oval 13"/>
          <p:cNvSpPr>
            <a:spLocks noChangeArrowheads="1"/>
          </p:cNvSpPr>
          <p:nvPr/>
        </p:nvSpPr>
        <p:spPr bwMode="auto">
          <a:xfrm>
            <a:off x="3869532" y="2781301"/>
            <a:ext cx="1350169" cy="107989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d-ID" altLang="en-US" sz="1350" b="1">
                <a:effectLst>
                  <a:outerShdw blurRad="38100" dist="38100" dir="2700000" algn="tl">
                    <a:srgbClr val="000000"/>
                  </a:outerShdw>
                </a:effectLst>
              </a:rPr>
              <a:t>KOMPONEN</a:t>
            </a:r>
          </a:p>
          <a:p>
            <a:pPr algn="ctr"/>
            <a:r>
              <a:rPr lang="id-ID" altLang="en-US" sz="1350" b="1">
                <a:effectLst>
                  <a:outerShdw blurRad="38100" dist="38100" dir="2700000" algn="tl">
                    <a:srgbClr val="000000"/>
                  </a:outerShdw>
                </a:effectLst>
              </a:rPr>
              <a:t>UTAMA</a:t>
            </a:r>
            <a:endParaRPr lang="en-GB" altLang="en-US" sz="135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 rot="1325699">
            <a:off x="2844405" y="2781300"/>
            <a:ext cx="810815" cy="377429"/>
          </a:xfrm>
          <a:prstGeom prst="leftArrow">
            <a:avLst>
              <a:gd name="adj1" fmla="val 50000"/>
              <a:gd name="adj2" fmla="val 5370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8929" name="AutoShape 17"/>
          <p:cNvSpPr>
            <a:spLocks noChangeArrowheads="1"/>
          </p:cNvSpPr>
          <p:nvPr/>
        </p:nvSpPr>
        <p:spPr bwMode="auto">
          <a:xfrm rot="-1168074">
            <a:off x="5436395" y="2672955"/>
            <a:ext cx="813197" cy="377428"/>
          </a:xfrm>
          <a:prstGeom prst="rightArrow">
            <a:avLst>
              <a:gd name="adj1" fmla="val 50000"/>
              <a:gd name="adj2" fmla="val 53864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8930" name="AutoShape 18"/>
          <p:cNvSpPr>
            <a:spLocks noChangeArrowheads="1"/>
          </p:cNvSpPr>
          <p:nvPr/>
        </p:nvSpPr>
        <p:spPr bwMode="auto">
          <a:xfrm>
            <a:off x="4356499" y="1701404"/>
            <a:ext cx="364331" cy="732234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1350"/>
          </a:p>
        </p:txBody>
      </p:sp>
      <p:sp>
        <p:nvSpPr>
          <p:cNvPr id="38931" name="AutoShape 19"/>
          <p:cNvSpPr>
            <a:spLocks noChangeArrowheads="1"/>
          </p:cNvSpPr>
          <p:nvPr/>
        </p:nvSpPr>
        <p:spPr bwMode="auto">
          <a:xfrm rot="2792172">
            <a:off x="3545087" y="3970140"/>
            <a:ext cx="364331" cy="732234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1350"/>
          </a:p>
        </p:txBody>
      </p:sp>
      <p:sp>
        <p:nvSpPr>
          <p:cNvPr id="38932" name="AutoShape 20"/>
          <p:cNvSpPr>
            <a:spLocks noChangeArrowheads="1"/>
          </p:cNvSpPr>
          <p:nvPr/>
        </p:nvSpPr>
        <p:spPr bwMode="auto">
          <a:xfrm rot="3032026">
            <a:off x="3384353" y="2078237"/>
            <a:ext cx="732234" cy="364331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8933" name="AutoShape 21"/>
          <p:cNvSpPr>
            <a:spLocks noChangeArrowheads="1"/>
          </p:cNvSpPr>
          <p:nvPr/>
        </p:nvSpPr>
        <p:spPr bwMode="auto">
          <a:xfrm rot="-2762164">
            <a:off x="4951215" y="2078237"/>
            <a:ext cx="732234" cy="364331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8934" name="AutoShape 22"/>
          <p:cNvSpPr>
            <a:spLocks noChangeArrowheads="1"/>
          </p:cNvSpPr>
          <p:nvPr/>
        </p:nvSpPr>
        <p:spPr bwMode="auto">
          <a:xfrm rot="3707466">
            <a:off x="3135512" y="3298628"/>
            <a:ext cx="364331" cy="732234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1350"/>
          </a:p>
        </p:txBody>
      </p:sp>
      <p:sp>
        <p:nvSpPr>
          <p:cNvPr id="38935" name="AutoShape 23"/>
          <p:cNvSpPr>
            <a:spLocks noChangeArrowheads="1"/>
          </p:cNvSpPr>
          <p:nvPr/>
        </p:nvSpPr>
        <p:spPr bwMode="auto">
          <a:xfrm rot="-3536596">
            <a:off x="5489378" y="3321249"/>
            <a:ext cx="364331" cy="732235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1350"/>
          </a:p>
        </p:txBody>
      </p:sp>
      <p:sp>
        <p:nvSpPr>
          <p:cNvPr id="38936" name="AutoShape 24"/>
          <p:cNvSpPr>
            <a:spLocks noChangeArrowheads="1"/>
          </p:cNvSpPr>
          <p:nvPr/>
        </p:nvSpPr>
        <p:spPr bwMode="auto">
          <a:xfrm>
            <a:off x="4410076" y="4131470"/>
            <a:ext cx="364331" cy="732235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1350"/>
          </a:p>
        </p:txBody>
      </p:sp>
      <p:sp>
        <p:nvSpPr>
          <p:cNvPr id="38937" name="AutoShape 25"/>
          <p:cNvSpPr>
            <a:spLocks noChangeArrowheads="1"/>
          </p:cNvSpPr>
          <p:nvPr/>
        </p:nvSpPr>
        <p:spPr bwMode="auto">
          <a:xfrm rot="-2494866">
            <a:off x="5112545" y="3969545"/>
            <a:ext cx="364331" cy="732235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1350"/>
          </a:p>
        </p:txBody>
      </p:sp>
      <p:sp>
        <p:nvSpPr>
          <p:cNvPr id="38948" name="Rectangle 36"/>
          <p:cNvSpPr>
            <a:spLocks noGrp="1" noChangeArrowheads="1"/>
          </p:cNvSpPr>
          <p:nvPr>
            <p:ph type="title"/>
          </p:nvPr>
        </p:nvSpPr>
        <p:spPr>
          <a:xfrm>
            <a:off x="3707607" y="1052513"/>
            <a:ext cx="1835944" cy="581025"/>
          </a:xfrm>
        </p:spPr>
        <p:txBody>
          <a:bodyPr/>
          <a:lstStyle/>
          <a:p>
            <a:r>
              <a:rPr lang="id-ID" altLang="en-US" sz="1800" b="1" dirty="0"/>
              <a:t>MENCUCI</a:t>
            </a:r>
            <a:br>
              <a:rPr lang="id-ID" altLang="en-US" sz="1800" b="1" dirty="0"/>
            </a:br>
            <a:r>
              <a:rPr lang="id-ID" altLang="en-US" sz="1800" b="1" dirty="0"/>
              <a:t>TANGAN</a:t>
            </a:r>
            <a:endParaRPr lang="en-GB" altLang="en-US" sz="1800" b="1" dirty="0"/>
          </a:p>
        </p:txBody>
      </p:sp>
      <p:sp>
        <p:nvSpPr>
          <p:cNvPr id="38949" name="Rectangle 37"/>
          <p:cNvSpPr>
            <a:spLocks noChangeArrowheads="1"/>
          </p:cNvSpPr>
          <p:nvPr/>
        </p:nvSpPr>
        <p:spPr bwMode="auto">
          <a:xfrm>
            <a:off x="5512314" y="1571458"/>
            <a:ext cx="1835944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altLang="en-US" sz="1800" dirty="0" smtClean="0"/>
              <a:t>GAUN</a:t>
            </a:r>
            <a:r>
              <a:rPr lang="en-US" altLang="en-US" sz="1800" dirty="0" smtClean="0"/>
              <a:t>/JAS LAB</a:t>
            </a:r>
            <a:endParaRPr lang="en-GB" altLang="en-US" sz="1800" dirty="0"/>
          </a:p>
        </p:txBody>
      </p:sp>
      <p:sp>
        <p:nvSpPr>
          <p:cNvPr id="38950" name="Rectangle 38"/>
          <p:cNvSpPr>
            <a:spLocks noChangeArrowheads="1"/>
          </p:cNvSpPr>
          <p:nvPr/>
        </p:nvSpPr>
        <p:spPr bwMode="auto">
          <a:xfrm>
            <a:off x="2033589" y="1593056"/>
            <a:ext cx="1835944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altLang="en-US" sz="1800"/>
              <a:t>LINEN</a:t>
            </a:r>
            <a:endParaRPr lang="en-GB" altLang="en-US" sz="1800"/>
          </a:p>
        </p:txBody>
      </p:sp>
      <p:sp>
        <p:nvSpPr>
          <p:cNvPr id="38951" name="Rectangle 39"/>
          <p:cNvSpPr>
            <a:spLocks noChangeArrowheads="1"/>
          </p:cNvSpPr>
          <p:nvPr/>
        </p:nvSpPr>
        <p:spPr bwMode="auto">
          <a:xfrm>
            <a:off x="1143001" y="3537347"/>
            <a:ext cx="1835944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altLang="en-US" sz="1800"/>
              <a:t>HANDSCOEN</a:t>
            </a:r>
            <a:endParaRPr lang="en-GB" altLang="en-US" sz="1800"/>
          </a:p>
        </p:txBody>
      </p:sp>
      <p:sp>
        <p:nvSpPr>
          <p:cNvPr id="38952" name="Rectangle 40"/>
          <p:cNvSpPr>
            <a:spLocks noChangeArrowheads="1"/>
          </p:cNvSpPr>
          <p:nvPr/>
        </p:nvSpPr>
        <p:spPr bwMode="auto">
          <a:xfrm>
            <a:off x="5813303" y="2368321"/>
            <a:ext cx="2484684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altLang="en-US" sz="1800" b="1" dirty="0" smtClean="0">
                <a:effectLst/>
              </a:rPr>
              <a:t>M</a:t>
            </a:r>
            <a:r>
              <a:rPr lang="en-US" altLang="en-US" sz="1800" b="1" dirty="0" smtClean="0">
                <a:effectLst/>
              </a:rPr>
              <a:t>ASKER, KACAMATA</a:t>
            </a:r>
            <a:endParaRPr lang="en-GB" altLang="en-US" sz="1800" b="1" dirty="0">
              <a:effectLst/>
            </a:endParaRPr>
          </a:p>
        </p:txBody>
      </p:sp>
      <p:sp>
        <p:nvSpPr>
          <p:cNvPr id="38953" name="Rectangle 41"/>
          <p:cNvSpPr>
            <a:spLocks noChangeArrowheads="1"/>
          </p:cNvSpPr>
          <p:nvPr/>
        </p:nvSpPr>
        <p:spPr bwMode="auto">
          <a:xfrm>
            <a:off x="1547814" y="4670822"/>
            <a:ext cx="1835944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38954" name="Rectangle 42"/>
          <p:cNvSpPr>
            <a:spLocks noChangeArrowheads="1"/>
          </p:cNvSpPr>
          <p:nvPr/>
        </p:nvSpPr>
        <p:spPr bwMode="auto">
          <a:xfrm>
            <a:off x="1385889" y="2511029"/>
            <a:ext cx="1835944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altLang="en-US" sz="1800"/>
              <a:t>APP</a:t>
            </a:r>
            <a:endParaRPr lang="en-GB" altLang="en-US" sz="1800"/>
          </a:p>
        </p:txBody>
      </p:sp>
      <p:sp>
        <p:nvSpPr>
          <p:cNvPr id="38955" name="Rectangle 43"/>
          <p:cNvSpPr>
            <a:spLocks noChangeArrowheads="1"/>
          </p:cNvSpPr>
          <p:nvPr/>
        </p:nvSpPr>
        <p:spPr bwMode="auto">
          <a:xfrm>
            <a:off x="1547814" y="4832747"/>
            <a:ext cx="1835944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altLang="en-US" sz="1800"/>
              <a:t>BENDA </a:t>
            </a:r>
            <a:br>
              <a:rPr lang="id-ID" altLang="en-US" sz="1800"/>
            </a:br>
            <a:r>
              <a:rPr lang="id-ID" altLang="en-US" sz="1800"/>
              <a:t>TAJAM</a:t>
            </a:r>
            <a:endParaRPr lang="en-GB" altLang="en-US" sz="1800"/>
          </a:p>
        </p:txBody>
      </p:sp>
      <p:sp>
        <p:nvSpPr>
          <p:cNvPr id="38956" name="Rectangle 44"/>
          <p:cNvSpPr>
            <a:spLocks noChangeArrowheads="1"/>
          </p:cNvSpPr>
          <p:nvPr/>
        </p:nvSpPr>
        <p:spPr bwMode="auto">
          <a:xfrm>
            <a:off x="3545682" y="5049441"/>
            <a:ext cx="1835944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altLang="en-US" sz="1800"/>
              <a:t>KEBERSIHAN</a:t>
            </a:r>
            <a:br>
              <a:rPr lang="id-ID" altLang="en-US" sz="1800"/>
            </a:br>
            <a:r>
              <a:rPr lang="id-ID" altLang="en-US" sz="1800"/>
              <a:t>LINGKUNGAN</a:t>
            </a:r>
            <a:endParaRPr lang="en-GB" altLang="en-US" sz="1800"/>
          </a:p>
        </p:txBody>
      </p:sp>
      <p:sp>
        <p:nvSpPr>
          <p:cNvPr id="38957" name="Rectangle 45"/>
          <p:cNvSpPr>
            <a:spLocks noChangeArrowheads="1"/>
          </p:cNvSpPr>
          <p:nvPr/>
        </p:nvSpPr>
        <p:spPr bwMode="auto">
          <a:xfrm>
            <a:off x="5543551" y="4779169"/>
            <a:ext cx="1835944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altLang="en-US" sz="1800"/>
              <a:t>RESUSITASI</a:t>
            </a:r>
            <a:br>
              <a:rPr lang="id-ID" altLang="en-US" sz="1800"/>
            </a:br>
            <a:r>
              <a:rPr lang="id-ID" altLang="en-US" sz="1800"/>
              <a:t>PASIEN</a:t>
            </a:r>
            <a:endParaRPr lang="en-GB" altLang="en-US" sz="1800"/>
          </a:p>
        </p:txBody>
      </p:sp>
      <p:sp>
        <p:nvSpPr>
          <p:cNvPr id="38958" name="Rectangle 46"/>
          <p:cNvSpPr>
            <a:spLocks noChangeArrowheads="1"/>
          </p:cNvSpPr>
          <p:nvPr/>
        </p:nvSpPr>
        <p:spPr bwMode="auto">
          <a:xfrm>
            <a:off x="6165057" y="3482579"/>
            <a:ext cx="1835944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altLang="en-US" sz="1800"/>
              <a:t>PENEMPATAN</a:t>
            </a:r>
            <a:br>
              <a:rPr lang="id-ID" altLang="en-US" sz="1800"/>
            </a:br>
            <a:r>
              <a:rPr lang="id-ID" altLang="en-US" sz="1800"/>
              <a:t>PASIEN</a:t>
            </a:r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xmlns="" val="8988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3428345" y="1382050"/>
            <a:ext cx="2286122" cy="1026319"/>
          </a:xfrm>
          <a:prstGeom prst="downArrowCallout">
            <a:avLst>
              <a:gd name="adj1" fmla="val 44722"/>
              <a:gd name="adj2" fmla="val 44722"/>
              <a:gd name="adj3" fmla="val 16667"/>
              <a:gd name="adj4" fmla="val 6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d-ID" altLang="en-US" sz="2100" b="1" dirty="0"/>
              <a:t>MENCUCI TANGAN</a:t>
            </a:r>
            <a:endParaRPr lang="en-GB" altLang="en-US" sz="2100" b="1" dirty="0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2250281" y="2726532"/>
            <a:ext cx="4591050" cy="280868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/>
            <a:endParaRPr lang="id-ID" altLang="en-US" sz="135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endParaRPr lang="id-ID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endParaRPr lang="id-ID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endParaRPr lang="id-ID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endParaRPr lang="id-ID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endParaRPr lang="id-ID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endParaRPr lang="id-ID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endParaRPr lang="id-ID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endParaRPr lang="id-ID" altLang="en-US" sz="135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endParaRPr lang="id-ID" altLang="en-US" sz="135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endParaRPr lang="id-ID" altLang="en-US" sz="135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endParaRPr lang="id-ID" altLang="en-US" sz="135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endParaRPr lang="en-US" altLang="en-US" sz="135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altLang="en-US" sz="135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GB" altLang="en-US" sz="135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2357439" y="2564606"/>
            <a:ext cx="4427935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endParaRPr lang="id-ID" alt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b="1" dirty="0" err="1"/>
              <a:t>Setelah</a:t>
            </a:r>
            <a:r>
              <a:rPr lang="en-US" altLang="en-US" b="1" dirty="0"/>
              <a:t> </a:t>
            </a:r>
            <a:r>
              <a:rPr lang="en-US" altLang="en-US" b="1" dirty="0" err="1"/>
              <a:t>menyentuh</a:t>
            </a:r>
            <a:r>
              <a:rPr lang="en-US" altLang="en-US" b="1" dirty="0"/>
              <a:t> </a:t>
            </a:r>
            <a:r>
              <a:rPr lang="en-US" altLang="en-US" b="1" dirty="0" err="1"/>
              <a:t>darah</a:t>
            </a:r>
            <a:r>
              <a:rPr lang="en-US" altLang="en-US" b="1" dirty="0"/>
              <a:t>, </a:t>
            </a:r>
            <a:r>
              <a:rPr lang="en-US" altLang="en-US" b="1" dirty="0" err="1"/>
              <a:t>cairan</a:t>
            </a:r>
            <a:r>
              <a:rPr lang="en-US" altLang="en-US" b="1" dirty="0"/>
              <a:t> </a:t>
            </a:r>
            <a:r>
              <a:rPr lang="id-ID" altLang="en-US" b="1" dirty="0"/>
              <a:t> 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id-ID" altLang="en-US" b="1" dirty="0"/>
              <a:t>   </a:t>
            </a:r>
            <a:r>
              <a:rPr lang="en-US" altLang="en-US" b="1" dirty="0" err="1"/>
              <a:t>tubuh</a:t>
            </a:r>
            <a:r>
              <a:rPr lang="en-US" altLang="en-US" b="1" dirty="0"/>
              <a:t>, secret</a:t>
            </a:r>
            <a:r>
              <a:rPr lang="id-ID" altLang="en-US" b="1" dirty="0"/>
              <a:t>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en-US" altLang="en-US" b="1" dirty="0" err="1"/>
              <a:t>barang-barang</a:t>
            </a:r>
            <a:r>
              <a:rPr lang="en-US" altLang="en-US" b="1" dirty="0"/>
              <a:t> </a:t>
            </a:r>
            <a:r>
              <a:rPr lang="id-ID" altLang="en-US" b="1" dirty="0"/>
              <a:t>  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id-ID" altLang="en-US" b="1" dirty="0"/>
              <a:t>   </a:t>
            </a:r>
            <a:r>
              <a:rPr lang="en-US" altLang="en-US" b="1" dirty="0"/>
              <a:t>yang </a:t>
            </a:r>
            <a:r>
              <a:rPr lang="id-ID" altLang="en-US" b="1" dirty="0"/>
              <a:t> </a:t>
            </a:r>
            <a:r>
              <a:rPr lang="en-US" altLang="en-US" b="1" dirty="0" err="1"/>
              <a:t>tercemar</a:t>
            </a:r>
            <a:endParaRPr lang="id-ID" altLang="en-US" b="1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b="1" dirty="0" err="1"/>
              <a:t>Segera</a:t>
            </a:r>
            <a:r>
              <a:rPr lang="en-US" altLang="en-US" b="1" dirty="0"/>
              <a:t> </a:t>
            </a:r>
            <a:r>
              <a:rPr lang="en-US" altLang="en-US" b="1" dirty="0" err="1"/>
              <a:t>setelah</a:t>
            </a:r>
            <a:r>
              <a:rPr lang="en-US" altLang="en-US" b="1" dirty="0"/>
              <a:t> </a:t>
            </a:r>
            <a:r>
              <a:rPr lang="en-US" altLang="en-US" b="1" dirty="0" err="1"/>
              <a:t>membuka</a:t>
            </a:r>
            <a:r>
              <a:rPr lang="en-US" altLang="en-US" b="1" dirty="0"/>
              <a:t> </a:t>
            </a:r>
            <a:r>
              <a:rPr lang="en-US" altLang="en-US" b="1" dirty="0" err="1"/>
              <a:t>sarung</a:t>
            </a:r>
            <a:r>
              <a:rPr lang="en-US" altLang="en-US" b="1" dirty="0"/>
              <a:t> </a:t>
            </a:r>
            <a:endParaRPr lang="id-ID" altLang="en-US" b="1" dirty="0"/>
          </a:p>
          <a:p>
            <a:pPr lvl="1">
              <a:buFont typeface="Wingdings" panose="05000000000000000000" pitchFamily="2" charset="2"/>
              <a:buNone/>
            </a:pPr>
            <a:r>
              <a:rPr lang="id-ID" altLang="en-US" b="1" dirty="0"/>
              <a:t>   </a:t>
            </a:r>
            <a:r>
              <a:rPr lang="en-US" altLang="en-US" b="1" dirty="0" err="1"/>
              <a:t>tangan</a:t>
            </a:r>
            <a:endParaRPr lang="id-ID" altLang="en-US" b="1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b="1" dirty="0" err="1"/>
              <a:t>Diantara</a:t>
            </a:r>
            <a:r>
              <a:rPr lang="en-US" altLang="en-US" b="1" dirty="0"/>
              <a:t> </a:t>
            </a:r>
            <a:r>
              <a:rPr lang="en-US" altLang="en-US" b="1" dirty="0" err="1"/>
              <a:t>kontak</a:t>
            </a:r>
            <a:r>
              <a:rPr lang="en-US" altLang="en-US" b="1" dirty="0"/>
              <a:t> </a:t>
            </a:r>
            <a:r>
              <a:rPr lang="en-US" altLang="en-US" b="1" dirty="0" err="1"/>
              <a:t>pasie</a:t>
            </a:r>
            <a:r>
              <a:rPr lang="id-ID" altLang="en-US" b="1" dirty="0"/>
              <a:t>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b="1" dirty="0" err="1"/>
              <a:t>Sebelum</a:t>
            </a:r>
            <a:r>
              <a:rPr lang="en-US" altLang="en-US" b="1" dirty="0"/>
              <a:t>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en-US" altLang="en-US" b="1" dirty="0" err="1"/>
              <a:t>setelah</a:t>
            </a:r>
            <a:r>
              <a:rPr lang="en-US" altLang="en-US" b="1" dirty="0"/>
              <a:t> </a:t>
            </a:r>
            <a:r>
              <a:rPr lang="en-US" altLang="en-US" b="1" dirty="0" err="1"/>
              <a:t>melakukan</a:t>
            </a:r>
            <a:r>
              <a:rPr lang="en-US" altLang="en-US" b="1" dirty="0"/>
              <a:t> </a:t>
            </a:r>
            <a:r>
              <a:rPr lang="id-ID" altLang="en-US" b="1" dirty="0"/>
              <a:t>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id-ID" altLang="en-US" b="1" dirty="0"/>
              <a:t>   </a:t>
            </a:r>
            <a:r>
              <a:rPr lang="en-US" altLang="en-US" b="1" dirty="0" err="1"/>
              <a:t>tindakan</a:t>
            </a:r>
            <a:r>
              <a:rPr lang="en-US" altLang="en-US" b="1" dirty="0"/>
              <a:t> invasive</a:t>
            </a:r>
            <a:endParaRPr lang="id-ID" altLang="en-US" b="1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b="1" dirty="0" err="1"/>
              <a:t>Setelah</a:t>
            </a:r>
            <a:r>
              <a:rPr lang="en-US" altLang="en-US" b="1" dirty="0"/>
              <a:t> </a:t>
            </a:r>
            <a:r>
              <a:rPr lang="en-US" altLang="en-US" b="1" dirty="0" err="1"/>
              <a:t>menggunakan</a:t>
            </a:r>
            <a:r>
              <a:rPr lang="en-US" altLang="en-US" b="1" dirty="0"/>
              <a:t> toilet</a:t>
            </a:r>
            <a:endParaRPr lang="id-ID" altLang="en-US" b="1" dirty="0"/>
          </a:p>
          <a:p>
            <a:pPr lvl="1">
              <a:spcBef>
                <a:spcPct val="50000"/>
              </a:spcBef>
            </a:pPr>
            <a:endParaRPr lang="id-ID" altLang="en-US" dirty="0"/>
          </a:p>
        </p:txBody>
      </p:sp>
    </p:spTree>
    <p:extLst>
      <p:ext uri="{BB962C8B-B14F-4D97-AF65-F5344CB8AC3E}">
        <p14:creationId xmlns:p14="http://schemas.microsoft.com/office/powerpoint/2010/main" xmlns="" val="64028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3492104" y="1107283"/>
            <a:ext cx="2322909" cy="1079897"/>
          </a:xfrm>
          <a:prstGeom prst="downArrowCallout">
            <a:avLst>
              <a:gd name="adj1" fmla="val 53776"/>
              <a:gd name="adj2" fmla="val 53776"/>
              <a:gd name="adj3" fmla="val 16667"/>
              <a:gd name="adj4" fmla="val 6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d-ID" alt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HANDSCOEN</a:t>
            </a:r>
            <a:endParaRPr lang="en-GB" altLang="en-US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171700" y="2564606"/>
            <a:ext cx="4992291" cy="2700338"/>
          </a:xfrm>
        </p:spPr>
        <p:txBody>
          <a:bodyPr/>
          <a:lstStyle/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2400" b="1"/>
              <a:t>Bila kontak dengan darah, </a:t>
            </a:r>
            <a:r>
              <a:rPr lang="id-ID" altLang="en-US" sz="2400" b="1"/>
              <a:t> </a:t>
            </a:r>
          </a:p>
          <a:p>
            <a:pPr lvl="1">
              <a:lnSpc>
                <a:spcPct val="90000"/>
              </a:lnSpc>
            </a:pPr>
            <a:r>
              <a:rPr lang="id-ID" altLang="en-US" sz="2400" b="1"/>
              <a:t>   </a:t>
            </a:r>
            <a:r>
              <a:rPr lang="en-US" altLang="en-US" sz="2400" b="1"/>
              <a:t>cairan dalam tubuh, secret, </a:t>
            </a:r>
            <a:r>
              <a:rPr lang="id-ID" altLang="en-US" sz="2400" b="1"/>
              <a:t> </a:t>
            </a:r>
          </a:p>
          <a:p>
            <a:pPr lvl="1">
              <a:lnSpc>
                <a:spcPct val="90000"/>
              </a:lnSpc>
            </a:pPr>
            <a:r>
              <a:rPr lang="id-ID" altLang="en-US" sz="2400" b="1"/>
              <a:t>   </a:t>
            </a:r>
            <a:r>
              <a:rPr lang="en-US" altLang="en-US" sz="2400" b="1"/>
              <a:t>eks</a:t>
            </a:r>
            <a:r>
              <a:rPr lang="id-ID" altLang="en-US" sz="2400" b="1"/>
              <a:t>kresi</a:t>
            </a:r>
            <a:r>
              <a:rPr lang="en-US" altLang="en-US" sz="2400" b="1"/>
              <a:t>, dan barang yang </a:t>
            </a:r>
            <a:endParaRPr lang="id-ID" altLang="en-US" sz="2400" b="1"/>
          </a:p>
          <a:p>
            <a:pPr lvl="1">
              <a:lnSpc>
                <a:spcPct val="90000"/>
              </a:lnSpc>
            </a:pPr>
            <a:r>
              <a:rPr lang="id-ID" altLang="en-US" sz="2400" b="1"/>
              <a:t>   </a:t>
            </a:r>
            <a:r>
              <a:rPr lang="en-US" altLang="en-US" sz="2400" b="1"/>
              <a:t>tercemar.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2400" b="1"/>
              <a:t>Bila kontak dengan membran </a:t>
            </a:r>
            <a:endParaRPr lang="id-ID" altLang="en-US" sz="2400" b="1"/>
          </a:p>
          <a:p>
            <a:pPr lvl="1">
              <a:lnSpc>
                <a:spcPct val="90000"/>
              </a:lnSpc>
            </a:pPr>
            <a:r>
              <a:rPr lang="id-ID" altLang="en-US" sz="2400" b="1"/>
              <a:t>   </a:t>
            </a:r>
            <a:r>
              <a:rPr lang="en-US" altLang="en-US" sz="2400" b="1"/>
              <a:t>mukosa/ selapu</a:t>
            </a:r>
            <a:r>
              <a:rPr lang="id-ID" altLang="en-US" sz="2400" b="1"/>
              <a:t>t</a:t>
            </a:r>
            <a:r>
              <a:rPr lang="en-US" altLang="en-US" sz="2400" b="1"/>
              <a:t> lend</a:t>
            </a:r>
            <a:r>
              <a:rPr lang="id-ID" altLang="en-US" sz="2400" b="1"/>
              <a:t>i</a:t>
            </a:r>
            <a:r>
              <a:rPr lang="en-US" altLang="en-US" sz="2400" b="1"/>
              <a:t>r dan </a:t>
            </a:r>
            <a:r>
              <a:rPr lang="id-ID" altLang="en-US" sz="2400" b="1"/>
              <a:t>     </a:t>
            </a:r>
          </a:p>
          <a:p>
            <a:pPr lvl="1">
              <a:lnSpc>
                <a:spcPct val="90000"/>
              </a:lnSpc>
            </a:pPr>
            <a:r>
              <a:rPr lang="id-ID" altLang="en-US" sz="2400" b="1"/>
              <a:t>   </a:t>
            </a:r>
            <a:r>
              <a:rPr lang="en-US" altLang="en-US" sz="2400" b="1"/>
              <a:t>kulit</a:t>
            </a:r>
            <a:r>
              <a:rPr lang="id-ID" altLang="en-US" sz="2400" b="1"/>
              <a:t> </a:t>
            </a:r>
            <a:r>
              <a:rPr lang="en-US" altLang="en-US" sz="2400" b="1"/>
              <a:t>yang tidak utuh.</a:t>
            </a:r>
            <a:endParaRPr lang="en-GB" altLang="en-US" sz="2400" b="1"/>
          </a:p>
        </p:txBody>
      </p:sp>
    </p:spTree>
    <p:extLst>
      <p:ext uri="{BB962C8B-B14F-4D97-AF65-F5344CB8AC3E}">
        <p14:creationId xmlns:p14="http://schemas.microsoft.com/office/powerpoint/2010/main" xmlns="" val="236532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3194744" y="1556792"/>
            <a:ext cx="2754511" cy="1081088"/>
          </a:xfrm>
          <a:prstGeom prst="downArrowCallout">
            <a:avLst>
              <a:gd name="adj1" fmla="val 47467"/>
              <a:gd name="adj2" fmla="val 47467"/>
              <a:gd name="adj3" fmla="val 16667"/>
              <a:gd name="adj4" fmla="val 6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MASKER, KACAMATA</a:t>
            </a:r>
            <a:endParaRPr lang="en-GB" altLang="en-US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171700" y="2834878"/>
            <a:ext cx="4800600" cy="2251472"/>
          </a:xfrm>
        </p:spPr>
        <p:txBody>
          <a:bodyPr/>
          <a:lstStyle/>
          <a:p>
            <a:r>
              <a:rPr lang="en-US" altLang="en-US"/>
              <a:t>Melindungi membran mukosa mata, hidung, dan mulut terhadap kemungkinan</a:t>
            </a:r>
            <a:r>
              <a:rPr lang="id-ID" altLang="en-US"/>
              <a:t> </a:t>
            </a:r>
            <a:r>
              <a:rPr lang="en-US" altLang="en-US"/>
              <a:t>percikan ketika akan kontak dengan darah dan cairan tubuh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932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3545681" y="1376362"/>
            <a:ext cx="2052638" cy="1081088"/>
          </a:xfrm>
          <a:prstGeom prst="downArrowCallout">
            <a:avLst>
              <a:gd name="adj1" fmla="val 47467"/>
              <a:gd name="adj2" fmla="val 47467"/>
              <a:gd name="adj3" fmla="val 16667"/>
              <a:gd name="adj4" fmla="val 6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d-ID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GAUN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/JAS LAB</a:t>
            </a:r>
            <a:endParaRPr lang="en-GB" altLang="en-US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>
          <a:xfrm>
            <a:off x="1494235" y="2672954"/>
            <a:ext cx="6172200" cy="2646759"/>
          </a:xfrm>
        </p:spPr>
        <p:txBody>
          <a:bodyPr/>
          <a:lstStyle/>
          <a:p>
            <a:pPr algn="l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id-ID" altLang="en-US" sz="2400"/>
              <a:t>*</a:t>
            </a:r>
            <a:r>
              <a:rPr lang="en-US" altLang="en-US" sz="2400"/>
              <a:t>Melindungi kulit dari kemungkinan terken</a:t>
            </a:r>
            <a:r>
              <a:rPr lang="id-ID" altLang="en-US" sz="2400"/>
              <a:t>a</a:t>
            </a:r>
            <a:br>
              <a:rPr lang="id-ID" altLang="en-US" sz="2400"/>
            </a:br>
            <a:r>
              <a:rPr lang="en-US" altLang="en-US" sz="2400"/>
              <a:t> percikan ketika kontak dengan darah atau </a:t>
            </a:r>
            <a:r>
              <a:rPr lang="id-ID" altLang="en-US" sz="2400"/>
              <a:t> </a:t>
            </a:r>
            <a:br>
              <a:rPr lang="id-ID" altLang="en-US" sz="2400"/>
            </a:br>
            <a:r>
              <a:rPr lang="id-ID" altLang="en-US" sz="2400"/>
              <a:t> </a:t>
            </a:r>
            <a:r>
              <a:rPr lang="en-US" altLang="en-US" sz="2400"/>
              <a:t>cairan tubuh.</a:t>
            </a:r>
            <a:br>
              <a:rPr lang="en-US" altLang="en-US" sz="2400"/>
            </a:br>
            <a:r>
              <a:rPr lang="id-ID" altLang="en-US" sz="2400"/>
              <a:t>*</a:t>
            </a:r>
            <a:r>
              <a:rPr lang="en-US" altLang="en-US" sz="2400"/>
              <a:t>Mencegah kontaminasi pakaian selama </a:t>
            </a:r>
            <a:r>
              <a:rPr lang="id-ID" altLang="en-US" sz="2400"/>
              <a:t/>
            </a:r>
            <a:br>
              <a:rPr lang="id-ID" altLang="en-US" sz="2400"/>
            </a:br>
            <a:r>
              <a:rPr lang="id-ID" altLang="en-US" sz="2400"/>
              <a:t> </a:t>
            </a:r>
            <a:r>
              <a:rPr lang="en-US" altLang="en-US" sz="2400"/>
              <a:t>melakukan tindakan yang melibatkan </a:t>
            </a:r>
            <a:r>
              <a:rPr lang="id-ID" altLang="en-US" sz="2400"/>
              <a:t/>
            </a:r>
            <a:br>
              <a:rPr lang="id-ID" altLang="en-US" sz="2400"/>
            </a:br>
            <a:r>
              <a:rPr lang="id-ID" altLang="en-US" sz="2400"/>
              <a:t> </a:t>
            </a:r>
            <a:r>
              <a:rPr lang="en-US" altLang="en-US" sz="2400"/>
              <a:t>kontak dengan darah dan cairan tubuh</a:t>
            </a:r>
            <a:endParaRPr lang="en-GB" altLang="en-US" sz="2400"/>
          </a:p>
        </p:txBody>
      </p:sp>
    </p:spTree>
    <p:extLst>
      <p:ext uri="{BB962C8B-B14F-4D97-AF65-F5344CB8AC3E}">
        <p14:creationId xmlns:p14="http://schemas.microsoft.com/office/powerpoint/2010/main" xmlns="" val="204515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2190688" y="1376362"/>
            <a:ext cx="2052638" cy="1081088"/>
          </a:xfrm>
          <a:prstGeom prst="downArrowCallout">
            <a:avLst>
              <a:gd name="adj1" fmla="val 47467"/>
              <a:gd name="adj2" fmla="val 47467"/>
              <a:gd name="adj3" fmla="val 16667"/>
              <a:gd name="adj4" fmla="val 6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KAIN </a:t>
            </a:r>
            <a:r>
              <a:rPr lang="id-ID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LINEN</a:t>
            </a:r>
            <a:endParaRPr lang="en-GB" altLang="en-US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title"/>
          </p:nvPr>
        </p:nvSpPr>
        <p:spPr>
          <a:xfrm>
            <a:off x="130907" y="2636912"/>
            <a:ext cx="6172200" cy="3131344"/>
          </a:xfrm>
        </p:spPr>
        <p:txBody>
          <a:bodyPr/>
          <a:lstStyle/>
          <a:p>
            <a:pPr marL="571500" indent="-571500" algn="l"/>
            <a:r>
              <a:rPr lang="id-ID" altLang="en-US" sz="2100" b="1" dirty="0"/>
              <a:t>       </a:t>
            </a:r>
            <a:r>
              <a:rPr lang="en-US" altLang="en-US" sz="2100" b="1" dirty="0" smtClean="0"/>
              <a:t>   </a:t>
            </a:r>
            <a:r>
              <a:rPr lang="id-ID" altLang="en-US" sz="2100" b="1" dirty="0" smtClean="0"/>
              <a:t>1</a:t>
            </a:r>
            <a:r>
              <a:rPr lang="id-ID" altLang="en-US" sz="2100" b="1" dirty="0"/>
              <a:t>. </a:t>
            </a:r>
            <a:r>
              <a:rPr lang="en-US" altLang="en-US" sz="2100" b="1" dirty="0" err="1" smtClean="0"/>
              <a:t>Tangani</a:t>
            </a:r>
            <a:r>
              <a:rPr lang="en-US" altLang="en-US" sz="2100" b="1" dirty="0" smtClean="0"/>
              <a:t> </a:t>
            </a:r>
            <a:r>
              <a:rPr lang="en-US" altLang="en-US" sz="2100" b="1" dirty="0"/>
              <a:t>linen </a:t>
            </a:r>
            <a:r>
              <a:rPr lang="en-US" altLang="en-US" sz="2100" b="1" dirty="0" err="1"/>
              <a:t>kotor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dengan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menjaga</a:t>
            </a:r>
            <a:r>
              <a:rPr lang="en-US" altLang="en-US" sz="2100" b="1" dirty="0"/>
              <a:t> </a:t>
            </a:r>
            <a:r>
              <a:rPr lang="id-ID" altLang="en-US" sz="2100" b="1" dirty="0"/>
              <a:t> </a:t>
            </a:r>
            <a:br>
              <a:rPr lang="id-ID" altLang="en-US" sz="2100" b="1" dirty="0"/>
            </a:br>
            <a:r>
              <a:rPr lang="id-ID" altLang="en-US" sz="2100" b="1" dirty="0"/>
              <a:t>     </a:t>
            </a:r>
            <a:r>
              <a:rPr lang="en-US" altLang="en-US" sz="2100" b="1" dirty="0" err="1"/>
              <a:t>jangan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terk</a:t>
            </a:r>
            <a:r>
              <a:rPr lang="id-ID" altLang="en-US" sz="2100" b="1" dirty="0"/>
              <a:t>e</a:t>
            </a:r>
            <a:r>
              <a:rPr lang="en-US" altLang="en-US" sz="2100" b="1" dirty="0" err="1"/>
              <a:t>na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kulit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atau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membran</a:t>
            </a:r>
            <a:r>
              <a:rPr lang="id-ID" altLang="en-US" sz="2100" b="1" dirty="0"/>
              <a:t> </a:t>
            </a:r>
            <a:br>
              <a:rPr lang="id-ID" altLang="en-US" sz="2100" b="1" dirty="0"/>
            </a:br>
            <a:r>
              <a:rPr lang="id-ID" altLang="en-US" sz="2100" b="1" dirty="0"/>
              <a:t>    </a:t>
            </a:r>
            <a:r>
              <a:rPr lang="en-US" altLang="en-US" sz="2100" b="1" dirty="0" err="1"/>
              <a:t>mukosa</a:t>
            </a:r>
            <a:r>
              <a:rPr lang="en-US" altLang="en-US" sz="2100" b="1" dirty="0"/>
              <a:t/>
            </a:r>
            <a:br>
              <a:rPr lang="en-US" altLang="en-US" sz="2100" b="1" dirty="0"/>
            </a:br>
            <a:r>
              <a:rPr lang="id-ID" altLang="en-US" sz="2100" b="1" dirty="0"/>
              <a:t>2. </a:t>
            </a:r>
            <a:r>
              <a:rPr lang="en-US" altLang="en-US" sz="2100" b="1" dirty="0" err="1"/>
              <a:t>Jangan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merendam</a:t>
            </a:r>
            <a:r>
              <a:rPr lang="en-US" altLang="en-US" sz="2100" b="1" dirty="0"/>
              <a:t>/ </a:t>
            </a:r>
            <a:r>
              <a:rPr lang="en-US" altLang="en-US" sz="2100" b="1" dirty="0" err="1"/>
              <a:t>membilas</a:t>
            </a:r>
            <a:r>
              <a:rPr lang="en-US" altLang="en-US" sz="2100" b="1" dirty="0"/>
              <a:t> linen </a:t>
            </a:r>
            <a:r>
              <a:rPr lang="id-ID" altLang="en-US" sz="2100" b="1" dirty="0"/>
              <a:t/>
            </a:r>
            <a:br>
              <a:rPr lang="id-ID" altLang="en-US" sz="2100" b="1" dirty="0"/>
            </a:br>
            <a:r>
              <a:rPr lang="id-ID" altLang="en-US" sz="2100" b="1" dirty="0"/>
              <a:t>    </a:t>
            </a:r>
            <a:r>
              <a:rPr lang="en-US" altLang="en-US" sz="2100" b="1" dirty="0" err="1"/>
              <a:t>kotor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diwilayah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ruang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perawatan</a:t>
            </a:r>
            <a:r>
              <a:rPr lang="en-US" altLang="en-US" sz="2100" b="1" dirty="0"/>
              <a:t>.</a:t>
            </a:r>
            <a:br>
              <a:rPr lang="en-US" altLang="en-US" sz="2100" b="1" dirty="0"/>
            </a:br>
            <a:r>
              <a:rPr lang="id-ID" altLang="en-US" sz="2100" b="1" dirty="0"/>
              <a:t>3. </a:t>
            </a:r>
            <a:r>
              <a:rPr lang="en-US" altLang="en-US" sz="2100" b="1" dirty="0" err="1"/>
              <a:t>Jangan</a:t>
            </a:r>
            <a:r>
              <a:rPr lang="en-US" altLang="en-US" sz="2100" b="1" dirty="0"/>
              <a:t> </a:t>
            </a:r>
            <a:r>
              <a:rPr lang="id-ID" altLang="en-US" sz="2100" b="1" dirty="0"/>
              <a:t>mengibaskan</a:t>
            </a:r>
            <a:r>
              <a:rPr lang="en-US" altLang="en-US" sz="2100" b="1" dirty="0"/>
              <a:t> linen </a:t>
            </a:r>
            <a:r>
              <a:rPr lang="id-ID" altLang="en-US" sz="2100" b="1" dirty="0"/>
              <a:t/>
            </a:r>
            <a:br>
              <a:rPr lang="id-ID" altLang="en-US" sz="2100" b="1" dirty="0"/>
            </a:br>
            <a:r>
              <a:rPr lang="id-ID" altLang="en-US" sz="2100" b="1" dirty="0"/>
              <a:t>    </a:t>
            </a:r>
            <a:r>
              <a:rPr lang="en-US" altLang="en-US" sz="2100" b="1" dirty="0" err="1"/>
              <a:t>dan</a:t>
            </a:r>
            <a:r>
              <a:rPr lang="id-ID" altLang="en-US" sz="2100" b="1" dirty="0"/>
              <a:t> melekatkan</a:t>
            </a:r>
            <a:r>
              <a:rPr lang="en-US" altLang="en-US" sz="2100" b="1" dirty="0"/>
              <a:t> linen </a:t>
            </a:r>
            <a:r>
              <a:rPr lang="en-US" altLang="en-US" sz="2100" b="1" dirty="0" err="1"/>
              <a:t>kotor</a:t>
            </a:r>
            <a:r>
              <a:rPr lang="id-ID" altLang="en-US" sz="2100" b="1" dirty="0"/>
              <a:t> di lantai</a:t>
            </a:r>
            <a:br>
              <a:rPr lang="id-ID" altLang="en-US" sz="2100" b="1" dirty="0"/>
            </a:br>
            <a:r>
              <a:rPr lang="id-ID" altLang="en-US" sz="2100" b="1" dirty="0"/>
              <a:t>4. </a:t>
            </a:r>
            <a:r>
              <a:rPr lang="en-US" altLang="en-US" sz="2100" b="1" dirty="0" err="1"/>
              <a:t>Segera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ganti</a:t>
            </a:r>
            <a:r>
              <a:rPr lang="en-US" altLang="en-US" sz="2100" b="1" dirty="0"/>
              <a:t> line</a:t>
            </a:r>
            <a:r>
              <a:rPr lang="id-ID" altLang="en-US" sz="2100" b="1" dirty="0"/>
              <a:t>n</a:t>
            </a:r>
            <a:r>
              <a:rPr lang="en-US" altLang="en-US" sz="2100" b="1" dirty="0"/>
              <a:t> yang </a:t>
            </a:r>
            <a:r>
              <a:rPr lang="en-US" altLang="en-US" sz="2100" b="1" dirty="0" err="1"/>
              <a:t>tercemar</a:t>
            </a:r>
            <a:r>
              <a:rPr lang="en-US" altLang="en-US" sz="2100" b="1" dirty="0"/>
              <a:t>/ </a:t>
            </a:r>
            <a:r>
              <a:rPr lang="id-ID" altLang="en-US" sz="2100" b="1" dirty="0"/>
              <a:t/>
            </a:r>
            <a:br>
              <a:rPr lang="id-ID" altLang="en-US" sz="2100" b="1" dirty="0"/>
            </a:br>
            <a:r>
              <a:rPr lang="id-ID" altLang="en-US" sz="2100" b="1" dirty="0"/>
              <a:t>    </a:t>
            </a:r>
            <a:r>
              <a:rPr lang="en-US" altLang="en-US" sz="2100" b="1" dirty="0" err="1"/>
              <a:t>terkena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darah</a:t>
            </a:r>
            <a:r>
              <a:rPr lang="en-US" altLang="en-US" sz="2100" b="1" dirty="0"/>
              <a:t> / </a:t>
            </a:r>
            <a:r>
              <a:rPr lang="en-US" altLang="en-US" sz="2100" b="1" dirty="0" err="1"/>
              <a:t>cairan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tubuh</a:t>
            </a:r>
            <a:r>
              <a:rPr lang="en-US" altLang="en-US" sz="2100" b="1" dirty="0"/>
              <a:t>.</a:t>
            </a:r>
            <a:r>
              <a:rPr lang="en-GB" altLang="en-US" sz="2100" b="1" dirty="0"/>
              <a:t/>
            </a:r>
            <a:br>
              <a:rPr lang="en-GB" altLang="en-US" sz="2100" b="1" dirty="0"/>
            </a:br>
            <a:endParaRPr lang="en-GB" altLang="en-US" sz="21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2745482"/>
            <a:ext cx="2736304" cy="28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612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2651453"/>
            <a:ext cx="6172200" cy="2970609"/>
          </a:xfrm>
        </p:spPr>
        <p:txBody>
          <a:bodyPr/>
          <a:lstStyle/>
          <a:p>
            <a:pPr marL="571500" indent="-571500" algn="l"/>
            <a:r>
              <a:rPr lang="id-ID" altLang="en-US" sz="2100" b="1" dirty="0"/>
              <a:t>	1. </a:t>
            </a:r>
            <a:r>
              <a:rPr lang="en-US" altLang="en-US" sz="2100" b="1" dirty="0" err="1"/>
              <a:t>Tangani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peralatan</a:t>
            </a:r>
            <a:r>
              <a:rPr lang="en-US" altLang="en-US" sz="2100" b="1" dirty="0"/>
              <a:t> yang </a:t>
            </a:r>
            <a:r>
              <a:rPr lang="en-US" altLang="en-US" sz="2100" b="1" dirty="0" err="1"/>
              <a:t>tercemar</a:t>
            </a:r>
            <a:r>
              <a:rPr lang="en-US" altLang="en-US" sz="2100" b="1" dirty="0"/>
              <a:t> </a:t>
            </a:r>
            <a:r>
              <a:rPr lang="id-ID" altLang="en-US" sz="2100" b="1" dirty="0"/>
              <a:t> </a:t>
            </a:r>
            <a:br>
              <a:rPr lang="id-ID" altLang="en-US" sz="2100" b="1" dirty="0"/>
            </a:br>
            <a:r>
              <a:rPr lang="id-ID" altLang="en-US" sz="2100" b="1" dirty="0"/>
              <a:t>    </a:t>
            </a:r>
            <a:r>
              <a:rPr lang="en-US" altLang="en-US" sz="2100" b="1" dirty="0" err="1"/>
              <a:t>dengan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benar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untuk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mencegah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kontak</a:t>
            </a:r>
            <a:r>
              <a:rPr lang="en-US" altLang="en-US" sz="2100" b="1" dirty="0"/>
              <a:t> </a:t>
            </a:r>
            <a:r>
              <a:rPr lang="id-ID" altLang="en-US" sz="2100" b="1" dirty="0"/>
              <a:t> </a:t>
            </a:r>
            <a:br>
              <a:rPr lang="id-ID" altLang="en-US" sz="2100" b="1" dirty="0"/>
            </a:br>
            <a:r>
              <a:rPr lang="id-ID" altLang="en-US" sz="2100" b="1" dirty="0"/>
              <a:t>    </a:t>
            </a:r>
            <a:r>
              <a:rPr lang="en-US" altLang="en-US" sz="2100" b="1" dirty="0" err="1"/>
              <a:t>lan</a:t>
            </a:r>
            <a:r>
              <a:rPr lang="id-ID" altLang="en-US" sz="2100" b="1" dirty="0"/>
              <a:t>g</a:t>
            </a:r>
            <a:r>
              <a:rPr lang="en-US" altLang="en-US" sz="2100" b="1" dirty="0"/>
              <a:t>sung </a:t>
            </a:r>
            <a:r>
              <a:rPr lang="en-US" altLang="en-US" sz="2100" b="1" dirty="0" err="1"/>
              <a:t>dengan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kulit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atau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membran</a:t>
            </a:r>
            <a:r>
              <a:rPr lang="en-US" altLang="en-US" sz="2100" b="1" dirty="0"/>
              <a:t> </a:t>
            </a:r>
            <a:r>
              <a:rPr lang="id-ID" altLang="en-US" sz="2100" b="1" dirty="0"/>
              <a:t/>
            </a:r>
            <a:br>
              <a:rPr lang="id-ID" altLang="en-US" sz="2100" b="1" dirty="0"/>
            </a:br>
            <a:r>
              <a:rPr lang="id-ID" altLang="en-US" sz="2100" b="1" dirty="0"/>
              <a:t>    </a:t>
            </a:r>
            <a:r>
              <a:rPr lang="en-US" altLang="en-US" sz="2100" b="1" dirty="0" err="1"/>
              <a:t>mukosa</a:t>
            </a:r>
            <a:r>
              <a:rPr lang="en-US" altLang="en-US" sz="2100" b="1" dirty="0"/>
              <a:t>/ </a:t>
            </a:r>
            <a:r>
              <a:rPr lang="en-US" altLang="en-US" sz="2100" b="1" dirty="0" err="1"/>
              <a:t>selaput</a:t>
            </a:r>
            <a:r>
              <a:rPr lang="en-US" altLang="en-US" sz="2100" b="1" dirty="0"/>
              <a:t> lend</a:t>
            </a:r>
            <a:r>
              <a:rPr lang="id-ID" altLang="en-US" sz="2100" b="1" dirty="0"/>
              <a:t>i</a:t>
            </a:r>
            <a:r>
              <a:rPr lang="en-US" altLang="en-US" sz="2100" b="1" dirty="0"/>
              <a:t>r.</a:t>
            </a:r>
            <a:br>
              <a:rPr lang="en-US" altLang="en-US" sz="2100" b="1" dirty="0"/>
            </a:br>
            <a:r>
              <a:rPr lang="id-ID" altLang="en-US" sz="2100" b="1" dirty="0"/>
              <a:t>2. </a:t>
            </a:r>
            <a:r>
              <a:rPr lang="en-US" altLang="en-US" sz="2100" b="1" dirty="0" err="1"/>
              <a:t>Cegah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terjadinya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kontaminasi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pada</a:t>
            </a:r>
            <a:r>
              <a:rPr lang="en-US" altLang="en-US" sz="2100" b="1" dirty="0"/>
              <a:t> </a:t>
            </a:r>
            <a:r>
              <a:rPr lang="id-ID" altLang="en-US" sz="2100" b="1" dirty="0"/>
              <a:t/>
            </a:r>
            <a:br>
              <a:rPr lang="id-ID" altLang="en-US" sz="2100" b="1" dirty="0"/>
            </a:br>
            <a:r>
              <a:rPr lang="id-ID" altLang="en-US" sz="2100" b="1" dirty="0"/>
              <a:t>    </a:t>
            </a:r>
            <a:r>
              <a:rPr lang="en-US" altLang="en-US" sz="2100" b="1" dirty="0" err="1"/>
              <a:t>pakaian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atau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lingkungan</a:t>
            </a:r>
            <a:r>
              <a:rPr lang="en-US" altLang="en-US" sz="2100" b="1" dirty="0"/>
              <a:t>.</a:t>
            </a:r>
            <a:br>
              <a:rPr lang="en-US" altLang="en-US" sz="2100" b="1" dirty="0"/>
            </a:br>
            <a:r>
              <a:rPr lang="id-ID" altLang="en-US" sz="2100" b="1" dirty="0"/>
              <a:t>3. </a:t>
            </a:r>
            <a:r>
              <a:rPr lang="en-US" altLang="en-US" sz="2100" b="1" dirty="0" err="1"/>
              <a:t>Cuci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dan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desinfeksi</a:t>
            </a:r>
            <a:r>
              <a:rPr lang="en-US" altLang="en-US" sz="2100" b="1" dirty="0"/>
              <a:t> per</a:t>
            </a:r>
            <a:r>
              <a:rPr lang="id-ID" altLang="en-US" sz="2100" b="1" dirty="0"/>
              <a:t>a</a:t>
            </a:r>
            <a:r>
              <a:rPr lang="en-US" altLang="en-US" sz="2100" b="1" dirty="0" err="1"/>
              <a:t>latan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bekas</a:t>
            </a:r>
            <a:r>
              <a:rPr lang="en-US" altLang="en-US" sz="2100" b="1" dirty="0"/>
              <a:t> </a:t>
            </a:r>
            <a:r>
              <a:rPr lang="id-ID" altLang="en-US" sz="2100" b="1" dirty="0"/>
              <a:t/>
            </a:r>
            <a:br>
              <a:rPr lang="id-ID" altLang="en-US" sz="2100" b="1" dirty="0"/>
            </a:br>
            <a:r>
              <a:rPr lang="id-ID" altLang="en-US" sz="2100" b="1" dirty="0"/>
              <a:t>    </a:t>
            </a:r>
            <a:r>
              <a:rPr lang="en-US" altLang="en-US" sz="2100" b="1" dirty="0" err="1"/>
              <a:t>pakai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sebelum</a:t>
            </a:r>
            <a:r>
              <a:rPr lang="en-US" altLang="en-US" sz="2100" b="1" dirty="0"/>
              <a:t> di </a:t>
            </a:r>
            <a:r>
              <a:rPr lang="en-US" altLang="en-US" sz="2100" b="1" dirty="0" err="1"/>
              <a:t>gunakan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kembali</a:t>
            </a:r>
            <a:r>
              <a:rPr lang="en-US" altLang="en-US" sz="2100" b="1" dirty="0"/>
              <a:t>.</a:t>
            </a:r>
            <a:r>
              <a:rPr lang="en-GB" altLang="en-US" sz="2100" b="1" dirty="0"/>
              <a:t/>
            </a:r>
            <a:br>
              <a:rPr lang="en-GB" altLang="en-US" sz="2100" b="1" dirty="0"/>
            </a:br>
            <a:endParaRPr lang="en-GB" altLang="en-US" sz="2100" b="1" dirty="0"/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2644254" y="1570365"/>
            <a:ext cx="3762623" cy="1081088"/>
          </a:xfrm>
          <a:prstGeom prst="downArrowCallout">
            <a:avLst>
              <a:gd name="adj1" fmla="val 47467"/>
              <a:gd name="adj2" fmla="val 47467"/>
              <a:gd name="adj3" fmla="val 16667"/>
              <a:gd name="adj4" fmla="val 6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d-ID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lat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Pelindung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Pribadi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(APP)</a:t>
            </a:r>
            <a:endParaRPr lang="en-GB" altLang="en-US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104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55077" y="228600"/>
            <a:ext cx="8088923" cy="4572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3500" b="1" smtClean="0">
                <a:solidFill>
                  <a:srgbClr val="003399"/>
                </a:solidFill>
              </a:rPr>
              <a:t>Struktur Perundang-undangan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281354" y="990600"/>
            <a:ext cx="1055077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anchor="ctr"/>
          <a:lstStyle/>
          <a:p>
            <a:pPr>
              <a:buFontTx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UU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281354" y="2133600"/>
            <a:ext cx="1055077" cy="838200"/>
          </a:xfrm>
          <a:prstGeom prst="roundRect">
            <a:avLst/>
          </a:prstGeom>
          <a:solidFill>
            <a:srgbClr val="FF505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anchor="ctr"/>
          <a:lstStyle/>
          <a:p>
            <a:pPr>
              <a:buFontTx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PP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281354" y="3276600"/>
            <a:ext cx="1055077" cy="31242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anchor="ctr"/>
          <a:lstStyle/>
          <a:p>
            <a:pPr>
              <a:buFontTx/>
              <a:buNone/>
              <a:defRPr/>
            </a:pPr>
            <a:r>
              <a:rPr lang="en-US" b="1" dirty="0" err="1">
                <a:solidFill>
                  <a:schemeClr val="tx1"/>
                </a:solidFill>
              </a:rPr>
              <a:t>PerMen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KepMen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dan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KepKa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1547446" y="990600"/>
            <a:ext cx="73152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anchor="ctr"/>
          <a:lstStyle/>
          <a:p>
            <a:pPr>
              <a:buFontTx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1547446" y="2133600"/>
            <a:ext cx="7315200" cy="838200"/>
          </a:xfrm>
          <a:prstGeom prst="roundRect">
            <a:avLst>
              <a:gd name="adj" fmla="val 19876"/>
            </a:avLst>
          </a:prstGeom>
          <a:solidFill>
            <a:srgbClr val="FF505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anchor="ctr"/>
          <a:lstStyle/>
          <a:p>
            <a:pPr>
              <a:buFontTx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368" name="TextBox 22"/>
          <p:cNvSpPr txBox="1">
            <a:spLocks noChangeArrowheads="1"/>
          </p:cNvSpPr>
          <p:nvPr/>
        </p:nvSpPr>
        <p:spPr bwMode="auto">
          <a:xfrm>
            <a:off x="3235569" y="1143001"/>
            <a:ext cx="3938954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400" b="1">
                <a:solidFill>
                  <a:schemeClr val="tx1"/>
                </a:solidFill>
              </a:rPr>
              <a:t>UU 32/2009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Perlindungan dan Pengelolaan Lingkungan Hidup</a:t>
            </a:r>
          </a:p>
        </p:txBody>
      </p:sp>
      <p:sp>
        <p:nvSpPr>
          <p:cNvPr id="15369" name="TextBox 28"/>
          <p:cNvSpPr txBox="1">
            <a:spLocks noChangeArrowheads="1"/>
          </p:cNvSpPr>
          <p:nvPr/>
        </p:nvSpPr>
        <p:spPr bwMode="auto">
          <a:xfrm>
            <a:off x="1688123" y="2286001"/>
            <a:ext cx="1969477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400" b="1">
                <a:solidFill>
                  <a:schemeClr val="tx1"/>
                </a:solidFill>
              </a:rPr>
              <a:t>PP 27/2012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Izin Lingkungan</a:t>
            </a:r>
          </a:p>
        </p:txBody>
      </p:sp>
      <p:sp>
        <p:nvSpPr>
          <p:cNvPr id="15370" name="TextBox 30"/>
          <p:cNvSpPr txBox="1">
            <a:spLocks noChangeArrowheads="1"/>
          </p:cNvSpPr>
          <p:nvPr/>
        </p:nvSpPr>
        <p:spPr bwMode="auto">
          <a:xfrm>
            <a:off x="3938954" y="2286001"/>
            <a:ext cx="2532185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400" b="1">
                <a:solidFill>
                  <a:schemeClr val="tx1"/>
                </a:solidFill>
              </a:rPr>
              <a:t>PP 18/1999 </a:t>
            </a:r>
            <a:r>
              <a:rPr lang="en-US"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1400" b="1">
                <a:solidFill>
                  <a:schemeClr val="tx1"/>
                </a:solidFill>
              </a:rPr>
              <a:t>PP 85/1999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Pengelolaan Limbah B3</a:t>
            </a:r>
          </a:p>
        </p:txBody>
      </p:sp>
      <p:sp>
        <p:nvSpPr>
          <p:cNvPr id="15371" name="TextBox 31"/>
          <p:cNvSpPr txBox="1">
            <a:spLocks noChangeArrowheads="1"/>
          </p:cNvSpPr>
          <p:nvPr/>
        </p:nvSpPr>
        <p:spPr bwMode="auto">
          <a:xfrm>
            <a:off x="6752492" y="2286001"/>
            <a:ext cx="1969477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400" b="1">
                <a:solidFill>
                  <a:schemeClr val="tx1"/>
                </a:solidFill>
              </a:rPr>
              <a:t>PP 38/2007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Pembagian kewenangan</a:t>
            </a:r>
          </a:p>
        </p:txBody>
      </p:sp>
      <p:sp>
        <p:nvSpPr>
          <p:cNvPr id="49" name="Rounded Rectangle 48"/>
          <p:cNvSpPr/>
          <p:nvPr/>
        </p:nvSpPr>
        <p:spPr bwMode="auto">
          <a:xfrm>
            <a:off x="1547446" y="3276600"/>
            <a:ext cx="7315200" cy="3124200"/>
          </a:xfrm>
          <a:prstGeom prst="roundRect">
            <a:avLst>
              <a:gd name="adj" fmla="val 6337"/>
            </a:avLst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anchor="ctr"/>
          <a:lstStyle/>
          <a:p>
            <a:pPr>
              <a:buFontTx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373" name="TextBox 51"/>
          <p:cNvSpPr txBox="1">
            <a:spLocks noChangeArrowheads="1"/>
          </p:cNvSpPr>
          <p:nvPr/>
        </p:nvSpPr>
        <p:spPr bwMode="auto">
          <a:xfrm>
            <a:off x="1688123" y="4503738"/>
            <a:ext cx="1969477" cy="830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 b="1">
                <a:solidFill>
                  <a:schemeClr val="tx1"/>
                </a:solidFill>
              </a:rPr>
              <a:t>Perizinan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chemeClr val="tx1"/>
                </a:solidFill>
              </a:rPr>
              <a:t>PerMenLH 18/2009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chemeClr val="tx1"/>
                </a:solidFill>
              </a:rPr>
              <a:t>PerMenLH 30/2009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chemeClr val="tx1"/>
                </a:solidFill>
              </a:rPr>
              <a:t>KepMenPerInDag 372/2001</a:t>
            </a:r>
          </a:p>
        </p:txBody>
      </p:sp>
      <p:sp>
        <p:nvSpPr>
          <p:cNvPr id="15374" name="TextBox 52"/>
          <p:cNvSpPr txBox="1">
            <a:spLocks noChangeArrowheads="1"/>
          </p:cNvSpPr>
          <p:nvPr/>
        </p:nvSpPr>
        <p:spPr bwMode="auto">
          <a:xfrm>
            <a:off x="4220308" y="4503738"/>
            <a:ext cx="1969477" cy="830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 b="1">
                <a:solidFill>
                  <a:schemeClr val="tx1"/>
                </a:solidFill>
              </a:rPr>
              <a:t>Penyimpan&amp;Pengumpul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chemeClr val="tx1"/>
                </a:solidFill>
              </a:rPr>
              <a:t>KepKa Bapedal 01/1995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chemeClr val="tx1"/>
                </a:solidFill>
              </a:rPr>
              <a:t>KepKa Bapedal 255/1996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chemeClr val="tx1"/>
                </a:solidFill>
              </a:rPr>
              <a:t>PerMenLH 05/2009</a:t>
            </a:r>
          </a:p>
        </p:txBody>
      </p:sp>
      <p:sp>
        <p:nvSpPr>
          <p:cNvPr id="15375" name="TextBox 53"/>
          <p:cNvSpPr txBox="1">
            <a:spLocks noChangeArrowheads="1"/>
          </p:cNvSpPr>
          <p:nvPr/>
        </p:nvSpPr>
        <p:spPr bwMode="auto">
          <a:xfrm>
            <a:off x="1688123" y="3429001"/>
            <a:ext cx="1969477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 b="1">
                <a:solidFill>
                  <a:schemeClr val="tx1"/>
                </a:solidFill>
              </a:rPr>
              <a:t>Dokumen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chemeClr val="tx1"/>
                </a:solidFill>
              </a:rPr>
              <a:t>KepKa Bapedal 02/1995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chemeClr val="tx1"/>
                </a:solidFill>
              </a:rPr>
              <a:t>PerMenLH 05/2012</a:t>
            </a:r>
          </a:p>
        </p:txBody>
      </p:sp>
      <p:sp>
        <p:nvSpPr>
          <p:cNvPr id="15376" name="TextBox 54"/>
          <p:cNvSpPr txBox="1">
            <a:spLocks noChangeArrowheads="1"/>
          </p:cNvSpPr>
          <p:nvPr/>
        </p:nvSpPr>
        <p:spPr bwMode="auto">
          <a:xfrm>
            <a:off x="4220308" y="3429001"/>
            <a:ext cx="1969477" cy="830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 b="1">
                <a:solidFill>
                  <a:schemeClr val="tx1"/>
                </a:solidFill>
              </a:rPr>
              <a:t>Pengolahan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chemeClr val="tx1"/>
                </a:solidFill>
              </a:rPr>
              <a:t>KepKa Bapedal 03/1995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chemeClr val="tx1"/>
                </a:solidFill>
              </a:rPr>
              <a:t>KepMenLH 128/2003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chemeClr val="tx1"/>
                </a:solidFill>
              </a:rPr>
              <a:t>KepMenESDM 1693/2001</a:t>
            </a:r>
          </a:p>
        </p:txBody>
      </p:sp>
      <p:sp>
        <p:nvSpPr>
          <p:cNvPr id="15377" name="TextBox 55"/>
          <p:cNvSpPr txBox="1">
            <a:spLocks noChangeArrowheads="1"/>
          </p:cNvSpPr>
          <p:nvPr/>
        </p:nvSpPr>
        <p:spPr bwMode="auto">
          <a:xfrm>
            <a:off x="6752492" y="3429001"/>
            <a:ext cx="1969477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 b="1">
                <a:solidFill>
                  <a:schemeClr val="tx1"/>
                </a:solidFill>
              </a:rPr>
              <a:t>Penimbunan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chemeClr val="tx1"/>
                </a:solidFill>
              </a:rPr>
              <a:t>KepKa Bapedal 04/1995</a:t>
            </a:r>
          </a:p>
        </p:txBody>
      </p:sp>
      <p:sp>
        <p:nvSpPr>
          <p:cNvPr id="15378" name="TextBox 56"/>
          <p:cNvSpPr txBox="1">
            <a:spLocks noChangeArrowheads="1"/>
          </p:cNvSpPr>
          <p:nvPr/>
        </p:nvSpPr>
        <p:spPr bwMode="auto">
          <a:xfrm>
            <a:off x="6752492" y="5786438"/>
            <a:ext cx="1969477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 b="1">
                <a:solidFill>
                  <a:schemeClr val="tx1"/>
                </a:solidFill>
              </a:rPr>
              <a:t>Simbol dan Label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chemeClr val="tx1"/>
                </a:solidFill>
              </a:rPr>
              <a:t>KepKa Bapedal 05/1995</a:t>
            </a:r>
          </a:p>
        </p:txBody>
      </p:sp>
      <p:sp>
        <p:nvSpPr>
          <p:cNvPr id="15379" name="TextBox 57"/>
          <p:cNvSpPr txBox="1">
            <a:spLocks noChangeArrowheads="1"/>
          </p:cNvSpPr>
          <p:nvPr/>
        </p:nvSpPr>
        <p:spPr bwMode="auto">
          <a:xfrm>
            <a:off x="6752492" y="4191001"/>
            <a:ext cx="1969477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 b="1">
                <a:solidFill>
                  <a:schemeClr val="tx1"/>
                </a:solidFill>
              </a:rPr>
              <a:t>Pengawasan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chemeClr val="tx1"/>
                </a:solidFill>
              </a:rPr>
              <a:t>KepKa Bapedal 02/1998</a:t>
            </a:r>
          </a:p>
        </p:txBody>
      </p:sp>
      <p:sp>
        <p:nvSpPr>
          <p:cNvPr id="15380" name="TextBox 58"/>
          <p:cNvSpPr txBox="1">
            <a:spLocks noChangeArrowheads="1"/>
          </p:cNvSpPr>
          <p:nvPr/>
        </p:nvSpPr>
        <p:spPr bwMode="auto">
          <a:xfrm>
            <a:off x="4220308" y="5602288"/>
            <a:ext cx="1969477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 b="1">
                <a:solidFill>
                  <a:schemeClr val="tx1"/>
                </a:solidFill>
              </a:rPr>
              <a:t>Kemitraan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chemeClr val="tx1"/>
                </a:solidFill>
              </a:rPr>
              <a:t>KepKa Bapedal 03/1998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chemeClr val="tx1"/>
                </a:solidFill>
              </a:rPr>
              <a:t>KepKa Bapedal 04/1998</a:t>
            </a:r>
          </a:p>
        </p:txBody>
      </p:sp>
      <p:sp>
        <p:nvSpPr>
          <p:cNvPr id="15381" name="TextBox 59"/>
          <p:cNvSpPr txBox="1">
            <a:spLocks noChangeArrowheads="1"/>
          </p:cNvSpPr>
          <p:nvPr/>
        </p:nvSpPr>
        <p:spPr bwMode="auto">
          <a:xfrm>
            <a:off x="1688123" y="5786438"/>
            <a:ext cx="1969477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 b="1">
                <a:solidFill>
                  <a:schemeClr val="tx1"/>
                </a:solidFill>
              </a:rPr>
              <a:t>Pemanfaatan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chemeClr val="tx1"/>
                </a:solidFill>
              </a:rPr>
              <a:t>PerMenLH 02/2008</a:t>
            </a:r>
          </a:p>
        </p:txBody>
      </p:sp>
      <p:cxnSp>
        <p:nvCxnSpPr>
          <p:cNvPr id="15382" name="Straight Connector 61"/>
          <p:cNvCxnSpPr>
            <a:cxnSpLocks noChangeShapeType="1"/>
            <a:stCxn id="15368" idx="2"/>
            <a:endCxn id="15370" idx="0"/>
          </p:cNvCxnSpPr>
          <p:nvPr/>
        </p:nvCxnSpPr>
        <p:spPr bwMode="auto">
          <a:xfrm rot="5400000">
            <a:off x="4894691" y="1975767"/>
            <a:ext cx="620713" cy="2931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5383" name="Straight Connector 62"/>
          <p:cNvCxnSpPr>
            <a:cxnSpLocks noChangeShapeType="1"/>
          </p:cNvCxnSpPr>
          <p:nvPr/>
        </p:nvCxnSpPr>
        <p:spPr bwMode="auto">
          <a:xfrm>
            <a:off x="2672862" y="1979614"/>
            <a:ext cx="5064369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15384" name="Straight Connector 67"/>
          <p:cNvCxnSpPr>
            <a:cxnSpLocks noChangeShapeType="1"/>
            <a:endCxn id="15369" idx="0"/>
          </p:cNvCxnSpPr>
          <p:nvPr/>
        </p:nvCxnSpPr>
        <p:spPr bwMode="auto">
          <a:xfrm rot="5400000">
            <a:off x="2520462" y="2133723"/>
            <a:ext cx="304800" cy="2931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5385" name="Straight Connector 71"/>
          <p:cNvCxnSpPr>
            <a:cxnSpLocks noChangeShapeType="1"/>
            <a:endCxn id="15371" idx="0"/>
          </p:cNvCxnSpPr>
          <p:nvPr/>
        </p:nvCxnSpPr>
        <p:spPr bwMode="auto">
          <a:xfrm rot="5400000">
            <a:off x="7584832" y="2133723"/>
            <a:ext cx="304800" cy="2931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5386" name="Straight Connector 78"/>
          <p:cNvCxnSpPr>
            <a:cxnSpLocks noChangeShapeType="1"/>
            <a:stCxn id="21" idx="2"/>
            <a:endCxn id="49" idx="0"/>
          </p:cNvCxnSpPr>
          <p:nvPr/>
        </p:nvCxnSpPr>
        <p:spPr bwMode="auto">
          <a:xfrm rot="5400000">
            <a:off x="5052647" y="3124323"/>
            <a:ext cx="304800" cy="2931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5387" name="TextBox 57"/>
          <p:cNvSpPr txBox="1">
            <a:spLocks noChangeArrowheads="1"/>
          </p:cNvSpPr>
          <p:nvPr/>
        </p:nvSpPr>
        <p:spPr bwMode="auto">
          <a:xfrm>
            <a:off x="6752492" y="5024438"/>
            <a:ext cx="1969477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 b="1">
                <a:solidFill>
                  <a:schemeClr val="tx1"/>
                </a:solidFill>
              </a:rPr>
              <a:t>Pengangkutan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chemeClr val="tx1"/>
                </a:solidFill>
              </a:rPr>
              <a:t>KepDirJen HubDar 725/2004</a:t>
            </a:r>
          </a:p>
        </p:txBody>
      </p:sp>
    </p:spTree>
    <p:extLst>
      <p:ext uri="{BB962C8B-B14F-4D97-AF65-F5344CB8AC3E}">
        <p14:creationId xmlns:p14="http://schemas.microsoft.com/office/powerpoint/2010/main" xmlns="" val="409182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AutoShape 4"/>
          <p:cNvSpPr>
            <a:spLocks noGrp="1" noChangeArrowheads="1"/>
          </p:cNvSpPr>
          <p:nvPr>
            <p:ph type="ctrTitle"/>
          </p:nvPr>
        </p:nvSpPr>
        <p:spPr>
          <a:xfrm>
            <a:off x="3330179" y="1052514"/>
            <a:ext cx="2322909" cy="1241822"/>
          </a:xfrm>
          <a:prstGeom prst="downArrowCallout">
            <a:avLst>
              <a:gd name="adj1" fmla="val 46764"/>
              <a:gd name="adj2" fmla="val 46764"/>
              <a:gd name="adj3" fmla="val 16667"/>
              <a:gd name="adj4" fmla="val 66667"/>
            </a:avLst>
          </a:prstGeom>
          <a:solidFill>
            <a:schemeClr val="bg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d-ID" altLang="en-US" sz="2700" b="1"/>
              <a:t>BENDA</a:t>
            </a:r>
            <a:br>
              <a:rPr lang="id-ID" altLang="en-US" sz="2700" b="1"/>
            </a:br>
            <a:r>
              <a:rPr lang="id-ID" altLang="en-US" sz="2700" b="1"/>
              <a:t>TAJAM</a:t>
            </a:r>
            <a:endParaRPr lang="en-GB" altLang="en-US" sz="2700" b="1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2492896"/>
            <a:ext cx="6750174" cy="3024188"/>
          </a:xfrm>
        </p:spPr>
        <p:txBody>
          <a:bodyPr/>
          <a:lstStyle/>
          <a:p>
            <a:pPr algn="l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2100" dirty="0" err="1"/>
              <a:t>Hindari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menutup</a:t>
            </a:r>
            <a:r>
              <a:rPr lang="en-US" altLang="en-US" sz="2100" dirty="0"/>
              <a:t> </a:t>
            </a:r>
            <a:r>
              <a:rPr lang="en-US" altLang="en-US" sz="2100" dirty="0" err="1"/>
              <a:t>kembali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jarum</a:t>
            </a:r>
            <a:r>
              <a:rPr lang="en-US" altLang="en-US" sz="2100" dirty="0"/>
              <a:t> yang </a:t>
            </a:r>
            <a:r>
              <a:rPr lang="en-US" altLang="en-US" sz="2100" dirty="0" err="1"/>
              <a:t>sudah</a:t>
            </a:r>
            <a:r>
              <a:rPr lang="en-US" altLang="en-US" sz="2100" dirty="0"/>
              <a:t> </a:t>
            </a:r>
            <a:endParaRPr lang="id-ID" altLang="en-US" sz="2100" dirty="0"/>
          </a:p>
          <a:p>
            <a:pPr algn="l">
              <a:lnSpc>
                <a:spcPct val="90000"/>
              </a:lnSpc>
            </a:pPr>
            <a:r>
              <a:rPr lang="id-ID" altLang="en-US" sz="2100" dirty="0"/>
              <a:t>  </a:t>
            </a:r>
            <a:r>
              <a:rPr lang="en-US" altLang="en-US" sz="2100" dirty="0" err="1"/>
              <a:t>digunakan</a:t>
            </a:r>
            <a:endParaRPr lang="en-US" altLang="en-US" sz="2100" dirty="0"/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2100" dirty="0" err="1"/>
              <a:t>Menghindari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melepas</a:t>
            </a:r>
            <a:r>
              <a:rPr lang="en-US" altLang="en-US" sz="2100" dirty="0"/>
              <a:t> </a:t>
            </a:r>
            <a:r>
              <a:rPr lang="en-US" altLang="en-US" sz="2100" dirty="0" err="1"/>
              <a:t>jarum</a:t>
            </a:r>
            <a:r>
              <a:rPr lang="en-US" altLang="en-US" sz="2100" dirty="0"/>
              <a:t> yang </a:t>
            </a:r>
            <a:r>
              <a:rPr lang="en-US" altLang="en-US" sz="2100" dirty="0" err="1"/>
              <a:t>telah</a:t>
            </a:r>
            <a:r>
              <a:rPr lang="en-US" altLang="en-US" sz="2100" dirty="0"/>
              <a:t> </a:t>
            </a:r>
            <a:endParaRPr lang="id-ID" altLang="en-US" sz="2100" dirty="0"/>
          </a:p>
          <a:p>
            <a:pPr algn="l">
              <a:lnSpc>
                <a:spcPct val="90000"/>
              </a:lnSpc>
            </a:pPr>
            <a:r>
              <a:rPr lang="id-ID" altLang="en-US" sz="2100" dirty="0"/>
              <a:t>  </a:t>
            </a:r>
            <a:r>
              <a:rPr lang="en-US" altLang="en-US" sz="2100" dirty="0" err="1"/>
              <a:t>digunakan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dari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spuit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sekali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pakai</a:t>
            </a:r>
            <a:r>
              <a:rPr lang="en-US" altLang="en-US" sz="2100" dirty="0"/>
              <a:t>.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2100" dirty="0" err="1"/>
              <a:t>Hindari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membengkokan</a:t>
            </a:r>
            <a:r>
              <a:rPr lang="en-US" altLang="en-US" sz="2100" dirty="0"/>
              <a:t>, </a:t>
            </a:r>
            <a:r>
              <a:rPr lang="en-US" altLang="en-US" sz="2100" dirty="0" err="1"/>
              <a:t>menghancurkan</a:t>
            </a:r>
            <a:r>
              <a:rPr lang="en-US" altLang="en-US" sz="2100" dirty="0"/>
              <a:t>, </a:t>
            </a:r>
            <a:endParaRPr lang="id-ID" altLang="en-US" sz="2100" dirty="0"/>
          </a:p>
          <a:p>
            <a:pPr algn="l">
              <a:lnSpc>
                <a:spcPct val="90000"/>
              </a:lnSpc>
            </a:pPr>
            <a:r>
              <a:rPr lang="id-ID" altLang="en-US" sz="2100" dirty="0"/>
              <a:t>   </a:t>
            </a:r>
            <a:r>
              <a:rPr lang="en-US" altLang="en-US" sz="2100" dirty="0" err="1"/>
              <a:t>atau</a:t>
            </a:r>
            <a:r>
              <a:rPr lang="en-US" altLang="en-US" sz="2100" dirty="0"/>
              <a:t> </a:t>
            </a:r>
            <a:r>
              <a:rPr lang="en-US" altLang="en-US" sz="2100" dirty="0" err="1"/>
              <a:t>memanipulasi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jarum</a:t>
            </a:r>
            <a:r>
              <a:rPr lang="en-US" altLang="en-US" sz="2100" dirty="0"/>
              <a:t> </a:t>
            </a:r>
            <a:r>
              <a:rPr lang="en-US" altLang="en-US" sz="2100" dirty="0" err="1"/>
              <a:t>dengan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tangan</a:t>
            </a:r>
            <a:r>
              <a:rPr lang="en-US" altLang="en-US" sz="2100" dirty="0"/>
              <a:t>.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2100" dirty="0" err="1"/>
              <a:t>Masukan</a:t>
            </a:r>
            <a:r>
              <a:rPr lang="en-US" altLang="en-US" sz="2100" dirty="0"/>
              <a:t> instrument </a:t>
            </a:r>
            <a:r>
              <a:rPr lang="en-US" altLang="en-US" sz="2100" dirty="0" err="1"/>
              <a:t>tajam</a:t>
            </a:r>
            <a:r>
              <a:rPr lang="en-US" altLang="en-US" sz="2100" dirty="0"/>
              <a:t> </a:t>
            </a:r>
            <a:r>
              <a:rPr lang="en-US" altLang="en-US" sz="2100" dirty="0" err="1"/>
              <a:t>kedalam</a:t>
            </a:r>
            <a:r>
              <a:rPr lang="en-US" altLang="en-US" sz="2100" dirty="0"/>
              <a:t> </a:t>
            </a:r>
            <a:r>
              <a:rPr lang="en-US" altLang="en-US" sz="2100" dirty="0" err="1"/>
              <a:t>wadah</a:t>
            </a:r>
            <a:r>
              <a:rPr lang="en-US" altLang="en-US" sz="2100" dirty="0"/>
              <a:t> </a:t>
            </a:r>
            <a:endParaRPr lang="id-ID" altLang="en-US" sz="2100" dirty="0"/>
          </a:p>
          <a:p>
            <a:pPr algn="l">
              <a:lnSpc>
                <a:spcPct val="90000"/>
              </a:lnSpc>
            </a:pPr>
            <a:r>
              <a:rPr lang="id-ID" altLang="en-US" sz="2100" dirty="0"/>
              <a:t>   </a:t>
            </a:r>
            <a:r>
              <a:rPr lang="en-US" altLang="en-US" sz="2100" dirty="0"/>
              <a:t>yang </a:t>
            </a:r>
            <a:r>
              <a:rPr lang="en-US" altLang="en-US" sz="2100" dirty="0" err="1"/>
              <a:t>tahan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tusukan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dan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tahan</a:t>
            </a:r>
            <a:r>
              <a:rPr lang="en-US" altLang="en-US" sz="2100" dirty="0"/>
              <a:t> air.</a:t>
            </a:r>
            <a:endParaRPr lang="en-GB" altLang="en-US" sz="21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GB" alt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18992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3330179" y="1052514"/>
            <a:ext cx="2322909" cy="1241822"/>
          </a:xfrm>
          <a:prstGeom prst="downArrowCallout">
            <a:avLst>
              <a:gd name="adj1" fmla="val 46764"/>
              <a:gd name="adj2" fmla="val 46764"/>
              <a:gd name="adj3" fmla="val 16667"/>
              <a:gd name="adj4" fmla="val 6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altLang="en-US" sz="2100" b="1">
                <a:effectLst/>
              </a:rPr>
              <a:t>KEBERSIHAN</a:t>
            </a:r>
            <a:br>
              <a:rPr lang="id-ID" altLang="en-US" sz="2100" b="1">
                <a:effectLst/>
              </a:rPr>
            </a:br>
            <a:r>
              <a:rPr lang="id-ID" altLang="en-US" sz="2100" b="1">
                <a:effectLst/>
              </a:rPr>
              <a:t>LINGKUNGAN</a:t>
            </a:r>
            <a:endParaRPr lang="en-GB" altLang="en-US" sz="2100" b="1">
              <a:effectLst/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91333" y="2492896"/>
            <a:ext cx="4800600" cy="2466975"/>
          </a:xfrm>
        </p:spPr>
        <p:txBody>
          <a:bodyPr/>
          <a:lstStyle/>
          <a:p>
            <a:pPr algn="l"/>
            <a:r>
              <a:rPr lang="en-US" altLang="en-US" sz="2800" dirty="0" err="1" smtClean="0"/>
              <a:t>Bersihkan</a:t>
            </a:r>
            <a:r>
              <a:rPr lang="en-US" altLang="en-US" sz="2800" dirty="0" smtClean="0"/>
              <a:t>, </a:t>
            </a:r>
            <a:r>
              <a:rPr lang="id-ID" altLang="en-US" sz="2800" dirty="0" smtClean="0"/>
              <a:t>r</a:t>
            </a:r>
            <a:r>
              <a:rPr lang="en-US" altLang="en-US" sz="2800" dirty="0" err="1" smtClean="0"/>
              <a:t>awat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id-ID" altLang="en-US" sz="2800" dirty="0" smtClean="0"/>
              <a:t>d</a:t>
            </a:r>
            <a:r>
              <a:rPr lang="en-US" altLang="en-US" sz="2800" dirty="0" err="1" smtClean="0"/>
              <a:t>esinfeksi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alat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perlengkapan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dalam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ruang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perawatan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pasien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secara</a:t>
            </a:r>
            <a:r>
              <a:rPr lang="en-US" altLang="en-US" sz="2800" dirty="0" smtClean="0"/>
              <a:t> </a:t>
            </a:r>
            <a:r>
              <a:rPr lang="id-ID" altLang="en-US" sz="2800" dirty="0" smtClean="0"/>
              <a:t>r</a:t>
            </a:r>
            <a:r>
              <a:rPr lang="en-US" altLang="en-US" sz="2800" dirty="0" err="1" smtClean="0"/>
              <a:t>utin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setiap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hari</a:t>
            </a:r>
            <a:r>
              <a:rPr lang="en-US" altLang="en-US" sz="2800" dirty="0" smtClean="0"/>
              <a:t> </a:t>
            </a: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35379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3330179" y="1052514"/>
            <a:ext cx="2322909" cy="1241822"/>
          </a:xfrm>
          <a:prstGeom prst="downArrowCallout">
            <a:avLst>
              <a:gd name="adj1" fmla="val 46764"/>
              <a:gd name="adj2" fmla="val 46764"/>
              <a:gd name="adj3" fmla="val 16667"/>
              <a:gd name="adj4" fmla="val 6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altLang="en-US" sz="2100" b="1">
                <a:effectLst/>
              </a:rPr>
              <a:t>RESUSITASI</a:t>
            </a:r>
            <a:br>
              <a:rPr lang="id-ID" altLang="en-US" sz="2100" b="1">
                <a:effectLst/>
              </a:rPr>
            </a:br>
            <a:r>
              <a:rPr lang="id-ID" altLang="en-US" sz="2100" b="1">
                <a:effectLst/>
              </a:rPr>
              <a:t>PASIEN</a:t>
            </a:r>
            <a:endParaRPr lang="en-GB" altLang="en-US" sz="2100" b="1">
              <a:effectLst/>
            </a:endParaRPr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2636912"/>
            <a:ext cx="6060331" cy="2035969"/>
          </a:xfrm>
          <a:noFill/>
        </p:spPr>
        <p:txBody>
          <a:bodyPr/>
          <a:lstStyle/>
          <a:p>
            <a:pPr algn="l"/>
            <a:r>
              <a:rPr lang="id-ID" altLang="en-US" dirty="0"/>
              <a:t>  </a:t>
            </a:r>
            <a:r>
              <a:rPr lang="en-GB" altLang="en-US" dirty="0" err="1"/>
              <a:t>Gunakan</a:t>
            </a:r>
            <a:r>
              <a:rPr lang="en-GB" altLang="en-US" dirty="0"/>
              <a:t> </a:t>
            </a:r>
            <a:r>
              <a:rPr lang="en-GB" altLang="en-US" dirty="0" err="1"/>
              <a:t>penghubung</a:t>
            </a:r>
            <a:r>
              <a:rPr lang="en-GB" altLang="en-US" dirty="0"/>
              <a:t> </a:t>
            </a:r>
            <a:r>
              <a:rPr lang="en-GB" altLang="en-US" dirty="0" err="1"/>
              <a:t>mulut</a:t>
            </a:r>
            <a:r>
              <a:rPr lang="en-GB" altLang="en-US" dirty="0"/>
              <a:t> </a:t>
            </a:r>
            <a:endParaRPr lang="id-ID" altLang="en-US" dirty="0"/>
          </a:p>
          <a:p>
            <a:pPr algn="l"/>
            <a:r>
              <a:rPr lang="id-ID" altLang="en-US" dirty="0"/>
              <a:t> </a:t>
            </a:r>
            <a:r>
              <a:rPr lang="en-GB" altLang="en-US" dirty="0" err="1"/>
              <a:t>untuk</a:t>
            </a:r>
            <a:r>
              <a:rPr lang="en-GB" altLang="en-US" dirty="0"/>
              <a:t> </a:t>
            </a:r>
            <a:r>
              <a:rPr lang="en-GB" altLang="en-US" dirty="0" err="1"/>
              <a:t>resusitasi</a:t>
            </a:r>
            <a:r>
              <a:rPr lang="en-GB" altLang="en-US" dirty="0"/>
              <a:t> </a:t>
            </a:r>
            <a:r>
              <a:rPr lang="en-GB" altLang="en-US" dirty="0" err="1"/>
              <a:t>mulut</a:t>
            </a:r>
            <a:r>
              <a:rPr lang="en-GB" altLang="en-US" dirty="0"/>
              <a:t> </a:t>
            </a:r>
            <a:r>
              <a:rPr lang="en-GB" altLang="en-US" dirty="0" err="1"/>
              <a:t>kemulut</a:t>
            </a:r>
            <a:r>
              <a:rPr lang="en-GB" altLang="en-US" dirty="0"/>
              <a:t> </a:t>
            </a:r>
            <a:r>
              <a:rPr lang="id-ID" altLang="en-US" dirty="0"/>
              <a:t>   </a:t>
            </a:r>
          </a:p>
          <a:p>
            <a:pPr algn="l"/>
            <a:r>
              <a:rPr lang="id-ID" altLang="en-US" dirty="0"/>
              <a:t>          </a:t>
            </a:r>
            <a:r>
              <a:rPr lang="en-GB" altLang="en-US" dirty="0" err="1"/>
              <a:t>secara</a:t>
            </a:r>
            <a:r>
              <a:rPr lang="en-GB" altLang="en-US" dirty="0"/>
              <a:t>  </a:t>
            </a:r>
            <a:r>
              <a:rPr lang="en-GB" altLang="en-US" dirty="0" err="1"/>
              <a:t>langsung</a:t>
            </a:r>
            <a:r>
              <a:rPr lang="id-ID" altLang="en-US" dirty="0"/>
              <a:t>  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7322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3330179" y="1052514"/>
            <a:ext cx="2322909" cy="1241822"/>
          </a:xfrm>
          <a:prstGeom prst="downArrowCallout">
            <a:avLst>
              <a:gd name="adj1" fmla="val 46764"/>
              <a:gd name="adj2" fmla="val 46764"/>
              <a:gd name="adj3" fmla="val 16667"/>
              <a:gd name="adj4" fmla="val 6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altLang="en-US" sz="2100" b="1">
                <a:effectLst/>
              </a:rPr>
              <a:t>PENEMPATAN</a:t>
            </a:r>
            <a:br>
              <a:rPr lang="id-ID" altLang="en-US" sz="2100" b="1">
                <a:effectLst/>
              </a:rPr>
            </a:br>
            <a:r>
              <a:rPr lang="id-ID" altLang="en-US" sz="2100" b="1">
                <a:effectLst/>
              </a:rPr>
              <a:t>PASIEN</a:t>
            </a:r>
            <a:endParaRPr lang="en-GB" altLang="en-US" sz="2100" b="1">
              <a:effectLst/>
            </a:endParaRP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195513" y="2619375"/>
            <a:ext cx="4800600" cy="2143125"/>
          </a:xfrm>
        </p:spPr>
        <p:txBody>
          <a:bodyPr/>
          <a:lstStyle/>
          <a:p>
            <a:r>
              <a:rPr lang="en-US" altLang="en-US"/>
              <a:t>Isolasi pasien yang </a:t>
            </a:r>
            <a:r>
              <a:rPr lang="id-ID" altLang="en-US"/>
              <a:t>memiliki penyakit menular</a:t>
            </a:r>
            <a:r>
              <a:rPr lang="en-US" altLang="en-US"/>
              <a:t> dalam ruangan terpisah/ khusus ( isolasi )</a:t>
            </a:r>
            <a:endParaRPr lang="en-GB" altLang="en-US"/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67256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AutoShape 4"/>
          <p:cNvSpPr>
            <a:spLocks noChangeArrowheads="1"/>
          </p:cNvSpPr>
          <p:nvPr/>
        </p:nvSpPr>
        <p:spPr bwMode="auto">
          <a:xfrm>
            <a:off x="1494235" y="857250"/>
            <a:ext cx="6048375" cy="5143500"/>
          </a:xfrm>
          <a:prstGeom prst="horizontalScroll">
            <a:avLst>
              <a:gd name="adj" fmla="val 12500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2100" dirty="0"/>
          </a:p>
          <a:p>
            <a:endParaRPr lang="id-ID" altLang="en-US" sz="2100" dirty="0"/>
          </a:p>
          <a:p>
            <a:endParaRPr lang="id-ID" altLang="en-US" sz="2100" dirty="0"/>
          </a:p>
          <a:p>
            <a:endParaRPr lang="id-ID" altLang="en-US" sz="2100" dirty="0"/>
          </a:p>
          <a:p>
            <a:endParaRPr lang="id-ID" altLang="en-US" sz="2100" dirty="0"/>
          </a:p>
          <a:p>
            <a:endParaRPr lang="id-ID" altLang="en-US" sz="2100" dirty="0"/>
          </a:p>
          <a:p>
            <a:endParaRPr lang="id-ID" altLang="en-US" sz="2100" dirty="0"/>
          </a:p>
          <a:p>
            <a:endParaRPr lang="id-ID" altLang="en-US" sz="2100" dirty="0"/>
          </a:p>
          <a:p>
            <a:endParaRPr lang="id-ID" altLang="en-US" sz="2100" dirty="0"/>
          </a:p>
          <a:p>
            <a:endParaRPr lang="id-ID" altLang="en-US" sz="2100" dirty="0"/>
          </a:p>
          <a:p>
            <a:endParaRPr lang="id-ID" altLang="en-US" sz="2100" dirty="0"/>
          </a:p>
          <a:p>
            <a:endParaRPr lang="id-ID" altLang="en-US" sz="2100" dirty="0"/>
          </a:p>
          <a:p>
            <a:endParaRPr lang="id-ID" altLang="en-US" sz="2100" dirty="0"/>
          </a:p>
          <a:p>
            <a:endParaRPr lang="id-ID" altLang="en-US" sz="2100" dirty="0"/>
          </a:p>
          <a:p>
            <a:endParaRPr lang="id-ID" altLang="en-US" sz="2100" dirty="0"/>
          </a:p>
          <a:p>
            <a:endParaRPr lang="id-ID" altLang="en-US" sz="2100" dirty="0"/>
          </a:p>
          <a:p>
            <a:r>
              <a:rPr lang="id-ID" altLang="en-US" sz="2100" b="1" dirty="0"/>
              <a:t>HAL-HAL YANG HARUS DIPERHATIKAN</a:t>
            </a:r>
          </a:p>
          <a:p>
            <a:endParaRPr lang="id-ID" altLang="en-US" sz="135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2100" dirty="0" err="1"/>
              <a:t>Perlakukan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pasien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dan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petugas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sebagai</a:t>
            </a:r>
            <a:r>
              <a:rPr lang="en-US" altLang="en-US" sz="2100" dirty="0"/>
              <a:t> </a:t>
            </a:r>
            <a:endParaRPr lang="id-ID" altLang="en-US" sz="2100" dirty="0"/>
          </a:p>
          <a:p>
            <a:pPr>
              <a:buFont typeface="Wingdings" panose="05000000000000000000" pitchFamily="2" charset="2"/>
              <a:buNone/>
            </a:pPr>
            <a:r>
              <a:rPr lang="id-ID" altLang="en-US" sz="2100" dirty="0"/>
              <a:t>   </a:t>
            </a:r>
            <a:r>
              <a:rPr lang="en-US" altLang="en-US" sz="2100" dirty="0" err="1"/>
              <a:t>Individu</a:t>
            </a:r>
            <a:r>
              <a:rPr lang="en-US" altLang="en-US" sz="2100" dirty="0"/>
              <a:t> </a:t>
            </a:r>
            <a:r>
              <a:rPr lang="en-US" altLang="en-US" sz="2100" dirty="0" err="1"/>
              <a:t>yan</a:t>
            </a:r>
            <a:r>
              <a:rPr lang="id-ID" altLang="en-US" sz="2100" dirty="0"/>
              <a:t>g </a:t>
            </a:r>
            <a:r>
              <a:rPr lang="en-US" altLang="en-US" sz="2100" dirty="0" err="1"/>
              <a:t>potensial</a:t>
            </a:r>
            <a:r>
              <a:rPr lang="en-US" altLang="en-US" sz="2100" dirty="0"/>
              <a:t> </a:t>
            </a:r>
            <a:r>
              <a:rPr lang="en-US" altLang="en-US" sz="2100" dirty="0" err="1"/>
              <a:t>menularkan</a:t>
            </a:r>
            <a:r>
              <a:rPr lang="en-US" altLang="en-US" sz="2100" dirty="0"/>
              <a:t> </a:t>
            </a:r>
            <a:endParaRPr lang="id-ID" altLang="en-US" sz="2100" dirty="0"/>
          </a:p>
          <a:p>
            <a:pPr>
              <a:buFont typeface="Wingdings" panose="05000000000000000000" pitchFamily="2" charset="2"/>
              <a:buNone/>
            </a:pPr>
            <a:r>
              <a:rPr lang="id-ID" altLang="en-US" sz="2100" dirty="0"/>
              <a:t>   </a:t>
            </a:r>
            <a:r>
              <a:rPr lang="en-US" altLang="en-US" sz="2100" dirty="0" err="1"/>
              <a:t>dan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rentan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terhadap</a:t>
            </a:r>
            <a:r>
              <a:rPr lang="en-US" altLang="en-US" sz="2100" dirty="0"/>
              <a:t> </a:t>
            </a:r>
            <a:r>
              <a:rPr lang="id-ID" altLang="en-US" sz="2100" dirty="0"/>
              <a:t> </a:t>
            </a:r>
            <a:r>
              <a:rPr lang="en-US" altLang="en-US" sz="2100" dirty="0" err="1"/>
              <a:t>infeksi</a:t>
            </a:r>
            <a:endParaRPr lang="en-US" altLang="en-US" sz="21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2100" dirty="0" err="1"/>
              <a:t>Cuci</a:t>
            </a:r>
            <a:r>
              <a:rPr lang="id-ID" altLang="en-US" sz="2100" dirty="0"/>
              <a:t> </a:t>
            </a:r>
            <a:r>
              <a:rPr lang="en-US" altLang="en-US" sz="2100" dirty="0" err="1"/>
              <a:t>tangan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adalah</a:t>
            </a:r>
            <a:r>
              <a:rPr lang="en-US" altLang="en-US" sz="2100" dirty="0"/>
              <a:t> </a:t>
            </a:r>
            <a:r>
              <a:rPr lang="en-US" altLang="en-US" sz="2100" dirty="0" err="1"/>
              <a:t>prosedur</a:t>
            </a:r>
            <a:r>
              <a:rPr lang="en-US" altLang="en-US" sz="2100" dirty="0"/>
              <a:t> </a:t>
            </a:r>
            <a:r>
              <a:rPr lang="en-US" altLang="en-US" sz="2100" dirty="0" err="1"/>
              <a:t>penting</a:t>
            </a:r>
            <a:r>
              <a:rPr lang="en-US" altLang="en-US" sz="2100" dirty="0"/>
              <a:t> </a:t>
            </a:r>
            <a:r>
              <a:rPr lang="en-US" altLang="en-US" sz="2100" dirty="0" err="1"/>
              <a:t>untuk</a:t>
            </a:r>
            <a:r>
              <a:rPr lang="en-US" altLang="en-US" sz="2100" dirty="0"/>
              <a:t> </a:t>
            </a:r>
            <a:endParaRPr lang="id-ID" altLang="en-US" sz="2100" dirty="0"/>
          </a:p>
          <a:p>
            <a:pPr>
              <a:buFont typeface="Wingdings" panose="05000000000000000000" pitchFamily="2" charset="2"/>
              <a:buNone/>
            </a:pPr>
            <a:r>
              <a:rPr lang="id-ID" altLang="en-US" sz="2100" dirty="0"/>
              <a:t>   </a:t>
            </a:r>
            <a:r>
              <a:rPr lang="en-US" altLang="en-US" sz="2100" dirty="0" err="1"/>
              <a:t>mencegah</a:t>
            </a:r>
            <a:r>
              <a:rPr lang="en-US" altLang="en-US" sz="2100" dirty="0"/>
              <a:t> </a:t>
            </a:r>
            <a:r>
              <a:rPr lang="en-US" altLang="en-US" sz="2100" dirty="0" err="1"/>
              <a:t>pencemaran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silang</a:t>
            </a:r>
            <a:r>
              <a:rPr lang="en-US" altLang="en-US" sz="2100" dirty="0"/>
              <a:t>.</a:t>
            </a:r>
            <a:endParaRPr lang="id-ID" altLang="en-US" sz="21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2100" dirty="0" err="1"/>
              <a:t>Gunakan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sarung</a:t>
            </a:r>
            <a:r>
              <a:rPr lang="en-US" altLang="en-US" sz="2100" dirty="0"/>
              <a:t> </a:t>
            </a:r>
            <a:r>
              <a:rPr lang="en-US" altLang="en-US" sz="2100" dirty="0" err="1"/>
              <a:t>tangan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pada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kedua</a:t>
            </a:r>
            <a:r>
              <a:rPr lang="en-US" altLang="en-US" sz="2100" dirty="0"/>
              <a:t> </a:t>
            </a:r>
            <a:endParaRPr lang="id-ID" altLang="en-US" sz="2100" dirty="0"/>
          </a:p>
          <a:p>
            <a:pPr>
              <a:buFont typeface="Wingdings" panose="05000000000000000000" pitchFamily="2" charset="2"/>
              <a:buNone/>
            </a:pPr>
            <a:r>
              <a:rPr lang="id-ID" altLang="en-US" sz="2100" dirty="0"/>
              <a:t>   </a:t>
            </a:r>
            <a:r>
              <a:rPr lang="en-US" altLang="en-US" sz="2100" dirty="0" err="1"/>
              <a:t>tangan</a:t>
            </a:r>
            <a:endParaRPr lang="en-US" altLang="en-US" sz="21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2100" dirty="0" err="1"/>
              <a:t>Gunakan</a:t>
            </a:r>
            <a:r>
              <a:rPr lang="en-US" altLang="en-US" sz="2100" dirty="0"/>
              <a:t> APD ( </a:t>
            </a:r>
            <a:r>
              <a:rPr lang="en-US" altLang="en-US" sz="2100" dirty="0" err="1"/>
              <a:t>Alat</a:t>
            </a:r>
            <a:r>
              <a:rPr lang="en-US" altLang="en-US" sz="2100" dirty="0"/>
              <a:t> </a:t>
            </a:r>
            <a:r>
              <a:rPr lang="en-US" altLang="en-US" sz="2100" dirty="0" err="1"/>
              <a:t>Pelindung</a:t>
            </a:r>
            <a:r>
              <a:rPr lang="en-US" altLang="en-US" sz="2100" dirty="0"/>
              <a:t> </a:t>
            </a:r>
            <a:r>
              <a:rPr lang="en-US" altLang="en-US" sz="2100" dirty="0" err="1"/>
              <a:t>Diri</a:t>
            </a:r>
            <a:r>
              <a:rPr lang="id-ID" altLang="en-US" sz="2100" dirty="0"/>
              <a:t>)</a:t>
            </a:r>
          </a:p>
          <a:p>
            <a:pPr>
              <a:buFont typeface="Wingdings" panose="05000000000000000000" pitchFamily="2" charset="2"/>
              <a:buNone/>
            </a:pPr>
            <a:endParaRPr lang="id-ID" altLang="en-US" sz="2100" dirty="0"/>
          </a:p>
          <a:p>
            <a:pPr>
              <a:buFont typeface="Wingdings" panose="05000000000000000000" pitchFamily="2" charset="2"/>
              <a:buNone/>
            </a:pPr>
            <a:endParaRPr lang="id-ID" altLang="en-US" sz="2100" dirty="0"/>
          </a:p>
          <a:p>
            <a:pPr>
              <a:buFont typeface="Wingdings" panose="05000000000000000000" pitchFamily="2" charset="2"/>
              <a:buChar char="ü"/>
            </a:pPr>
            <a:endParaRPr lang="id-ID" altLang="en-US" dirty="0"/>
          </a:p>
          <a:p>
            <a:pPr>
              <a:buFont typeface="Wingdings" panose="05000000000000000000" pitchFamily="2" charset="2"/>
              <a:buChar char="ü"/>
            </a:pPr>
            <a:endParaRPr lang="id-ID" altLang="en-US" dirty="0"/>
          </a:p>
          <a:p>
            <a:pPr>
              <a:buFont typeface="Wingdings" panose="05000000000000000000" pitchFamily="2" charset="2"/>
              <a:buChar char="ü"/>
            </a:pPr>
            <a:endParaRPr lang="id-ID" altLang="en-US" dirty="0"/>
          </a:p>
          <a:p>
            <a:pPr>
              <a:buFont typeface="Wingdings" panose="05000000000000000000" pitchFamily="2" charset="2"/>
              <a:buChar char="ü"/>
            </a:pPr>
            <a:endParaRPr lang="id-ID" altLang="en-US" dirty="0"/>
          </a:p>
          <a:p>
            <a:pPr>
              <a:buFont typeface="Wingdings" panose="05000000000000000000" pitchFamily="2" charset="2"/>
              <a:buChar char="ü"/>
            </a:pPr>
            <a:endParaRPr lang="id-ID" altLang="en-US" dirty="0"/>
          </a:p>
          <a:p>
            <a:pPr>
              <a:buFont typeface="Wingdings" panose="05000000000000000000" pitchFamily="2" charset="2"/>
              <a:buChar char="ü"/>
            </a:pPr>
            <a:endParaRPr lang="id-ID" altLang="en-US" dirty="0"/>
          </a:p>
          <a:p>
            <a:pPr>
              <a:buFont typeface="Wingdings" panose="05000000000000000000" pitchFamily="2" charset="2"/>
              <a:buChar char="ü"/>
            </a:pPr>
            <a:endParaRPr lang="id-ID" altLang="en-US" dirty="0" smtClean="0"/>
          </a:p>
          <a:p>
            <a:endParaRPr lang="id-ID" altLang="en-US" dirty="0"/>
          </a:p>
          <a:p>
            <a:endParaRPr lang="id-ID" altLang="en-US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en-GB" altLang="en-US" sz="1350" dirty="0"/>
          </a:p>
        </p:txBody>
      </p:sp>
    </p:spTree>
    <p:extLst>
      <p:ext uri="{BB962C8B-B14F-4D97-AF65-F5344CB8AC3E}">
        <p14:creationId xmlns:p14="http://schemas.microsoft.com/office/powerpoint/2010/main" xmlns="" val="39722812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AutoShape 6"/>
          <p:cNvSpPr>
            <a:spLocks noChangeArrowheads="1"/>
          </p:cNvSpPr>
          <p:nvPr/>
        </p:nvSpPr>
        <p:spPr bwMode="auto">
          <a:xfrm>
            <a:off x="1143001" y="857250"/>
            <a:ext cx="6561535" cy="5143500"/>
          </a:xfrm>
          <a:prstGeom prst="horizontalScroll">
            <a:avLst>
              <a:gd name="adj" fmla="val 12500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2400" dirty="0"/>
          </a:p>
          <a:p>
            <a:endParaRPr lang="id-ID" altLang="en-US" sz="2400" dirty="0"/>
          </a:p>
          <a:p>
            <a:endParaRPr lang="id-ID" altLang="en-US" sz="2400" dirty="0"/>
          </a:p>
          <a:p>
            <a:endParaRPr lang="id-ID" altLang="en-US" sz="2400" dirty="0"/>
          </a:p>
          <a:p>
            <a:endParaRPr lang="id-ID" altLang="en-US" sz="2400" dirty="0"/>
          </a:p>
          <a:p>
            <a:endParaRPr lang="id-ID" altLang="en-US" sz="2400" dirty="0"/>
          </a:p>
          <a:p>
            <a:endParaRPr lang="id-ID" altLang="en-US" sz="2400" dirty="0"/>
          </a:p>
          <a:p>
            <a:r>
              <a:rPr lang="id-ID" altLang="en-US" sz="2400" dirty="0"/>
              <a:t>Lanjutan.......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2100" dirty="0" err="1"/>
              <a:t>Gunakan</a:t>
            </a:r>
            <a:r>
              <a:rPr lang="en-US" altLang="en-US" sz="2100" dirty="0"/>
              <a:t> anti </a:t>
            </a:r>
            <a:r>
              <a:rPr lang="en-US" altLang="en-US" sz="2100" dirty="0" err="1" smtClean="0"/>
              <a:t>septik</a:t>
            </a:r>
            <a:r>
              <a:rPr lang="en-US" altLang="en-US" sz="2100" dirty="0" smtClean="0"/>
              <a:t> </a:t>
            </a:r>
            <a:r>
              <a:rPr lang="en-US" altLang="en-US" sz="2100" dirty="0" err="1"/>
              <a:t>berbasis</a:t>
            </a:r>
            <a:r>
              <a:rPr lang="en-US" altLang="en-US" sz="2100" dirty="0"/>
              <a:t> </a:t>
            </a:r>
            <a:r>
              <a:rPr lang="en-US" altLang="en-US" sz="2100" dirty="0" err="1" smtClean="0"/>
              <a:t>alkohol</a:t>
            </a:r>
            <a:r>
              <a:rPr lang="en-US" altLang="en-US" sz="2100" dirty="0" smtClean="0"/>
              <a:t> </a:t>
            </a:r>
            <a:r>
              <a:rPr lang="en-US" altLang="en-US" sz="2100" dirty="0" err="1"/>
              <a:t>untuk</a:t>
            </a:r>
            <a:r>
              <a:rPr lang="en-US" altLang="en-US" sz="2100" dirty="0"/>
              <a:t> </a:t>
            </a:r>
            <a:endParaRPr lang="id-ID" altLang="en-US" sz="2100" dirty="0"/>
          </a:p>
          <a:p>
            <a:pPr>
              <a:buFont typeface="Wingdings" panose="05000000000000000000" pitchFamily="2" charset="2"/>
              <a:buNone/>
            </a:pPr>
            <a:r>
              <a:rPr lang="id-ID" altLang="en-US" sz="2100" dirty="0"/>
              <a:t>    </a:t>
            </a:r>
            <a:r>
              <a:rPr lang="en-US" altLang="en-US" sz="2100" dirty="0" err="1"/>
              <a:t>membersihkan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kulit</a:t>
            </a:r>
            <a:endParaRPr lang="en-US" altLang="en-US" sz="21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2100" dirty="0" err="1"/>
              <a:t>Terapkan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prosedur</a:t>
            </a:r>
            <a:r>
              <a:rPr lang="en-US" altLang="en-US" sz="2100" dirty="0"/>
              <a:t> </a:t>
            </a:r>
            <a:r>
              <a:rPr lang="en-US" altLang="en-US" sz="2100" dirty="0" err="1"/>
              <a:t>dan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cara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kerja</a:t>
            </a:r>
            <a:r>
              <a:rPr lang="en-US" altLang="en-US" sz="2100" dirty="0"/>
              <a:t> yang </a:t>
            </a:r>
            <a:r>
              <a:rPr lang="en-US" altLang="en-US" sz="2100" dirty="0" err="1"/>
              <a:t>aman</a:t>
            </a:r>
            <a:endParaRPr lang="en-US" altLang="en-US" sz="21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2100" dirty="0"/>
              <a:t>Proses </a:t>
            </a:r>
            <a:r>
              <a:rPr lang="en-US" altLang="en-US" sz="2100" dirty="0" err="1"/>
              <a:t>peralatan</a:t>
            </a:r>
            <a:r>
              <a:rPr lang="en-US" altLang="en-US" sz="2100" dirty="0"/>
              <a:t>, </a:t>
            </a:r>
            <a:r>
              <a:rPr lang="en-US" altLang="en-US" sz="2100" dirty="0" err="1"/>
              <a:t>sarung</a:t>
            </a:r>
            <a:r>
              <a:rPr lang="en-US" altLang="en-US" sz="2100" dirty="0"/>
              <a:t> tan</a:t>
            </a:r>
            <a:r>
              <a:rPr lang="id-ID" altLang="en-US" sz="2100" dirty="0"/>
              <a:t>g</a:t>
            </a:r>
            <a:r>
              <a:rPr lang="en-US" altLang="en-US" sz="2100" dirty="0"/>
              <a:t>an</a:t>
            </a:r>
            <a:r>
              <a:rPr lang="id-ID" altLang="en-US" sz="2100" dirty="0"/>
              <a:t> </a:t>
            </a:r>
            <a:r>
              <a:rPr lang="en-US" altLang="en-US" sz="2100" dirty="0" err="1"/>
              <a:t>dan</a:t>
            </a:r>
            <a:r>
              <a:rPr lang="en-US" altLang="en-US" sz="2100" dirty="0"/>
              <a:t> </a:t>
            </a:r>
            <a:endParaRPr lang="id-ID" altLang="en-US" sz="2100" dirty="0"/>
          </a:p>
          <a:p>
            <a:pPr>
              <a:buFont typeface="Wingdings" panose="05000000000000000000" pitchFamily="2" charset="2"/>
              <a:buNone/>
            </a:pPr>
            <a:r>
              <a:rPr lang="id-ID" altLang="en-US" sz="2100" dirty="0"/>
              <a:t>   </a:t>
            </a:r>
            <a:r>
              <a:rPr lang="en-US" altLang="en-US" sz="2100" dirty="0" err="1"/>
              <a:t>alat-alat</a:t>
            </a:r>
            <a:r>
              <a:rPr lang="en-US" altLang="en-US" sz="2100" dirty="0"/>
              <a:t> lain </a:t>
            </a:r>
            <a:r>
              <a:rPr lang="en-US" altLang="en-US" sz="2100" dirty="0" err="1"/>
              <a:t>dengan</a:t>
            </a:r>
            <a:r>
              <a:rPr lang="id-ID" altLang="en-US" sz="2100" dirty="0"/>
              <a:t> t</a:t>
            </a:r>
            <a:r>
              <a:rPr lang="en-US" altLang="en-US" sz="2100" dirty="0" err="1"/>
              <a:t>erlebih</a:t>
            </a:r>
            <a:r>
              <a:rPr lang="en-US" altLang="en-US" sz="2100" dirty="0"/>
              <a:t> </a:t>
            </a:r>
            <a:r>
              <a:rPr lang="en-US" altLang="en-US" sz="2100" dirty="0" err="1"/>
              <a:t>dahulu</a:t>
            </a:r>
            <a:r>
              <a:rPr lang="en-US" altLang="en-US" sz="2100" dirty="0"/>
              <a:t> </a:t>
            </a:r>
            <a:endParaRPr lang="id-ID" altLang="en-US" sz="2100" dirty="0"/>
          </a:p>
          <a:p>
            <a:pPr>
              <a:buFont typeface="Wingdings" panose="05000000000000000000" pitchFamily="2" charset="2"/>
              <a:buNone/>
            </a:pPr>
            <a:r>
              <a:rPr lang="id-ID" altLang="en-US" sz="2100" dirty="0"/>
              <a:t>   </a:t>
            </a:r>
            <a:r>
              <a:rPr lang="en-US" altLang="en-US" sz="2100" dirty="0" err="1"/>
              <a:t>melakuka</a:t>
            </a:r>
            <a:r>
              <a:rPr lang="id-ID" altLang="en-US" sz="2100" dirty="0"/>
              <a:t>n </a:t>
            </a:r>
            <a:r>
              <a:rPr lang="en-US" altLang="en-US" sz="2100" dirty="0" err="1"/>
              <a:t>dekontaminasi</a:t>
            </a:r>
            <a:r>
              <a:rPr lang="en-US" altLang="en-US" sz="2100" dirty="0"/>
              <a:t>, </a:t>
            </a:r>
            <a:r>
              <a:rPr lang="en-US" altLang="en-US" sz="2100" dirty="0" err="1"/>
              <a:t>pencucian</a:t>
            </a:r>
            <a:r>
              <a:rPr lang="id-ID" altLang="en-US" sz="2100" dirty="0"/>
              <a:t> </a:t>
            </a:r>
            <a:r>
              <a:rPr lang="en-US" altLang="en-US" sz="2100" dirty="0"/>
              <a:t>da</a:t>
            </a:r>
            <a:r>
              <a:rPr lang="id-ID" altLang="en-US" sz="2100" dirty="0"/>
              <a:t>n </a:t>
            </a:r>
          </a:p>
          <a:p>
            <a:pPr>
              <a:buFont typeface="Wingdings" panose="05000000000000000000" pitchFamily="2" charset="2"/>
              <a:buNone/>
            </a:pPr>
            <a:r>
              <a:rPr lang="id-ID" altLang="en-US" sz="2100" dirty="0"/>
              <a:t>   </a:t>
            </a:r>
            <a:r>
              <a:rPr lang="en-US" altLang="en-US" sz="2100" dirty="0" err="1"/>
              <a:t>sterilisasi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atau</a:t>
            </a:r>
            <a:r>
              <a:rPr lang="id-ID" altLang="en-US" sz="2100" dirty="0"/>
              <a:t> </a:t>
            </a:r>
            <a:r>
              <a:rPr lang="en-US" altLang="en-US" sz="2100" dirty="0" err="1"/>
              <a:t>desinfeksi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tingkat</a:t>
            </a:r>
            <a:r>
              <a:rPr lang="en-US" altLang="en-US" sz="2100" dirty="0"/>
              <a:t> </a:t>
            </a:r>
            <a:r>
              <a:rPr lang="en-US" altLang="en-US" sz="2100" dirty="0" err="1"/>
              <a:t>tinggi</a:t>
            </a:r>
            <a:r>
              <a:rPr lang="en-US" altLang="en-US" sz="2100" dirty="0"/>
              <a:t> </a:t>
            </a:r>
            <a:endParaRPr lang="id-ID" altLang="en-US" sz="2100" dirty="0"/>
          </a:p>
          <a:p>
            <a:pPr>
              <a:buFont typeface="Wingdings" panose="05000000000000000000" pitchFamily="2" charset="2"/>
              <a:buNone/>
            </a:pPr>
            <a:r>
              <a:rPr lang="id-ID" altLang="en-US" sz="2100" dirty="0"/>
              <a:t>   </a:t>
            </a:r>
            <a:r>
              <a:rPr lang="en-US" altLang="en-US" sz="2100" dirty="0" err="1"/>
              <a:t>sesuai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prosedur</a:t>
            </a:r>
            <a:endParaRPr lang="id-ID" altLang="en-US" sz="2100" dirty="0"/>
          </a:p>
          <a:p>
            <a:pPr>
              <a:buFont typeface="Wingdings" panose="05000000000000000000" pitchFamily="2" charset="2"/>
              <a:buChar char="ü"/>
            </a:pPr>
            <a:endParaRPr lang="id-ID" altLang="en-US" sz="2100" dirty="0"/>
          </a:p>
          <a:p>
            <a:endParaRPr lang="id-ID" altLang="en-US" sz="210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id-ID" altLang="en-US" sz="1350" dirty="0"/>
          </a:p>
          <a:p>
            <a:endParaRPr lang="en-GB" altLang="en-US" sz="1350" dirty="0"/>
          </a:p>
        </p:txBody>
      </p:sp>
    </p:spTree>
    <p:extLst>
      <p:ext uri="{BB962C8B-B14F-4D97-AF65-F5344CB8AC3E}">
        <p14:creationId xmlns:p14="http://schemas.microsoft.com/office/powerpoint/2010/main" xmlns="" val="14460468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85888" y="2888458"/>
            <a:ext cx="6172200" cy="1889522"/>
          </a:xfrm>
        </p:spPr>
        <p:txBody>
          <a:bodyPr/>
          <a:lstStyle/>
          <a:p>
            <a:pPr algn="l"/>
            <a:r>
              <a:rPr lang="en-GB" altLang="en-US" sz="2400" dirty="0" err="1"/>
              <a:t>Kewaspadaan</a:t>
            </a:r>
            <a:r>
              <a:rPr lang="en-GB" altLang="en-US" sz="2400" dirty="0"/>
              <a:t> </a:t>
            </a:r>
            <a:r>
              <a:rPr lang="en-GB" altLang="en-US" sz="2400" dirty="0" err="1"/>
              <a:t>berdasarkan</a:t>
            </a:r>
            <a:r>
              <a:rPr lang="en-GB" altLang="en-US" sz="2400" dirty="0"/>
              <a:t> </a:t>
            </a:r>
            <a:r>
              <a:rPr lang="en-GB" altLang="en-US" sz="2400" dirty="0" err="1"/>
              <a:t>transmisi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perlu</a:t>
            </a:r>
            <a:r>
              <a:rPr lang="en-GB" altLang="en-US" sz="2400" dirty="0"/>
              <a:t> </a:t>
            </a:r>
            <a:r>
              <a:rPr lang="en-GB" altLang="en-US" sz="2400" dirty="0" err="1"/>
              <a:t>dilakukan</a:t>
            </a:r>
            <a:r>
              <a:rPr lang="en-GB" altLang="en-US" sz="2400" dirty="0"/>
              <a:t> </a:t>
            </a:r>
            <a:r>
              <a:rPr lang="en-GB" altLang="en-US" sz="2400" dirty="0" err="1"/>
              <a:t>sebagai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tambahan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kewaspadaan</a:t>
            </a:r>
            <a:r>
              <a:rPr lang="en-GB" altLang="en-US" sz="2400" dirty="0"/>
              <a:t> </a:t>
            </a:r>
            <a:r>
              <a:rPr lang="en-GB" altLang="en-US" sz="2400" dirty="0" err="1"/>
              <a:t>standar</a:t>
            </a:r>
            <a:r>
              <a:rPr lang="id-ID" altLang="en-US" sz="2400" dirty="0"/>
              <a:t/>
            </a:r>
            <a:br>
              <a:rPr lang="id-ID" altLang="en-US" sz="2400" dirty="0"/>
            </a:br>
            <a:r>
              <a:rPr lang="en-GB" altLang="en-US" sz="2400" dirty="0"/>
              <a:t/>
            </a:r>
            <a:br>
              <a:rPr lang="en-GB" altLang="en-US" sz="2400" dirty="0"/>
            </a:br>
            <a:endParaRPr lang="en-GB" altLang="en-US" sz="2400" dirty="0"/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3059907" y="1160860"/>
            <a:ext cx="4589860" cy="971550"/>
          </a:xfrm>
          <a:prstGeom prst="wedgeEllipseCallout">
            <a:avLst>
              <a:gd name="adj1" fmla="val -29454"/>
              <a:gd name="adj2" fmla="val 91056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id-ID" altLang="en-US" b="1"/>
              <a:t>KEWASPADAAN</a:t>
            </a:r>
          </a:p>
          <a:p>
            <a:pPr algn="ctr"/>
            <a:r>
              <a:rPr lang="id-ID" altLang="en-US" b="1"/>
              <a:t>BERDASARKAN TRANSMISI</a:t>
            </a:r>
            <a:endParaRPr lang="en-GB" altLang="en-US" b="1"/>
          </a:p>
        </p:txBody>
      </p:sp>
    </p:spTree>
    <p:extLst>
      <p:ext uri="{BB962C8B-B14F-4D97-AF65-F5344CB8AC3E}">
        <p14:creationId xmlns:p14="http://schemas.microsoft.com/office/powerpoint/2010/main" xmlns="" val="394477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AutoShape 4"/>
          <p:cNvSpPr>
            <a:spLocks noChangeArrowheads="1"/>
          </p:cNvSpPr>
          <p:nvPr/>
        </p:nvSpPr>
        <p:spPr bwMode="auto">
          <a:xfrm rot="10800000">
            <a:off x="3707607" y="2402682"/>
            <a:ext cx="1835944" cy="1512094"/>
          </a:xfrm>
          <a:custGeom>
            <a:avLst/>
            <a:gdLst>
              <a:gd name="G0" fmla="+- 6171 0 0"/>
              <a:gd name="G1" fmla="+- 8640 0 0"/>
              <a:gd name="G2" fmla="+- 6171 0 0"/>
              <a:gd name="G3" fmla="+- 21600 0 6171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120 h 21600"/>
              <a:gd name="T4" fmla="*/ 10800 w 21600"/>
              <a:gd name="T5" fmla="*/ 18143 h 21600"/>
              <a:gd name="T6" fmla="*/ 21600 w 21600"/>
              <a:gd name="T7" fmla="*/ 1512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171" y="6171"/>
                </a:lnTo>
                <a:lnTo>
                  <a:pt x="8640" y="6171"/>
                </a:lnTo>
                <a:lnTo>
                  <a:pt x="8640" y="12096"/>
                </a:lnTo>
                <a:lnTo>
                  <a:pt x="4408" y="12096"/>
                </a:lnTo>
                <a:lnTo>
                  <a:pt x="4408" y="8639"/>
                </a:lnTo>
                <a:lnTo>
                  <a:pt x="0" y="15120"/>
                </a:lnTo>
                <a:lnTo>
                  <a:pt x="4408" y="21600"/>
                </a:lnTo>
                <a:lnTo>
                  <a:pt x="4408" y="18143"/>
                </a:lnTo>
                <a:lnTo>
                  <a:pt x="17192" y="18143"/>
                </a:lnTo>
                <a:lnTo>
                  <a:pt x="17192" y="21600"/>
                </a:lnTo>
                <a:lnTo>
                  <a:pt x="21600" y="15120"/>
                </a:lnTo>
                <a:lnTo>
                  <a:pt x="17192" y="8639"/>
                </a:lnTo>
                <a:lnTo>
                  <a:pt x="17192" y="12096"/>
                </a:lnTo>
                <a:lnTo>
                  <a:pt x="12960" y="12096"/>
                </a:lnTo>
                <a:lnTo>
                  <a:pt x="12960" y="6171"/>
                </a:lnTo>
                <a:lnTo>
                  <a:pt x="15429" y="6171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250281" y="1376363"/>
            <a:ext cx="4800600" cy="1314450"/>
          </a:xfrm>
        </p:spPr>
        <p:txBody>
          <a:bodyPr/>
          <a:lstStyle/>
          <a:p>
            <a:r>
              <a:rPr lang="id-ID" altLang="en-US" b="1" dirty="0"/>
              <a:t>KEWASPADAAN</a:t>
            </a:r>
          </a:p>
          <a:p>
            <a:r>
              <a:rPr lang="id-ID" altLang="en-US" b="1" dirty="0"/>
              <a:t>TRANSMISI</a:t>
            </a:r>
            <a:endParaRPr lang="en-GB" altLang="en-US" b="1" dirty="0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845345" y="2619376"/>
            <a:ext cx="3402806" cy="124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altLang="en-US" sz="1800"/>
              <a:t>KEWASPADAAN</a:t>
            </a:r>
          </a:p>
          <a:p>
            <a:r>
              <a:rPr lang="id-ID" altLang="en-US" sz="1800"/>
              <a:t>PENULARAN</a:t>
            </a:r>
          </a:p>
          <a:p>
            <a:r>
              <a:rPr lang="id-ID" altLang="en-US" sz="1800"/>
              <a:t> MELALUI KONTAK</a:t>
            </a:r>
            <a:endParaRPr lang="en-GB" altLang="en-US" sz="1800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4895851" y="2511028"/>
            <a:ext cx="3402806" cy="124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altLang="en-US" sz="1800"/>
              <a:t>KEWASPADAAN</a:t>
            </a:r>
          </a:p>
          <a:p>
            <a:r>
              <a:rPr lang="id-ID" altLang="en-US" sz="1800"/>
              <a:t>PENULARAN</a:t>
            </a:r>
          </a:p>
          <a:p>
            <a:r>
              <a:rPr lang="id-ID" altLang="en-US" sz="1800"/>
              <a:t> MELALUI AIR BORNE</a:t>
            </a:r>
            <a:endParaRPr lang="en-GB" altLang="en-US" sz="1800"/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2951561" y="4076701"/>
            <a:ext cx="3402806" cy="124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altLang="en-US" sz="1800"/>
              <a:t>KEWASPADAAN</a:t>
            </a:r>
          </a:p>
          <a:p>
            <a:r>
              <a:rPr lang="id-ID" altLang="en-US" sz="1800"/>
              <a:t>PENULARAN</a:t>
            </a:r>
          </a:p>
          <a:p>
            <a:r>
              <a:rPr lang="id-ID" altLang="en-US" sz="1800"/>
              <a:t> MELALUI DROPLET</a:t>
            </a:r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xmlns="" val="111256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548680"/>
            <a:ext cx="8229600" cy="1143000"/>
          </a:xfrm>
        </p:spPr>
        <p:txBody>
          <a:bodyPr/>
          <a:lstStyle/>
          <a:p>
            <a:r>
              <a:rPr lang="en-US" altLang="en-US" sz="3000" b="1" dirty="0" err="1"/>
              <a:t>Kewaspadaan</a:t>
            </a:r>
            <a:r>
              <a:rPr lang="en-US" altLang="en-US" sz="3000" b="1" dirty="0"/>
              <a:t> </a:t>
            </a:r>
            <a:r>
              <a:rPr lang="id-ID" altLang="en-US" sz="3000" b="1" dirty="0"/>
              <a:t>P</a:t>
            </a:r>
            <a:r>
              <a:rPr lang="en-US" altLang="en-US" sz="3000" b="1" dirty="0" err="1"/>
              <a:t>enularan</a:t>
            </a:r>
            <a:r>
              <a:rPr lang="en-US" altLang="en-US" sz="3000" b="1" dirty="0"/>
              <a:t> </a:t>
            </a:r>
            <a:r>
              <a:rPr lang="id-ID" altLang="en-US" sz="3000" b="1" dirty="0"/>
              <a:t>M</a:t>
            </a:r>
            <a:r>
              <a:rPr lang="en-US" altLang="en-US" sz="3000" b="1" dirty="0" err="1"/>
              <a:t>elalui</a:t>
            </a:r>
            <a:r>
              <a:rPr lang="en-US" altLang="en-US" sz="3000" b="1" dirty="0"/>
              <a:t> </a:t>
            </a:r>
            <a:r>
              <a:rPr lang="id-ID" altLang="en-US" sz="3000" b="1" dirty="0"/>
              <a:t>K</a:t>
            </a:r>
            <a:r>
              <a:rPr lang="en-US" altLang="en-US" sz="3000" b="1" dirty="0" err="1"/>
              <a:t>ontak</a:t>
            </a:r>
            <a:endParaRPr lang="en-GB" altLang="en-US" sz="3000" b="1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4542" y="2132856"/>
            <a:ext cx="7414915" cy="3398044"/>
          </a:xfrm>
        </p:spPr>
        <p:txBody>
          <a:bodyPr/>
          <a:lstStyle/>
          <a:p>
            <a:pPr algn="just"/>
            <a:r>
              <a:rPr lang="en-US" altLang="en-US" sz="2400" dirty="0" err="1" smtClean="0"/>
              <a:t>Kewaspadan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dirancang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mengurangi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resiko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transmisi</a:t>
            </a:r>
            <a:r>
              <a:rPr lang="en-US" altLang="en-US" sz="2400" dirty="0"/>
              <a:t> organism pathogen </a:t>
            </a:r>
            <a:r>
              <a:rPr lang="en-US" altLang="en-US" sz="2400" dirty="0" err="1"/>
              <a:t>melalui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kontak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langsung</a:t>
            </a:r>
            <a:r>
              <a:rPr lang="id-ID" altLang="en-US" sz="2400" dirty="0"/>
              <a:t>.</a:t>
            </a:r>
          </a:p>
          <a:p>
            <a:pPr algn="just"/>
            <a:r>
              <a:rPr lang="en-US" altLang="en-US" sz="2400" dirty="0" err="1" smtClean="0"/>
              <a:t>Kontak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langsung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kontak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kulit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kulit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berpindahnya</a:t>
            </a:r>
            <a:r>
              <a:rPr lang="en-US" altLang="en-US" sz="2400" dirty="0"/>
              <a:t> organism</a:t>
            </a:r>
            <a:r>
              <a:rPr lang="id-ID" altLang="en-US" sz="2400" dirty="0"/>
              <a:t>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kegiatan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perawatan</a:t>
            </a:r>
            <a:r>
              <a:rPr lang="en-US" altLang="en-US" sz="2400" dirty="0"/>
              <a:t>. </a:t>
            </a:r>
            <a:endParaRPr lang="en-GB" altLang="en-US" sz="2400" dirty="0"/>
          </a:p>
          <a:p>
            <a:pPr algn="just"/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18164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060848"/>
            <a:ext cx="6712074" cy="3794647"/>
          </a:xfrm>
        </p:spPr>
        <p:txBody>
          <a:bodyPr/>
          <a:lstStyle/>
          <a:p>
            <a:pPr algn="just"/>
            <a:r>
              <a:rPr lang="en-GB" altLang="en-US" sz="2200" dirty="0" err="1" smtClean="0"/>
              <a:t>Kewaspadaan</a:t>
            </a:r>
            <a:r>
              <a:rPr lang="en-GB" altLang="en-US" sz="2200" dirty="0" smtClean="0"/>
              <a:t> </a:t>
            </a:r>
            <a:r>
              <a:rPr lang="en-GB" altLang="en-US" sz="2200" dirty="0" err="1"/>
              <a:t>ini</a:t>
            </a:r>
            <a:r>
              <a:rPr lang="en-GB" altLang="en-US" sz="2200" dirty="0"/>
              <a:t> </a:t>
            </a:r>
            <a:r>
              <a:rPr lang="en-GB" altLang="en-US" sz="2200" dirty="0" err="1"/>
              <a:t>dirancang</a:t>
            </a:r>
            <a:r>
              <a:rPr lang="en-GB" altLang="en-US" sz="2200" dirty="0"/>
              <a:t> </a:t>
            </a:r>
            <a:r>
              <a:rPr lang="en-GB" altLang="en-US" sz="2200" dirty="0" err="1"/>
              <a:t>untuk</a:t>
            </a:r>
            <a:r>
              <a:rPr lang="en-GB" altLang="en-US" sz="2200" dirty="0"/>
              <a:t> </a:t>
            </a:r>
            <a:r>
              <a:rPr lang="en-GB" altLang="en-US" sz="2200" dirty="0" err="1"/>
              <a:t>mengurangi</a:t>
            </a:r>
            <a:r>
              <a:rPr lang="en-GB" altLang="en-US" sz="2200" dirty="0"/>
              <a:t> </a:t>
            </a:r>
            <a:r>
              <a:rPr lang="en-GB" altLang="en-US" sz="2200" dirty="0" err="1"/>
              <a:t>resiko</a:t>
            </a:r>
            <a:r>
              <a:rPr lang="en-GB" altLang="en-US" sz="2200" dirty="0"/>
              <a:t> </a:t>
            </a:r>
            <a:r>
              <a:rPr lang="en-GB" altLang="en-US" sz="2200" dirty="0" err="1"/>
              <a:t>penularan</a:t>
            </a:r>
            <a:r>
              <a:rPr lang="en-GB" altLang="en-US" sz="2200" dirty="0"/>
              <a:t> </a:t>
            </a:r>
            <a:r>
              <a:rPr lang="en-GB" altLang="en-US" sz="2200" dirty="0" err="1"/>
              <a:t>melalui</a:t>
            </a:r>
            <a:r>
              <a:rPr lang="en-GB" altLang="en-US" sz="2200" dirty="0"/>
              <a:t> </a:t>
            </a:r>
            <a:r>
              <a:rPr lang="en-GB" altLang="en-US" sz="2200" dirty="0" err="1"/>
              <a:t>percikan</a:t>
            </a:r>
            <a:r>
              <a:rPr lang="en-GB" altLang="en-US" sz="2200" dirty="0"/>
              <a:t> </a:t>
            </a:r>
            <a:r>
              <a:rPr lang="en-GB" altLang="en-US" sz="2200" dirty="0" err="1"/>
              <a:t>bahan</a:t>
            </a:r>
            <a:r>
              <a:rPr lang="en-GB" altLang="en-US" sz="2200" dirty="0"/>
              <a:t> </a:t>
            </a:r>
            <a:r>
              <a:rPr lang="en-GB" altLang="en-US" sz="2200" dirty="0" err="1"/>
              <a:t>infeksius</a:t>
            </a:r>
            <a:r>
              <a:rPr lang="en-GB" altLang="en-US" sz="2200" dirty="0"/>
              <a:t>. </a:t>
            </a:r>
            <a:endParaRPr lang="en-GB" altLang="en-US" sz="2200" dirty="0" smtClean="0"/>
          </a:p>
          <a:p>
            <a:pPr algn="just"/>
            <a:endParaRPr lang="en-GB" altLang="en-US" sz="2200" dirty="0" smtClean="0"/>
          </a:p>
          <a:p>
            <a:pPr algn="just"/>
            <a:r>
              <a:rPr lang="en-GB" altLang="en-US" sz="2200" dirty="0" smtClean="0"/>
              <a:t>Droplet </a:t>
            </a:r>
            <a:r>
              <a:rPr lang="en-GB" altLang="en-US" sz="2200" dirty="0"/>
              <a:t>infection </a:t>
            </a:r>
            <a:r>
              <a:rPr lang="en-GB" altLang="en-US" sz="2200" dirty="0" err="1"/>
              <a:t>terjadi</a:t>
            </a:r>
            <a:r>
              <a:rPr lang="en-GB" altLang="en-US" sz="2200" dirty="0"/>
              <a:t> </a:t>
            </a:r>
            <a:r>
              <a:rPr lang="en-GB" altLang="en-US" sz="2200" dirty="0" err="1"/>
              <a:t>melalui</a:t>
            </a:r>
            <a:r>
              <a:rPr lang="en-GB" altLang="en-US" sz="2200" dirty="0"/>
              <a:t> </a:t>
            </a:r>
            <a:r>
              <a:rPr lang="en-GB" altLang="en-US" sz="2200" dirty="0" err="1"/>
              <a:t>kontak</a:t>
            </a:r>
            <a:r>
              <a:rPr lang="en-GB" altLang="en-US" sz="2200" dirty="0"/>
              <a:t> </a:t>
            </a:r>
            <a:r>
              <a:rPr lang="en-GB" altLang="en-US" sz="2200" dirty="0" err="1"/>
              <a:t>dengan</a:t>
            </a:r>
            <a:r>
              <a:rPr lang="en-GB" altLang="en-US" sz="2200" dirty="0"/>
              <a:t> </a:t>
            </a:r>
            <a:r>
              <a:rPr lang="en-GB" altLang="en-US" sz="2200" dirty="0" err="1"/>
              <a:t>konjugtiva</a:t>
            </a:r>
            <a:r>
              <a:rPr lang="en-GB" altLang="en-US" sz="2200" dirty="0"/>
              <a:t>, </a:t>
            </a:r>
            <a:r>
              <a:rPr lang="en-GB" altLang="en-US" sz="2200" dirty="0" err="1"/>
              <a:t>membran</a:t>
            </a:r>
            <a:r>
              <a:rPr lang="en-GB" altLang="en-US" sz="2200" dirty="0"/>
              <a:t> </a:t>
            </a:r>
            <a:r>
              <a:rPr lang="en-GB" altLang="en-US" sz="2200" dirty="0" err="1"/>
              <a:t>mukosa</a:t>
            </a:r>
            <a:r>
              <a:rPr lang="en-GB" altLang="en-US" sz="2200" dirty="0"/>
              <a:t>, </a:t>
            </a:r>
            <a:r>
              <a:rPr lang="en-GB" altLang="en-US" sz="2200" dirty="0" err="1"/>
              <a:t>hidung</a:t>
            </a:r>
            <a:r>
              <a:rPr lang="id-ID" altLang="en-US" sz="2200" dirty="0"/>
              <a:t>,mulut, dahak (sputum)</a:t>
            </a:r>
            <a:endParaRPr lang="en-GB" altLang="en-US" sz="2200" dirty="0"/>
          </a:p>
          <a:p>
            <a:pPr algn="just"/>
            <a:endParaRPr lang="en-GB" altLang="en-US" sz="2200" dirty="0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410766" y="548680"/>
            <a:ext cx="8229600" cy="1143000"/>
          </a:xfrm>
          <a:noFill/>
          <a:ln/>
        </p:spPr>
        <p:txBody>
          <a:bodyPr/>
          <a:lstStyle/>
          <a:p>
            <a:r>
              <a:rPr lang="en-US" altLang="en-US" sz="3000" b="1" dirty="0" err="1"/>
              <a:t>Kewaspadaan</a:t>
            </a:r>
            <a:r>
              <a:rPr lang="en-US" altLang="en-US" sz="3000" b="1" dirty="0"/>
              <a:t> </a:t>
            </a:r>
            <a:r>
              <a:rPr lang="id-ID" altLang="en-US" sz="3000" b="1" dirty="0"/>
              <a:t>P</a:t>
            </a:r>
            <a:r>
              <a:rPr lang="en-US" altLang="en-US" sz="3000" b="1" dirty="0" err="1"/>
              <a:t>enularan</a:t>
            </a:r>
            <a:r>
              <a:rPr lang="en-US" altLang="en-US" sz="3000" b="1" dirty="0"/>
              <a:t> </a:t>
            </a:r>
            <a:r>
              <a:rPr lang="id-ID" altLang="en-US" sz="3000" b="1" dirty="0"/>
              <a:t/>
            </a:r>
            <a:br>
              <a:rPr lang="id-ID" altLang="en-US" sz="3000" b="1" dirty="0"/>
            </a:br>
            <a:r>
              <a:rPr lang="id-ID" altLang="en-US" sz="3000" b="1" dirty="0"/>
              <a:t>M</a:t>
            </a:r>
            <a:r>
              <a:rPr lang="en-US" altLang="en-US" sz="3000" b="1" dirty="0" err="1"/>
              <a:t>elalui</a:t>
            </a:r>
            <a:r>
              <a:rPr lang="en-US" altLang="en-US" sz="3000" b="1" dirty="0"/>
              <a:t> </a:t>
            </a:r>
            <a:r>
              <a:rPr lang="id-ID" altLang="en-US" sz="3000" b="1" dirty="0"/>
              <a:t>Droplet</a:t>
            </a:r>
            <a:endParaRPr lang="en-GB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xmlns="" val="145971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0"/>
            <a:ext cx="91440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500" b="1" dirty="0" err="1" smtClean="0">
                <a:solidFill>
                  <a:srgbClr val="003399"/>
                </a:solidFill>
              </a:rPr>
              <a:t>Pengelolaan</a:t>
            </a:r>
            <a:r>
              <a:rPr lang="en-US" sz="3500" b="1" dirty="0" smtClean="0">
                <a:solidFill>
                  <a:srgbClr val="003399"/>
                </a:solidFill>
              </a:rPr>
              <a:t> </a:t>
            </a:r>
            <a:r>
              <a:rPr lang="en-US" sz="3500" b="1" dirty="0" err="1" smtClean="0">
                <a:solidFill>
                  <a:srgbClr val="003399"/>
                </a:solidFill>
              </a:rPr>
              <a:t>Limbah</a:t>
            </a:r>
            <a:r>
              <a:rPr lang="en-US" sz="3500" b="1" dirty="0" smtClean="0">
                <a:solidFill>
                  <a:srgbClr val="003399"/>
                </a:solidFill>
              </a:rPr>
              <a:t> B3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457200" y="1676400"/>
          <a:ext cx="7924800" cy="3520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Down Arrow 5"/>
          <p:cNvSpPr/>
          <p:nvPr/>
        </p:nvSpPr>
        <p:spPr bwMode="auto">
          <a:xfrm>
            <a:off x="4431323" y="5257801"/>
            <a:ext cx="281354" cy="35420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6800" y="5657671"/>
            <a:ext cx="69342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2000" dirty="0" err="1">
                <a:solidFill>
                  <a:schemeClr val="tx1"/>
                </a:solidFill>
                <a:latin typeface="Century Gothic" pitchFamily="34" charset="0"/>
              </a:rPr>
              <a:t>Mencegah</a:t>
            </a:r>
            <a:r>
              <a:rPr lang="en-US" sz="20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" pitchFamily="34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" pitchFamily="34" charset="0"/>
              </a:rPr>
              <a:t>menanggulangi</a:t>
            </a:r>
            <a:r>
              <a:rPr lang="en-US" sz="2000" dirty="0">
                <a:solidFill>
                  <a:schemeClr val="tx1"/>
                </a:solidFill>
                <a:latin typeface="Century Gothic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entury Gothic" pitchFamily="34" charset="0"/>
              </a:rPr>
              <a:t>serta</a:t>
            </a:r>
            <a:r>
              <a:rPr lang="en-US" sz="20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" pitchFamily="34" charset="0"/>
              </a:rPr>
              <a:t>memulihkan</a:t>
            </a:r>
            <a:r>
              <a:rPr lang="en-US" sz="20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" pitchFamily="34" charset="0"/>
              </a:rPr>
              <a:t>lingkungan</a:t>
            </a:r>
            <a:r>
              <a:rPr lang="en-US" sz="20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" pitchFamily="34" charset="0"/>
              </a:rPr>
              <a:t>akibat</a:t>
            </a:r>
            <a:r>
              <a:rPr lang="en-US" sz="20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" pitchFamily="34" charset="0"/>
              </a:rPr>
              <a:t>pencemaran</a:t>
            </a:r>
            <a:endParaRPr 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990600"/>
            <a:ext cx="5275385" cy="5847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Century Gothic" pitchFamily="34" charset="0"/>
              </a:rPr>
              <a:t>“From Cradle to Grave”</a:t>
            </a:r>
          </a:p>
        </p:txBody>
      </p:sp>
    </p:spTree>
    <p:extLst>
      <p:ext uri="{BB962C8B-B14F-4D97-AF65-F5344CB8AC3E}">
        <p14:creationId xmlns:p14="http://schemas.microsoft.com/office/powerpoint/2010/main" xmlns="" val="275246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b="1" dirty="0" err="1"/>
              <a:t>Kewaspadaan</a:t>
            </a:r>
            <a:r>
              <a:rPr lang="en-US" altLang="en-US" sz="3000" b="1" dirty="0"/>
              <a:t> </a:t>
            </a:r>
            <a:r>
              <a:rPr lang="id-ID" altLang="en-US" sz="3000" b="1" dirty="0"/>
              <a:t>P</a:t>
            </a:r>
            <a:r>
              <a:rPr lang="en-US" altLang="en-US" sz="3000" b="1" dirty="0" err="1"/>
              <a:t>enularan</a:t>
            </a:r>
            <a:r>
              <a:rPr lang="en-US" altLang="en-US" sz="3000" b="1" dirty="0"/>
              <a:t> </a:t>
            </a:r>
            <a:r>
              <a:rPr lang="id-ID" altLang="en-US" sz="3000" b="1" dirty="0"/>
              <a:t/>
            </a:r>
            <a:br>
              <a:rPr lang="id-ID" altLang="en-US" sz="3000" b="1" dirty="0"/>
            </a:br>
            <a:r>
              <a:rPr lang="id-ID" altLang="en-US" sz="3000" b="1" dirty="0"/>
              <a:t>M</a:t>
            </a:r>
            <a:r>
              <a:rPr lang="en-US" altLang="en-US" sz="3000" b="1" dirty="0" err="1"/>
              <a:t>elalui</a:t>
            </a:r>
            <a:r>
              <a:rPr lang="en-US" altLang="en-US" sz="3000" b="1" dirty="0"/>
              <a:t> </a:t>
            </a:r>
            <a:r>
              <a:rPr lang="id-ID" altLang="en-US" sz="3000" b="1" dirty="0"/>
              <a:t>A</a:t>
            </a:r>
            <a:r>
              <a:rPr lang="en-US" altLang="en-US" sz="3000" b="1" dirty="0" err="1"/>
              <a:t>ir</a:t>
            </a:r>
            <a:r>
              <a:rPr lang="en-US" altLang="en-US" sz="3000" b="1" dirty="0"/>
              <a:t> </a:t>
            </a:r>
            <a:r>
              <a:rPr lang="id-ID" altLang="en-US" sz="3000" b="1" dirty="0"/>
              <a:t>B</a:t>
            </a:r>
            <a:r>
              <a:rPr lang="en-US" altLang="en-US" sz="3000" b="1" dirty="0" err="1"/>
              <a:t>orne</a:t>
            </a:r>
            <a:endParaRPr lang="en-GB" altLang="en-US" sz="3000" b="1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003232" cy="339804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id-ID" altLang="en-US" sz="2400" dirty="0"/>
              <a:t>	</a:t>
            </a:r>
            <a:r>
              <a:rPr lang="en-US" altLang="en-US" sz="2400" dirty="0" err="1"/>
              <a:t>Kewaspadaan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melalui</a:t>
            </a:r>
            <a:r>
              <a:rPr lang="en-US" altLang="en-US" sz="2400" dirty="0"/>
              <a:t> air borne</a:t>
            </a:r>
            <a:r>
              <a:rPr lang="id-ID" altLang="en-US" sz="2400" dirty="0"/>
              <a:t>(udara)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dirancang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mengurangi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resiko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penularan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melaui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penyebaran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partikel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kecil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udara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langsu</a:t>
            </a:r>
            <a:r>
              <a:rPr lang="id-ID" altLang="en-US" sz="2400" dirty="0"/>
              <a:t>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pertikel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debu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mengandung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mikro</a:t>
            </a:r>
            <a:r>
              <a:rPr lang="en-US" altLang="en-US" sz="2400" dirty="0"/>
              <a:t> organism</a:t>
            </a:r>
            <a:r>
              <a:rPr lang="id-ID" altLang="en-US" sz="2400" dirty="0"/>
              <a:t>e</a:t>
            </a:r>
            <a:endParaRPr lang="en-GB" altLang="en-US" sz="2400" dirty="0"/>
          </a:p>
          <a:p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22058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" y="522513"/>
            <a:ext cx="8229600" cy="1143000"/>
          </a:xfrm>
        </p:spPr>
        <p:txBody>
          <a:bodyPr/>
          <a:lstStyle/>
          <a:p>
            <a:r>
              <a:rPr lang="id-ID" altLang="en-US" b="1" dirty="0"/>
              <a:t>KOMPONEN UTAMA</a:t>
            </a:r>
            <a:endParaRPr lang="en-GB" altLang="en-US" b="1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700808"/>
            <a:ext cx="7128792" cy="33980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 err="1"/>
              <a:t>Menjaga</a:t>
            </a:r>
            <a:r>
              <a:rPr lang="en-US" altLang="en-US" dirty="0"/>
              <a:t> </a:t>
            </a:r>
            <a:r>
              <a:rPr lang="en-US" altLang="en-US" dirty="0" err="1"/>
              <a:t>kebersihan</a:t>
            </a:r>
            <a:r>
              <a:rPr lang="id-ID" altLang="en-US" dirty="0"/>
              <a:t> </a:t>
            </a:r>
            <a:r>
              <a:rPr lang="en-US" altLang="en-US" dirty="0" err="1"/>
              <a:t>tangan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pemakaian</a:t>
            </a:r>
            <a:r>
              <a:rPr lang="en-US" altLang="en-US" dirty="0"/>
              <a:t> </a:t>
            </a:r>
            <a:r>
              <a:rPr lang="en-US" altLang="en-US" dirty="0" err="1"/>
              <a:t>sarung</a:t>
            </a:r>
            <a:r>
              <a:rPr lang="en-US" altLang="en-US" dirty="0"/>
              <a:t> </a:t>
            </a:r>
            <a:r>
              <a:rPr lang="en-US" altLang="en-US" dirty="0" err="1"/>
              <a:t>tangan</a:t>
            </a:r>
            <a:r>
              <a:rPr lang="en-US" altLang="en-US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err="1"/>
              <a:t>Menggunakan</a:t>
            </a:r>
            <a:r>
              <a:rPr lang="en-US" altLang="en-US" dirty="0"/>
              <a:t> masker, </a:t>
            </a:r>
            <a:r>
              <a:rPr lang="en-US" altLang="en-US" dirty="0" err="1"/>
              <a:t>pelindung</a:t>
            </a:r>
            <a:r>
              <a:rPr lang="en-US" altLang="en-US" dirty="0"/>
              <a:t> </a:t>
            </a:r>
            <a:r>
              <a:rPr lang="en-US" altLang="en-US" dirty="0" err="1"/>
              <a:t>pernapasan</a:t>
            </a:r>
            <a:r>
              <a:rPr lang="en-US" altLang="en-US" dirty="0"/>
              <a:t>, </a:t>
            </a:r>
            <a:r>
              <a:rPr lang="en-US" altLang="en-US" dirty="0" err="1"/>
              <a:t>pelindung</a:t>
            </a:r>
            <a:r>
              <a:rPr lang="en-US" altLang="en-US" dirty="0"/>
              <a:t> </a:t>
            </a:r>
            <a:r>
              <a:rPr lang="en-US" altLang="en-US" dirty="0" err="1"/>
              <a:t>mata</a:t>
            </a:r>
            <a:r>
              <a:rPr lang="en-US" altLang="en-US" dirty="0"/>
              <a:t>,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pelindung</a:t>
            </a:r>
            <a:r>
              <a:rPr lang="en-US" altLang="en-US" dirty="0"/>
              <a:t> </a:t>
            </a:r>
            <a:r>
              <a:rPr lang="en-US" altLang="en-US" dirty="0" err="1"/>
              <a:t>wajah</a:t>
            </a:r>
            <a:r>
              <a:rPr lang="en-US" altLang="en-US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err="1"/>
              <a:t>Gaun</a:t>
            </a:r>
            <a:r>
              <a:rPr lang="en-US" altLang="en-US" dirty="0"/>
              <a:t> </a:t>
            </a:r>
            <a:r>
              <a:rPr lang="id-ID" altLang="en-US" dirty="0"/>
              <a:t>(</a:t>
            </a:r>
            <a:r>
              <a:rPr lang="en-US" altLang="en-US" dirty="0"/>
              <a:t>apron</a:t>
            </a:r>
            <a:r>
              <a:rPr lang="id-ID" altLang="en-US" dirty="0"/>
              <a:t>)</a:t>
            </a:r>
            <a:r>
              <a:rPr lang="en-US" altLang="en-US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err="1"/>
              <a:t>Pengelolaan</a:t>
            </a:r>
            <a:r>
              <a:rPr lang="en-US" altLang="en-US" dirty="0"/>
              <a:t> linen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pakaian</a:t>
            </a:r>
            <a:r>
              <a:rPr lang="en-US" altLang="en-US" dirty="0"/>
              <a:t> </a:t>
            </a:r>
            <a:r>
              <a:rPr lang="en-US" altLang="en-US" dirty="0" err="1"/>
              <a:t>kotor</a:t>
            </a:r>
            <a:r>
              <a:rPr lang="en-US" altLang="en-US" dirty="0"/>
              <a:t>.</a:t>
            </a:r>
            <a:endParaRPr lang="en-GB" altLang="en-US" dirty="0"/>
          </a:p>
          <a:p>
            <a:pPr>
              <a:buFont typeface="Wingdings" panose="05000000000000000000" pitchFamily="2" charset="2"/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2400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27460" y="908720"/>
            <a:ext cx="8229600" cy="1143000"/>
          </a:xfrm>
        </p:spPr>
        <p:txBody>
          <a:bodyPr/>
          <a:lstStyle/>
          <a:p>
            <a:r>
              <a:rPr lang="id-ID" altLang="en-US" b="1" dirty="0"/>
              <a:t>Lanjutan....</a:t>
            </a:r>
            <a:endParaRPr lang="en-GB" altLang="en-US" b="1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6160" y="2187180"/>
            <a:ext cx="6172200" cy="33980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Penggunaan peralatan makan.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Pencegahan infeksi untuk pasien yang menderita penyakit yang menular melalui udara.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Pemrosesan peralatan yang aman</a:t>
            </a:r>
            <a:endParaRPr lang="en-GB" altLang="en-US"/>
          </a:p>
          <a:p>
            <a:pPr>
              <a:buFont typeface="Wingdings" panose="05000000000000000000" pitchFamily="2" charset="2"/>
              <a:buNone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90197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0567"/>
            <a:ext cx="8229600" cy="1143000"/>
          </a:xfrm>
        </p:spPr>
        <p:txBody>
          <a:bodyPr/>
          <a:lstStyle/>
          <a:p>
            <a:r>
              <a:rPr lang="id-ID" altLang="en-US" sz="3000" b="1" dirty="0"/>
              <a:t>PERAWATAN PASIEN DALAM RUANG ISOLASI</a:t>
            </a:r>
            <a:endParaRPr lang="en-GB" altLang="en-US" sz="3000" b="1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indent="-400050">
              <a:lnSpc>
                <a:spcPct val="90000"/>
              </a:lnSpc>
              <a:buFont typeface="Wingdings" panose="05000000000000000000" pitchFamily="2" charset="2"/>
              <a:buAutoNum type="alphaLcParenR"/>
            </a:pPr>
            <a:r>
              <a:rPr lang="en-GB" altLang="en-US" sz="2400" dirty="0" err="1"/>
              <a:t>Persiapan</a:t>
            </a:r>
            <a:r>
              <a:rPr lang="en-GB" altLang="en-US" sz="2400" dirty="0"/>
              <a:t> </a:t>
            </a:r>
            <a:r>
              <a:rPr lang="en-GB" altLang="en-US" sz="2400" dirty="0" err="1"/>
              <a:t>dan</a:t>
            </a:r>
            <a:r>
              <a:rPr lang="en-GB" altLang="en-US" sz="2400" dirty="0"/>
              <a:t> </a:t>
            </a:r>
            <a:r>
              <a:rPr lang="en-GB" altLang="en-US" sz="2400" dirty="0" err="1"/>
              <a:t>pemiliharaan</a:t>
            </a:r>
            <a:r>
              <a:rPr lang="en-GB" altLang="en-US" sz="2400" dirty="0"/>
              <a:t> </a:t>
            </a:r>
            <a:r>
              <a:rPr lang="en-GB" altLang="en-US" sz="2400" dirty="0" err="1"/>
              <a:t>ruang</a:t>
            </a:r>
            <a:r>
              <a:rPr lang="en-GB" altLang="en-US" sz="2400" dirty="0"/>
              <a:t> </a:t>
            </a:r>
            <a:r>
              <a:rPr lang="en-GB" altLang="en-US" sz="2400" dirty="0" err="1"/>
              <a:t>isolasi</a:t>
            </a:r>
            <a:r>
              <a:rPr lang="en-GB" altLang="en-US" sz="2400" dirty="0"/>
              <a:t> </a:t>
            </a:r>
            <a:endParaRPr lang="id-ID" altLang="en-US" sz="2400" dirty="0"/>
          </a:p>
          <a:p>
            <a:pPr lvl="1" indent="-400050">
              <a:lnSpc>
                <a:spcPct val="90000"/>
              </a:lnSpc>
            </a:pPr>
            <a:r>
              <a:rPr lang="en-US" altLang="en-US" sz="2400" dirty="0" err="1"/>
              <a:t>Lakukan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tindakan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pencegahan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member</a:t>
            </a:r>
            <a:r>
              <a:rPr lang="id-ID" altLang="en-US" sz="2400" dirty="0"/>
              <a:t>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tanda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peringatan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pintu</a:t>
            </a:r>
            <a:endParaRPr lang="en-US" altLang="en-US" sz="2400" dirty="0"/>
          </a:p>
          <a:p>
            <a:pPr lvl="1" indent="-400050">
              <a:lnSpc>
                <a:spcPct val="90000"/>
              </a:lnSpc>
            </a:pPr>
            <a:r>
              <a:rPr lang="en-US" altLang="en-US" sz="2400" dirty="0" err="1"/>
              <a:t>Sediakan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lembar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catatan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pintu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masuk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ruang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isolasi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semua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petugas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pengunjung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masuk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harus</a:t>
            </a:r>
            <a:r>
              <a:rPr lang="en-US" altLang="en-US" sz="2400" dirty="0"/>
              <a:t> </a:t>
            </a:r>
            <a:r>
              <a:rPr lang="id-ID" altLang="en-US" sz="2400" dirty="0"/>
              <a:t>meng</a:t>
            </a:r>
            <a:r>
              <a:rPr lang="en-US" altLang="en-US" sz="2400" dirty="0" err="1"/>
              <a:t>isi</a:t>
            </a:r>
            <a:r>
              <a:rPr lang="en-US" altLang="en-US" sz="2400" dirty="0"/>
              <a:t> l</a:t>
            </a:r>
            <a:r>
              <a:rPr lang="id-ID" altLang="en-US" sz="2400" dirty="0"/>
              <a:t>e</a:t>
            </a:r>
            <a:r>
              <a:rPr lang="en-US" altLang="en-US" sz="2400" dirty="0"/>
              <a:t>mbar </a:t>
            </a:r>
            <a:r>
              <a:rPr lang="en-US" altLang="en-US" sz="2400" dirty="0" err="1"/>
              <a:t>catatan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endParaRPr lang="en-US" altLang="en-US" sz="2400" dirty="0"/>
          </a:p>
          <a:p>
            <a:pPr lvl="1" indent="-400050">
              <a:lnSpc>
                <a:spcPct val="90000"/>
              </a:lnSpc>
            </a:pPr>
            <a:r>
              <a:rPr lang="en-US" altLang="en-US" sz="2400" dirty="0" err="1"/>
              <a:t>Pastikan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semua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masuk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ruangan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mema</a:t>
            </a:r>
            <a:r>
              <a:rPr lang="id-ID" altLang="en-US" sz="2400" dirty="0"/>
              <a:t>k</a:t>
            </a:r>
            <a:r>
              <a:rPr lang="en-US" altLang="en-US" sz="2400" dirty="0" err="1"/>
              <a:t>ai</a:t>
            </a:r>
            <a:r>
              <a:rPr lang="en-US" altLang="en-US" sz="2400" dirty="0"/>
              <a:t> APD yang </a:t>
            </a:r>
            <a:r>
              <a:rPr lang="en-US" altLang="en-US" sz="2400" dirty="0" err="1"/>
              <a:t>lengkap</a:t>
            </a:r>
            <a:endParaRPr lang="en-GB" altLang="en-US" sz="2400" dirty="0"/>
          </a:p>
          <a:p>
            <a:pPr marL="457200" indent="-457200">
              <a:lnSpc>
                <a:spcPct val="90000"/>
              </a:lnSpc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4603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 b="1" dirty="0"/>
              <a:t>Lanjutan</a:t>
            </a:r>
            <a:endParaRPr lang="en-GB" altLang="en-US" b="1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err="1"/>
              <a:t>Pindahkan</a:t>
            </a:r>
            <a:r>
              <a:rPr lang="en-US" altLang="en-US" dirty="0"/>
              <a:t> </a:t>
            </a:r>
            <a:r>
              <a:rPr lang="en-US" altLang="en-US" dirty="0" err="1"/>
              <a:t>perabot</a:t>
            </a:r>
            <a:r>
              <a:rPr lang="en-US" altLang="en-US" dirty="0"/>
              <a:t> yang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penting</a:t>
            </a:r>
            <a:r>
              <a:rPr lang="en-US" altLang="en-US" dirty="0"/>
              <a:t>, </a:t>
            </a:r>
            <a:r>
              <a:rPr lang="en-US" altLang="en-US" dirty="0" err="1"/>
              <a:t>sebaiknya</a:t>
            </a:r>
            <a:r>
              <a:rPr lang="en-US" altLang="en-US" dirty="0"/>
              <a:t> </a:t>
            </a:r>
            <a:r>
              <a:rPr lang="en-US" altLang="en-US" dirty="0" err="1"/>
              <a:t>perabot</a:t>
            </a:r>
            <a:r>
              <a:rPr lang="en-US" altLang="en-US" dirty="0"/>
              <a:t> yang </a:t>
            </a:r>
            <a:r>
              <a:rPr lang="en-US" altLang="en-US" dirty="0" err="1"/>
              <a:t>ada</a:t>
            </a:r>
            <a:r>
              <a:rPr lang="en-US" altLang="en-US" dirty="0"/>
              <a:t>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mudah</a:t>
            </a:r>
            <a:r>
              <a:rPr lang="en-US" altLang="en-US" dirty="0"/>
              <a:t> </a:t>
            </a:r>
            <a:r>
              <a:rPr lang="en-US" altLang="en-US" dirty="0" err="1"/>
              <a:t>dibersihkan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menahan</a:t>
            </a:r>
            <a:r>
              <a:rPr lang="en-US" altLang="en-US" dirty="0"/>
              <a:t> </a:t>
            </a:r>
            <a:r>
              <a:rPr lang="en-US" altLang="en-US" dirty="0" err="1"/>
              <a:t>kotoran</a:t>
            </a:r>
            <a:r>
              <a:rPr lang="en-US" altLang="en-US" dirty="0"/>
              <a:t> </a:t>
            </a:r>
            <a:r>
              <a:rPr lang="en-US" altLang="en-US" dirty="0" err="1"/>
              <a:t>tersembunyi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bas</a:t>
            </a:r>
            <a:r>
              <a:rPr lang="id-ID" altLang="en-US" dirty="0"/>
              <a:t>a</a:t>
            </a:r>
            <a:r>
              <a:rPr lang="en-US" altLang="en-US" dirty="0"/>
              <a:t>h</a:t>
            </a:r>
          </a:p>
          <a:p>
            <a:pPr>
              <a:lnSpc>
                <a:spcPct val="90000"/>
              </a:lnSpc>
            </a:pPr>
            <a:r>
              <a:rPr lang="en-US" altLang="en-US" dirty="0" err="1"/>
              <a:t>Kumpulkan</a:t>
            </a:r>
            <a:r>
              <a:rPr lang="id-ID" altLang="en-US" dirty="0"/>
              <a:t> </a:t>
            </a:r>
            <a:r>
              <a:rPr lang="en-US" altLang="en-US" dirty="0"/>
              <a:t>linen </a:t>
            </a:r>
            <a:r>
              <a:rPr lang="en-US" altLang="en-US" dirty="0" err="1"/>
              <a:t>seperlunya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err="1"/>
              <a:t>Lengkap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tempat</a:t>
            </a:r>
            <a:r>
              <a:rPr lang="en-US" altLang="en-US" dirty="0"/>
              <a:t> </a:t>
            </a:r>
            <a:r>
              <a:rPr lang="en-US" altLang="en-US" dirty="0" err="1"/>
              <a:t>cuci</a:t>
            </a:r>
            <a:r>
              <a:rPr lang="en-US" altLang="en-US" dirty="0"/>
              <a:t> </a:t>
            </a:r>
            <a:r>
              <a:rPr lang="en-US" altLang="en-US" dirty="0" err="1"/>
              <a:t>tangan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kebutuhan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cuci</a:t>
            </a:r>
            <a:r>
              <a:rPr lang="en-US" altLang="en-US" dirty="0"/>
              <a:t> </a:t>
            </a:r>
            <a:r>
              <a:rPr lang="en-US" altLang="en-US" dirty="0" err="1"/>
              <a:t>tangan</a:t>
            </a:r>
            <a:r>
              <a:rPr lang="en-US" altLang="en-US" dirty="0"/>
              <a:t> yang </a:t>
            </a:r>
            <a:r>
              <a:rPr lang="en-US" altLang="en-US" dirty="0" err="1"/>
              <a:t>cukup</a:t>
            </a:r>
            <a:endParaRPr lang="id-ID" altLang="en-US" dirty="0"/>
          </a:p>
          <a:p>
            <a:pPr>
              <a:lnSpc>
                <a:spcPct val="90000"/>
              </a:lnSpc>
            </a:pPr>
            <a:r>
              <a:rPr lang="en-GB" altLang="en-US" dirty="0" err="1"/>
              <a:t>Sediakan</a:t>
            </a:r>
            <a:r>
              <a:rPr lang="en-GB" altLang="en-US" dirty="0"/>
              <a:t> </a:t>
            </a:r>
            <a:r>
              <a:rPr lang="en-GB" altLang="en-US" dirty="0" err="1"/>
              <a:t>kantung</a:t>
            </a:r>
            <a:r>
              <a:rPr lang="en-GB" altLang="en-US" dirty="0"/>
              <a:t> </a:t>
            </a:r>
            <a:r>
              <a:rPr lang="en-GB" altLang="en-US" dirty="0" err="1"/>
              <a:t>sampah</a:t>
            </a:r>
            <a:r>
              <a:rPr lang="en-GB" altLang="en-US" dirty="0"/>
              <a:t> yang </a:t>
            </a:r>
            <a:r>
              <a:rPr lang="en-GB" altLang="en-US" dirty="0" err="1"/>
              <a:t>sesuai</a:t>
            </a:r>
            <a:r>
              <a:rPr lang="en-GB" altLang="en-US" dirty="0"/>
              <a:t> </a:t>
            </a:r>
            <a:r>
              <a:rPr lang="en-GB" altLang="en-US" dirty="0" err="1"/>
              <a:t>dengan</a:t>
            </a:r>
            <a:r>
              <a:rPr lang="en-GB" altLang="en-US" dirty="0"/>
              <a:t> </a:t>
            </a:r>
            <a:r>
              <a:rPr lang="en-GB" altLang="en-US" dirty="0" err="1"/>
              <a:t>ketentuan</a:t>
            </a:r>
            <a:r>
              <a:rPr lang="en-GB" altLang="en-US" dirty="0"/>
              <a:t> </a:t>
            </a:r>
          </a:p>
          <a:p>
            <a:pPr>
              <a:lnSpc>
                <a:spcPct val="90000"/>
              </a:lnSpc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63419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5314" y="457200"/>
            <a:ext cx="8229600" cy="1143000"/>
          </a:xfrm>
        </p:spPr>
        <p:txBody>
          <a:bodyPr/>
          <a:lstStyle/>
          <a:p>
            <a:r>
              <a:rPr lang="id-ID" altLang="en-US" b="1" dirty="0"/>
              <a:t>Lanjutan....</a:t>
            </a:r>
            <a:endParaRPr lang="en-GB" altLang="en-US" b="1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err="1"/>
              <a:t>Letakan</a:t>
            </a:r>
            <a:r>
              <a:rPr lang="en-US" altLang="en-US" dirty="0"/>
              <a:t> </a:t>
            </a:r>
            <a:r>
              <a:rPr lang="en-US" altLang="en-US" dirty="0" err="1"/>
              <a:t>wadah</a:t>
            </a:r>
            <a:r>
              <a:rPr lang="en-US" altLang="en-US" dirty="0"/>
              <a:t> </a:t>
            </a:r>
            <a:r>
              <a:rPr lang="en-US" altLang="en-US" dirty="0" err="1"/>
              <a:t>khusus</a:t>
            </a:r>
            <a:r>
              <a:rPr lang="en-US" altLang="en-US" dirty="0"/>
              <a:t> anti </a:t>
            </a:r>
            <a:r>
              <a:rPr lang="en-US" altLang="en-US" dirty="0" err="1"/>
              <a:t>bocor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benda</a:t>
            </a:r>
            <a:r>
              <a:rPr lang="en-US" altLang="en-US" dirty="0"/>
              <a:t> </a:t>
            </a:r>
            <a:r>
              <a:rPr lang="en-US" altLang="en-US" dirty="0" err="1"/>
              <a:t>tajam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ruangan</a:t>
            </a:r>
            <a:r>
              <a:rPr lang="en-US" alt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dirty="0" err="1"/>
              <a:t>Usahakan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t</a:t>
            </a:r>
            <a:r>
              <a:rPr lang="id-ID" altLang="en-US" dirty="0"/>
              <a:t>i</a:t>
            </a:r>
            <a:r>
              <a:rPr lang="en-US" altLang="en-US" dirty="0" err="1"/>
              <a:t>dak</a:t>
            </a:r>
            <a:r>
              <a:rPr lang="en-US" altLang="en-US" dirty="0"/>
              <a:t> </a:t>
            </a:r>
            <a:r>
              <a:rPr lang="en-US" altLang="en-US" dirty="0" err="1"/>
              <a:t>menggunakan</a:t>
            </a:r>
            <a:r>
              <a:rPr lang="en-US" altLang="en-US" dirty="0"/>
              <a:t> </a:t>
            </a:r>
            <a:r>
              <a:rPr lang="en-US" altLang="en-US" dirty="0" err="1"/>
              <a:t>alat</a:t>
            </a:r>
            <a:r>
              <a:rPr lang="en-US" altLang="en-US" dirty="0"/>
              <a:t> </a:t>
            </a:r>
            <a:r>
              <a:rPr lang="en-US" altLang="en-US" dirty="0" err="1"/>
              <a:t>pribadi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letakan</a:t>
            </a:r>
            <a:r>
              <a:rPr lang="en-US" altLang="en-US" dirty="0"/>
              <a:t> </a:t>
            </a:r>
            <a:r>
              <a:rPr lang="en-US" altLang="en-US" dirty="0" err="1"/>
              <a:t>barang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jangkauan</a:t>
            </a:r>
            <a:r>
              <a:rPr lang="en-US" altLang="en-US" dirty="0"/>
              <a:t> </a:t>
            </a:r>
            <a:r>
              <a:rPr lang="en-US" altLang="en-US" dirty="0" err="1"/>
              <a:t>pasien</a:t>
            </a:r>
            <a:r>
              <a:rPr lang="en-US" alt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dirty="0" err="1"/>
              <a:t>Sediakan</a:t>
            </a:r>
            <a:r>
              <a:rPr lang="en-US" altLang="en-US" dirty="0"/>
              <a:t> </a:t>
            </a:r>
            <a:r>
              <a:rPr lang="en-US" altLang="en-US" dirty="0" err="1"/>
              <a:t>alat</a:t>
            </a:r>
            <a:r>
              <a:rPr lang="en-US" altLang="en-US" dirty="0"/>
              <a:t> yang </a:t>
            </a:r>
            <a:r>
              <a:rPr lang="en-US" altLang="en-US" dirty="0" err="1"/>
              <a:t>diperlukan</a:t>
            </a:r>
            <a:r>
              <a:rPr lang="en-US" altLang="en-US" dirty="0"/>
              <a:t> </a:t>
            </a:r>
            <a:r>
              <a:rPr lang="en-US" altLang="en-US" dirty="0" err="1"/>
              <a:t>tersendiri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masing-masing</a:t>
            </a:r>
            <a:r>
              <a:rPr lang="en-US" altLang="en-US" dirty="0"/>
              <a:t> </a:t>
            </a:r>
            <a:r>
              <a:rPr lang="en-US" altLang="en-US" dirty="0" err="1"/>
              <a:t>pasien</a:t>
            </a:r>
            <a:r>
              <a:rPr lang="en-US" altLang="en-US" dirty="0"/>
              <a:t>. </a:t>
            </a:r>
            <a:r>
              <a:rPr lang="en-US" altLang="en-US" dirty="0" err="1"/>
              <a:t>Bila</a:t>
            </a:r>
            <a:r>
              <a:rPr lang="en-US" altLang="en-US" dirty="0"/>
              <a:t> </a:t>
            </a:r>
            <a:r>
              <a:rPr lang="en-US" altLang="en-US" dirty="0" err="1"/>
              <a:t>terbatas</a:t>
            </a:r>
            <a:r>
              <a:rPr lang="en-US" altLang="en-US" dirty="0"/>
              <a:t>, </a:t>
            </a:r>
            <a:r>
              <a:rPr lang="en-US" altLang="en-US" dirty="0" err="1"/>
              <a:t>alat</a:t>
            </a:r>
            <a:r>
              <a:rPr lang="en-US" altLang="en-US" dirty="0"/>
              <a:t> yang d</a:t>
            </a:r>
            <a:r>
              <a:rPr lang="id-ID" altLang="en-US" dirty="0"/>
              <a:t>i</a:t>
            </a:r>
            <a:r>
              <a:rPr lang="en-US" altLang="en-US" dirty="0"/>
              <a:t>g</a:t>
            </a:r>
            <a:r>
              <a:rPr lang="id-ID" altLang="en-US" dirty="0"/>
              <a:t>u</a:t>
            </a:r>
            <a:r>
              <a:rPr lang="en-US" altLang="en-US" dirty="0" err="1"/>
              <a:t>nakan</a:t>
            </a:r>
            <a:r>
              <a:rPr lang="en-US" altLang="en-US" dirty="0"/>
              <a:t> </a:t>
            </a:r>
            <a:r>
              <a:rPr lang="en-US" altLang="en-US" dirty="0" err="1"/>
              <a:t>oleh</a:t>
            </a:r>
            <a:r>
              <a:rPr lang="en-US" altLang="en-US" dirty="0"/>
              <a:t> </a:t>
            </a:r>
            <a:r>
              <a:rPr lang="en-US" altLang="en-US" dirty="0" err="1"/>
              <a:t>pasien</a:t>
            </a:r>
            <a:r>
              <a:rPr lang="en-US" altLang="en-US" dirty="0"/>
              <a:t> lain </a:t>
            </a:r>
            <a:r>
              <a:rPr lang="en-US" altLang="en-US" dirty="0" err="1"/>
              <a:t>seluruh</a:t>
            </a:r>
            <a:r>
              <a:rPr lang="en-US" altLang="en-US" dirty="0"/>
              <a:t> </a:t>
            </a:r>
            <a:r>
              <a:rPr lang="en-US" altLang="en-US" dirty="0" err="1"/>
              <a:t>alat</a:t>
            </a:r>
            <a:r>
              <a:rPr lang="en-US" altLang="en-US" dirty="0"/>
              <a:t> </a:t>
            </a:r>
            <a:r>
              <a:rPr lang="en-US" altLang="en-US" dirty="0" err="1"/>
              <a:t>harus</a:t>
            </a:r>
            <a:r>
              <a:rPr lang="en-US" altLang="en-US" dirty="0"/>
              <a:t> dib</a:t>
            </a:r>
            <a:r>
              <a:rPr lang="id-ID" altLang="en-US" dirty="0"/>
              <a:t>e</a:t>
            </a:r>
            <a:r>
              <a:rPr lang="en-US" altLang="en-US" dirty="0" err="1"/>
              <a:t>rsihkan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 smtClean="0"/>
              <a:t>didesinfeksi</a:t>
            </a:r>
            <a:r>
              <a:rPr lang="en-US" altLang="en-US" dirty="0" smtClean="0"/>
              <a:t> </a:t>
            </a:r>
            <a:r>
              <a:rPr lang="id-ID" altLang="en-US" dirty="0" smtClean="0"/>
              <a:t>(</a:t>
            </a:r>
            <a:r>
              <a:rPr lang="id-ID" altLang="en-US" dirty="0"/>
              <a:t>sterilkan</a:t>
            </a:r>
            <a:r>
              <a:rPr lang="id-ID" altLang="en-US" dirty="0" smtClean="0"/>
              <a:t>)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sebelum</a:t>
            </a:r>
            <a:r>
              <a:rPr lang="en-US" altLang="en-US" dirty="0" smtClean="0"/>
              <a:t> </a:t>
            </a:r>
            <a:r>
              <a:rPr lang="en-US" altLang="en-US" dirty="0"/>
              <a:t>d</a:t>
            </a:r>
            <a:r>
              <a:rPr lang="id-ID" altLang="en-US" dirty="0"/>
              <a:t>i</a:t>
            </a:r>
            <a:r>
              <a:rPr lang="en-US" altLang="en-US" dirty="0" err="1"/>
              <a:t>gunakan</a:t>
            </a:r>
            <a:r>
              <a:rPr lang="en-US" altLang="en-US" dirty="0"/>
              <a:t>.</a:t>
            </a:r>
            <a:endParaRPr lang="en-GB" altLang="en-US" dirty="0"/>
          </a:p>
          <a:p>
            <a:pPr>
              <a:lnSpc>
                <a:spcPct val="90000"/>
              </a:lnSpc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215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0567"/>
            <a:ext cx="8229600" cy="1143000"/>
          </a:xfrm>
        </p:spPr>
        <p:txBody>
          <a:bodyPr/>
          <a:lstStyle/>
          <a:p>
            <a:r>
              <a:rPr lang="id-ID" altLang="en-US" b="1" dirty="0"/>
              <a:t>Lanjutan...</a:t>
            </a:r>
            <a:endParaRPr lang="en-GB" altLang="en-US" b="1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err="1"/>
              <a:t>Diluar</a:t>
            </a:r>
            <a:r>
              <a:rPr lang="en-US" altLang="en-US" dirty="0"/>
              <a:t> </a:t>
            </a:r>
            <a:r>
              <a:rPr lang="en-US" altLang="en-US" dirty="0" err="1"/>
              <a:t>pintu</a:t>
            </a:r>
            <a:r>
              <a:rPr lang="en-US" altLang="en-US" dirty="0"/>
              <a:t> </a:t>
            </a:r>
            <a:r>
              <a:rPr lang="en-US" altLang="en-US" dirty="0" err="1"/>
              <a:t>masuk</a:t>
            </a:r>
            <a:r>
              <a:rPr lang="en-US" altLang="en-US" dirty="0"/>
              <a:t> </a:t>
            </a:r>
            <a:r>
              <a:rPr lang="en-US" altLang="en-US" dirty="0" err="1"/>
              <a:t>ruangan</a:t>
            </a:r>
            <a:r>
              <a:rPr lang="en-US" altLang="en-US" dirty="0"/>
              <a:t> </a:t>
            </a:r>
            <a:r>
              <a:rPr lang="en-US" altLang="en-US" dirty="0" err="1"/>
              <a:t>sediakan</a:t>
            </a:r>
            <a:r>
              <a:rPr lang="en-US" altLang="en-US" dirty="0"/>
              <a:t> </a:t>
            </a:r>
            <a:r>
              <a:rPr lang="en-US" altLang="en-US" dirty="0" err="1"/>
              <a:t>te</a:t>
            </a:r>
            <a:r>
              <a:rPr lang="id-ID" altLang="en-US" dirty="0"/>
              <a:t>m</a:t>
            </a:r>
            <a:r>
              <a:rPr lang="en-US" altLang="en-US" dirty="0"/>
              <a:t>pat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menyimpan</a:t>
            </a:r>
            <a:r>
              <a:rPr lang="en-US" altLang="en-US" dirty="0"/>
              <a:t> APD.</a:t>
            </a:r>
          </a:p>
          <a:p>
            <a:pPr>
              <a:lnSpc>
                <a:spcPct val="90000"/>
              </a:lnSpc>
            </a:pPr>
            <a:r>
              <a:rPr lang="en-US" altLang="en-US" dirty="0" err="1"/>
              <a:t>Sediakan</a:t>
            </a:r>
            <a:r>
              <a:rPr lang="en-US" altLang="en-US" dirty="0"/>
              <a:t> </a:t>
            </a:r>
            <a:r>
              <a:rPr lang="en-US" altLang="en-US" dirty="0" err="1"/>
              <a:t>peralatan</a:t>
            </a:r>
            <a:r>
              <a:rPr lang="en-US" altLang="en-US" dirty="0"/>
              <a:t> </a:t>
            </a:r>
            <a:r>
              <a:rPr lang="en-US" altLang="en-US" dirty="0" err="1"/>
              <a:t>kebersihan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de</a:t>
            </a:r>
            <a:r>
              <a:rPr lang="id-ID" altLang="en-US" dirty="0"/>
              <a:t>s</a:t>
            </a:r>
            <a:r>
              <a:rPr lang="en-US" altLang="en-US" dirty="0" err="1"/>
              <a:t>infeksi</a:t>
            </a:r>
            <a:r>
              <a:rPr lang="en-US" altLang="en-US" dirty="0"/>
              <a:t> yang </a:t>
            </a:r>
            <a:r>
              <a:rPr lang="en-US" altLang="en-US" dirty="0" err="1"/>
              <a:t>dibutuhkan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ruangan</a:t>
            </a:r>
            <a:r>
              <a:rPr lang="en-US" alt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dirty="0" err="1"/>
              <a:t>Bersihkan</a:t>
            </a:r>
            <a:r>
              <a:rPr lang="en-US" altLang="en-US" dirty="0"/>
              <a:t> </a:t>
            </a:r>
            <a:r>
              <a:rPr lang="en-US" altLang="en-US" dirty="0" err="1"/>
              <a:t>ruangan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menyeluruh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hari</a:t>
            </a:r>
            <a:r>
              <a:rPr lang="en-US" alt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dirty="0" err="1"/>
              <a:t>Bersihkan</a:t>
            </a:r>
            <a:r>
              <a:rPr lang="en-US" altLang="en-US" dirty="0"/>
              <a:t> </a:t>
            </a:r>
            <a:r>
              <a:rPr lang="en-US" altLang="en-US" dirty="0" err="1"/>
              <a:t>peralatan</a:t>
            </a:r>
            <a:r>
              <a:rPr lang="en-US" altLang="en-US" dirty="0"/>
              <a:t> </a:t>
            </a:r>
            <a:r>
              <a:rPr lang="en-US" altLang="en-US" dirty="0" err="1"/>
              <a:t>makan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air </a:t>
            </a:r>
            <a:r>
              <a:rPr lang="en-US" altLang="en-US" dirty="0" err="1"/>
              <a:t>sabun</a:t>
            </a:r>
            <a:r>
              <a:rPr lang="id-ID" altLang="en-US" dirty="0"/>
              <a:t>(panas)</a:t>
            </a:r>
            <a:endParaRPr lang="en-GB" altLang="en-US" dirty="0"/>
          </a:p>
          <a:p>
            <a:pPr>
              <a:lnSpc>
                <a:spcPct val="90000"/>
              </a:lnSpc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1227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1391" y="998936"/>
            <a:ext cx="6172200" cy="854869"/>
          </a:xfrm>
        </p:spPr>
        <p:txBody>
          <a:bodyPr/>
          <a:lstStyle/>
          <a:p>
            <a:r>
              <a:rPr lang="id-ID" altLang="en-US" b="1" dirty="0"/>
              <a:t>Lanjutan....</a:t>
            </a:r>
            <a:endParaRPr lang="en-GB" altLang="en-US" b="1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2691" y="1853805"/>
            <a:ext cx="8229600" cy="452596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AutoNum type="alphaLcParenR" startAt="2"/>
            </a:pPr>
            <a:r>
              <a:rPr lang="en-US" altLang="en-US" dirty="0" err="1"/>
              <a:t>Memasuki</a:t>
            </a:r>
            <a:r>
              <a:rPr lang="en-US" altLang="en-US" dirty="0"/>
              <a:t> </a:t>
            </a:r>
            <a:r>
              <a:rPr lang="en-US" altLang="en-US" dirty="0" err="1"/>
              <a:t>ruangan</a:t>
            </a:r>
            <a:r>
              <a:rPr lang="en-US" altLang="en-US" dirty="0"/>
              <a:t>:</a:t>
            </a:r>
          </a:p>
          <a:p>
            <a:pPr marL="457200" indent="-457200"/>
            <a:r>
              <a:rPr lang="en-US" altLang="en-US" dirty="0" err="1"/>
              <a:t>Siapkan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peralatan</a:t>
            </a:r>
            <a:r>
              <a:rPr lang="en-US" altLang="en-US" dirty="0"/>
              <a:t> yang </a:t>
            </a:r>
            <a:r>
              <a:rPr lang="en-US" altLang="en-US" dirty="0" err="1"/>
              <a:t>dibutuhkan</a:t>
            </a:r>
            <a:r>
              <a:rPr lang="en-US" altLang="en-US" dirty="0"/>
              <a:t>.</a:t>
            </a:r>
          </a:p>
          <a:p>
            <a:pPr marL="457200" indent="-457200"/>
            <a:r>
              <a:rPr lang="en-US" altLang="en-US" dirty="0" err="1"/>
              <a:t>Cuci</a:t>
            </a:r>
            <a:r>
              <a:rPr lang="en-US" altLang="en-US" dirty="0"/>
              <a:t> </a:t>
            </a:r>
            <a:r>
              <a:rPr lang="en-US" altLang="en-US" dirty="0" err="1"/>
              <a:t>tangan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air </a:t>
            </a:r>
            <a:r>
              <a:rPr lang="en-US" altLang="en-US" dirty="0" err="1"/>
              <a:t>mengalir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gunakan</a:t>
            </a:r>
            <a:r>
              <a:rPr lang="en-US" altLang="en-US" dirty="0"/>
              <a:t> </a:t>
            </a:r>
            <a:r>
              <a:rPr lang="en-US" altLang="en-US" dirty="0" err="1"/>
              <a:t>handrub</a:t>
            </a:r>
            <a:r>
              <a:rPr lang="en-US" altLang="en-US" dirty="0"/>
              <a:t> </a:t>
            </a:r>
            <a:r>
              <a:rPr lang="en-US" altLang="en-US" dirty="0" err="1"/>
              <a:t>berbasis</a:t>
            </a:r>
            <a:r>
              <a:rPr lang="en-US" altLang="en-US" dirty="0"/>
              <a:t> alcohol.</a:t>
            </a:r>
          </a:p>
          <a:p>
            <a:pPr marL="457200" indent="-457200"/>
            <a:r>
              <a:rPr lang="en-US" altLang="en-US" dirty="0" err="1"/>
              <a:t>Gunakan</a:t>
            </a:r>
            <a:r>
              <a:rPr lang="en-US" altLang="en-US" dirty="0"/>
              <a:t> APD.</a:t>
            </a:r>
          </a:p>
          <a:p>
            <a:pPr marL="457200" indent="-457200"/>
            <a:r>
              <a:rPr lang="en-US" altLang="en-US" dirty="0" err="1"/>
              <a:t>Masuk</a:t>
            </a:r>
            <a:r>
              <a:rPr lang="en-US" altLang="en-US" dirty="0"/>
              <a:t> </a:t>
            </a:r>
            <a:r>
              <a:rPr lang="en-US" altLang="en-US" dirty="0" err="1"/>
              <a:t>ruangan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tutup</a:t>
            </a:r>
            <a:r>
              <a:rPr lang="en-US" altLang="en-US" dirty="0"/>
              <a:t> </a:t>
            </a:r>
            <a:r>
              <a:rPr lang="en-US" altLang="en-US" dirty="0" err="1"/>
              <a:t>pintu</a:t>
            </a:r>
            <a:r>
              <a:rPr lang="en-US" altLang="en-US" dirty="0"/>
              <a:t>.</a:t>
            </a:r>
            <a:endParaRPr lang="en-GB" altLang="en-US" dirty="0"/>
          </a:p>
          <a:p>
            <a:pPr marL="457200" indent="-457200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64803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 b="1" dirty="0"/>
              <a:t>Lanjutan...</a:t>
            </a:r>
            <a:endParaRPr lang="en-GB" altLang="en-US" b="1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17638"/>
            <a:ext cx="7920880" cy="5184576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AutoNum type="alphaLcParenR" startAt="3"/>
            </a:pPr>
            <a:r>
              <a:rPr lang="en-US" altLang="en-US" sz="2600" b="1" dirty="0" err="1"/>
              <a:t>Meninggalkan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ruangan</a:t>
            </a:r>
            <a:r>
              <a:rPr lang="en-US" altLang="en-US" sz="2600" b="1" dirty="0"/>
              <a:t>: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2600" dirty="0" err="1"/>
              <a:t>Dipintu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keluar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lepaskan</a:t>
            </a:r>
            <a:r>
              <a:rPr lang="en-US" altLang="en-US" sz="2600" dirty="0"/>
              <a:t> APD </a:t>
            </a:r>
            <a:r>
              <a:rPr lang="en-US" altLang="en-US" sz="2600" dirty="0" err="1"/>
              <a:t>sesuai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urutan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ya</a:t>
            </a:r>
            <a:r>
              <a:rPr lang="id-ID" altLang="en-US" sz="2600" dirty="0"/>
              <a:t>k</a:t>
            </a:r>
            <a:r>
              <a:rPr lang="en-US" altLang="en-US" sz="2600" dirty="0" err="1"/>
              <a:t>ni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sarung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tangan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kacamata</a:t>
            </a:r>
            <a:r>
              <a:rPr lang="en-US" altLang="en-US" sz="2600" dirty="0"/>
              <a:t>/ </a:t>
            </a:r>
            <a:r>
              <a:rPr lang="en-US" altLang="en-US" sz="2600" dirty="0" err="1"/>
              <a:t>pelindung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wajah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gaun</a:t>
            </a:r>
            <a:r>
              <a:rPr lang="en-US" altLang="en-US" sz="2600" dirty="0"/>
              <a:t>.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2600" dirty="0" err="1"/>
              <a:t>Cuci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tangan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dengan</a:t>
            </a:r>
            <a:r>
              <a:rPr lang="en-US" altLang="en-US" sz="2600" dirty="0"/>
              <a:t> air </a:t>
            </a:r>
            <a:r>
              <a:rPr lang="en-US" altLang="en-US" sz="2600" dirty="0" err="1"/>
              <a:t>mengalir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atau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gunakan</a:t>
            </a:r>
            <a:r>
              <a:rPr lang="en-US" altLang="en-US" sz="2600" dirty="0"/>
              <a:t> h</a:t>
            </a:r>
            <a:r>
              <a:rPr lang="id-ID" altLang="en-US" sz="2600" dirty="0"/>
              <a:t>a</a:t>
            </a:r>
            <a:r>
              <a:rPr lang="en-US" altLang="en-US" sz="2600" dirty="0" err="1"/>
              <a:t>ndrub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berbasis</a:t>
            </a:r>
            <a:r>
              <a:rPr lang="en-US" altLang="en-US" sz="2600" dirty="0"/>
              <a:t> </a:t>
            </a:r>
            <a:r>
              <a:rPr lang="en-US" altLang="en-US" sz="2600" dirty="0" err="1" smtClean="0"/>
              <a:t>alkohol</a:t>
            </a:r>
            <a:endParaRPr lang="en-US" altLang="en-US" sz="2600" dirty="0"/>
          </a:p>
          <a:p>
            <a:pPr marL="457200" indent="-457200">
              <a:lnSpc>
                <a:spcPct val="90000"/>
              </a:lnSpc>
            </a:pPr>
            <a:r>
              <a:rPr lang="en-US" altLang="en-US" sz="2600" dirty="0" err="1"/>
              <a:t>Tinggalkan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ruangan</a:t>
            </a:r>
            <a:endParaRPr lang="en-US" altLang="en-US" sz="2600" dirty="0"/>
          </a:p>
          <a:p>
            <a:pPr marL="457200" indent="-457200">
              <a:lnSpc>
                <a:spcPct val="90000"/>
              </a:lnSpc>
            </a:pPr>
            <a:r>
              <a:rPr lang="en-US" altLang="en-US" sz="2600" dirty="0" err="1"/>
              <a:t>Lepaskan</a:t>
            </a:r>
            <a:r>
              <a:rPr lang="en-US" altLang="en-US" sz="2600" dirty="0"/>
              <a:t> masker </a:t>
            </a:r>
            <a:r>
              <a:rPr lang="en-US" altLang="en-US" sz="2600" dirty="0" err="1"/>
              <a:t>dengan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memegang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bagian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belakang</a:t>
            </a:r>
            <a:r>
              <a:rPr lang="en-US" altLang="en-US" sz="2600" dirty="0"/>
              <a:t> ( </a:t>
            </a:r>
            <a:r>
              <a:rPr lang="en-US" altLang="en-US" sz="2600" dirty="0" err="1"/>
              <a:t>bukan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bagian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depan</a:t>
            </a:r>
            <a:r>
              <a:rPr lang="en-US" altLang="en-US" sz="2600" dirty="0"/>
              <a:t> )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2600" dirty="0" err="1"/>
              <a:t>Petugas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membersihkan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diri</a:t>
            </a:r>
            <a:r>
              <a:rPr lang="en-US" altLang="en-US" sz="2600" dirty="0"/>
              <a:t> ( </a:t>
            </a:r>
            <a:r>
              <a:rPr lang="en-US" altLang="en-US" sz="2600" dirty="0" err="1"/>
              <a:t>mandi</a:t>
            </a:r>
            <a:r>
              <a:rPr lang="en-US" altLang="en-US" sz="2600" dirty="0"/>
              <a:t> ) </a:t>
            </a:r>
            <a:r>
              <a:rPr lang="en-US" altLang="en-US" sz="2600" dirty="0" err="1"/>
              <a:t>dan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menggunakan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pakaian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dari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luar</a:t>
            </a:r>
            <a:r>
              <a:rPr lang="en-US" altLang="en-US" sz="2600" dirty="0"/>
              <a:t>. </a:t>
            </a:r>
            <a:r>
              <a:rPr lang="en-US" altLang="en-US" sz="2600" b="1" dirty="0"/>
              <a:t> 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altLang="en-US" sz="2600" b="1" dirty="0"/>
              <a:t/>
            </a:r>
            <a:br>
              <a:rPr lang="en-US" altLang="en-US" sz="2600" b="1" dirty="0"/>
            </a:br>
            <a:endParaRPr lang="en-GB" altLang="en-US" sz="2600" b="1" dirty="0"/>
          </a:p>
          <a:p>
            <a:pPr marL="457200" indent="-457200">
              <a:lnSpc>
                <a:spcPct val="90000"/>
              </a:lnSpc>
            </a:pPr>
            <a:endParaRPr lang="en-GB" alt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206446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r>
              <a:rPr lang="id-ID" sz="3200" b="1" dirty="0" smtClean="0"/>
              <a:t>Cara Mencegah Penyebaran Infeksi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Bekerja</a:t>
            </a:r>
            <a:r>
              <a:rPr lang="en-US" sz="3200" b="1" dirty="0" smtClean="0"/>
              <a:t> di </a:t>
            </a:r>
            <a:r>
              <a:rPr lang="en-US" sz="3200" b="1" dirty="0" err="1" smtClean="0"/>
              <a:t>Laboratorium</a:t>
            </a:r>
            <a:endParaRPr lang="id-ID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2133600"/>
            <a:ext cx="791780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d-ID" sz="2800" dirty="0" smtClean="0"/>
              <a:t>Lingkaran Ose harus penuh dg tangkai 6 cm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dirty="0" smtClean="0"/>
              <a:t>Melakukan tes katalase dg tabung reaksi bukan</a:t>
            </a:r>
          </a:p>
          <a:p>
            <a:r>
              <a:rPr lang="id-ID" sz="2800" dirty="0" smtClean="0"/>
              <a:t>      obyek glass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dirty="0" smtClean="0"/>
              <a:t>Sisa spesimen dan media ditempatkan dlm wadah</a:t>
            </a:r>
          </a:p>
          <a:p>
            <a:r>
              <a:rPr lang="id-ID" sz="2800" dirty="0" smtClean="0"/>
              <a:t>      yg tidak bocor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dirty="0" smtClean="0"/>
              <a:t>Dekontaminasi permukaan meja setiap habis kerja</a:t>
            </a:r>
            <a:endParaRPr lang="id-ID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000" smtClean="0"/>
              <a:pPr/>
              <a:t>79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58229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Century Gothic" pitchFamily="34" charset="0"/>
              </a:rPr>
              <a:t>JENIS</a:t>
            </a:r>
            <a:r>
              <a:rPr lang="en-US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br>
              <a:rPr lang="en-US" b="1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Century Gothic" pitchFamily="34" charset="0"/>
              </a:rPr>
              <a:t>LIMBAH B3 LABORATORIUM</a:t>
            </a:r>
            <a:endParaRPr lang="en-US" sz="48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69634" name="Picture 2" descr="D:\Documents\GAMBAR LIMBAH B3 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1838325" cy="2486025"/>
          </a:xfrm>
          <a:prstGeom prst="rect">
            <a:avLst/>
          </a:prstGeom>
          <a:noFill/>
        </p:spPr>
      </p:pic>
      <p:pic>
        <p:nvPicPr>
          <p:cNvPr id="69635" name="Picture 3" descr="D:\Documents\Gambar limbah b3 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209800"/>
            <a:ext cx="1847850" cy="2466975"/>
          </a:xfrm>
          <a:prstGeom prst="rect">
            <a:avLst/>
          </a:prstGeom>
          <a:noFill/>
        </p:spPr>
      </p:pic>
      <p:pic>
        <p:nvPicPr>
          <p:cNvPr id="69636" name="Picture 4" descr="C:\Users\Acer\Downloads\gambar limbah b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209800"/>
            <a:ext cx="2286000" cy="2438400"/>
          </a:xfrm>
          <a:prstGeom prst="rect">
            <a:avLst/>
          </a:prstGeom>
          <a:noFill/>
        </p:spPr>
      </p:pic>
      <p:pic>
        <p:nvPicPr>
          <p:cNvPr id="69637" name="Picture 5" descr="D:\Documents\GAMBAR LIMBAH B3 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429000"/>
            <a:ext cx="1847850" cy="24669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4419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entury Gothic" pitchFamily="34" charset="0"/>
              </a:rPr>
              <a:t>Limbah</a:t>
            </a:r>
            <a:r>
              <a:rPr lang="en-US" sz="2400" dirty="0" smtClean="0">
                <a:latin typeface="Century Gothic" pitchFamily="34" charset="0"/>
              </a:rPr>
              <a:t> </a:t>
            </a:r>
            <a:r>
              <a:rPr lang="en-US" sz="2400" dirty="0" err="1" smtClean="0">
                <a:latin typeface="Century Gothic" pitchFamily="34" charset="0"/>
              </a:rPr>
              <a:t>Cair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49530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Century Gothic" pitchFamily="34" charset="0"/>
              </a:rPr>
              <a:t>Limbah</a:t>
            </a:r>
            <a:r>
              <a:rPr lang="en-US" sz="2400" dirty="0" smtClean="0">
                <a:latin typeface="Century Gothic" pitchFamily="34" charset="0"/>
              </a:rPr>
              <a:t> </a:t>
            </a:r>
            <a:r>
              <a:rPr lang="en-US" sz="2400" dirty="0" err="1" smtClean="0">
                <a:latin typeface="Century Gothic" pitchFamily="34" charset="0"/>
              </a:rPr>
              <a:t>Padat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000" y="6019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itchFamily="34" charset="0"/>
              </a:rPr>
              <a:t>Gas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8400" y="5410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 err="1" smtClean="0"/>
              <a:t>Sisa</a:t>
            </a:r>
            <a:r>
              <a:rPr lang="en-US" dirty="0" smtClean="0"/>
              <a:t> </a:t>
            </a:r>
            <a:r>
              <a:rPr lang="en-US" dirty="0" err="1" smtClean="0"/>
              <a:t>laboratorium</a:t>
            </a:r>
            <a:r>
              <a:rPr lang="en-US" dirty="0" smtClean="0"/>
              <a:t>, </a:t>
            </a:r>
            <a:r>
              <a:rPr lang="en-US" dirty="0" err="1" smtClean="0"/>
              <a:t>sisa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49530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Asam</a:t>
            </a:r>
            <a:r>
              <a:rPr lang="en-US" dirty="0" smtClean="0"/>
              <a:t>, </a:t>
            </a:r>
            <a:r>
              <a:rPr lang="en-US" dirty="0" err="1" smtClean="0"/>
              <a:t>Basa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endParaRPr lang="en-US" dirty="0" smtClean="0"/>
          </a:p>
          <a:p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, media </a:t>
            </a:r>
            <a:r>
              <a:rPr lang="en-US" dirty="0" err="1" smtClean="0"/>
              <a:t>bakteri</a:t>
            </a:r>
            <a:r>
              <a:rPr lang="en-US" dirty="0" smtClean="0"/>
              <a:t>/</a:t>
            </a:r>
            <a:r>
              <a:rPr lang="en-US" dirty="0" err="1" smtClean="0"/>
              <a:t>jamur</a:t>
            </a:r>
            <a:r>
              <a:rPr lang="en-US" dirty="0" smtClean="0"/>
              <a:t>/virus,</a:t>
            </a:r>
          </a:p>
          <a:p>
            <a:r>
              <a:rPr lang="en-US" dirty="0" err="1" smtClean="0"/>
              <a:t>Anorganik</a:t>
            </a:r>
            <a:r>
              <a:rPr lang="en-US" dirty="0" smtClean="0"/>
              <a:t> non </a:t>
            </a:r>
            <a:r>
              <a:rPr lang="en-US" dirty="0" err="1" smtClean="0"/>
              <a:t>Metalik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244261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265238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d-ID" dirty="0" smtClean="0"/>
              <a:t>Cara Mencegah Tertelan dan Terkenanya Kulit serta Mata oleh Bahan Infeksi</a:t>
            </a:r>
            <a:endParaRPr lang="id-ID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133600"/>
            <a:ext cx="423449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d-ID" sz="2800" dirty="0" smtClean="0"/>
              <a:t>Cuci tangan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dirty="0" smtClean="0"/>
              <a:t>Tidak makan dan minum</a:t>
            </a:r>
          </a:p>
          <a:p>
            <a:r>
              <a:rPr lang="id-ID" sz="2800" dirty="0"/>
              <a:t> </a:t>
            </a:r>
            <a:r>
              <a:rPr lang="id-ID" sz="2800" dirty="0" smtClean="0"/>
              <a:t>     Di laboratorium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dirty="0" smtClean="0"/>
              <a:t>Tidak merokok di lab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dirty="0" smtClean="0"/>
              <a:t>Tidak memakai kosmetik</a:t>
            </a:r>
          </a:p>
          <a:p>
            <a:r>
              <a:rPr lang="id-ID" sz="2800" dirty="0" smtClean="0"/>
              <a:t>      di lab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dirty="0" smtClean="0"/>
              <a:t>Gunakan alat pelindung</a:t>
            </a:r>
          </a:p>
          <a:p>
            <a:r>
              <a:rPr lang="id-ID" sz="2800" dirty="0"/>
              <a:t> </a:t>
            </a:r>
            <a:r>
              <a:rPr lang="id-ID" sz="2800" dirty="0" smtClean="0"/>
              <a:t>     mata jika perlu</a:t>
            </a:r>
            <a:endParaRPr lang="id-ID" sz="2800" dirty="0"/>
          </a:p>
        </p:txBody>
      </p:sp>
      <p:pic>
        <p:nvPicPr>
          <p:cNvPr id="3074" name="Picture 2" descr="https://encrypted-tbn1.gstatic.com/images?q=tbn:ANd9GcQDo73jJrMnwUGfzh3K1l_TBp0funNCmFPJC_Ja_zdY3EO5onQ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657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000" smtClean="0"/>
              <a:pPr/>
              <a:t>80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57432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d-ID" dirty="0" smtClean="0"/>
              <a:t>Cara Mencegah Tertusuk Bahan Infeksi</a:t>
            </a:r>
            <a:endParaRPr lang="id-ID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133600"/>
            <a:ext cx="733931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d-ID" sz="4400" dirty="0" smtClean="0"/>
              <a:t>Bekerja hati-hati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4400" dirty="0" smtClean="0"/>
              <a:t>Meminimalisasi penggunaan </a:t>
            </a:r>
          </a:p>
          <a:p>
            <a:r>
              <a:rPr lang="id-ID" sz="4400" dirty="0"/>
              <a:t> </a:t>
            </a:r>
            <a:r>
              <a:rPr lang="id-ID" sz="4400" dirty="0" smtClean="0"/>
              <a:t>   jarum suntik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4400" dirty="0" smtClean="0"/>
              <a:t>Penggunaan pipet Pasteur</a:t>
            </a:r>
          </a:p>
          <a:p>
            <a:r>
              <a:rPr lang="id-ID" sz="4400" dirty="0"/>
              <a:t> </a:t>
            </a:r>
            <a:r>
              <a:rPr lang="id-ID" sz="4400" dirty="0" smtClean="0"/>
              <a:t>  plastik</a:t>
            </a:r>
            <a:endParaRPr lang="id-ID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000" smtClean="0"/>
              <a:pPr/>
              <a:t>81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76534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d-ID" dirty="0" smtClean="0"/>
              <a:t>Cara Menggunakan Pipet dan Alat Bantu Pipet</a:t>
            </a:r>
            <a:endParaRPr lang="id-ID" dirty="0"/>
          </a:p>
        </p:txBody>
      </p:sp>
      <p:sp>
        <p:nvSpPr>
          <p:cNvPr id="3" name="TextBox 2"/>
          <p:cNvSpPr txBox="1"/>
          <p:nvPr/>
        </p:nvSpPr>
        <p:spPr>
          <a:xfrm>
            <a:off x="983476" y="2133600"/>
            <a:ext cx="694132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d-ID" sz="3200" dirty="0" smtClean="0"/>
              <a:t>Tidak boleh memipet dgn mulut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3200" dirty="0" smtClean="0"/>
              <a:t>Gunakan alat bantu pipet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3200" dirty="0" smtClean="0"/>
              <a:t>Penggunaan pipet ukur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3200" dirty="0" smtClean="0"/>
              <a:t>Rendam pipet dlm disinfektan</a:t>
            </a:r>
          </a:p>
          <a:p>
            <a:r>
              <a:rPr lang="id-ID" sz="3200" dirty="0" smtClean="0"/>
              <a:t>     18-24 jam sblm disterilisasi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3200" dirty="0" smtClean="0"/>
              <a:t>Wadah pembuangan pipet disposable</a:t>
            </a:r>
          </a:p>
          <a:p>
            <a:r>
              <a:rPr lang="id-ID" sz="3200" dirty="0"/>
              <a:t> </a:t>
            </a:r>
            <a:r>
              <a:rPr lang="id-ID" sz="3200" dirty="0" smtClean="0"/>
              <a:t>     didekat BSC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000" smtClean="0"/>
              <a:pPr/>
              <a:t>82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1663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id-ID" dirty="0" smtClean="0"/>
              <a:t>Cara Menggunakan Sentrifuse </a:t>
            </a:r>
            <a:endParaRPr lang="id-ID" dirty="0"/>
          </a:p>
        </p:txBody>
      </p:sp>
      <p:sp>
        <p:nvSpPr>
          <p:cNvPr id="3" name="TextBox 2"/>
          <p:cNvSpPr txBox="1"/>
          <p:nvPr/>
        </p:nvSpPr>
        <p:spPr>
          <a:xfrm>
            <a:off x="983476" y="2133600"/>
            <a:ext cx="748320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d-ID" sz="3200" dirty="0" smtClean="0"/>
              <a:t>Lakukan sentifuse sesuai petunjuk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3200" dirty="0" smtClean="0"/>
              <a:t>Peletakan di tempat tertentu  shg mudah</a:t>
            </a:r>
          </a:p>
          <a:p>
            <a:r>
              <a:rPr lang="id-ID" sz="3200" dirty="0" smtClean="0"/>
              <a:t>     dipakai oleh petugas yg pendek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3200" dirty="0" smtClean="0"/>
              <a:t>Gunakan air untuk penyeimbang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3200" dirty="0" smtClean="0"/>
              <a:t>Tutup tabung rapat -rapat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000" smtClean="0"/>
              <a:pPr/>
              <a:t>83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96827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id-ID" dirty="0" smtClean="0"/>
              <a:t>Pengelolaan Spesimen</a:t>
            </a:r>
            <a:endParaRPr lang="id-ID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609600" y="1397000"/>
          <a:ext cx="80010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000" smtClean="0"/>
              <a:pPr/>
              <a:t>84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xmlns="" val="300478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/>
          <a:lstStyle/>
          <a:p>
            <a:r>
              <a:rPr lang="id-ID" dirty="0" smtClean="0"/>
              <a:t>Penerimaan Spesimen di Lab </a:t>
            </a:r>
            <a:endParaRPr lang="id-ID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5049267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d-ID" sz="2800" dirty="0" smtClean="0"/>
              <a:t> loket khusus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dirty="0" smtClean="0"/>
              <a:t>Spesimen ditempatkan dalam </a:t>
            </a:r>
          </a:p>
          <a:p>
            <a:r>
              <a:rPr lang="id-ID" sz="2800" dirty="0"/>
              <a:t> </a:t>
            </a:r>
            <a:r>
              <a:rPr lang="id-ID" sz="2800" dirty="0" smtClean="0"/>
              <a:t>     wadah tertutup rapat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b="1" dirty="0" smtClean="0">
                <a:solidFill>
                  <a:srgbClr val="FF0000"/>
                </a:solidFill>
              </a:rPr>
              <a:t>Wadah harus didisinfeksi </a:t>
            </a:r>
          </a:p>
          <a:p>
            <a:r>
              <a:rPr lang="id-ID" sz="2800" b="1" dirty="0">
                <a:solidFill>
                  <a:srgbClr val="FF0000"/>
                </a:solidFill>
              </a:rPr>
              <a:t> </a:t>
            </a:r>
            <a:r>
              <a:rPr lang="id-ID" sz="2800" b="1" dirty="0" smtClean="0">
                <a:solidFill>
                  <a:srgbClr val="FF0000"/>
                </a:solidFill>
              </a:rPr>
              <a:t>     atau otoklaf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dirty="0" smtClean="0"/>
              <a:t>Wadah tidak mudah pecah </a:t>
            </a:r>
          </a:p>
          <a:p>
            <a:r>
              <a:rPr lang="id-ID" sz="2800" dirty="0"/>
              <a:t> </a:t>
            </a:r>
            <a:r>
              <a:rPr lang="id-ID" sz="2800" dirty="0" smtClean="0"/>
              <a:t>     dan bocor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dirty="0" smtClean="0"/>
              <a:t>Label identitas spesimen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dirty="0" smtClean="0"/>
              <a:t>Ditempatkan pd baki khusus </a:t>
            </a:r>
          </a:p>
          <a:p>
            <a:r>
              <a:rPr lang="id-ID" sz="2800" dirty="0"/>
              <a:t> </a:t>
            </a:r>
            <a:r>
              <a:rPr lang="id-ID" sz="2800" dirty="0" smtClean="0"/>
              <a:t>     yg dpt didisinfeksi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dirty="0" smtClean="0"/>
              <a:t>Wadah dlm posisi berdiri</a:t>
            </a:r>
            <a:endParaRPr lang="id-ID" sz="2800" dirty="0"/>
          </a:p>
        </p:txBody>
      </p:sp>
      <p:pic>
        <p:nvPicPr>
          <p:cNvPr id="2050" name="Picture 2" descr="https://hendrosmk.files.wordpress.com/2011/08/vacuum-blood-collection-tub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6826" y="1524000"/>
            <a:ext cx="3684774" cy="52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562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/>
          <a:lstStyle/>
          <a:p>
            <a:r>
              <a:rPr lang="id-ID" dirty="0" smtClean="0"/>
              <a:t>Petugas Penerima Spesimen  </a:t>
            </a:r>
            <a:endParaRPr lang="id-ID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133600"/>
            <a:ext cx="766620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d-ID" sz="2800" dirty="0" smtClean="0"/>
              <a:t> </a:t>
            </a:r>
            <a:r>
              <a:rPr lang="id-ID" sz="2800" b="1" dirty="0" smtClean="0">
                <a:solidFill>
                  <a:srgbClr val="FF0000"/>
                </a:solidFill>
              </a:rPr>
              <a:t>menggunakan jas laboratorium tertutup rapat </a:t>
            </a:r>
          </a:p>
          <a:p>
            <a:r>
              <a:rPr lang="id-ID" sz="2800" b="1" dirty="0" smtClean="0">
                <a:solidFill>
                  <a:srgbClr val="FF0000"/>
                </a:solidFill>
              </a:rPr>
              <a:t>      bagian depan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dirty="0" smtClean="0"/>
              <a:t>Semua spesimen dianggap infeksius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dirty="0" smtClean="0"/>
              <a:t>Meja penerima dibersihkan dgn disinfektan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dirty="0" smtClean="0"/>
              <a:t>Dilarang makan, minum dan merokok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dirty="0" smtClean="0"/>
              <a:t>Cuci tangan dgn sabun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dirty="0" smtClean="0"/>
              <a:t>Pasien / tamu tidak boleh menyentuh apapun </a:t>
            </a:r>
          </a:p>
          <a:p>
            <a:r>
              <a:rPr lang="id-ID" sz="2800" dirty="0" smtClean="0"/>
              <a:t>      pada meja dimana spesimen tersimpan.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000" smtClean="0"/>
              <a:pPr/>
              <a:t>86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xmlns="" val="39941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/>
          <a:lstStyle/>
          <a:p>
            <a:r>
              <a:rPr lang="id-ID" dirty="0" smtClean="0"/>
              <a:t>Petugas Pembawa Spesimen  </a:t>
            </a:r>
            <a:endParaRPr lang="id-ID" dirty="0"/>
          </a:p>
        </p:txBody>
      </p:sp>
      <p:pic>
        <p:nvPicPr>
          <p:cNvPr id="1030" name="Picture 6" descr="http://4.bp.blogspot.com/-QjVZgyyqrCE/TZtE9c2tHXI/AAAAAAAAAJk/VPpi2AkpqtA/s1600/suntik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38862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9440" y="2286000"/>
            <a:ext cx="679416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d-ID" sz="2800" b="1" dirty="0" smtClean="0">
                <a:solidFill>
                  <a:srgbClr val="FF0000"/>
                </a:solidFill>
              </a:rPr>
              <a:t> menggunakan jas laboratorium tertutup </a:t>
            </a:r>
          </a:p>
          <a:p>
            <a:r>
              <a:rPr lang="id-ID" sz="2800" b="1" dirty="0">
                <a:solidFill>
                  <a:srgbClr val="FF0000"/>
                </a:solidFill>
              </a:rPr>
              <a:t> </a:t>
            </a:r>
            <a:r>
              <a:rPr lang="id-ID" sz="2800" b="1" dirty="0" smtClean="0">
                <a:solidFill>
                  <a:srgbClr val="FF0000"/>
                </a:solidFill>
              </a:rPr>
              <a:t>      rapat </a:t>
            </a:r>
            <a:r>
              <a:rPr lang="id-ID" sz="2800" b="1" dirty="0">
                <a:solidFill>
                  <a:srgbClr val="FF0000"/>
                </a:solidFill>
              </a:rPr>
              <a:t> </a:t>
            </a:r>
            <a:r>
              <a:rPr lang="id-ID" sz="2800" b="1" dirty="0" smtClean="0">
                <a:solidFill>
                  <a:srgbClr val="FF0000"/>
                </a:solidFill>
              </a:rPr>
              <a:t>bagian depan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dirty="0" smtClean="0"/>
              <a:t>Membawa spesimen di baki /</a:t>
            </a:r>
          </a:p>
          <a:p>
            <a:r>
              <a:rPr lang="id-ID" sz="2800" dirty="0"/>
              <a:t> </a:t>
            </a:r>
            <a:r>
              <a:rPr lang="id-ID" sz="2800" dirty="0" smtClean="0"/>
              <a:t>     wadah khusus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dirty="0" smtClean="0"/>
              <a:t>Mencuci tangan dg disinfektan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dirty="0" smtClean="0"/>
              <a:t>Dekontaminasi baki bila spesimen </a:t>
            </a:r>
          </a:p>
          <a:p>
            <a:r>
              <a:rPr lang="id-ID" sz="2800" dirty="0"/>
              <a:t> </a:t>
            </a:r>
            <a:r>
              <a:rPr lang="id-ID" sz="2800" dirty="0" smtClean="0"/>
              <a:t>     tumpah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000" smtClean="0"/>
              <a:pPr/>
              <a:t>87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xmlns="" val="389947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rgbClr val="FFFF00"/>
          </a:solidFill>
          <a:ln w="3810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id-ID" dirty="0" smtClean="0"/>
              <a:t>Sterilisasi, Disinfeksi dan Dekontaminasi</a:t>
            </a:r>
            <a:endParaRPr lang="id-ID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533400" y="1549400"/>
          <a:ext cx="81534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476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id-ID" dirty="0" smtClean="0"/>
              <a:t>Praktek Laboratorium Yg Benar di Lab Kimia (Bekerja dgn Bahan Kimia)</a:t>
            </a:r>
            <a:endParaRPr lang="id-ID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828800"/>
            <a:ext cx="792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id-ID" sz="2800" dirty="0" smtClean="0"/>
              <a:t> hindari kontak langsung dgn bahan kimia</a:t>
            </a:r>
          </a:p>
          <a:p>
            <a:r>
              <a:rPr lang="id-ID" sz="2800" dirty="0" smtClean="0"/>
              <a:t>2.     hindari menghirup langsung uap bahan kimia</a:t>
            </a:r>
          </a:p>
          <a:p>
            <a:pPr marL="514350" indent="-514350">
              <a:buAutoNum type="arabicPeriod" startAt="3"/>
            </a:pPr>
            <a:r>
              <a:rPr lang="id-ID" sz="2800" dirty="0" smtClean="0"/>
              <a:t>dilarang mencicipi atau mencium  bahan kimia   (cukup mengibaskan   ke arah hidung)</a:t>
            </a:r>
          </a:p>
          <a:p>
            <a:pPr marL="514350" indent="-514350">
              <a:buAutoNum type="arabicPeriod" startAt="4"/>
            </a:pPr>
            <a:r>
              <a:rPr lang="id-ID" sz="2800" dirty="0" smtClean="0"/>
              <a:t>Perhatikan cara memindahkan </a:t>
            </a:r>
          </a:p>
          <a:p>
            <a:r>
              <a:rPr lang="id-ID" sz="2800" dirty="0"/>
              <a:t> </a:t>
            </a:r>
            <a:r>
              <a:rPr lang="id-ID" sz="2800" dirty="0" smtClean="0"/>
              <a:t>      bahan kimia</a:t>
            </a:r>
          </a:p>
          <a:p>
            <a:pPr marL="514350" indent="-514350">
              <a:buAutoNum type="arabicPeriod" startAt="5"/>
            </a:pPr>
            <a:r>
              <a:rPr lang="id-ID" sz="2800" dirty="0" smtClean="0"/>
              <a:t>Hati hati peralatan gelas yang </a:t>
            </a:r>
          </a:p>
          <a:p>
            <a:r>
              <a:rPr lang="id-ID" sz="2800" dirty="0"/>
              <a:t> </a:t>
            </a:r>
            <a:r>
              <a:rPr lang="id-ID" sz="2800" dirty="0" smtClean="0"/>
              <a:t>     mudah pecah</a:t>
            </a:r>
            <a:endParaRPr lang="id-ID" sz="2800" dirty="0"/>
          </a:p>
        </p:txBody>
      </p:sp>
      <p:pic>
        <p:nvPicPr>
          <p:cNvPr id="3074" name="Picture 2" descr="http://www.rcchem.co.id/assets/upload/gambar/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1"/>
            <a:ext cx="3657600" cy="285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598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SUMBER LIMBAH LABORATORIUM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600200"/>
            <a:ext cx="434340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PENELITIAN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PRAKTIKUM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ANALISIS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PENGUJIAN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PRODUKSI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495800" y="1828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19600" y="2895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95800" y="3886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0" y="5943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682" name="Picture 2" descr="D:\Documents\GAMBAR LIMBAH B3 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4419600" cy="5638800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4495800" y="4953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667481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87" y="533400"/>
            <a:ext cx="8229600" cy="1143000"/>
          </a:xfrm>
          <a:solidFill>
            <a:schemeClr val="accent6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/>
          <a:lstStyle/>
          <a:p>
            <a:r>
              <a:rPr lang="id-ID" dirty="0" smtClean="0"/>
              <a:t>Cara Memindahkan Bahan Kimia</a:t>
            </a:r>
            <a:endParaRPr lang="id-ID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057400"/>
            <a:ext cx="839537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id-ID" sz="2800" dirty="0" smtClean="0"/>
              <a:t> bacalah label dengan teliti</a:t>
            </a:r>
          </a:p>
          <a:p>
            <a:pPr marL="514350" indent="-514350">
              <a:buAutoNum type="arabicPeriod"/>
            </a:pPr>
            <a:r>
              <a:rPr lang="id-ID" sz="2800" dirty="0"/>
              <a:t> </a:t>
            </a:r>
            <a:r>
              <a:rPr lang="id-ID" sz="2800" dirty="0" smtClean="0"/>
              <a:t>pindahkan sesuai jumlah yg diperlukan</a:t>
            </a:r>
          </a:p>
          <a:p>
            <a:pPr marL="514350" indent="-514350">
              <a:buAutoNum type="arabicPeriod"/>
            </a:pPr>
            <a:r>
              <a:rPr lang="id-ID" sz="2800" dirty="0"/>
              <a:t> </a:t>
            </a:r>
            <a:r>
              <a:rPr lang="id-ID" sz="2800" dirty="0" smtClean="0"/>
              <a:t>jangan menggunakan bahan kimia berlebihan</a:t>
            </a:r>
          </a:p>
          <a:p>
            <a:pPr marL="514350" indent="-514350">
              <a:buAutoNum type="arabicPeriod"/>
            </a:pPr>
            <a:r>
              <a:rPr lang="id-ID" sz="2800" dirty="0" smtClean="0"/>
              <a:t>Jangan mengembalikan bahan kimia ke botol semula</a:t>
            </a:r>
          </a:p>
          <a:p>
            <a:pPr marL="514350" indent="-514350">
              <a:buAutoNum type="arabicPeriod"/>
            </a:pPr>
            <a:r>
              <a:rPr lang="id-ID" sz="2800" dirty="0" smtClean="0"/>
              <a:t>Pd bahan kimia cair pindahkan dgn menggunakan</a:t>
            </a:r>
          </a:p>
          <a:p>
            <a:r>
              <a:rPr lang="id-ID" sz="2800" dirty="0" smtClean="0"/>
              <a:t>       batang pengaduk atau pipet volume</a:t>
            </a:r>
          </a:p>
          <a:p>
            <a:pPr marL="514350" indent="-514350">
              <a:buAutoNum type="arabicPeriod" startAt="6"/>
            </a:pPr>
            <a:r>
              <a:rPr lang="id-ID" sz="2800" dirty="0" smtClean="0"/>
              <a:t>Memindahkan bahan kimia padat dgn sendok sungu </a:t>
            </a:r>
          </a:p>
          <a:p>
            <a:r>
              <a:rPr lang="id-ID" sz="2800" dirty="0"/>
              <a:t> </a:t>
            </a:r>
            <a:r>
              <a:rPr lang="id-ID" sz="2800" dirty="0" smtClean="0"/>
              <a:t>     atau bahan lainnya selain logam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000" smtClean="0"/>
              <a:pPr/>
              <a:t>90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xmlns="" val="176229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87" y="533400"/>
            <a:ext cx="8229600" cy="1143000"/>
          </a:xfrm>
          <a:solidFill>
            <a:schemeClr val="accent6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/>
          <a:lstStyle/>
          <a:p>
            <a:r>
              <a:rPr lang="id-ID" dirty="0" smtClean="0"/>
              <a:t>Cara Memanaskan Bahan Kimia</a:t>
            </a:r>
            <a:endParaRPr lang="id-ID" dirty="0"/>
          </a:p>
        </p:txBody>
      </p:sp>
      <p:sp>
        <p:nvSpPr>
          <p:cNvPr id="3" name="TextBox 2"/>
          <p:cNvSpPr txBox="1"/>
          <p:nvPr/>
        </p:nvSpPr>
        <p:spPr>
          <a:xfrm>
            <a:off x="930139" y="2301657"/>
            <a:ext cx="760426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id-ID" sz="2800" dirty="0" smtClean="0"/>
              <a:t> isi tabung reaksi sebagian saja</a:t>
            </a:r>
          </a:p>
          <a:p>
            <a:pPr marL="514350" indent="-514350">
              <a:buAutoNum type="arabicPeriod"/>
            </a:pPr>
            <a:r>
              <a:rPr lang="id-ID" sz="2800" dirty="0"/>
              <a:t> </a:t>
            </a:r>
            <a:r>
              <a:rPr lang="id-ID" sz="2800" dirty="0" smtClean="0"/>
              <a:t>api pemanas terletak dibawah tabung</a:t>
            </a:r>
          </a:p>
          <a:p>
            <a:pPr marL="514350" indent="-514350">
              <a:buAutoNum type="arabicPeriod"/>
            </a:pPr>
            <a:r>
              <a:rPr lang="id-ID" sz="2800" dirty="0"/>
              <a:t> </a:t>
            </a:r>
            <a:r>
              <a:rPr lang="id-ID" sz="2800" dirty="0" smtClean="0"/>
              <a:t>goyangkan tabung reaksi agar pemanasan rata</a:t>
            </a:r>
          </a:p>
          <a:p>
            <a:pPr marL="514350" indent="-514350">
              <a:buAutoNum type="arabicPeriod"/>
            </a:pPr>
            <a:r>
              <a:rPr lang="id-ID" sz="2800" dirty="0"/>
              <a:t> </a:t>
            </a:r>
            <a:r>
              <a:rPr lang="id-ID" sz="2800" dirty="0" smtClean="0"/>
              <a:t>arahkan mulut tabung reaksi ke tempat kosong</a:t>
            </a:r>
          </a:p>
          <a:p>
            <a:pPr marL="514350" indent="-514350">
              <a:buAutoNum type="arabicPeriod"/>
            </a:pPr>
            <a:r>
              <a:rPr lang="id-ID" sz="2800" dirty="0" smtClean="0"/>
              <a:t>Jika menggunakan gelas kimia , gunakan kaki 3</a:t>
            </a:r>
          </a:p>
          <a:p>
            <a:pPr marL="514350" indent="-514350">
              <a:buAutoNum type="arabicPeriod"/>
            </a:pPr>
            <a:r>
              <a:rPr lang="id-ID" sz="2800" dirty="0"/>
              <a:t> </a:t>
            </a:r>
            <a:r>
              <a:rPr lang="id-ID" sz="2800" dirty="0" smtClean="0"/>
              <a:t>letakkan batang gelas atau batu didih utk</a:t>
            </a:r>
          </a:p>
          <a:p>
            <a:r>
              <a:rPr lang="id-ID" sz="2800" dirty="0" smtClean="0"/>
              <a:t>       menghindari pemanasan mendadak.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400" smtClean="0"/>
              <a:pPr/>
              <a:t>91</a:t>
            </a:fld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318119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954" y="2645844"/>
            <a:ext cx="8229600" cy="857250"/>
          </a:xfrm>
        </p:spPr>
        <p:txBody>
          <a:bodyPr/>
          <a:lstStyle/>
          <a:p>
            <a:r>
              <a:rPr lang="en-US" b="1" dirty="0" err="1" smtClean="0"/>
              <a:t>Terima</a:t>
            </a:r>
            <a:r>
              <a:rPr lang="en-US" b="1" dirty="0" smtClean="0"/>
              <a:t> </a:t>
            </a:r>
            <a:r>
              <a:rPr lang="en-US" b="1" dirty="0" err="1" smtClean="0"/>
              <a:t>Kasih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71502165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7848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800" cap="none" dirty="0" smtClean="0">
                <a:latin typeface="Berlin Sans FB Demi" panose="020E0802020502020306" pitchFamily="34" charset="0"/>
              </a:rPr>
              <a:t>References</a:t>
            </a: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xfrm>
            <a:off x="251520" y="980728"/>
            <a:ext cx="8534400" cy="4873625"/>
          </a:xfrm>
        </p:spPr>
        <p:txBody>
          <a:bodyPr/>
          <a:lstStyle/>
          <a:p>
            <a:r>
              <a:rPr lang="en-US" sz="2400" dirty="0" smtClean="0"/>
              <a:t>Barham</a:t>
            </a:r>
            <a:r>
              <a:rPr lang="en-US" sz="2400" dirty="0"/>
              <a:t>, D</a:t>
            </a:r>
            <a:r>
              <a:rPr lang="en-US" sz="2400" dirty="0" smtClean="0"/>
              <a:t>., </a:t>
            </a:r>
            <a:r>
              <a:rPr lang="en-US" sz="2400" dirty="0" err="1"/>
              <a:t>Trinder</a:t>
            </a:r>
            <a:r>
              <a:rPr lang="en-US" sz="2400" dirty="0"/>
              <a:t>, </a:t>
            </a:r>
            <a:r>
              <a:rPr lang="en-US" sz="2400" dirty="0" smtClean="0"/>
              <a:t>P. 1972. Analyst. </a:t>
            </a:r>
            <a:r>
              <a:rPr lang="en-US" sz="2400" dirty="0" err="1" smtClean="0"/>
              <a:t>Halaman</a:t>
            </a:r>
            <a:r>
              <a:rPr lang="en-US" sz="2400" dirty="0" smtClean="0"/>
              <a:t>. 97 </a:t>
            </a:r>
          </a:p>
          <a:p>
            <a:r>
              <a:rPr lang="en-US" sz="2400" dirty="0"/>
              <a:t>Bishop, M.L. 2010. </a:t>
            </a:r>
            <a:r>
              <a:rPr lang="en-US" sz="2400" i="1" dirty="0"/>
              <a:t>Clinical Chemistry. </a:t>
            </a:r>
            <a:r>
              <a:rPr lang="en-US" sz="2400" dirty="0" err="1"/>
              <a:t>Philadephia</a:t>
            </a:r>
            <a:r>
              <a:rPr lang="en-US" sz="2400" dirty="0"/>
              <a:t>: Wolters Kluwer.</a:t>
            </a:r>
          </a:p>
          <a:p>
            <a:r>
              <a:rPr lang="de-DE" sz="2400" dirty="0" smtClean="0"/>
              <a:t>Teuscher</a:t>
            </a:r>
            <a:r>
              <a:rPr lang="de-DE" sz="2400" dirty="0"/>
              <a:t>, A., Richterich P., Schweiz. Med. Wschr. 101, 345 dan 390 (1971) </a:t>
            </a:r>
          </a:p>
          <a:p>
            <a:r>
              <a:rPr lang="en-US" altLang="en-US" sz="2400" dirty="0" smtClean="0"/>
              <a:t>http://www.ilpi.com/msds/</a:t>
            </a:r>
          </a:p>
          <a:p>
            <a:r>
              <a:rPr lang="en-US" altLang="en-US" sz="2400" dirty="0" smtClean="0"/>
              <a:t>http://www.astm.org/index.shtml</a:t>
            </a:r>
          </a:p>
          <a:p>
            <a:r>
              <a:rPr lang="en-US" altLang="en-US" sz="2400" dirty="0" smtClean="0"/>
              <a:t>http://www.fishersci.com/wps/portal/CMSTATIC?href=index.jsp&amp;store=Scientific&amp;segment=lifeScience</a:t>
            </a:r>
          </a:p>
          <a:p>
            <a:r>
              <a:rPr lang="en-US" altLang="en-US" sz="2400" dirty="0" smtClean="0"/>
              <a:t>http://www.osha.gov/</a:t>
            </a:r>
          </a:p>
          <a:p>
            <a:r>
              <a:rPr lang="en-US" altLang="en-US" sz="2400" dirty="0" smtClean="0"/>
              <a:t>http://www.reagents.com/products/reagents/grades.html </a:t>
            </a:r>
            <a:endParaRPr lang="en-US" altLang="en-US" sz="2400" dirty="0"/>
          </a:p>
          <a:p>
            <a:endParaRPr lang="en-US" altLang="en-US" sz="2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438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ARTWORK\UNISA\BRAND BOOK\CDR\__MASTER TEMPLATE\TEMPLATE PPT\JPG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214554"/>
            <a:ext cx="2071702" cy="2363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emeuni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unisa" id="{FE1C9652-A7BC-42BF-AB99-B45F782E639C}" vid="{B63E0313-CF47-464F-BC3C-70C68DE7B3BB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UNISA_01</Template>
  <TotalTime>1108</TotalTime>
  <Words>4290</Words>
  <Application>Microsoft Office PowerPoint</Application>
  <PresentationFormat>On-screen Show (4:3)</PresentationFormat>
  <Paragraphs>875</Paragraphs>
  <Slides>94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94</vt:i4>
      </vt:variant>
    </vt:vector>
  </HeadingPairs>
  <TitlesOfParts>
    <vt:vector size="99" baseType="lpstr">
      <vt:lpstr>1_Office Theme</vt:lpstr>
      <vt:lpstr>2_Office Theme</vt:lpstr>
      <vt:lpstr>Themeunisa</vt:lpstr>
      <vt:lpstr>3_Office Theme</vt:lpstr>
      <vt:lpstr>4_Office Theme</vt:lpstr>
      <vt:lpstr>Slide 1</vt:lpstr>
      <vt:lpstr>Slide 2</vt:lpstr>
      <vt:lpstr>Slide 3</vt:lpstr>
      <vt:lpstr>MANAGEMEN PENANGANAN LIMBAH LABORATORIUM DAN PPI (PENCEGAHAN DAN PENGENDALIAN INFEKSI)</vt:lpstr>
      <vt:lpstr>Pengertian Limbah B3</vt:lpstr>
      <vt:lpstr>Struktur Perundang-undangan</vt:lpstr>
      <vt:lpstr>Pengelolaan Limbah B3</vt:lpstr>
      <vt:lpstr>JENIS  LIMBAH B3 LABORATORIUM</vt:lpstr>
      <vt:lpstr>SUMBER LIMBAH LABORATORIUM</vt:lpstr>
      <vt:lpstr>JENIS RESIKO</vt:lpstr>
      <vt:lpstr>BAHAYA LIMBAH</vt:lpstr>
      <vt:lpstr>PROSES PENGELOLAAN LIMBAH</vt:lpstr>
      <vt:lpstr>Slide 13</vt:lpstr>
      <vt:lpstr>Slide 14</vt:lpstr>
      <vt:lpstr>KLASIFIKASI LIMBAH B3</vt:lpstr>
      <vt:lpstr>KLASIFIKASI LIMBAH B3</vt:lpstr>
      <vt:lpstr>.</vt:lpstr>
      <vt:lpstr>.</vt:lpstr>
      <vt:lpstr>PENANGANAN B-3</vt:lpstr>
      <vt:lpstr>PENGENALAN B-3</vt:lpstr>
      <vt:lpstr>PENGENALAN B-3</vt:lpstr>
      <vt:lpstr>PENYIMPANAN B-3</vt:lpstr>
      <vt:lpstr>PENANDAAN B-3</vt:lpstr>
      <vt:lpstr>PENEMPATAN B-3</vt:lpstr>
      <vt:lpstr>Slide 25</vt:lpstr>
      <vt:lpstr>Slide 26</vt:lpstr>
      <vt:lpstr>PEMINDAHAN B-3</vt:lpstr>
      <vt:lpstr>PEMINDAHAN B-3</vt:lpstr>
      <vt:lpstr>KESELAMATAN DASAR DI LABORATORIUM</vt:lpstr>
      <vt:lpstr>Slide 30</vt:lpstr>
      <vt:lpstr>Bekerja Aman</vt:lpstr>
      <vt:lpstr>GLP di Lab Mikrobiologi dan Biomedis</vt:lpstr>
      <vt:lpstr>GLP di Lab Kimia</vt:lpstr>
      <vt:lpstr>Biosafety Di Laboratorium Mikrobiologi dan Biomedis</vt:lpstr>
      <vt:lpstr>Penggunaan Alat Pelindung Diri (APD)</vt:lpstr>
      <vt:lpstr>Pembuangan Limbah</vt:lpstr>
      <vt:lpstr>Pengelolaan Limbah Laboratorium</vt:lpstr>
      <vt:lpstr>Pertolongan pertama pada kecelakaan di Laboratorium</vt:lpstr>
      <vt:lpstr>Slide 39</vt:lpstr>
      <vt:lpstr>Slide 40</vt:lpstr>
      <vt:lpstr>Slide 41</vt:lpstr>
      <vt:lpstr>Slide 42</vt:lpstr>
      <vt:lpstr>Slide 43</vt:lpstr>
      <vt:lpstr>Slide 44</vt:lpstr>
      <vt:lpstr>Penanganan Tumpahan Bahan Kimia</vt:lpstr>
      <vt:lpstr>Penanganan tumpahan mercury</vt:lpstr>
      <vt:lpstr>Penanganan tumpahan limbah infeksius</vt:lpstr>
      <vt:lpstr>Keadaan Darurat</vt:lpstr>
      <vt:lpstr>Informasi yang Diperlukan dalam Penanganan Bahan-bahan kimia</vt:lpstr>
      <vt:lpstr>Slide 50</vt:lpstr>
      <vt:lpstr>Slide 51</vt:lpstr>
      <vt:lpstr>Rancangan untuk mengurangi resiko penularan mikroorganisme dirumah sakit dan fasilitas pelayanan kesehatan lainnya dari sumber infeksi </vt:lpstr>
      <vt:lpstr>MENCUCI TANGAN</vt:lpstr>
      <vt:lpstr>Slide 54</vt:lpstr>
      <vt:lpstr>Slide 55</vt:lpstr>
      <vt:lpstr>Slide 56</vt:lpstr>
      <vt:lpstr>*Melindungi kulit dari kemungkinan terkena  percikan ketika kontak dengan darah atau    cairan tubuh. *Mencegah kontaminasi pakaian selama   melakukan tindakan yang melibatkan   kontak dengan darah dan cairan tubuh</vt:lpstr>
      <vt:lpstr>          1. Tangani linen kotor dengan menjaga        jangan terkena kulit atau membran      mukosa 2. Jangan merendam/ membilas linen      kotor diwilayah ruang perawatan. 3. Jangan mengibaskan linen      dan melekatkan linen kotor di lantai 4. Segera ganti linen yang tercemar/      terkena darah / cairan tubuh. </vt:lpstr>
      <vt:lpstr> 1. Tangani peralatan yang tercemar       dengan benar untuk mencegah kontak       langsung dengan kulit atau membran      mukosa/ selaput lendir. 2. Cegah terjadinya kontaminasi pada      pakaian atau lingkungan. 3. Cuci dan desinfeksi peralatan bekas      pakai sebelum di gunakan kembali. </vt:lpstr>
      <vt:lpstr>BENDA TAJAM</vt:lpstr>
      <vt:lpstr>Slide 61</vt:lpstr>
      <vt:lpstr>Slide 62</vt:lpstr>
      <vt:lpstr>Slide 63</vt:lpstr>
      <vt:lpstr>Slide 64</vt:lpstr>
      <vt:lpstr>Slide 65</vt:lpstr>
      <vt:lpstr>Kewaspadaan berdasarkan transmisi perlu dilakukan sebagai tambahan kewaspadaan standar  </vt:lpstr>
      <vt:lpstr>Slide 67</vt:lpstr>
      <vt:lpstr>Kewaspadaan Penularan Melalui Kontak</vt:lpstr>
      <vt:lpstr>Kewaspadaan Penularan  Melalui Droplet</vt:lpstr>
      <vt:lpstr>Kewaspadaan Penularan  Melalui Air Borne</vt:lpstr>
      <vt:lpstr>KOMPONEN UTAMA</vt:lpstr>
      <vt:lpstr>Lanjutan....</vt:lpstr>
      <vt:lpstr>PERAWATAN PASIEN DALAM RUANG ISOLASI</vt:lpstr>
      <vt:lpstr>Lanjutan</vt:lpstr>
      <vt:lpstr>Lanjutan....</vt:lpstr>
      <vt:lpstr>Lanjutan...</vt:lpstr>
      <vt:lpstr>Lanjutan....</vt:lpstr>
      <vt:lpstr>Lanjutan...</vt:lpstr>
      <vt:lpstr>Cara Mencegah Penyebaran Infeksi Saat Bekerja di Laboratorium</vt:lpstr>
      <vt:lpstr>Cara Mencegah Tertelan dan Terkenanya Kulit serta Mata oleh Bahan Infeksi</vt:lpstr>
      <vt:lpstr>Cara Mencegah Tertusuk Bahan Infeksi</vt:lpstr>
      <vt:lpstr>Cara Menggunakan Pipet dan Alat Bantu Pipet</vt:lpstr>
      <vt:lpstr>Cara Menggunakan Sentrifuse </vt:lpstr>
      <vt:lpstr>Pengelolaan Spesimen</vt:lpstr>
      <vt:lpstr>Penerimaan Spesimen di Lab </vt:lpstr>
      <vt:lpstr>Petugas Penerima Spesimen  </vt:lpstr>
      <vt:lpstr>Petugas Pembawa Spesimen  </vt:lpstr>
      <vt:lpstr>Sterilisasi, Disinfeksi dan Dekontaminasi</vt:lpstr>
      <vt:lpstr>Praktek Laboratorium Yg Benar di Lab Kimia (Bekerja dgn Bahan Kimia)</vt:lpstr>
      <vt:lpstr>Cara Memindahkan Bahan Kimia</vt:lpstr>
      <vt:lpstr>Cara Memanaskan Bahan Kimia</vt:lpstr>
      <vt:lpstr>Terima Kasih</vt:lpstr>
      <vt:lpstr>References</vt:lpstr>
      <vt:lpstr>Slide 94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toshiba</cp:lastModifiedBy>
  <cp:revision>348</cp:revision>
  <dcterms:created xsi:type="dcterms:W3CDTF">2018-06-25T02:53:00Z</dcterms:created>
  <dcterms:modified xsi:type="dcterms:W3CDTF">2021-06-10T22:25:39Z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