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7" r:id="rId5"/>
    <p:sldId id="261" r:id="rId6"/>
    <p:sldId id="262" r:id="rId7"/>
    <p:sldId id="263" r:id="rId8"/>
    <p:sldId id="266" r:id="rId9"/>
    <p:sldId id="268" r:id="rId10"/>
    <p:sldId id="269" r:id="rId11"/>
    <p:sldId id="270" r:id="rId12"/>
    <p:sldId id="273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1120" y="-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E9E7F-9848-4766-ABF4-C2C8541C4D46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CDAEB-80AB-40C4-AF60-9A57587DF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229600" cy="571504"/>
          </a:xfrm>
        </p:spPr>
        <p:txBody>
          <a:bodyPr>
            <a:noAutofit/>
          </a:bodyPr>
          <a:lstStyle/>
          <a:p>
            <a:pPr algn="r"/>
            <a:r>
              <a:rPr lang="en-ID" sz="2000" b="1" dirty="0" err="1"/>
              <a:t>Ananda</a:t>
            </a:r>
            <a:r>
              <a:rPr lang="en-ID" sz="2000" b="1" dirty="0"/>
              <a:t> </a:t>
            </a:r>
            <a:r>
              <a:rPr lang="en-ID" sz="2000" b="1" dirty="0" err="1"/>
              <a:t>Vilda</a:t>
            </a:r>
            <a:r>
              <a:rPr lang="en-ID" sz="2000" b="1" dirty="0"/>
              <a:t> </a:t>
            </a:r>
            <a:r>
              <a:rPr lang="en-ID" sz="2000" b="1" dirty="0" err="1"/>
              <a:t>Sabilina</a:t>
            </a:r>
            <a:br>
              <a:rPr lang="en-ID" sz="2000" b="1" dirty="0"/>
            </a:br>
            <a:r>
              <a:rPr lang="en-ID" sz="2000" b="1" dirty="0"/>
              <a:t>1810301099</a:t>
            </a:r>
            <a:br>
              <a:rPr lang="en-ID" sz="2000" b="1" dirty="0"/>
            </a:br>
            <a:r>
              <a:rPr lang="en-ID" sz="2000" b="1" dirty="0"/>
              <a:t>S1 FISIOTERAPI</a:t>
            </a:r>
            <a:br>
              <a:rPr lang="en-ID" sz="2000" b="1" dirty="0"/>
            </a:br>
            <a:r>
              <a:rPr lang="en-ID" sz="2000" b="1" dirty="0"/>
              <a:t>UNIVERSITAS ‘AISYIYAH YOGYAKARTA</a:t>
            </a:r>
            <a:endParaRPr lang="en-US" sz="2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66"/>
            <a:ext cx="6833317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14348" y="4071942"/>
            <a:ext cx="74295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Char char="-"/>
            </a:pPr>
            <a:r>
              <a:rPr lang="en-US" dirty="0"/>
              <a:t>Magnetic Resonance Imaging (MRI) 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MRI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hiperintens</a:t>
            </a:r>
            <a:r>
              <a:rPr lang="en-US" dirty="0"/>
              <a:t> </a:t>
            </a:r>
            <a:r>
              <a:rPr lang="en-US" dirty="0" err="1"/>
              <a:t>bikonveks</a:t>
            </a:r>
            <a:r>
              <a:rPr lang="en-US" dirty="0"/>
              <a:t> yang </a:t>
            </a:r>
            <a:r>
              <a:rPr lang="en-US" dirty="0" err="1"/>
              <a:t>menggeser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duramater</a:t>
            </a:r>
            <a:r>
              <a:rPr lang="en-US" dirty="0"/>
              <a:t>,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tengkorak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duramater</a:t>
            </a:r>
            <a:r>
              <a:rPr lang="en-US" dirty="0"/>
              <a:t>. MRI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fraktur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. MRI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menegakkan</a:t>
            </a:r>
            <a:r>
              <a:rPr lang="en-US" dirty="0"/>
              <a:t> diagnosis.</a:t>
            </a:r>
          </a:p>
          <a:p>
            <a:pPr algn="ctr"/>
            <a:r>
              <a:rPr lang="en-US" dirty="0"/>
              <a:t>. </a:t>
            </a:r>
            <a:r>
              <a:rPr lang="en-US" sz="1600" b="1" dirty="0">
                <a:solidFill>
                  <a:srgbClr val="0070C0"/>
                </a:solidFill>
              </a:rPr>
              <a:t>EEG </a:t>
            </a:r>
            <a:r>
              <a:rPr lang="en-US" sz="1600" b="1" dirty="0" err="1">
                <a:solidFill>
                  <a:srgbClr val="0070C0"/>
                </a:solidFill>
              </a:rPr>
              <a:t>juga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akan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dilakukan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untuk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menilai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aktivitas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listrik</a:t>
            </a:r>
            <a:r>
              <a:rPr lang="en-US" sz="1600" b="1" dirty="0">
                <a:solidFill>
                  <a:srgbClr val="0070C0"/>
                </a:solidFill>
              </a:rPr>
              <a:t> yang </a:t>
            </a:r>
            <a:r>
              <a:rPr lang="en-US" sz="1600" b="1" dirty="0" err="1">
                <a:solidFill>
                  <a:srgbClr val="0070C0"/>
                </a:solidFill>
              </a:rPr>
              <a:t>terjadi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pada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otak</a:t>
            </a:r>
            <a:r>
              <a:rPr lang="en-US" sz="1600" b="1" dirty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 </a:t>
            </a:r>
          </a:p>
          <a:p>
            <a:pPr algn="ctr">
              <a:lnSpc>
                <a:spcPct val="150000"/>
              </a:lnSpc>
            </a:pP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71480"/>
            <a:ext cx="5572164" cy="342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57158" y="428604"/>
            <a:ext cx="48577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Penataklaksanaan</a:t>
            </a:r>
            <a:r>
              <a:rPr lang="en-US" b="1" dirty="0"/>
              <a:t> (</a:t>
            </a:r>
            <a:r>
              <a:rPr lang="en-US" b="1" dirty="0" err="1"/>
              <a:t>Intervensi</a:t>
            </a:r>
            <a:r>
              <a:rPr lang="en-US" b="1" dirty="0"/>
              <a:t>) </a:t>
            </a:r>
            <a:r>
              <a:rPr lang="en-US" b="1" dirty="0" err="1"/>
              <a:t>Fisisoterapi</a:t>
            </a:r>
            <a:r>
              <a:rPr lang="en-US" b="1" dirty="0"/>
              <a:t>:</a:t>
            </a:r>
          </a:p>
          <a:p>
            <a:endParaRPr lang="en-ID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agar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biasanya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postur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jalan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</a:t>
            </a:r>
            <a:r>
              <a:rPr lang="en-US" dirty="0" err="1"/>
              <a:t>Melatih</a:t>
            </a:r>
            <a:r>
              <a:rPr lang="en-US" dirty="0"/>
              <a:t> Finger Motor Finger</a:t>
            </a:r>
          </a:p>
          <a:p>
            <a:pPr>
              <a:lnSpc>
                <a:spcPct val="150000"/>
              </a:lnSpc>
            </a:pPr>
            <a:r>
              <a:rPr lang="en-US" dirty="0"/>
              <a:t>•	Positioning</a:t>
            </a:r>
          </a:p>
          <a:p>
            <a:pPr>
              <a:lnSpc>
                <a:spcPct val="150000"/>
              </a:lnSpc>
            </a:pPr>
            <a:r>
              <a:rPr lang="en-US" dirty="0"/>
              <a:t>•	limb restraints</a:t>
            </a:r>
          </a:p>
          <a:p>
            <a:pPr>
              <a:lnSpc>
                <a:spcPct val="150000"/>
              </a:lnSpc>
            </a:pPr>
            <a:r>
              <a:rPr lang="en-US" dirty="0"/>
              <a:t>•	Splinting</a:t>
            </a:r>
          </a:p>
          <a:p>
            <a:pPr>
              <a:lnSpc>
                <a:spcPct val="150000"/>
              </a:lnSpc>
            </a:pPr>
            <a:r>
              <a:rPr lang="en-US" dirty="0"/>
              <a:t>•	Passive </a:t>
            </a:r>
            <a:r>
              <a:rPr lang="en-US" dirty="0" err="1"/>
              <a:t>sterch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	Sensory Stimulation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714480" y="1643050"/>
            <a:ext cx="5500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>
                <a:solidFill>
                  <a:srgbClr val="002060"/>
                </a:solidFill>
              </a:rPr>
              <a:t>batasi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konsumsi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alkohol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hindari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olahraga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dengan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kontak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fisik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meningkatkan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aktivitas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secara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bertahap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dan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istirahat</a:t>
            </a:r>
            <a:r>
              <a:rPr lang="en-US" dirty="0">
                <a:solidFill>
                  <a:srgbClr val="002060"/>
                </a:solidFill>
              </a:rPr>
              <a:t> yang </a:t>
            </a:r>
            <a:r>
              <a:rPr lang="en-US" dirty="0" err="1">
                <a:solidFill>
                  <a:srgbClr val="002060"/>
                </a:solidFill>
              </a:rPr>
              <a:t>cukup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Dan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GCS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keparahan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cidera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011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85786" y="1428736"/>
            <a:ext cx="75724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SKENARIO GASAL :</a:t>
            </a:r>
          </a:p>
          <a:p>
            <a:pPr algn="just">
              <a:lnSpc>
                <a:spcPct val="150000"/>
              </a:lnSpc>
            </a:pPr>
            <a:r>
              <a:rPr lang="en-ID" dirty="0"/>
              <a:t>1810301099</a:t>
            </a:r>
          </a:p>
          <a:p>
            <a:pPr algn="just">
              <a:lnSpc>
                <a:spcPct val="150000"/>
              </a:lnSpc>
            </a:pPr>
            <a:endParaRPr lang="en-ID" dirty="0"/>
          </a:p>
          <a:p>
            <a:pPr lvl="0" algn="just">
              <a:lnSpc>
                <a:spcPct val="150000"/>
              </a:lnSpc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17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bawake</a:t>
            </a:r>
            <a:r>
              <a:rPr lang="en-US" dirty="0"/>
              <a:t> RS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radiologi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dapatadanya</a:t>
            </a:r>
            <a:r>
              <a:rPr lang="en-US" dirty="0"/>
              <a:t> epidural </a:t>
            </a:r>
            <a:r>
              <a:rPr lang="en-US" dirty="0" err="1"/>
              <a:t>hemotoma.Kesadaran</a:t>
            </a:r>
            <a:r>
              <a:rPr lang="en-US" dirty="0"/>
              <a:t> </a:t>
            </a:r>
            <a:r>
              <a:rPr lang="en-US" dirty="0" err="1"/>
              <a:t>koma.Disertai</a:t>
            </a:r>
            <a:r>
              <a:rPr lang="en-US" dirty="0"/>
              <a:t> </a:t>
            </a:r>
            <a:r>
              <a:rPr lang="en-US" dirty="0" err="1"/>
              <a:t>fraktur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1/3 tibia </a:t>
            </a:r>
            <a:r>
              <a:rPr lang="en-US" dirty="0" err="1"/>
              <a:t>dextra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14348" y="785793"/>
            <a:ext cx="76438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Patologi</a:t>
            </a:r>
            <a:r>
              <a:rPr lang="en-US" sz="2400" b="1" dirty="0"/>
              <a:t>:</a:t>
            </a:r>
          </a:p>
          <a:p>
            <a:pPr algn="ctr"/>
            <a:endParaRPr lang="en-ID" sz="2400" b="1" dirty="0"/>
          </a:p>
          <a:p>
            <a:pPr algn="just">
              <a:lnSpc>
                <a:spcPct val="200000"/>
              </a:lnSpc>
            </a:pP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kepala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dibagi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menjadi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primer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sekunder</a:t>
            </a:r>
            <a:r>
              <a:rPr lang="en-US" sz="1600" dirty="0">
                <a:latin typeface="+mj-lt"/>
              </a:rPr>
              <a:t>.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primer </a:t>
            </a:r>
            <a:r>
              <a:rPr lang="en-US" sz="1600" dirty="0" err="1">
                <a:latin typeface="+mj-lt"/>
              </a:rPr>
              <a:t>adalah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disebabkan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oleh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kekuatan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dari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luar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mempengaruhi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kepala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termasuk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meninges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parenkim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pembuluh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darah</a:t>
            </a:r>
            <a:r>
              <a:rPr lang="en-US" sz="1600" dirty="0">
                <a:latin typeface="+mj-lt"/>
              </a:rPr>
              <a:t>. </a:t>
            </a:r>
            <a:r>
              <a:rPr lang="en-US" sz="1600" dirty="0" err="1">
                <a:latin typeface="+mj-lt"/>
              </a:rPr>
              <a:t>Kekuatan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berupa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akselerasi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deselerasi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cepat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gelombang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ledak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atau</a:t>
            </a:r>
            <a:r>
              <a:rPr lang="en-US" sz="1600" dirty="0">
                <a:latin typeface="+mj-lt"/>
              </a:rPr>
              <a:t> trauma </a:t>
            </a:r>
            <a:r>
              <a:rPr lang="en-US" sz="1600" dirty="0" err="1">
                <a:latin typeface="+mj-lt"/>
              </a:rPr>
              <a:t>langsung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menembus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tempurung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kepala</a:t>
            </a:r>
            <a:r>
              <a:rPr lang="en-US" sz="1600" dirty="0">
                <a:latin typeface="+mj-lt"/>
              </a:rPr>
              <a:t>. </a:t>
            </a:r>
            <a:r>
              <a:rPr lang="en-US" sz="1600" dirty="0" err="1">
                <a:latin typeface="+mj-lt"/>
              </a:rPr>
              <a:t>Fokal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lesi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dihasilkan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seperti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kontusio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laserasi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otak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lesi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intrakranial</a:t>
            </a:r>
            <a:r>
              <a:rPr lang="en-US" sz="1600" dirty="0">
                <a:latin typeface="+mj-lt"/>
              </a:rPr>
              <a:t> (</a:t>
            </a:r>
            <a:r>
              <a:rPr lang="en-US" sz="1600" dirty="0" err="1">
                <a:latin typeface="+mj-lt"/>
              </a:rPr>
              <a:t>pendarahan</a:t>
            </a:r>
            <a:r>
              <a:rPr lang="en-US" sz="1600" dirty="0">
                <a:latin typeface="+mj-lt"/>
              </a:rPr>
              <a:t> epidural, subdural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parenkim</a:t>
            </a:r>
            <a:r>
              <a:rPr lang="en-US" sz="1600" dirty="0">
                <a:latin typeface="+mj-lt"/>
              </a:rPr>
              <a:t>). </a:t>
            </a:r>
            <a:r>
              <a:rPr lang="en-US" sz="1600" dirty="0" err="1">
                <a:latin typeface="+mj-lt"/>
              </a:rPr>
              <a:t>Sedangkan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pada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difus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menyebabkan</a:t>
            </a:r>
            <a:r>
              <a:rPr lang="en-US" sz="1600" dirty="0">
                <a:latin typeface="+mj-lt"/>
              </a:rPr>
              <a:t> edema </a:t>
            </a:r>
            <a:r>
              <a:rPr lang="en-US" sz="1600" dirty="0" err="1">
                <a:latin typeface="+mj-lt"/>
              </a:rPr>
              <a:t>otak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axonal. </a:t>
            </a:r>
            <a:r>
              <a:rPr lang="en-US" sz="1600" dirty="0" err="1">
                <a:latin typeface="+mj-lt"/>
              </a:rPr>
              <a:t>Cedera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difus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kurang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terlihat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pada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gambaran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neuroimaging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namun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tampak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jelas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pada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pemeriksaan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histopatologis</a:t>
            </a:r>
            <a:r>
              <a:rPr lang="en-US" sz="1600" dirty="0">
                <a:latin typeface="+mj-lt"/>
              </a:rPr>
              <a:t> post mortem </a:t>
            </a:r>
            <a:r>
              <a:rPr lang="en-US" sz="1600" dirty="0" err="1">
                <a:latin typeface="+mj-lt"/>
              </a:rPr>
              <a:t>secara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mikroskopis</a:t>
            </a:r>
            <a:r>
              <a:rPr lang="en-US" sz="1600" dirty="0">
                <a:latin typeface="+mj-lt"/>
              </a:rPr>
              <a:t>. </a:t>
            </a:r>
            <a:endParaRPr lang="en-US" sz="16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00034" y="714356"/>
            <a:ext cx="785818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2400" b="1" dirty="0" err="1"/>
              <a:t>Lanjutan</a:t>
            </a:r>
            <a:r>
              <a:rPr lang="en-ID" sz="2400" b="1" dirty="0"/>
              <a:t>...</a:t>
            </a:r>
          </a:p>
          <a:p>
            <a:pPr algn="ctr"/>
            <a:endParaRPr lang="en-ID" sz="2400" b="1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Cedera</a:t>
            </a:r>
            <a:r>
              <a:rPr lang="en-US" dirty="0"/>
              <a:t> axonal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axonal yang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,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trauma, hypoxia, </a:t>
            </a:r>
            <a:r>
              <a:rPr lang="en-US" dirty="0" err="1"/>
              <a:t>iskemia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hipoglikemia</a:t>
            </a:r>
            <a:r>
              <a:rPr lang="en-US" dirty="0"/>
              <a:t>. </a:t>
            </a:r>
            <a:r>
              <a:rPr lang="en-US" dirty="0" err="1"/>
              <a:t>Sedangkan</a:t>
            </a:r>
            <a:r>
              <a:rPr lang="en-US" dirty="0"/>
              <a:t> edema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intrakranial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perfusi</a:t>
            </a:r>
            <a:r>
              <a:rPr lang="en-US" dirty="0"/>
              <a:t> </a:t>
            </a:r>
            <a:r>
              <a:rPr lang="en-US" dirty="0" err="1"/>
              <a:t>serebral</a:t>
            </a:r>
            <a:r>
              <a:rPr lang="en-US" dirty="0"/>
              <a:t>,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terbanyak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akselerasi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deselerasi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EDH </a:t>
            </a:r>
            <a:r>
              <a:rPr lang="en-US" dirty="0" err="1"/>
              <a:t>oleh</a:t>
            </a:r>
            <a:r>
              <a:rPr lang="en-US" dirty="0"/>
              <a:t> trauma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fraktur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kalvarium</a:t>
            </a:r>
            <a:r>
              <a:rPr lang="en-US" dirty="0"/>
              <a:t>, </a:t>
            </a:r>
            <a:r>
              <a:rPr lang="en-US" dirty="0" err="1"/>
              <a:t>rupturnya</a:t>
            </a:r>
            <a:r>
              <a:rPr lang="en-US" dirty="0"/>
              <a:t> </a:t>
            </a:r>
            <a:r>
              <a:rPr lang="en-US" dirty="0" err="1"/>
              <a:t>arteri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vena </a:t>
            </a:r>
            <a:r>
              <a:rPr lang="en-US" dirty="0" err="1"/>
              <a:t>meningeal</a:t>
            </a:r>
            <a:r>
              <a:rPr lang="en-US" dirty="0"/>
              <a:t> media, vena </a:t>
            </a:r>
            <a:r>
              <a:rPr lang="en-US" dirty="0" err="1"/>
              <a:t>diploik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sinus vena.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terlepasnya</a:t>
            </a:r>
            <a:r>
              <a:rPr lang="en-US" dirty="0"/>
              <a:t> </a:t>
            </a:r>
            <a:r>
              <a:rPr lang="en-US" dirty="0" err="1"/>
              <a:t>perlekatan</a:t>
            </a:r>
            <a:r>
              <a:rPr lang="en-US" dirty="0"/>
              <a:t> </a:t>
            </a:r>
            <a:r>
              <a:rPr lang="en-US" dirty="0" err="1"/>
              <a:t>duramater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hematoma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tabula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kalvarium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duramater</a:t>
            </a:r>
            <a:r>
              <a:rPr lang="en-US" dirty="0"/>
              <a:t>.</a:t>
            </a:r>
          </a:p>
          <a:p>
            <a:pPr algn="ctr"/>
            <a:endParaRPr lang="en-ID" sz="2400" b="1" dirty="0"/>
          </a:p>
          <a:p>
            <a:pPr algn="ctr"/>
            <a:endParaRPr lang="en-ID" sz="2400" b="1" dirty="0"/>
          </a:p>
          <a:p>
            <a:pPr algn="ctr"/>
            <a:endParaRPr lang="en-US" sz="24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714488"/>
            <a:ext cx="2845129" cy="16438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angle 7"/>
          <p:cNvSpPr/>
          <p:nvPr/>
        </p:nvSpPr>
        <p:spPr>
          <a:xfrm>
            <a:off x="1214414" y="3995678"/>
            <a:ext cx="7358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hematoma epidural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gegar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 </a:t>
            </a:r>
            <a:r>
              <a:rPr lang="en-US" dirty="0" err="1"/>
              <a:t>Seringkali</a:t>
            </a:r>
            <a:r>
              <a:rPr lang="en-US" dirty="0"/>
              <a:t>,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</a:t>
            </a:r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b="1" dirty="0" err="1"/>
              <a:t>gejala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terluka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/>
              <a:t>disaksikan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memburuk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,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diberitahukan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214414" y="1357298"/>
            <a:ext cx="6500858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/>
              <a:t>Assesment</a:t>
            </a:r>
            <a:r>
              <a:rPr lang="en-US" b="1" dirty="0"/>
              <a:t> </a:t>
            </a:r>
            <a:r>
              <a:rPr lang="en-US" b="1" dirty="0" err="1"/>
              <a:t>Subyektif</a:t>
            </a:r>
            <a:r>
              <a:rPr lang="en-US" b="1" dirty="0"/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Keluhan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/>
              <a:t>riwayar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dahulu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 err="1"/>
              <a:t>Assesment</a:t>
            </a:r>
            <a:r>
              <a:rPr lang="en-US" b="1" dirty="0"/>
              <a:t> </a:t>
            </a:r>
            <a:r>
              <a:rPr lang="en-US" b="1" dirty="0" err="1"/>
              <a:t>Obyektif</a:t>
            </a:r>
            <a:r>
              <a:rPr lang="en-US" b="1" dirty="0"/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Vital Sign,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Inspeksi</a:t>
            </a:r>
            <a:r>
              <a:rPr lang="en-US" dirty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palpasi</a:t>
            </a:r>
            <a:r>
              <a:rPr lang="en-US" dirty="0"/>
              <a:t>,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/>
              <a:t>perkusi</a:t>
            </a:r>
            <a:r>
              <a:rPr lang="en-US" dirty="0"/>
              <a:t>,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aukskultasi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71472" y="78579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Spesifik</a:t>
            </a:r>
            <a:r>
              <a:rPr lang="en-US" b="1" dirty="0"/>
              <a:t>: </a:t>
            </a:r>
          </a:p>
          <a:p>
            <a:pPr>
              <a:lnSpc>
                <a:spcPct val="200000"/>
              </a:lnSpc>
              <a:buFont typeface="Courier New" pitchFamily="49" charset="0"/>
              <a:buChar char="o"/>
            </a:pPr>
            <a:r>
              <a:rPr lang="en-US" dirty="0"/>
              <a:t>Tingkat </a:t>
            </a:r>
            <a:r>
              <a:rPr lang="en-US" dirty="0" err="1"/>
              <a:t>Kesadaran</a:t>
            </a:r>
            <a:r>
              <a:rPr lang="en-US" dirty="0"/>
              <a:t>: GCS( Glasgow </a:t>
            </a:r>
            <a:r>
              <a:rPr lang="en-US" dirty="0" err="1"/>
              <a:t>Cma</a:t>
            </a:r>
            <a:r>
              <a:rPr lang="en-US" dirty="0"/>
              <a:t> Scale),</a:t>
            </a:r>
          </a:p>
          <a:p>
            <a:pPr>
              <a:lnSpc>
                <a:spcPct val="200000"/>
              </a:lnSpc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 Test,</a:t>
            </a:r>
          </a:p>
          <a:p>
            <a:pPr>
              <a:lnSpc>
                <a:spcPct val="200000"/>
              </a:lnSpc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err="1"/>
              <a:t>Reflek</a:t>
            </a:r>
            <a:r>
              <a:rPr lang="en-US" dirty="0"/>
              <a:t> Test, </a:t>
            </a:r>
          </a:p>
          <a:p>
            <a:pPr>
              <a:lnSpc>
                <a:spcPct val="200000"/>
              </a:lnSpc>
              <a:buFont typeface="Courier New" pitchFamily="49" charset="0"/>
              <a:buChar char="o"/>
            </a:pPr>
            <a:r>
              <a:rPr lang="en-US" dirty="0" err="1"/>
              <a:t>Pemeriksaan</a:t>
            </a:r>
            <a:r>
              <a:rPr lang="en-US" dirty="0"/>
              <a:t> tonus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Asword</a:t>
            </a:r>
            <a:r>
              <a:rPr lang="en-US" dirty="0"/>
              <a:t> Scale, </a:t>
            </a:r>
            <a:r>
              <a:rPr lang="en-US" dirty="0" err="1"/>
              <a:t>Gangguan</a:t>
            </a:r>
            <a:r>
              <a:rPr lang="en-US" dirty="0"/>
              <a:t> Activity Daily Living </a:t>
            </a:r>
            <a:r>
              <a:rPr lang="en-US" dirty="0" err="1"/>
              <a:t>dengan</a:t>
            </a:r>
            <a:r>
              <a:rPr lang="en-US" dirty="0"/>
              <a:t> Index </a:t>
            </a:r>
            <a:r>
              <a:rPr lang="en-US" dirty="0" err="1"/>
              <a:t>Bartel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14348" y="571480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Penunjang</a:t>
            </a:r>
            <a:endParaRPr lang="en-US" b="1" dirty="0"/>
          </a:p>
          <a:p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/>
              <a:t>Computed Tomography (CT-Scan) </a:t>
            </a:r>
            <a:r>
              <a:rPr lang="en-US" dirty="0" err="1"/>
              <a:t>Pemeriksaan</a:t>
            </a:r>
            <a:r>
              <a:rPr lang="en-US" dirty="0"/>
              <a:t> CT-Scan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, volume, </a:t>
            </a:r>
            <a:r>
              <a:rPr lang="en-US" dirty="0" err="1"/>
              <a:t>efek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cedara</a:t>
            </a:r>
            <a:r>
              <a:rPr lang="en-US" dirty="0"/>
              <a:t> intracranial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epidural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(single)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pula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(bilateral),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bikonfeks</a:t>
            </a:r>
            <a:r>
              <a:rPr lang="en-US" dirty="0"/>
              <a:t>,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temporoparietal</a:t>
            </a:r>
            <a:r>
              <a:rPr lang="en-US" dirty="0"/>
              <a:t>. </a:t>
            </a:r>
            <a:r>
              <a:rPr lang="en-US" dirty="0" err="1"/>
              <a:t>Densitas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homogen</a:t>
            </a:r>
            <a:r>
              <a:rPr lang="en-US" dirty="0"/>
              <a:t> (</a:t>
            </a:r>
            <a:r>
              <a:rPr lang="en-US" dirty="0" err="1"/>
              <a:t>hiperdens</a:t>
            </a:r>
            <a:r>
              <a:rPr lang="en-US" dirty="0"/>
              <a:t>), </a:t>
            </a:r>
            <a:r>
              <a:rPr lang="en-US" dirty="0" err="1"/>
              <a:t>berbatas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, midline </a:t>
            </a:r>
            <a:r>
              <a:rPr lang="en-US" dirty="0" err="1"/>
              <a:t>terdorong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kontralateral</a:t>
            </a:r>
            <a:r>
              <a:rPr lang="en-US" dirty="0"/>
              <a:t>. </a:t>
            </a:r>
            <a:r>
              <a:rPr lang="en-US" dirty="0" err="1"/>
              <a:t>Terdapat</a:t>
            </a:r>
            <a:r>
              <a:rPr lang="en-US" dirty="0"/>
              <a:t> pula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fraktur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area epidural hematoma, </a:t>
            </a:r>
            <a:r>
              <a:rPr lang="en-US" dirty="0" err="1"/>
              <a:t>Densitas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stage yang </a:t>
            </a:r>
            <a:r>
              <a:rPr lang="en-US" dirty="0" err="1"/>
              <a:t>akut</a:t>
            </a:r>
            <a:r>
              <a:rPr lang="en-US" dirty="0"/>
              <a:t> ( 60 – 90 HU),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peregangan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143380"/>
            <a:ext cx="4312460" cy="2338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650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Office Theme</vt:lpstr>
      <vt:lpstr>Ananda Vilda Sabilina 1810301099 S1 FISIOTERAPI UNIVERSITAS ‘AISYIYAH YOGYAKARTA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lilik Aprianty</cp:lastModifiedBy>
  <cp:revision>9</cp:revision>
  <dcterms:created xsi:type="dcterms:W3CDTF">2021-05-07T13:12:53Z</dcterms:created>
  <dcterms:modified xsi:type="dcterms:W3CDTF">2021-05-08T02:16:49Z</dcterms:modified>
</cp:coreProperties>
</file>