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4" r:id="rId3"/>
  </p:sldMasterIdLst>
  <p:notesMasterIdLst>
    <p:notesMasterId r:id="rId42"/>
  </p:notesMasterIdLst>
  <p:sldIdLst>
    <p:sldId id="256" r:id="rId4"/>
    <p:sldId id="275" r:id="rId5"/>
    <p:sldId id="270" r:id="rId6"/>
    <p:sldId id="277" r:id="rId7"/>
    <p:sldId id="279" r:id="rId8"/>
    <p:sldId id="297" r:id="rId9"/>
    <p:sldId id="298" r:id="rId10"/>
    <p:sldId id="299" r:id="rId11"/>
    <p:sldId id="300" r:id="rId12"/>
    <p:sldId id="301" r:id="rId13"/>
    <p:sldId id="302" r:id="rId14"/>
    <p:sldId id="303" r:id="rId15"/>
    <p:sldId id="278" r:id="rId16"/>
    <p:sldId id="282" r:id="rId17"/>
    <p:sldId id="285" r:id="rId18"/>
    <p:sldId id="288" r:id="rId19"/>
    <p:sldId id="287" r:id="rId20"/>
    <p:sldId id="286" r:id="rId21"/>
    <p:sldId id="281" r:id="rId22"/>
    <p:sldId id="280" r:id="rId23"/>
    <p:sldId id="274" r:id="rId24"/>
    <p:sldId id="291" r:id="rId25"/>
    <p:sldId id="290" r:id="rId26"/>
    <p:sldId id="294" r:id="rId27"/>
    <p:sldId id="289" r:id="rId28"/>
    <p:sldId id="293" r:id="rId29"/>
    <p:sldId id="292" r:id="rId30"/>
    <p:sldId id="295" r:id="rId31"/>
    <p:sldId id="296" r:id="rId32"/>
    <p:sldId id="259" r:id="rId33"/>
    <p:sldId id="261" r:id="rId34"/>
    <p:sldId id="262" r:id="rId35"/>
    <p:sldId id="265" r:id="rId36"/>
    <p:sldId id="263" r:id="rId37"/>
    <p:sldId id="267" r:id="rId38"/>
    <p:sldId id="266" r:id="rId39"/>
    <p:sldId id="271" r:id="rId40"/>
    <p:sldId id="258" r:id="rId4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87612" autoAdjust="0"/>
  </p:normalViewPr>
  <p:slideViewPr>
    <p:cSldViewPr>
      <p:cViewPr varScale="1">
        <p:scale>
          <a:sx n="63" d="100"/>
          <a:sy n="63" d="100"/>
        </p:scale>
        <p:origin x="163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4533B-F6E2-4AB6-85CF-24B816D6B568}" type="doc">
      <dgm:prSet loTypeId="urn:microsoft.com/office/officeart/2005/8/layout/pyramid2" loCatId="pyramid" qsTypeId="urn:microsoft.com/office/officeart/2005/8/quickstyle/simple1" qsCatId="simple" csTypeId="urn:microsoft.com/office/officeart/2005/8/colors/accent1_2" csCatId="accent1" phldr="1"/>
      <dgm:spPr/>
    </dgm:pt>
    <dgm:pt modelId="{6E752EBB-E088-4EFB-98A8-0B0909CC51EC}">
      <dgm:prSet phldrT="[Text]"/>
      <dgm:spPr/>
      <dgm:t>
        <a:bodyPr/>
        <a:lstStyle/>
        <a:p>
          <a:r>
            <a:rPr lang="id-ID" dirty="0"/>
            <a:t>I = PANDUAN MUTU</a:t>
          </a:r>
        </a:p>
      </dgm:t>
    </dgm:pt>
    <dgm:pt modelId="{0ED04773-F854-49AB-BE08-5FEF3778B6EB}" type="parTrans" cxnId="{20F4EE92-6DA7-4322-957E-88EEB5A8F60C}">
      <dgm:prSet/>
      <dgm:spPr/>
      <dgm:t>
        <a:bodyPr/>
        <a:lstStyle/>
        <a:p>
          <a:endParaRPr lang="id-ID"/>
        </a:p>
      </dgm:t>
    </dgm:pt>
    <dgm:pt modelId="{E587EF13-32DC-42D1-8FE4-7B2D00ADC16C}" type="sibTrans" cxnId="{20F4EE92-6DA7-4322-957E-88EEB5A8F60C}">
      <dgm:prSet/>
      <dgm:spPr/>
      <dgm:t>
        <a:bodyPr/>
        <a:lstStyle/>
        <a:p>
          <a:endParaRPr lang="id-ID"/>
        </a:p>
      </dgm:t>
    </dgm:pt>
    <dgm:pt modelId="{6BADFC07-B404-4EA4-BE09-88E8E5527157}">
      <dgm:prSet phldrT="[Text]"/>
      <dgm:spPr/>
      <dgm:t>
        <a:bodyPr/>
        <a:lstStyle/>
        <a:p>
          <a:r>
            <a:rPr lang="id-ID" dirty="0"/>
            <a:t>II = PROSEDUR MUTU</a:t>
          </a:r>
        </a:p>
      </dgm:t>
    </dgm:pt>
    <dgm:pt modelId="{93A88B46-3870-4F0C-A2A7-AFF3CD7E3D99}" type="parTrans" cxnId="{BB992D3D-4496-4234-AF30-AAB9FF9174E4}">
      <dgm:prSet/>
      <dgm:spPr/>
      <dgm:t>
        <a:bodyPr/>
        <a:lstStyle/>
        <a:p>
          <a:endParaRPr lang="id-ID"/>
        </a:p>
      </dgm:t>
    </dgm:pt>
    <dgm:pt modelId="{4A26C888-85DB-4851-AC4A-BDF180A7EEEB}" type="sibTrans" cxnId="{BB992D3D-4496-4234-AF30-AAB9FF9174E4}">
      <dgm:prSet/>
      <dgm:spPr/>
      <dgm:t>
        <a:bodyPr/>
        <a:lstStyle/>
        <a:p>
          <a:endParaRPr lang="id-ID"/>
        </a:p>
      </dgm:t>
    </dgm:pt>
    <dgm:pt modelId="{04EA638A-A6FE-459D-A474-A16167DC274D}">
      <dgm:prSet phldrT="[Text]"/>
      <dgm:spPr/>
      <dgm:t>
        <a:bodyPr/>
        <a:lstStyle/>
        <a:p>
          <a:r>
            <a:rPr lang="id-ID" dirty="0"/>
            <a:t>III = INSTRUKSI KERJA</a:t>
          </a:r>
        </a:p>
      </dgm:t>
    </dgm:pt>
    <dgm:pt modelId="{D0F4C92D-8DCB-44F5-97C0-67DA13ED8EAB}" type="parTrans" cxnId="{7F67DCA4-0200-49B6-9887-D11A832317C7}">
      <dgm:prSet/>
      <dgm:spPr/>
      <dgm:t>
        <a:bodyPr/>
        <a:lstStyle/>
        <a:p>
          <a:endParaRPr lang="id-ID"/>
        </a:p>
      </dgm:t>
    </dgm:pt>
    <dgm:pt modelId="{0797E892-AC36-483E-9F33-0C9F2984922A}" type="sibTrans" cxnId="{7F67DCA4-0200-49B6-9887-D11A832317C7}">
      <dgm:prSet/>
      <dgm:spPr/>
      <dgm:t>
        <a:bodyPr/>
        <a:lstStyle/>
        <a:p>
          <a:endParaRPr lang="id-ID"/>
        </a:p>
      </dgm:t>
    </dgm:pt>
    <dgm:pt modelId="{1DBFC977-A1F7-414B-AF37-825AA647A0E3}">
      <dgm:prSet phldrT="[Text]"/>
      <dgm:spPr/>
      <dgm:t>
        <a:bodyPr/>
        <a:lstStyle/>
        <a:p>
          <a:r>
            <a:rPr lang="id-ID" dirty="0"/>
            <a:t>IV = FORM &amp; REKAMAN</a:t>
          </a:r>
        </a:p>
      </dgm:t>
    </dgm:pt>
    <dgm:pt modelId="{4B8AC34D-5116-4397-8DB0-BA3091D9E0E2}" type="parTrans" cxnId="{7CF9BE66-2480-49CD-9D55-48C71BD63220}">
      <dgm:prSet/>
      <dgm:spPr/>
      <dgm:t>
        <a:bodyPr/>
        <a:lstStyle/>
        <a:p>
          <a:endParaRPr lang="id-ID"/>
        </a:p>
      </dgm:t>
    </dgm:pt>
    <dgm:pt modelId="{75E2B894-8AE0-46CE-A9A3-2226798B31FD}" type="sibTrans" cxnId="{7CF9BE66-2480-49CD-9D55-48C71BD63220}">
      <dgm:prSet/>
      <dgm:spPr/>
      <dgm:t>
        <a:bodyPr/>
        <a:lstStyle/>
        <a:p>
          <a:endParaRPr lang="id-ID"/>
        </a:p>
      </dgm:t>
    </dgm:pt>
    <dgm:pt modelId="{4D409010-52F8-4C87-8D05-1E954755FC7C}" type="pres">
      <dgm:prSet presAssocID="{FA94533B-F6E2-4AB6-85CF-24B816D6B568}" presName="compositeShape" presStyleCnt="0">
        <dgm:presLayoutVars>
          <dgm:dir/>
          <dgm:resizeHandles/>
        </dgm:presLayoutVars>
      </dgm:prSet>
      <dgm:spPr/>
    </dgm:pt>
    <dgm:pt modelId="{1FDD2D6B-9C1D-4253-BC70-693F8BD9F174}" type="pres">
      <dgm:prSet presAssocID="{FA94533B-F6E2-4AB6-85CF-24B816D6B568}" presName="pyramid" presStyleLbl="node1" presStyleIdx="0" presStyleCnt="1"/>
      <dgm:spPr>
        <a:solidFill>
          <a:schemeClr val="accent5">
            <a:lumMod val="60000"/>
            <a:lumOff val="40000"/>
          </a:schemeClr>
        </a:solidFill>
      </dgm:spPr>
    </dgm:pt>
    <dgm:pt modelId="{76DB7997-2E01-46AC-84BA-BD2B16240E33}" type="pres">
      <dgm:prSet presAssocID="{FA94533B-F6E2-4AB6-85CF-24B816D6B568}" presName="theList" presStyleCnt="0"/>
      <dgm:spPr/>
    </dgm:pt>
    <dgm:pt modelId="{64A257AC-837A-4C7A-8C33-6C4BE7AC16BB}" type="pres">
      <dgm:prSet presAssocID="{6E752EBB-E088-4EFB-98A8-0B0909CC51EC}" presName="aNode" presStyleLbl="fgAcc1" presStyleIdx="0" presStyleCnt="4">
        <dgm:presLayoutVars>
          <dgm:bulletEnabled val="1"/>
        </dgm:presLayoutVars>
      </dgm:prSet>
      <dgm:spPr/>
    </dgm:pt>
    <dgm:pt modelId="{A666D4D8-C8B6-4E68-B865-02B620CE4C18}" type="pres">
      <dgm:prSet presAssocID="{6E752EBB-E088-4EFB-98A8-0B0909CC51EC}" presName="aSpace" presStyleCnt="0"/>
      <dgm:spPr/>
    </dgm:pt>
    <dgm:pt modelId="{0F0E4A6F-F3E8-47AA-86D7-A597DA7E2980}" type="pres">
      <dgm:prSet presAssocID="{6BADFC07-B404-4EA4-BE09-88E8E5527157}" presName="aNode" presStyleLbl="fgAcc1" presStyleIdx="1" presStyleCnt="4">
        <dgm:presLayoutVars>
          <dgm:bulletEnabled val="1"/>
        </dgm:presLayoutVars>
      </dgm:prSet>
      <dgm:spPr/>
    </dgm:pt>
    <dgm:pt modelId="{E5942C33-F91A-4305-8E72-F01FAAAFB4BE}" type="pres">
      <dgm:prSet presAssocID="{6BADFC07-B404-4EA4-BE09-88E8E5527157}" presName="aSpace" presStyleCnt="0"/>
      <dgm:spPr/>
    </dgm:pt>
    <dgm:pt modelId="{1A26D0AE-FDB7-4FCC-8B37-C8013573C6D2}" type="pres">
      <dgm:prSet presAssocID="{04EA638A-A6FE-459D-A474-A16167DC274D}" presName="aNode" presStyleLbl="fgAcc1" presStyleIdx="2" presStyleCnt="4">
        <dgm:presLayoutVars>
          <dgm:bulletEnabled val="1"/>
        </dgm:presLayoutVars>
      </dgm:prSet>
      <dgm:spPr/>
    </dgm:pt>
    <dgm:pt modelId="{3AAEB16D-5726-4584-B689-D8257FFAE53D}" type="pres">
      <dgm:prSet presAssocID="{04EA638A-A6FE-459D-A474-A16167DC274D}" presName="aSpace" presStyleCnt="0"/>
      <dgm:spPr/>
    </dgm:pt>
    <dgm:pt modelId="{A092F42A-0597-4A3D-95AA-4B1F738FA226}" type="pres">
      <dgm:prSet presAssocID="{1DBFC977-A1F7-414B-AF37-825AA647A0E3}" presName="aNode" presStyleLbl="fgAcc1" presStyleIdx="3" presStyleCnt="4">
        <dgm:presLayoutVars>
          <dgm:bulletEnabled val="1"/>
        </dgm:presLayoutVars>
      </dgm:prSet>
      <dgm:spPr/>
    </dgm:pt>
    <dgm:pt modelId="{2A23DA63-DBCA-4EEC-87A6-2CA4D42D9A81}" type="pres">
      <dgm:prSet presAssocID="{1DBFC977-A1F7-414B-AF37-825AA647A0E3}" presName="aSpace" presStyleCnt="0"/>
      <dgm:spPr/>
    </dgm:pt>
  </dgm:ptLst>
  <dgm:cxnLst>
    <dgm:cxn modelId="{4C33140D-559D-4FB7-A26F-683AF69F6169}" type="presOf" srcId="{6BADFC07-B404-4EA4-BE09-88E8E5527157}" destId="{0F0E4A6F-F3E8-47AA-86D7-A597DA7E2980}" srcOrd="0" destOrd="0" presId="urn:microsoft.com/office/officeart/2005/8/layout/pyramid2"/>
    <dgm:cxn modelId="{BB992D3D-4496-4234-AF30-AAB9FF9174E4}" srcId="{FA94533B-F6E2-4AB6-85CF-24B816D6B568}" destId="{6BADFC07-B404-4EA4-BE09-88E8E5527157}" srcOrd="1" destOrd="0" parTransId="{93A88B46-3870-4F0C-A2A7-AFF3CD7E3D99}" sibTransId="{4A26C888-85DB-4851-AC4A-BDF180A7EEEB}"/>
    <dgm:cxn modelId="{B5D42661-5A2E-4657-855C-4829A29E234D}" type="presOf" srcId="{6E752EBB-E088-4EFB-98A8-0B0909CC51EC}" destId="{64A257AC-837A-4C7A-8C33-6C4BE7AC16BB}" srcOrd="0" destOrd="0" presId="urn:microsoft.com/office/officeart/2005/8/layout/pyramid2"/>
    <dgm:cxn modelId="{7CF9BE66-2480-49CD-9D55-48C71BD63220}" srcId="{FA94533B-F6E2-4AB6-85CF-24B816D6B568}" destId="{1DBFC977-A1F7-414B-AF37-825AA647A0E3}" srcOrd="3" destOrd="0" parTransId="{4B8AC34D-5116-4397-8DB0-BA3091D9E0E2}" sibTransId="{75E2B894-8AE0-46CE-A9A3-2226798B31FD}"/>
    <dgm:cxn modelId="{20F4EE92-6DA7-4322-957E-88EEB5A8F60C}" srcId="{FA94533B-F6E2-4AB6-85CF-24B816D6B568}" destId="{6E752EBB-E088-4EFB-98A8-0B0909CC51EC}" srcOrd="0" destOrd="0" parTransId="{0ED04773-F854-49AB-BE08-5FEF3778B6EB}" sibTransId="{E587EF13-32DC-42D1-8FE4-7B2D00ADC16C}"/>
    <dgm:cxn modelId="{7F67DCA4-0200-49B6-9887-D11A832317C7}" srcId="{FA94533B-F6E2-4AB6-85CF-24B816D6B568}" destId="{04EA638A-A6FE-459D-A474-A16167DC274D}" srcOrd="2" destOrd="0" parTransId="{D0F4C92D-8DCB-44F5-97C0-67DA13ED8EAB}" sibTransId="{0797E892-AC36-483E-9F33-0C9F2984922A}"/>
    <dgm:cxn modelId="{EE9345D1-B660-4E26-A56A-6FEC14B083DC}" type="presOf" srcId="{1DBFC977-A1F7-414B-AF37-825AA647A0E3}" destId="{A092F42A-0597-4A3D-95AA-4B1F738FA226}" srcOrd="0" destOrd="0" presId="urn:microsoft.com/office/officeart/2005/8/layout/pyramid2"/>
    <dgm:cxn modelId="{7E3A51E1-7BFC-4EE1-AFA2-1E4BAEAB8F56}" type="presOf" srcId="{FA94533B-F6E2-4AB6-85CF-24B816D6B568}" destId="{4D409010-52F8-4C87-8D05-1E954755FC7C}" srcOrd="0" destOrd="0" presId="urn:microsoft.com/office/officeart/2005/8/layout/pyramid2"/>
    <dgm:cxn modelId="{17559EF7-9498-416E-8077-A0EC4F739091}" type="presOf" srcId="{04EA638A-A6FE-459D-A474-A16167DC274D}" destId="{1A26D0AE-FDB7-4FCC-8B37-C8013573C6D2}" srcOrd="0" destOrd="0" presId="urn:microsoft.com/office/officeart/2005/8/layout/pyramid2"/>
    <dgm:cxn modelId="{5BB86DE6-7B02-4CFC-B6EE-31546501155E}" type="presParOf" srcId="{4D409010-52F8-4C87-8D05-1E954755FC7C}" destId="{1FDD2D6B-9C1D-4253-BC70-693F8BD9F174}" srcOrd="0" destOrd="0" presId="urn:microsoft.com/office/officeart/2005/8/layout/pyramid2"/>
    <dgm:cxn modelId="{DC43F8DB-560C-4CFA-A068-41F6DEAF8115}" type="presParOf" srcId="{4D409010-52F8-4C87-8D05-1E954755FC7C}" destId="{76DB7997-2E01-46AC-84BA-BD2B16240E33}" srcOrd="1" destOrd="0" presId="urn:microsoft.com/office/officeart/2005/8/layout/pyramid2"/>
    <dgm:cxn modelId="{19802601-0BF2-4AE6-99AF-948C8A44741C}" type="presParOf" srcId="{76DB7997-2E01-46AC-84BA-BD2B16240E33}" destId="{64A257AC-837A-4C7A-8C33-6C4BE7AC16BB}" srcOrd="0" destOrd="0" presId="urn:microsoft.com/office/officeart/2005/8/layout/pyramid2"/>
    <dgm:cxn modelId="{E0B55A0B-9D97-4CDA-9CD8-40BDD6F6BB51}" type="presParOf" srcId="{76DB7997-2E01-46AC-84BA-BD2B16240E33}" destId="{A666D4D8-C8B6-4E68-B865-02B620CE4C18}" srcOrd="1" destOrd="0" presId="urn:microsoft.com/office/officeart/2005/8/layout/pyramid2"/>
    <dgm:cxn modelId="{A5BD9054-8A0C-443D-8CAB-F58819F3E112}" type="presParOf" srcId="{76DB7997-2E01-46AC-84BA-BD2B16240E33}" destId="{0F0E4A6F-F3E8-47AA-86D7-A597DA7E2980}" srcOrd="2" destOrd="0" presId="urn:microsoft.com/office/officeart/2005/8/layout/pyramid2"/>
    <dgm:cxn modelId="{2A7FAB78-9BE9-47CA-8E4B-2A91A871C705}" type="presParOf" srcId="{76DB7997-2E01-46AC-84BA-BD2B16240E33}" destId="{E5942C33-F91A-4305-8E72-F01FAAAFB4BE}" srcOrd="3" destOrd="0" presId="urn:microsoft.com/office/officeart/2005/8/layout/pyramid2"/>
    <dgm:cxn modelId="{E3E7A80D-EFEB-4648-A350-A4B093270C6B}" type="presParOf" srcId="{76DB7997-2E01-46AC-84BA-BD2B16240E33}" destId="{1A26D0AE-FDB7-4FCC-8B37-C8013573C6D2}" srcOrd="4" destOrd="0" presId="urn:microsoft.com/office/officeart/2005/8/layout/pyramid2"/>
    <dgm:cxn modelId="{E16B4A2D-3CBC-4B68-B8FF-F89E93D1B445}" type="presParOf" srcId="{76DB7997-2E01-46AC-84BA-BD2B16240E33}" destId="{3AAEB16D-5726-4584-B689-D8257FFAE53D}" srcOrd="5" destOrd="0" presId="urn:microsoft.com/office/officeart/2005/8/layout/pyramid2"/>
    <dgm:cxn modelId="{62FFC971-17CE-4A14-9E0F-A879E39EBDC1}" type="presParOf" srcId="{76DB7997-2E01-46AC-84BA-BD2B16240E33}" destId="{A092F42A-0597-4A3D-95AA-4B1F738FA226}" srcOrd="6" destOrd="0" presId="urn:microsoft.com/office/officeart/2005/8/layout/pyramid2"/>
    <dgm:cxn modelId="{B5B9F71B-2780-45CC-9EFB-E6B8DA4FD638}" type="presParOf" srcId="{76DB7997-2E01-46AC-84BA-BD2B16240E33}" destId="{2A23DA63-DBCA-4EEC-87A6-2CA4D42D9A81}" srcOrd="7"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2D6B-9C1D-4253-BC70-693F8BD9F174}">
      <dsp:nvSpPr>
        <dsp:cNvPr id="0" name=""/>
        <dsp:cNvSpPr/>
      </dsp:nvSpPr>
      <dsp:spPr>
        <a:xfrm>
          <a:off x="711199" y="0"/>
          <a:ext cx="4064000" cy="4064000"/>
        </a:xfrm>
        <a:prstGeom prst="triangl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257AC-837A-4C7A-8C33-6C4BE7AC16BB}">
      <dsp:nvSpPr>
        <dsp:cNvPr id="0" name=""/>
        <dsp:cNvSpPr/>
      </dsp:nvSpPr>
      <dsp:spPr>
        <a:xfrm>
          <a:off x="2743199" y="406796"/>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t>I = PANDUAN MUTU</a:t>
          </a:r>
        </a:p>
      </dsp:txBody>
      <dsp:txXfrm>
        <a:off x="2778459" y="442056"/>
        <a:ext cx="2571080" cy="651792"/>
      </dsp:txXfrm>
    </dsp:sp>
    <dsp:sp modelId="{0F0E4A6F-F3E8-47AA-86D7-A597DA7E2980}">
      <dsp:nvSpPr>
        <dsp:cNvPr id="0" name=""/>
        <dsp:cNvSpPr/>
      </dsp:nvSpPr>
      <dsp:spPr>
        <a:xfrm>
          <a:off x="2743199" y="1219398"/>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t>II = PROSEDUR MUTU</a:t>
          </a:r>
        </a:p>
      </dsp:txBody>
      <dsp:txXfrm>
        <a:off x="2778459" y="1254658"/>
        <a:ext cx="2571080" cy="651792"/>
      </dsp:txXfrm>
    </dsp:sp>
    <dsp:sp modelId="{1A26D0AE-FDB7-4FCC-8B37-C8013573C6D2}">
      <dsp:nvSpPr>
        <dsp:cNvPr id="0" name=""/>
        <dsp:cNvSpPr/>
      </dsp:nvSpPr>
      <dsp:spPr>
        <a:xfrm>
          <a:off x="2743199" y="2032000"/>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t>III = INSTRUKSI KERJA</a:t>
          </a:r>
        </a:p>
      </dsp:txBody>
      <dsp:txXfrm>
        <a:off x="2778459" y="2067260"/>
        <a:ext cx="2571080" cy="651792"/>
      </dsp:txXfrm>
    </dsp:sp>
    <dsp:sp modelId="{A092F42A-0597-4A3D-95AA-4B1F738FA226}">
      <dsp:nvSpPr>
        <dsp:cNvPr id="0" name=""/>
        <dsp:cNvSpPr/>
      </dsp:nvSpPr>
      <dsp:spPr>
        <a:xfrm>
          <a:off x="2743199" y="2844601"/>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sz="1900" kern="1200" dirty="0"/>
            <a:t>IV = FORM &amp; REKAMAN</a:t>
          </a:r>
        </a:p>
      </dsp:txBody>
      <dsp:txXfrm>
        <a:off x="2778459" y="2879861"/>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4473D-F1A2-429C-85BB-574AC39DBABF}" type="datetimeFigureOut">
              <a:rPr lang="id-ID" smtClean="0"/>
              <a:t>28/04/2021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927C4-1947-46B6-8A94-1FF8CDD634C1}" type="slidenum">
              <a:rPr lang="id-ID" smtClean="0"/>
              <a:t>‹#›</a:t>
            </a:fld>
            <a:endParaRPr lang="id-ID"/>
          </a:p>
        </p:txBody>
      </p:sp>
    </p:spTree>
    <p:extLst>
      <p:ext uri="{BB962C8B-B14F-4D97-AF65-F5344CB8AC3E}">
        <p14:creationId xmlns:p14="http://schemas.microsoft.com/office/powerpoint/2010/main" val="170419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1</a:t>
            </a:fld>
            <a:endParaRPr lang="id-ID"/>
          </a:p>
        </p:txBody>
      </p:sp>
    </p:spTree>
    <p:extLst>
      <p:ext uri="{BB962C8B-B14F-4D97-AF65-F5344CB8AC3E}">
        <p14:creationId xmlns:p14="http://schemas.microsoft.com/office/powerpoint/2010/main" val="236658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10</a:t>
            </a:fld>
            <a:endParaRPr lang="id-ID"/>
          </a:p>
        </p:txBody>
      </p:sp>
    </p:spTree>
    <p:extLst>
      <p:ext uri="{BB962C8B-B14F-4D97-AF65-F5344CB8AC3E}">
        <p14:creationId xmlns:p14="http://schemas.microsoft.com/office/powerpoint/2010/main" val="246248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11</a:t>
            </a:fld>
            <a:endParaRPr lang="id-ID"/>
          </a:p>
        </p:txBody>
      </p:sp>
    </p:spTree>
    <p:extLst>
      <p:ext uri="{BB962C8B-B14F-4D97-AF65-F5344CB8AC3E}">
        <p14:creationId xmlns:p14="http://schemas.microsoft.com/office/powerpoint/2010/main" val="195153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12</a:t>
            </a:fld>
            <a:endParaRPr lang="id-ID"/>
          </a:p>
        </p:txBody>
      </p:sp>
    </p:spTree>
    <p:extLst>
      <p:ext uri="{BB962C8B-B14F-4D97-AF65-F5344CB8AC3E}">
        <p14:creationId xmlns:p14="http://schemas.microsoft.com/office/powerpoint/2010/main" val="103233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13</a:t>
            </a:fld>
            <a:endParaRPr lang="id-ID"/>
          </a:p>
        </p:txBody>
      </p:sp>
    </p:spTree>
    <p:extLst>
      <p:ext uri="{BB962C8B-B14F-4D97-AF65-F5344CB8AC3E}">
        <p14:creationId xmlns:p14="http://schemas.microsoft.com/office/powerpoint/2010/main" val="262165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14</a:t>
            </a:fld>
            <a:endParaRPr lang="id-ID"/>
          </a:p>
        </p:txBody>
      </p:sp>
    </p:spTree>
    <p:extLst>
      <p:ext uri="{BB962C8B-B14F-4D97-AF65-F5344CB8AC3E}">
        <p14:creationId xmlns:p14="http://schemas.microsoft.com/office/powerpoint/2010/main" val="67600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15</a:t>
            </a:fld>
            <a:endParaRPr lang="id-ID"/>
          </a:p>
        </p:txBody>
      </p:sp>
    </p:spTree>
    <p:extLst>
      <p:ext uri="{BB962C8B-B14F-4D97-AF65-F5344CB8AC3E}">
        <p14:creationId xmlns:p14="http://schemas.microsoft.com/office/powerpoint/2010/main" val="44315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16</a:t>
            </a:fld>
            <a:endParaRPr lang="id-ID"/>
          </a:p>
        </p:txBody>
      </p:sp>
    </p:spTree>
    <p:extLst>
      <p:ext uri="{BB962C8B-B14F-4D97-AF65-F5344CB8AC3E}">
        <p14:creationId xmlns:p14="http://schemas.microsoft.com/office/powerpoint/2010/main" val="267480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17</a:t>
            </a:fld>
            <a:endParaRPr lang="id-ID"/>
          </a:p>
        </p:txBody>
      </p:sp>
    </p:spTree>
    <p:extLst>
      <p:ext uri="{BB962C8B-B14F-4D97-AF65-F5344CB8AC3E}">
        <p14:creationId xmlns:p14="http://schemas.microsoft.com/office/powerpoint/2010/main" val="323803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18</a:t>
            </a:fld>
            <a:endParaRPr lang="id-ID"/>
          </a:p>
        </p:txBody>
      </p:sp>
    </p:spTree>
    <p:extLst>
      <p:ext uri="{BB962C8B-B14F-4D97-AF65-F5344CB8AC3E}">
        <p14:creationId xmlns:p14="http://schemas.microsoft.com/office/powerpoint/2010/main" val="1233522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19</a:t>
            </a:fld>
            <a:endParaRPr lang="id-ID"/>
          </a:p>
        </p:txBody>
      </p:sp>
    </p:spTree>
    <p:extLst>
      <p:ext uri="{BB962C8B-B14F-4D97-AF65-F5344CB8AC3E}">
        <p14:creationId xmlns:p14="http://schemas.microsoft.com/office/powerpoint/2010/main" val="193853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a:t>
            </a:fld>
            <a:endParaRPr lang="id-ID"/>
          </a:p>
        </p:txBody>
      </p:sp>
    </p:spTree>
    <p:extLst>
      <p:ext uri="{BB962C8B-B14F-4D97-AF65-F5344CB8AC3E}">
        <p14:creationId xmlns:p14="http://schemas.microsoft.com/office/powerpoint/2010/main" val="14381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20</a:t>
            </a:fld>
            <a:endParaRPr lang="id-ID"/>
          </a:p>
        </p:txBody>
      </p:sp>
    </p:spTree>
    <p:extLst>
      <p:ext uri="{BB962C8B-B14F-4D97-AF65-F5344CB8AC3E}">
        <p14:creationId xmlns:p14="http://schemas.microsoft.com/office/powerpoint/2010/main" val="104501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21</a:t>
            </a:fld>
            <a:endParaRPr lang="id-ID"/>
          </a:p>
        </p:txBody>
      </p:sp>
    </p:spTree>
    <p:extLst>
      <p:ext uri="{BB962C8B-B14F-4D97-AF65-F5344CB8AC3E}">
        <p14:creationId xmlns:p14="http://schemas.microsoft.com/office/powerpoint/2010/main" val="3978062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22</a:t>
            </a:fld>
            <a:endParaRPr lang="id-ID"/>
          </a:p>
        </p:txBody>
      </p:sp>
    </p:spTree>
    <p:extLst>
      <p:ext uri="{BB962C8B-B14F-4D97-AF65-F5344CB8AC3E}">
        <p14:creationId xmlns:p14="http://schemas.microsoft.com/office/powerpoint/2010/main" val="2261234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23</a:t>
            </a:fld>
            <a:endParaRPr lang="id-ID"/>
          </a:p>
        </p:txBody>
      </p:sp>
    </p:spTree>
    <p:extLst>
      <p:ext uri="{BB962C8B-B14F-4D97-AF65-F5344CB8AC3E}">
        <p14:creationId xmlns:p14="http://schemas.microsoft.com/office/powerpoint/2010/main" val="1626702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24</a:t>
            </a:fld>
            <a:endParaRPr lang="id-ID"/>
          </a:p>
        </p:txBody>
      </p:sp>
    </p:spTree>
    <p:extLst>
      <p:ext uri="{BB962C8B-B14F-4D97-AF65-F5344CB8AC3E}">
        <p14:creationId xmlns:p14="http://schemas.microsoft.com/office/powerpoint/2010/main" val="1543713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25</a:t>
            </a:fld>
            <a:endParaRPr lang="id-ID"/>
          </a:p>
        </p:txBody>
      </p:sp>
    </p:spTree>
    <p:extLst>
      <p:ext uri="{BB962C8B-B14F-4D97-AF65-F5344CB8AC3E}">
        <p14:creationId xmlns:p14="http://schemas.microsoft.com/office/powerpoint/2010/main" val="733672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26</a:t>
            </a:fld>
            <a:endParaRPr lang="id-ID"/>
          </a:p>
        </p:txBody>
      </p:sp>
    </p:spTree>
    <p:extLst>
      <p:ext uri="{BB962C8B-B14F-4D97-AF65-F5344CB8AC3E}">
        <p14:creationId xmlns:p14="http://schemas.microsoft.com/office/powerpoint/2010/main" val="2170757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27</a:t>
            </a:fld>
            <a:endParaRPr lang="id-ID"/>
          </a:p>
        </p:txBody>
      </p:sp>
    </p:spTree>
    <p:extLst>
      <p:ext uri="{BB962C8B-B14F-4D97-AF65-F5344CB8AC3E}">
        <p14:creationId xmlns:p14="http://schemas.microsoft.com/office/powerpoint/2010/main" val="151574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28</a:t>
            </a:fld>
            <a:endParaRPr lang="id-ID"/>
          </a:p>
        </p:txBody>
      </p:sp>
    </p:spTree>
    <p:extLst>
      <p:ext uri="{BB962C8B-B14F-4D97-AF65-F5344CB8AC3E}">
        <p14:creationId xmlns:p14="http://schemas.microsoft.com/office/powerpoint/2010/main" val="1588090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29</a:t>
            </a:fld>
            <a:endParaRPr lang="id-ID"/>
          </a:p>
        </p:txBody>
      </p:sp>
    </p:spTree>
    <p:extLst>
      <p:ext uri="{BB962C8B-B14F-4D97-AF65-F5344CB8AC3E}">
        <p14:creationId xmlns:p14="http://schemas.microsoft.com/office/powerpoint/2010/main" val="236027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a:t>
            </a:fld>
            <a:endParaRPr lang="id-ID"/>
          </a:p>
        </p:txBody>
      </p:sp>
    </p:spTree>
    <p:extLst>
      <p:ext uri="{BB962C8B-B14F-4D97-AF65-F5344CB8AC3E}">
        <p14:creationId xmlns:p14="http://schemas.microsoft.com/office/powerpoint/2010/main" val="375991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30</a:t>
            </a:fld>
            <a:endParaRPr lang="id-ID"/>
          </a:p>
        </p:txBody>
      </p:sp>
    </p:spTree>
    <p:extLst>
      <p:ext uri="{BB962C8B-B14F-4D97-AF65-F5344CB8AC3E}">
        <p14:creationId xmlns:p14="http://schemas.microsoft.com/office/powerpoint/2010/main" val="866434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31</a:t>
            </a:fld>
            <a:endParaRPr lang="id-ID"/>
          </a:p>
        </p:txBody>
      </p:sp>
    </p:spTree>
    <p:extLst>
      <p:ext uri="{BB962C8B-B14F-4D97-AF65-F5344CB8AC3E}">
        <p14:creationId xmlns:p14="http://schemas.microsoft.com/office/powerpoint/2010/main" val="1805125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32</a:t>
            </a:fld>
            <a:endParaRPr lang="id-ID"/>
          </a:p>
        </p:txBody>
      </p:sp>
    </p:spTree>
    <p:extLst>
      <p:ext uri="{BB962C8B-B14F-4D97-AF65-F5344CB8AC3E}">
        <p14:creationId xmlns:p14="http://schemas.microsoft.com/office/powerpoint/2010/main" val="3746509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33</a:t>
            </a:fld>
            <a:endParaRPr lang="id-ID"/>
          </a:p>
        </p:txBody>
      </p:sp>
    </p:spTree>
    <p:extLst>
      <p:ext uri="{BB962C8B-B14F-4D97-AF65-F5344CB8AC3E}">
        <p14:creationId xmlns:p14="http://schemas.microsoft.com/office/powerpoint/2010/main" val="3080927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34</a:t>
            </a:fld>
            <a:endParaRPr lang="id-ID"/>
          </a:p>
        </p:txBody>
      </p:sp>
    </p:spTree>
    <p:extLst>
      <p:ext uri="{BB962C8B-B14F-4D97-AF65-F5344CB8AC3E}">
        <p14:creationId xmlns:p14="http://schemas.microsoft.com/office/powerpoint/2010/main" val="342862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35</a:t>
            </a:fld>
            <a:endParaRPr lang="id-ID"/>
          </a:p>
        </p:txBody>
      </p:sp>
    </p:spTree>
    <p:extLst>
      <p:ext uri="{BB962C8B-B14F-4D97-AF65-F5344CB8AC3E}">
        <p14:creationId xmlns:p14="http://schemas.microsoft.com/office/powerpoint/2010/main" val="3364025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36</a:t>
            </a:fld>
            <a:endParaRPr lang="id-ID"/>
          </a:p>
        </p:txBody>
      </p:sp>
    </p:spTree>
    <p:extLst>
      <p:ext uri="{BB962C8B-B14F-4D97-AF65-F5344CB8AC3E}">
        <p14:creationId xmlns:p14="http://schemas.microsoft.com/office/powerpoint/2010/main" val="1953744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37</a:t>
            </a:fld>
            <a:endParaRPr lang="id-ID"/>
          </a:p>
        </p:txBody>
      </p:sp>
    </p:spTree>
    <p:extLst>
      <p:ext uri="{BB962C8B-B14F-4D97-AF65-F5344CB8AC3E}">
        <p14:creationId xmlns:p14="http://schemas.microsoft.com/office/powerpoint/2010/main" val="1146332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t>38</a:t>
            </a:fld>
            <a:endParaRPr lang="id-ID"/>
          </a:p>
        </p:txBody>
      </p:sp>
    </p:spTree>
    <p:extLst>
      <p:ext uri="{BB962C8B-B14F-4D97-AF65-F5344CB8AC3E}">
        <p14:creationId xmlns:p14="http://schemas.microsoft.com/office/powerpoint/2010/main" val="159154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4</a:t>
            </a:fld>
            <a:endParaRPr lang="id-ID"/>
          </a:p>
        </p:txBody>
      </p:sp>
    </p:spTree>
    <p:extLst>
      <p:ext uri="{BB962C8B-B14F-4D97-AF65-F5344CB8AC3E}">
        <p14:creationId xmlns:p14="http://schemas.microsoft.com/office/powerpoint/2010/main" val="400356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5</a:t>
            </a:fld>
            <a:endParaRPr lang="id-ID"/>
          </a:p>
        </p:txBody>
      </p:sp>
    </p:spTree>
    <p:extLst>
      <p:ext uri="{BB962C8B-B14F-4D97-AF65-F5344CB8AC3E}">
        <p14:creationId xmlns:p14="http://schemas.microsoft.com/office/powerpoint/2010/main" val="121240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6</a:t>
            </a:fld>
            <a:endParaRPr lang="id-ID"/>
          </a:p>
        </p:txBody>
      </p:sp>
    </p:spTree>
    <p:extLst>
      <p:ext uri="{BB962C8B-B14F-4D97-AF65-F5344CB8AC3E}">
        <p14:creationId xmlns:p14="http://schemas.microsoft.com/office/powerpoint/2010/main" val="915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7</a:t>
            </a:fld>
            <a:endParaRPr lang="id-ID"/>
          </a:p>
        </p:txBody>
      </p:sp>
    </p:spTree>
    <p:extLst>
      <p:ext uri="{BB962C8B-B14F-4D97-AF65-F5344CB8AC3E}">
        <p14:creationId xmlns:p14="http://schemas.microsoft.com/office/powerpoint/2010/main" val="232536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8</a:t>
            </a:fld>
            <a:endParaRPr lang="id-ID"/>
          </a:p>
        </p:txBody>
      </p:sp>
    </p:spTree>
    <p:extLst>
      <p:ext uri="{BB962C8B-B14F-4D97-AF65-F5344CB8AC3E}">
        <p14:creationId xmlns:p14="http://schemas.microsoft.com/office/powerpoint/2010/main" val="340210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t>9</a:t>
            </a:fld>
            <a:endParaRPr lang="id-ID"/>
          </a:p>
        </p:txBody>
      </p:sp>
    </p:spTree>
    <p:extLst>
      <p:ext uri="{BB962C8B-B14F-4D97-AF65-F5344CB8AC3E}">
        <p14:creationId xmlns:p14="http://schemas.microsoft.com/office/powerpoint/2010/main" val="38873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4"/>
          <a:stretch>
            <a:fillRect/>
          </a:stretch>
        </p:blipFill>
        <p:spPr>
          <a:xfrm>
            <a:off x="1226" y="920"/>
            <a:ext cx="9141547" cy="68561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userDrawn="1"/>
        </p:nvPicPr>
        <p:blipFill>
          <a:blip r:embed="rId4"/>
          <a:srcRect/>
          <a:stretch>
            <a:fillRect/>
          </a:stretch>
        </p:blipFill>
        <p:spPr bwMode="auto">
          <a:xfrm>
            <a:off x="-1" y="0"/>
            <a:ext cx="9148809"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png"/><Relationship Id="rId7"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9.jpg"/></Relationships>
</file>

<file path=ppt/slides/_rels/slide2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3542" b="10374"/>
          <a:stretch/>
        </p:blipFill>
        <p:spPr>
          <a:xfrm>
            <a:off x="-6163" y="4869161"/>
            <a:ext cx="9141547" cy="1987534"/>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2910" y="214290"/>
            <a:ext cx="1643074" cy="592720"/>
          </a:xfrm>
          <a:prstGeom prst="rect">
            <a:avLst/>
          </a:prstGeom>
          <a:noFill/>
        </p:spPr>
      </p:pic>
      <p:sp>
        <p:nvSpPr>
          <p:cNvPr id="2" name="TextBox 1"/>
          <p:cNvSpPr txBox="1"/>
          <p:nvPr/>
        </p:nvSpPr>
        <p:spPr>
          <a:xfrm>
            <a:off x="213062" y="5699534"/>
            <a:ext cx="8712968" cy="738664"/>
          </a:xfrm>
          <a:prstGeom prst="rect">
            <a:avLst/>
          </a:prstGeom>
          <a:noFill/>
        </p:spPr>
        <p:txBody>
          <a:bodyPr wrap="square" rtlCol="0">
            <a:spAutoFit/>
          </a:bodyPr>
          <a:lstStyle/>
          <a:p>
            <a:r>
              <a:rPr lang="id-ID" sz="2500" b="1" dirty="0">
                <a:solidFill>
                  <a:srgbClr val="92D050"/>
                </a:solidFill>
              </a:rPr>
              <a:t>MANAJEMEN LABORATORIUM PENDIDIKAN DAN PENELITIAN</a:t>
            </a:r>
          </a:p>
          <a:p>
            <a:r>
              <a:rPr lang="id-ID" sz="1700" b="1" dirty="0">
                <a:solidFill>
                  <a:schemeClr val="accent3">
                    <a:lumMod val="75000"/>
                  </a:schemeClr>
                </a:solidFill>
              </a:rPr>
              <a:t>Nazula Rahma Shafriani</a:t>
            </a:r>
          </a:p>
        </p:txBody>
      </p:sp>
      <p:sp>
        <p:nvSpPr>
          <p:cNvPr id="3" name="TextBox 2"/>
          <p:cNvSpPr txBox="1"/>
          <p:nvPr/>
        </p:nvSpPr>
        <p:spPr>
          <a:xfrm>
            <a:off x="2349408" y="214290"/>
            <a:ext cx="6814506" cy="677108"/>
          </a:xfrm>
          <a:prstGeom prst="rect">
            <a:avLst/>
          </a:prstGeom>
          <a:noFill/>
        </p:spPr>
        <p:txBody>
          <a:bodyPr wrap="square" rtlCol="0">
            <a:spAutoFit/>
          </a:bodyPr>
          <a:lstStyle/>
          <a:p>
            <a:pPr algn="ctr"/>
            <a:r>
              <a:rPr lang="id-ID" sz="3800" b="1" dirty="0">
                <a:solidFill>
                  <a:schemeClr val="accent3">
                    <a:lumMod val="75000"/>
                  </a:schemeClr>
                </a:solidFill>
              </a:rPr>
              <a:t>MANAJEMEN LABORATORIUM</a:t>
            </a:r>
          </a:p>
        </p:txBody>
      </p:sp>
      <p:pic>
        <p:nvPicPr>
          <p:cNvPr id="17" name="Picture 16">
            <a:extLst>
              <a:ext uri="{FF2B5EF4-FFF2-40B4-BE49-F238E27FC236}">
                <a16:creationId xmlns:a16="http://schemas.microsoft.com/office/drawing/2014/main" id="{15448019-93F4-42C4-B2CF-B92D4AC164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104382"/>
            <a:ext cx="4572000" cy="3970501"/>
          </a:xfrm>
          <a:prstGeom prst="rect">
            <a:avLst/>
          </a:prstGeom>
        </p:spPr>
      </p:pic>
      <p:pic>
        <p:nvPicPr>
          <p:cNvPr id="19" name="Picture 18">
            <a:extLst>
              <a:ext uri="{FF2B5EF4-FFF2-40B4-BE49-F238E27FC236}">
                <a16:creationId xmlns:a16="http://schemas.microsoft.com/office/drawing/2014/main" id="{49F4BEB1-B7C5-45FA-B483-0F8AFECE2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7" y="1104382"/>
            <a:ext cx="4570774" cy="39705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AF8D7A3E-BFEF-45B1-A464-06BFB951B6E8}"/>
              </a:ext>
            </a:extLst>
          </p:cNvPr>
          <p:cNvSpPr txBox="1"/>
          <p:nvPr/>
        </p:nvSpPr>
        <p:spPr>
          <a:xfrm>
            <a:off x="2411759" y="278358"/>
            <a:ext cx="6729787" cy="553998"/>
          </a:xfrm>
          <a:prstGeom prst="rect">
            <a:avLst/>
          </a:prstGeom>
          <a:noFill/>
        </p:spPr>
        <p:txBody>
          <a:bodyPr wrap="square" rtlCol="0">
            <a:spAutoFit/>
          </a:bodyPr>
          <a:lstStyle/>
          <a:p>
            <a:r>
              <a:rPr lang="id-ID" sz="3000" b="1" dirty="0">
                <a:solidFill>
                  <a:srgbClr val="00B050"/>
                </a:solidFill>
              </a:rPr>
              <a:t>KLASIFIKASI LABORATORIUM BIOSAFETY</a:t>
            </a:r>
          </a:p>
        </p:txBody>
      </p:sp>
      <p:pic>
        <p:nvPicPr>
          <p:cNvPr id="3" name="Picture 2">
            <a:extLst>
              <a:ext uri="{FF2B5EF4-FFF2-40B4-BE49-F238E27FC236}">
                <a16:creationId xmlns:a16="http://schemas.microsoft.com/office/drawing/2014/main" id="{0BC41858-80D9-4C04-8D50-75996EF6AF31}"/>
              </a:ext>
            </a:extLst>
          </p:cNvPr>
          <p:cNvPicPr>
            <a:picLocks noChangeAspect="1"/>
          </p:cNvPicPr>
          <p:nvPr/>
        </p:nvPicPr>
        <p:blipFill rotWithShape="1">
          <a:blip r:embed="rId6"/>
          <a:srcRect l="60237" t="43906" r="9838" b="34592"/>
          <a:stretch/>
        </p:blipFill>
        <p:spPr>
          <a:xfrm>
            <a:off x="611845" y="2161648"/>
            <a:ext cx="7920309" cy="3199671"/>
          </a:xfrm>
          <a:prstGeom prst="rect">
            <a:avLst/>
          </a:prstGeom>
          <a:ln>
            <a:solidFill>
              <a:schemeClr val="tx1"/>
            </a:solidFill>
          </a:ln>
        </p:spPr>
      </p:pic>
    </p:spTree>
    <p:extLst>
      <p:ext uri="{BB962C8B-B14F-4D97-AF65-F5344CB8AC3E}">
        <p14:creationId xmlns:p14="http://schemas.microsoft.com/office/powerpoint/2010/main" val="345400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AF8D7A3E-BFEF-45B1-A464-06BFB951B6E8}"/>
              </a:ext>
            </a:extLst>
          </p:cNvPr>
          <p:cNvSpPr txBox="1"/>
          <p:nvPr/>
        </p:nvSpPr>
        <p:spPr>
          <a:xfrm>
            <a:off x="2411759" y="278358"/>
            <a:ext cx="6729787" cy="553998"/>
          </a:xfrm>
          <a:prstGeom prst="rect">
            <a:avLst/>
          </a:prstGeom>
          <a:noFill/>
        </p:spPr>
        <p:txBody>
          <a:bodyPr wrap="square" rtlCol="0">
            <a:spAutoFit/>
          </a:bodyPr>
          <a:lstStyle/>
          <a:p>
            <a:r>
              <a:rPr lang="id-ID" sz="3000" b="1" dirty="0">
                <a:solidFill>
                  <a:srgbClr val="00B050"/>
                </a:solidFill>
              </a:rPr>
              <a:t>KLASIFIKASI LABORATORIUM BIOSAFETY</a:t>
            </a:r>
          </a:p>
        </p:txBody>
      </p:sp>
      <p:pic>
        <p:nvPicPr>
          <p:cNvPr id="3" name="Picture 2">
            <a:extLst>
              <a:ext uri="{FF2B5EF4-FFF2-40B4-BE49-F238E27FC236}">
                <a16:creationId xmlns:a16="http://schemas.microsoft.com/office/drawing/2014/main" id="{3D111343-2D36-48D2-AF69-6559C0200516}"/>
              </a:ext>
            </a:extLst>
          </p:cNvPr>
          <p:cNvPicPr>
            <a:picLocks noChangeAspect="1"/>
          </p:cNvPicPr>
          <p:nvPr/>
        </p:nvPicPr>
        <p:blipFill rotWithShape="1">
          <a:blip r:embed="rId6"/>
          <a:srcRect l="61507" t="59758" r="19289" b="13582"/>
          <a:stretch/>
        </p:blipFill>
        <p:spPr>
          <a:xfrm>
            <a:off x="4556330" y="1920102"/>
            <a:ext cx="4523286" cy="3384402"/>
          </a:xfrm>
          <a:prstGeom prst="rect">
            <a:avLst/>
          </a:prstGeom>
        </p:spPr>
      </p:pic>
      <p:pic>
        <p:nvPicPr>
          <p:cNvPr id="10" name="Picture 9">
            <a:extLst>
              <a:ext uri="{FF2B5EF4-FFF2-40B4-BE49-F238E27FC236}">
                <a16:creationId xmlns:a16="http://schemas.microsoft.com/office/drawing/2014/main" id="{BD236108-BD5E-43B2-B2CD-945E47B5D0D6}"/>
              </a:ext>
            </a:extLst>
          </p:cNvPr>
          <p:cNvPicPr>
            <a:picLocks noChangeAspect="1"/>
          </p:cNvPicPr>
          <p:nvPr/>
        </p:nvPicPr>
        <p:blipFill rotWithShape="1">
          <a:blip r:embed="rId6"/>
          <a:srcRect l="60698" t="28990" r="21066" b="41425"/>
          <a:stretch/>
        </p:blipFill>
        <p:spPr>
          <a:xfrm>
            <a:off x="179512" y="1473976"/>
            <a:ext cx="4199759" cy="3830529"/>
          </a:xfrm>
          <a:prstGeom prst="rect">
            <a:avLst/>
          </a:prstGeom>
        </p:spPr>
      </p:pic>
    </p:spTree>
    <p:extLst>
      <p:ext uri="{BB962C8B-B14F-4D97-AF65-F5344CB8AC3E}">
        <p14:creationId xmlns:p14="http://schemas.microsoft.com/office/powerpoint/2010/main" val="190197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AF8D7A3E-BFEF-45B1-A464-06BFB951B6E8}"/>
              </a:ext>
            </a:extLst>
          </p:cNvPr>
          <p:cNvSpPr txBox="1"/>
          <p:nvPr/>
        </p:nvSpPr>
        <p:spPr>
          <a:xfrm>
            <a:off x="2411759" y="278358"/>
            <a:ext cx="6729787" cy="553998"/>
          </a:xfrm>
          <a:prstGeom prst="rect">
            <a:avLst/>
          </a:prstGeom>
          <a:noFill/>
        </p:spPr>
        <p:txBody>
          <a:bodyPr wrap="square" rtlCol="0">
            <a:spAutoFit/>
          </a:bodyPr>
          <a:lstStyle/>
          <a:p>
            <a:r>
              <a:rPr lang="id-ID" sz="3000" b="1" dirty="0">
                <a:solidFill>
                  <a:srgbClr val="00B050"/>
                </a:solidFill>
              </a:rPr>
              <a:t>KLASIFIKASI LABORATORIUM BIOSAFETY</a:t>
            </a:r>
          </a:p>
        </p:txBody>
      </p:sp>
      <p:pic>
        <p:nvPicPr>
          <p:cNvPr id="3" name="Picture 2">
            <a:extLst>
              <a:ext uri="{FF2B5EF4-FFF2-40B4-BE49-F238E27FC236}">
                <a16:creationId xmlns:a16="http://schemas.microsoft.com/office/drawing/2014/main" id="{3C6584D9-21C3-4438-9A7E-4CB539EAE7F1}"/>
              </a:ext>
            </a:extLst>
          </p:cNvPr>
          <p:cNvPicPr>
            <a:picLocks noChangeAspect="1"/>
          </p:cNvPicPr>
          <p:nvPr/>
        </p:nvPicPr>
        <p:blipFill rotWithShape="1">
          <a:blip r:embed="rId6"/>
          <a:srcRect l="46792" t="28990" r="35468" b="29672"/>
          <a:stretch/>
        </p:blipFill>
        <p:spPr>
          <a:xfrm>
            <a:off x="2843808" y="1103689"/>
            <a:ext cx="3312368" cy="3955700"/>
          </a:xfrm>
          <a:prstGeom prst="rect">
            <a:avLst/>
          </a:prstGeom>
        </p:spPr>
      </p:pic>
      <p:sp>
        <p:nvSpPr>
          <p:cNvPr id="4" name="TextBox 3">
            <a:extLst>
              <a:ext uri="{FF2B5EF4-FFF2-40B4-BE49-F238E27FC236}">
                <a16:creationId xmlns:a16="http://schemas.microsoft.com/office/drawing/2014/main" id="{65FECB09-F640-4A17-A100-FD193F599EEA}"/>
              </a:ext>
            </a:extLst>
          </p:cNvPr>
          <p:cNvSpPr txBox="1"/>
          <p:nvPr/>
        </p:nvSpPr>
        <p:spPr>
          <a:xfrm>
            <a:off x="2015715" y="5140519"/>
            <a:ext cx="5112568" cy="1015663"/>
          </a:xfrm>
          <a:prstGeom prst="rect">
            <a:avLst/>
          </a:prstGeom>
          <a:noFill/>
        </p:spPr>
        <p:txBody>
          <a:bodyPr wrap="square" rtlCol="0">
            <a:spAutoFit/>
          </a:bodyPr>
          <a:lstStyle/>
          <a:p>
            <a:r>
              <a:rPr lang="id-ID" sz="1500" dirty="0"/>
              <a:t>Gambar 3. APD utk Lab BSL-3. Baju perlindungan harus bersifat solid-front gowns, penutup kepala, penutup sepatu. Sarung tangan dengan 2 lapis. Masker serta gloves harus digunakan (Labster Theory, 2018)</a:t>
            </a:r>
          </a:p>
        </p:txBody>
      </p:sp>
    </p:spTree>
    <p:extLst>
      <p:ext uri="{BB962C8B-B14F-4D97-AF65-F5344CB8AC3E}">
        <p14:creationId xmlns:p14="http://schemas.microsoft.com/office/powerpoint/2010/main" val="218281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2" name="Picture 1">
            <a:extLst>
              <a:ext uri="{FF2B5EF4-FFF2-40B4-BE49-F238E27FC236}">
                <a16:creationId xmlns:a16="http://schemas.microsoft.com/office/drawing/2014/main" id="{B4562E6B-BCE1-4D8B-B100-311C7B5A6302}"/>
              </a:ext>
            </a:extLst>
          </p:cNvPr>
          <p:cNvPicPr>
            <a:picLocks noChangeAspect="1"/>
          </p:cNvPicPr>
          <p:nvPr/>
        </p:nvPicPr>
        <p:blipFill rotWithShape="1">
          <a:blip r:embed="rId6"/>
          <a:srcRect l="55512" t="28990" r="7476" b="21987"/>
          <a:stretch/>
        </p:blipFill>
        <p:spPr>
          <a:xfrm>
            <a:off x="1151619" y="1412776"/>
            <a:ext cx="6840760" cy="4665201"/>
          </a:xfrm>
          <a:prstGeom prst="rect">
            <a:avLst/>
          </a:prstGeom>
        </p:spPr>
      </p:pic>
      <p:sp>
        <p:nvSpPr>
          <p:cNvPr id="3" name="TextBox 2">
            <a:extLst>
              <a:ext uri="{FF2B5EF4-FFF2-40B4-BE49-F238E27FC236}">
                <a16:creationId xmlns:a16="http://schemas.microsoft.com/office/drawing/2014/main" id="{42D83323-E940-444B-A722-578B783F69C3}"/>
              </a:ext>
            </a:extLst>
          </p:cNvPr>
          <p:cNvSpPr txBox="1"/>
          <p:nvPr/>
        </p:nvSpPr>
        <p:spPr>
          <a:xfrm>
            <a:off x="5148064" y="4941168"/>
            <a:ext cx="2844315" cy="1296144"/>
          </a:xfrm>
          <a:prstGeom prst="rect">
            <a:avLst/>
          </a:prstGeom>
          <a:solidFill>
            <a:schemeClr val="bg1"/>
          </a:solidFill>
        </p:spPr>
        <p:txBody>
          <a:bodyPr wrap="square" rtlCol="0">
            <a:spAutoFit/>
          </a:bodyPr>
          <a:lstStyle/>
          <a:p>
            <a:endParaRPr lang="id-ID" dirty="0"/>
          </a:p>
        </p:txBody>
      </p:sp>
    </p:spTree>
    <p:extLst>
      <p:ext uri="{BB962C8B-B14F-4D97-AF65-F5344CB8AC3E}">
        <p14:creationId xmlns:p14="http://schemas.microsoft.com/office/powerpoint/2010/main" val="143246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B3426A51-49BF-4939-9A86-2295D479FE66}"/>
              </a:ext>
            </a:extLst>
          </p:cNvPr>
          <p:cNvSpPr txBox="1"/>
          <p:nvPr/>
        </p:nvSpPr>
        <p:spPr>
          <a:xfrm>
            <a:off x="271036" y="1278342"/>
            <a:ext cx="8496944" cy="3416320"/>
          </a:xfrm>
          <a:prstGeom prst="rect">
            <a:avLst/>
          </a:prstGeom>
          <a:noFill/>
        </p:spPr>
        <p:txBody>
          <a:bodyPr wrap="square" rtlCol="0">
            <a:spAutoFit/>
          </a:bodyPr>
          <a:lstStyle/>
          <a:p>
            <a:r>
              <a:rPr lang="id-ID" dirty="0"/>
              <a:t>Pengertian pengelolaan adalah Kegiatan merancang kegiatan, mengoperasikan, memelihara dan merawat peralatan dan bahan, fasilitas dan atau segala obyek fisik lainnya secara efektif dan efisien untuk mencapai tujuan atau sasaran tertentu sehingga mencapai hasil yang optimal.</a:t>
            </a:r>
          </a:p>
          <a:p>
            <a:endParaRPr lang="id-ID" dirty="0"/>
          </a:p>
          <a:p>
            <a:r>
              <a:rPr lang="id-ID" dirty="0"/>
              <a:t>Pengelolaan laboratorium meliputi :</a:t>
            </a:r>
            <a:br>
              <a:rPr lang="id-ID" dirty="0"/>
            </a:br>
            <a:r>
              <a:rPr lang="id-ID" dirty="0"/>
              <a:t>1. Perancangan kegiatan laboratorium</a:t>
            </a:r>
            <a:br>
              <a:rPr lang="id-ID" dirty="0"/>
            </a:br>
            <a:r>
              <a:rPr lang="id-ID" dirty="0"/>
              <a:t>2. Pengoperasian peralatan dan penggunaan bahan</a:t>
            </a:r>
            <a:br>
              <a:rPr lang="id-ID" dirty="0"/>
            </a:br>
            <a:r>
              <a:rPr lang="id-ID" dirty="0"/>
              <a:t>3. Pemeliharaan/perawatan peralatan dan bahan</a:t>
            </a:r>
            <a:br>
              <a:rPr lang="id-ID" dirty="0"/>
            </a:br>
            <a:r>
              <a:rPr lang="id-ID" dirty="0"/>
              <a:t>4. Pengevaluasian sistem kerja Laboratorium</a:t>
            </a:r>
            <a:br>
              <a:rPr lang="id-ID" dirty="0"/>
            </a:br>
            <a:r>
              <a:rPr lang="id-ID" dirty="0"/>
              <a:t>5. Pengembangan kegiatan Laboratorium</a:t>
            </a:r>
            <a:br>
              <a:rPr lang="id-ID" dirty="0"/>
            </a:br>
            <a:endParaRPr lang="id-ID" dirty="0"/>
          </a:p>
        </p:txBody>
      </p:sp>
      <p:grpSp>
        <p:nvGrpSpPr>
          <p:cNvPr id="10" name="Group 9">
            <a:extLst>
              <a:ext uri="{FF2B5EF4-FFF2-40B4-BE49-F238E27FC236}">
                <a16:creationId xmlns:a16="http://schemas.microsoft.com/office/drawing/2014/main" id="{3DC77733-A076-4689-9EE0-C81987C14A8C}"/>
              </a:ext>
            </a:extLst>
          </p:cNvPr>
          <p:cNvGrpSpPr/>
          <p:nvPr/>
        </p:nvGrpSpPr>
        <p:grpSpPr>
          <a:xfrm>
            <a:off x="323527" y="4725144"/>
            <a:ext cx="8496943" cy="1488358"/>
            <a:chOff x="323528" y="4606096"/>
            <a:chExt cx="8590846" cy="1607406"/>
          </a:xfrm>
        </p:grpSpPr>
        <p:pic>
          <p:nvPicPr>
            <p:cNvPr id="11" name="Picture 10">
              <a:extLst>
                <a:ext uri="{FF2B5EF4-FFF2-40B4-BE49-F238E27FC236}">
                  <a16:creationId xmlns:a16="http://schemas.microsoft.com/office/drawing/2014/main" id="{9F54517E-8EC4-46C6-808D-F83755ED1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3204" y="4606096"/>
              <a:ext cx="3185355" cy="1600200"/>
            </a:xfrm>
            <a:prstGeom prst="rect">
              <a:avLst/>
            </a:prstGeom>
            <a:ln>
              <a:noFill/>
            </a:ln>
            <a:effectLst>
              <a:softEdge rad="112500"/>
            </a:effectLst>
          </p:spPr>
        </p:pic>
        <p:pic>
          <p:nvPicPr>
            <p:cNvPr id="12" name="Picture 11">
              <a:extLst>
                <a:ext uri="{FF2B5EF4-FFF2-40B4-BE49-F238E27FC236}">
                  <a16:creationId xmlns:a16="http://schemas.microsoft.com/office/drawing/2014/main" id="{6BA89B17-F20D-46E1-9C8F-47C47BDB5B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4629906"/>
              <a:ext cx="2649676" cy="1583596"/>
            </a:xfrm>
            <a:prstGeom prst="rect">
              <a:avLst/>
            </a:prstGeom>
            <a:ln>
              <a:noFill/>
            </a:ln>
            <a:effectLst>
              <a:softEdge rad="112500"/>
            </a:effectLst>
          </p:spPr>
        </p:pic>
        <p:pic>
          <p:nvPicPr>
            <p:cNvPr id="13" name="Picture 12">
              <a:extLst>
                <a:ext uri="{FF2B5EF4-FFF2-40B4-BE49-F238E27FC236}">
                  <a16:creationId xmlns:a16="http://schemas.microsoft.com/office/drawing/2014/main" id="{7EF6806F-9A14-461F-8E70-22A069ABA6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0798" y="4632207"/>
              <a:ext cx="2743576" cy="1581295"/>
            </a:xfrm>
            <a:prstGeom prst="rect">
              <a:avLst/>
            </a:prstGeom>
            <a:ln>
              <a:noFill/>
            </a:ln>
            <a:effectLst>
              <a:softEdge rad="112500"/>
            </a:effectLst>
          </p:spPr>
        </p:pic>
      </p:grpSp>
    </p:spTree>
    <p:extLst>
      <p:ext uri="{BB962C8B-B14F-4D97-AF65-F5344CB8AC3E}">
        <p14:creationId xmlns:p14="http://schemas.microsoft.com/office/powerpoint/2010/main" val="327169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252102" y="254480"/>
            <a:ext cx="1643074" cy="592720"/>
          </a:xfrm>
          <a:prstGeom prst="rect">
            <a:avLst/>
          </a:prstGeom>
          <a:noFill/>
        </p:spPr>
      </p:pic>
      <p:sp>
        <p:nvSpPr>
          <p:cNvPr id="2" name="TextBox 1">
            <a:extLst>
              <a:ext uri="{FF2B5EF4-FFF2-40B4-BE49-F238E27FC236}">
                <a16:creationId xmlns:a16="http://schemas.microsoft.com/office/drawing/2014/main" id="{4FE11854-D18E-4ECE-8585-407586E21EEC}"/>
              </a:ext>
            </a:extLst>
          </p:cNvPr>
          <p:cNvSpPr txBox="1"/>
          <p:nvPr/>
        </p:nvSpPr>
        <p:spPr>
          <a:xfrm>
            <a:off x="611560" y="1619240"/>
            <a:ext cx="7488832" cy="2015936"/>
          </a:xfrm>
          <a:prstGeom prst="rect">
            <a:avLst/>
          </a:prstGeom>
          <a:noFill/>
        </p:spPr>
        <p:txBody>
          <a:bodyPr wrap="square" rtlCol="0">
            <a:spAutoFit/>
          </a:bodyPr>
          <a:lstStyle/>
          <a:p>
            <a:endParaRPr lang="id-ID" sz="2500" dirty="0"/>
          </a:p>
          <a:p>
            <a:pPr marL="285750" indent="-285750">
              <a:buFont typeface="Wingdings" panose="05000000000000000000" pitchFamily="2" charset="2"/>
              <a:buChar char="Ø"/>
            </a:pPr>
            <a:r>
              <a:rPr lang="id-ID" sz="2500" dirty="0"/>
              <a:t>Penyusunan program kegiatan tahunan</a:t>
            </a:r>
          </a:p>
          <a:p>
            <a:pPr marL="285750" indent="-285750">
              <a:buFont typeface="Wingdings" panose="05000000000000000000" pitchFamily="2" charset="2"/>
              <a:buChar char="Ø"/>
            </a:pPr>
            <a:r>
              <a:rPr lang="id-ID" sz="2500" dirty="0"/>
              <a:t>Penyusunan kebutuhan peralatan laboratorium</a:t>
            </a:r>
          </a:p>
          <a:p>
            <a:pPr marL="285750" indent="-285750">
              <a:buFont typeface="Wingdings" panose="05000000000000000000" pitchFamily="2" charset="2"/>
              <a:buChar char="Ø"/>
            </a:pPr>
            <a:r>
              <a:rPr lang="id-ID" sz="2500" dirty="0"/>
              <a:t>Penyusunan kebutuhan bahan laboratorium</a:t>
            </a:r>
          </a:p>
          <a:p>
            <a:pPr marL="285750" indent="-285750">
              <a:buFont typeface="Wingdings" panose="05000000000000000000" pitchFamily="2" charset="2"/>
              <a:buChar char="Ø"/>
            </a:pPr>
            <a:r>
              <a:rPr lang="id-ID" sz="2500" dirty="0"/>
              <a:t>Penyusunan SOP (penggunaan peralatan dan bahan)</a:t>
            </a:r>
          </a:p>
        </p:txBody>
      </p:sp>
      <p:sp>
        <p:nvSpPr>
          <p:cNvPr id="3" name="TextBox 2">
            <a:extLst>
              <a:ext uri="{FF2B5EF4-FFF2-40B4-BE49-F238E27FC236}">
                <a16:creationId xmlns:a16="http://schemas.microsoft.com/office/drawing/2014/main" id="{CD636B35-80E3-4411-A02A-E41784EA6BD4}"/>
              </a:ext>
            </a:extLst>
          </p:cNvPr>
          <p:cNvSpPr txBox="1"/>
          <p:nvPr/>
        </p:nvSpPr>
        <p:spPr>
          <a:xfrm>
            <a:off x="2223121" y="223795"/>
            <a:ext cx="7910301" cy="954107"/>
          </a:xfrm>
          <a:prstGeom prst="rect">
            <a:avLst/>
          </a:prstGeom>
          <a:noFill/>
        </p:spPr>
        <p:txBody>
          <a:bodyPr wrap="square" rtlCol="0">
            <a:spAutoFit/>
          </a:bodyPr>
          <a:lstStyle/>
          <a:p>
            <a:r>
              <a:rPr lang="id-ID" sz="2800" b="1" dirty="0">
                <a:solidFill>
                  <a:srgbClr val="00B050"/>
                </a:solidFill>
              </a:rPr>
              <a:t>PERANCANGAN KEGIATAN LABORATORIUM</a:t>
            </a:r>
          </a:p>
          <a:p>
            <a:endParaRPr lang="id-ID" sz="2800" b="1" dirty="0">
              <a:solidFill>
                <a:srgbClr val="00B050"/>
              </a:solidFill>
            </a:endParaRPr>
          </a:p>
        </p:txBody>
      </p:sp>
      <p:grpSp>
        <p:nvGrpSpPr>
          <p:cNvPr id="11" name="Group 10">
            <a:extLst>
              <a:ext uri="{FF2B5EF4-FFF2-40B4-BE49-F238E27FC236}">
                <a16:creationId xmlns:a16="http://schemas.microsoft.com/office/drawing/2014/main" id="{1E6D8DEF-32DF-4B3C-8F17-942AE2A0E207}"/>
              </a:ext>
            </a:extLst>
          </p:cNvPr>
          <p:cNvGrpSpPr/>
          <p:nvPr/>
        </p:nvGrpSpPr>
        <p:grpSpPr>
          <a:xfrm>
            <a:off x="252102" y="4594262"/>
            <a:ext cx="8712229" cy="1653156"/>
            <a:chOff x="252102" y="4594262"/>
            <a:chExt cx="8712229" cy="1653156"/>
          </a:xfrm>
        </p:grpSpPr>
        <p:pic>
          <p:nvPicPr>
            <p:cNvPr id="10" name="Picture 9">
              <a:extLst>
                <a:ext uri="{FF2B5EF4-FFF2-40B4-BE49-F238E27FC236}">
                  <a16:creationId xmlns:a16="http://schemas.microsoft.com/office/drawing/2014/main" id="{B42DE97A-6AB0-4191-ABA4-8019AA258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102" y="4594262"/>
              <a:ext cx="3023754" cy="1643050"/>
            </a:xfrm>
            <a:prstGeom prst="rect">
              <a:avLst/>
            </a:prstGeom>
            <a:ln>
              <a:noFill/>
            </a:ln>
            <a:effectLst>
              <a:softEdge rad="112500"/>
            </a:effectLst>
          </p:spPr>
        </p:pic>
        <p:pic>
          <p:nvPicPr>
            <p:cNvPr id="5" name="Picture 4">
              <a:extLst>
                <a:ext uri="{FF2B5EF4-FFF2-40B4-BE49-F238E27FC236}">
                  <a16:creationId xmlns:a16="http://schemas.microsoft.com/office/drawing/2014/main" id="{127265D8-DCF7-48E4-B23F-EFC351D636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1752" y="4645930"/>
              <a:ext cx="2916520" cy="1601488"/>
            </a:xfrm>
            <a:prstGeom prst="rect">
              <a:avLst/>
            </a:prstGeom>
            <a:ln>
              <a:noFill/>
            </a:ln>
            <a:effectLst>
              <a:softEdge rad="112500"/>
            </a:effectLst>
          </p:spPr>
        </p:pic>
        <p:pic>
          <p:nvPicPr>
            <p:cNvPr id="7" name="Picture 6">
              <a:extLst>
                <a:ext uri="{FF2B5EF4-FFF2-40B4-BE49-F238E27FC236}">
                  <a16:creationId xmlns:a16="http://schemas.microsoft.com/office/drawing/2014/main" id="{A64FB3C8-F256-40A9-8B1C-F194924E1B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9928" y="4645930"/>
              <a:ext cx="2754403" cy="1567572"/>
            </a:xfrm>
            <a:prstGeom prst="rect">
              <a:avLst/>
            </a:prstGeom>
            <a:ln>
              <a:noFill/>
            </a:ln>
            <a:effectLst>
              <a:softEdge rad="112500"/>
            </a:effectLst>
          </p:spPr>
        </p:pic>
      </p:grpSp>
    </p:spTree>
    <p:extLst>
      <p:ext uri="{BB962C8B-B14F-4D97-AF65-F5344CB8AC3E}">
        <p14:creationId xmlns:p14="http://schemas.microsoft.com/office/powerpoint/2010/main" val="3422762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6" name="TextBox 5">
            <a:extLst>
              <a:ext uri="{FF2B5EF4-FFF2-40B4-BE49-F238E27FC236}">
                <a16:creationId xmlns:a16="http://schemas.microsoft.com/office/drawing/2014/main" id="{5ACE217A-8923-4DD9-9228-943B97F34BD8}"/>
              </a:ext>
            </a:extLst>
          </p:cNvPr>
          <p:cNvSpPr txBox="1"/>
          <p:nvPr/>
        </p:nvSpPr>
        <p:spPr>
          <a:xfrm>
            <a:off x="539552" y="1114494"/>
            <a:ext cx="7488832" cy="3785652"/>
          </a:xfrm>
          <a:prstGeom prst="rect">
            <a:avLst/>
          </a:prstGeom>
          <a:noFill/>
        </p:spPr>
        <p:txBody>
          <a:bodyPr wrap="square" rtlCol="0">
            <a:spAutoFit/>
          </a:bodyPr>
          <a:lstStyle/>
          <a:p>
            <a:pPr marL="342900" indent="-342900">
              <a:buFont typeface="Arial" panose="020B0604020202020204" pitchFamily="34" charset="0"/>
              <a:buChar char="•"/>
            </a:pPr>
            <a:r>
              <a:rPr lang="id-ID" sz="2000" dirty="0"/>
              <a:t>Persiapan Peralatan dan bahan</a:t>
            </a:r>
          </a:p>
          <a:p>
            <a:pPr marL="285750" indent="-285750">
              <a:buFont typeface="Arial" panose="020B0604020202020204" pitchFamily="34" charset="0"/>
              <a:buChar char="•"/>
            </a:pPr>
            <a:r>
              <a:rPr lang="id-ID" sz="2000" dirty="0"/>
              <a:t>Penjelasan pengoperasian peralatan dan penggunaan</a:t>
            </a:r>
            <a:br>
              <a:rPr lang="id-ID" sz="2000" dirty="0"/>
            </a:br>
            <a:r>
              <a:rPr lang="id-ID" sz="2000" dirty="0"/>
              <a:t>bahan (tidak lepas dari kegiatan supervisi)</a:t>
            </a:r>
          </a:p>
          <a:p>
            <a:pPr marL="285750" indent="-285750">
              <a:buFont typeface="Arial" panose="020B0604020202020204" pitchFamily="34" charset="0"/>
              <a:buChar char="•"/>
            </a:pPr>
            <a:r>
              <a:rPr lang="id-ID" sz="2000" dirty="0"/>
              <a:t>Supervisi proses pengujian, kalibrasi dan/ atau produksi</a:t>
            </a:r>
          </a:p>
          <a:p>
            <a:pPr marL="285750" indent="-285750">
              <a:buFont typeface="Arial" panose="020B0604020202020204" pitchFamily="34" charset="0"/>
              <a:buChar char="•"/>
            </a:pPr>
            <a:r>
              <a:rPr lang="id-ID" sz="2000" dirty="0"/>
              <a:t>Pengoperasian peralatan dan penggunaan bahan</a:t>
            </a:r>
          </a:p>
          <a:p>
            <a:pPr marL="285750" indent="-285750">
              <a:buFont typeface="Arial" panose="020B0604020202020204" pitchFamily="34" charset="0"/>
              <a:buChar char="•"/>
            </a:pPr>
            <a:r>
              <a:rPr lang="id-ID" sz="2000" dirty="0"/>
              <a:t>Pengelolaan/penanganan </a:t>
            </a:r>
            <a:r>
              <a:rPr lang="id-ID" sz="2000" i="1" dirty="0"/>
              <a:t>material handling (</a:t>
            </a:r>
            <a:r>
              <a:rPr lang="id-ID" sz="2000" dirty="0"/>
              <a:t>sisa bahan</a:t>
            </a:r>
            <a:r>
              <a:rPr lang="id-ID" sz="2000" i="1" dirty="0"/>
              <a:t>)</a:t>
            </a:r>
          </a:p>
          <a:p>
            <a:pPr marL="285750" indent="-285750">
              <a:buFont typeface="Arial" panose="020B0604020202020204" pitchFamily="34" charset="0"/>
              <a:buChar char="•"/>
            </a:pPr>
            <a:r>
              <a:rPr lang="id-ID" sz="2000" dirty="0"/>
              <a:t>Verifikasi </a:t>
            </a:r>
            <a:r>
              <a:rPr lang="id-ID" sz="2000" i="1" dirty="0"/>
              <a:t>/v</a:t>
            </a:r>
            <a:r>
              <a:rPr lang="id-ID" sz="2000" dirty="0"/>
              <a:t>alidasi hasil (pengukuran, kalibrasi, kinerja alat)</a:t>
            </a:r>
          </a:p>
          <a:p>
            <a:pPr marL="285750" indent="-285750">
              <a:buFont typeface="Arial" panose="020B0604020202020204" pitchFamily="34" charset="0"/>
              <a:buChar char="•"/>
            </a:pPr>
            <a:r>
              <a:rPr lang="id-ID" sz="2000" dirty="0"/>
              <a:t>Pengujian dan verifikasi unjuk kerja alat</a:t>
            </a:r>
          </a:p>
          <a:p>
            <a:pPr marL="285750" indent="-285750">
              <a:buFont typeface="Arial" panose="020B0604020202020204" pitchFamily="34" charset="0"/>
              <a:buChar char="•"/>
            </a:pPr>
            <a:r>
              <a:rPr lang="id-ID" sz="2000" dirty="0"/>
              <a:t>Pengawasan Kesehatan dan Keselamatan Kerja (K3)</a:t>
            </a:r>
          </a:p>
          <a:p>
            <a:pPr marL="285750" indent="-285750">
              <a:buFont typeface="Arial" panose="020B0604020202020204" pitchFamily="34" charset="0"/>
              <a:buChar char="•"/>
            </a:pPr>
            <a:r>
              <a:rPr lang="id-ID" sz="2000" dirty="0"/>
              <a:t>Pengambilan dan pengujian sampel (penelt.&amp; pengab.)</a:t>
            </a:r>
          </a:p>
          <a:p>
            <a:pPr marL="285750" indent="-285750">
              <a:buFont typeface="Arial" panose="020B0604020202020204" pitchFamily="34" charset="0"/>
              <a:buChar char="•"/>
            </a:pPr>
            <a:r>
              <a:rPr lang="id-ID" sz="2000" dirty="0"/>
              <a:t>Pelaporan kegiatan praktikum</a:t>
            </a:r>
            <a:br>
              <a:rPr lang="id-ID" sz="2000" dirty="0"/>
            </a:br>
            <a:endParaRPr lang="id-ID" sz="2000" dirty="0"/>
          </a:p>
        </p:txBody>
      </p:sp>
      <p:sp>
        <p:nvSpPr>
          <p:cNvPr id="2" name="TextBox 1">
            <a:extLst>
              <a:ext uri="{FF2B5EF4-FFF2-40B4-BE49-F238E27FC236}">
                <a16:creationId xmlns:a16="http://schemas.microsoft.com/office/drawing/2014/main" id="{79D077E1-9E7F-4AC7-BBA6-4ECEC2811564}"/>
              </a:ext>
            </a:extLst>
          </p:cNvPr>
          <p:cNvSpPr txBox="1"/>
          <p:nvPr/>
        </p:nvSpPr>
        <p:spPr>
          <a:xfrm>
            <a:off x="2254493" y="117775"/>
            <a:ext cx="6657779" cy="1246495"/>
          </a:xfrm>
          <a:prstGeom prst="rect">
            <a:avLst/>
          </a:prstGeom>
          <a:noFill/>
        </p:spPr>
        <p:txBody>
          <a:bodyPr wrap="square" rtlCol="0">
            <a:spAutoFit/>
          </a:bodyPr>
          <a:lstStyle/>
          <a:p>
            <a:pPr algn="ctr"/>
            <a:r>
              <a:rPr lang="id-ID" sz="2500" b="1" dirty="0">
                <a:solidFill>
                  <a:srgbClr val="00B050"/>
                </a:solidFill>
              </a:rPr>
              <a:t>PENGOPERASIAN PERALATAN DAN PENGGUNAAN BAHAN</a:t>
            </a:r>
          </a:p>
          <a:p>
            <a:pPr algn="ctr"/>
            <a:endParaRPr lang="id-ID" sz="2500" b="1" dirty="0">
              <a:solidFill>
                <a:srgbClr val="00B050"/>
              </a:solidFill>
            </a:endParaRPr>
          </a:p>
        </p:txBody>
      </p:sp>
      <p:grpSp>
        <p:nvGrpSpPr>
          <p:cNvPr id="10" name="Group 9">
            <a:extLst>
              <a:ext uri="{FF2B5EF4-FFF2-40B4-BE49-F238E27FC236}">
                <a16:creationId xmlns:a16="http://schemas.microsoft.com/office/drawing/2014/main" id="{1C37E39E-A0AF-44CA-8834-D6C98B7C1EEE}"/>
              </a:ext>
            </a:extLst>
          </p:cNvPr>
          <p:cNvGrpSpPr/>
          <p:nvPr/>
        </p:nvGrpSpPr>
        <p:grpSpPr>
          <a:xfrm>
            <a:off x="252102" y="4725144"/>
            <a:ext cx="8712229" cy="1522274"/>
            <a:chOff x="252102" y="4594262"/>
            <a:chExt cx="8712229" cy="1653156"/>
          </a:xfrm>
        </p:grpSpPr>
        <p:pic>
          <p:nvPicPr>
            <p:cNvPr id="11" name="Picture 10">
              <a:extLst>
                <a:ext uri="{FF2B5EF4-FFF2-40B4-BE49-F238E27FC236}">
                  <a16:creationId xmlns:a16="http://schemas.microsoft.com/office/drawing/2014/main" id="{5E8D7B95-7202-494E-8F4B-23213E9BC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102" y="4594262"/>
              <a:ext cx="3023754" cy="1643050"/>
            </a:xfrm>
            <a:prstGeom prst="rect">
              <a:avLst/>
            </a:prstGeom>
            <a:ln>
              <a:noFill/>
            </a:ln>
            <a:effectLst>
              <a:softEdge rad="112500"/>
            </a:effectLst>
          </p:spPr>
        </p:pic>
        <p:pic>
          <p:nvPicPr>
            <p:cNvPr id="12" name="Picture 11">
              <a:extLst>
                <a:ext uri="{FF2B5EF4-FFF2-40B4-BE49-F238E27FC236}">
                  <a16:creationId xmlns:a16="http://schemas.microsoft.com/office/drawing/2014/main" id="{4D27DB84-7DEB-46ED-8118-EF12A6F7A9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1752" y="4645930"/>
              <a:ext cx="2916520" cy="1601488"/>
            </a:xfrm>
            <a:prstGeom prst="rect">
              <a:avLst/>
            </a:prstGeom>
            <a:ln>
              <a:noFill/>
            </a:ln>
            <a:effectLst>
              <a:softEdge rad="112500"/>
            </a:effectLst>
          </p:spPr>
        </p:pic>
        <p:pic>
          <p:nvPicPr>
            <p:cNvPr id="13" name="Picture 12">
              <a:extLst>
                <a:ext uri="{FF2B5EF4-FFF2-40B4-BE49-F238E27FC236}">
                  <a16:creationId xmlns:a16="http://schemas.microsoft.com/office/drawing/2014/main" id="{4142AB00-575F-4735-912F-37652988E7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9928" y="4645930"/>
              <a:ext cx="2754403" cy="1567572"/>
            </a:xfrm>
            <a:prstGeom prst="rect">
              <a:avLst/>
            </a:prstGeom>
            <a:ln>
              <a:noFill/>
            </a:ln>
            <a:effectLst>
              <a:softEdge rad="112500"/>
            </a:effectLst>
          </p:spPr>
        </p:pic>
      </p:grpSp>
    </p:spTree>
    <p:extLst>
      <p:ext uri="{BB962C8B-B14F-4D97-AF65-F5344CB8AC3E}">
        <p14:creationId xmlns:p14="http://schemas.microsoft.com/office/powerpoint/2010/main" val="369072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6" name="TextBox 5">
            <a:extLst>
              <a:ext uri="{FF2B5EF4-FFF2-40B4-BE49-F238E27FC236}">
                <a16:creationId xmlns:a16="http://schemas.microsoft.com/office/drawing/2014/main" id="{AB0E7191-0528-47B8-B811-69202576E7E4}"/>
              </a:ext>
            </a:extLst>
          </p:cNvPr>
          <p:cNvSpPr txBox="1"/>
          <p:nvPr/>
        </p:nvSpPr>
        <p:spPr>
          <a:xfrm>
            <a:off x="601216" y="1643050"/>
            <a:ext cx="8219256" cy="2123658"/>
          </a:xfrm>
          <a:prstGeom prst="rect">
            <a:avLst/>
          </a:prstGeom>
          <a:noFill/>
        </p:spPr>
        <p:txBody>
          <a:bodyPr wrap="square" rtlCol="0">
            <a:spAutoFit/>
          </a:bodyPr>
          <a:lstStyle/>
          <a:p>
            <a:endParaRPr lang="id-ID" sz="2200" dirty="0"/>
          </a:p>
          <a:p>
            <a:pPr marL="285750" indent="-285750">
              <a:buFont typeface="Wingdings" panose="05000000000000000000" pitchFamily="2" charset="2"/>
              <a:buChar char="Ø"/>
            </a:pPr>
            <a:r>
              <a:rPr lang="id-ID" sz="2200" dirty="0"/>
              <a:t>Penyusunan jadwal pemeliharaan/perawatan peralatan dan bahan</a:t>
            </a:r>
          </a:p>
          <a:p>
            <a:pPr marL="285750" indent="-285750">
              <a:buFont typeface="Wingdings" panose="05000000000000000000" pitchFamily="2" charset="2"/>
              <a:buChar char="Ø"/>
            </a:pPr>
            <a:r>
              <a:rPr lang="id-ID" sz="2200" dirty="0"/>
              <a:t>Pembersihan peralatan dan bahan</a:t>
            </a:r>
          </a:p>
          <a:p>
            <a:pPr marL="285750" indent="-285750">
              <a:buFont typeface="Wingdings" panose="05000000000000000000" pitchFamily="2" charset="2"/>
              <a:buChar char="Ø"/>
            </a:pPr>
            <a:r>
              <a:rPr lang="id-ID" sz="2200" dirty="0"/>
              <a:t>Penataan peralatan dan bahan</a:t>
            </a:r>
          </a:p>
          <a:p>
            <a:pPr marL="285750" indent="-285750">
              <a:buFont typeface="Wingdings" panose="05000000000000000000" pitchFamily="2" charset="2"/>
              <a:buChar char="Ø"/>
            </a:pPr>
            <a:r>
              <a:rPr lang="id-ID" sz="2200" dirty="0"/>
              <a:t>Penyimpanan peralatan dan bahan</a:t>
            </a:r>
          </a:p>
          <a:p>
            <a:pPr marL="285750" indent="-285750">
              <a:buFont typeface="Wingdings" panose="05000000000000000000" pitchFamily="2" charset="2"/>
              <a:buChar char="Ø"/>
            </a:pPr>
            <a:r>
              <a:rPr lang="id-ID" sz="2200" dirty="0"/>
              <a:t>Melakukan kalibrasi alat</a:t>
            </a:r>
          </a:p>
        </p:txBody>
      </p:sp>
      <p:grpSp>
        <p:nvGrpSpPr>
          <p:cNvPr id="7" name="Group 6">
            <a:extLst>
              <a:ext uri="{FF2B5EF4-FFF2-40B4-BE49-F238E27FC236}">
                <a16:creationId xmlns:a16="http://schemas.microsoft.com/office/drawing/2014/main" id="{3B85300B-C9D5-4F76-AED5-077E35FBDFB6}"/>
              </a:ext>
            </a:extLst>
          </p:cNvPr>
          <p:cNvGrpSpPr/>
          <p:nvPr/>
        </p:nvGrpSpPr>
        <p:grpSpPr>
          <a:xfrm>
            <a:off x="252102" y="4594262"/>
            <a:ext cx="8712229" cy="1653156"/>
            <a:chOff x="252102" y="4594262"/>
            <a:chExt cx="8712229" cy="1653156"/>
          </a:xfrm>
        </p:grpSpPr>
        <p:pic>
          <p:nvPicPr>
            <p:cNvPr id="10" name="Picture 9">
              <a:extLst>
                <a:ext uri="{FF2B5EF4-FFF2-40B4-BE49-F238E27FC236}">
                  <a16:creationId xmlns:a16="http://schemas.microsoft.com/office/drawing/2014/main" id="{45A3DA7A-5435-40C1-82CD-FE340CA42D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102" y="4594262"/>
              <a:ext cx="3023754" cy="1643050"/>
            </a:xfrm>
            <a:prstGeom prst="rect">
              <a:avLst/>
            </a:prstGeom>
            <a:ln>
              <a:noFill/>
            </a:ln>
            <a:effectLst>
              <a:softEdge rad="112500"/>
            </a:effectLst>
          </p:spPr>
        </p:pic>
        <p:pic>
          <p:nvPicPr>
            <p:cNvPr id="11" name="Picture 10">
              <a:extLst>
                <a:ext uri="{FF2B5EF4-FFF2-40B4-BE49-F238E27FC236}">
                  <a16:creationId xmlns:a16="http://schemas.microsoft.com/office/drawing/2014/main" id="{C0E3E2B4-20DC-43D8-8960-BADD6EB94E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1752" y="4645930"/>
              <a:ext cx="2916520" cy="1601488"/>
            </a:xfrm>
            <a:prstGeom prst="rect">
              <a:avLst/>
            </a:prstGeom>
            <a:ln>
              <a:noFill/>
            </a:ln>
            <a:effectLst>
              <a:softEdge rad="112500"/>
            </a:effectLst>
          </p:spPr>
        </p:pic>
        <p:pic>
          <p:nvPicPr>
            <p:cNvPr id="12" name="Picture 11">
              <a:extLst>
                <a:ext uri="{FF2B5EF4-FFF2-40B4-BE49-F238E27FC236}">
                  <a16:creationId xmlns:a16="http://schemas.microsoft.com/office/drawing/2014/main" id="{0FE3E160-C4C2-4B22-BD30-4D5EC878CA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9928" y="4645930"/>
              <a:ext cx="2754403" cy="1567572"/>
            </a:xfrm>
            <a:prstGeom prst="rect">
              <a:avLst/>
            </a:prstGeom>
            <a:ln>
              <a:noFill/>
            </a:ln>
            <a:effectLst>
              <a:softEdge rad="112500"/>
            </a:effectLst>
          </p:spPr>
        </p:pic>
      </p:grpSp>
      <p:sp>
        <p:nvSpPr>
          <p:cNvPr id="2" name="TextBox 1">
            <a:extLst>
              <a:ext uri="{FF2B5EF4-FFF2-40B4-BE49-F238E27FC236}">
                <a16:creationId xmlns:a16="http://schemas.microsoft.com/office/drawing/2014/main" id="{E9FE22FD-5916-41E0-8FC4-9077C6F88695}"/>
              </a:ext>
            </a:extLst>
          </p:cNvPr>
          <p:cNvSpPr txBox="1"/>
          <p:nvPr/>
        </p:nvSpPr>
        <p:spPr>
          <a:xfrm>
            <a:off x="2339752" y="217553"/>
            <a:ext cx="6480720" cy="1246495"/>
          </a:xfrm>
          <a:prstGeom prst="rect">
            <a:avLst/>
          </a:prstGeom>
          <a:noFill/>
        </p:spPr>
        <p:txBody>
          <a:bodyPr wrap="square" rtlCol="0">
            <a:spAutoFit/>
          </a:bodyPr>
          <a:lstStyle/>
          <a:p>
            <a:pPr algn="ctr"/>
            <a:r>
              <a:rPr lang="id-ID" sz="2500" b="1" dirty="0">
                <a:solidFill>
                  <a:srgbClr val="00B050"/>
                </a:solidFill>
              </a:rPr>
              <a:t>PEMELIHARAAN/PERAWATAN </a:t>
            </a:r>
          </a:p>
          <a:p>
            <a:pPr algn="ctr"/>
            <a:r>
              <a:rPr lang="id-ID" sz="2500" b="1" dirty="0">
                <a:solidFill>
                  <a:srgbClr val="00B050"/>
                </a:solidFill>
              </a:rPr>
              <a:t>PERALATAN DAN BAHAN</a:t>
            </a:r>
          </a:p>
          <a:p>
            <a:pPr algn="ctr"/>
            <a:endParaRPr lang="id-ID" sz="2500" b="1" dirty="0">
              <a:solidFill>
                <a:srgbClr val="00B050"/>
              </a:solidFill>
            </a:endParaRPr>
          </a:p>
        </p:txBody>
      </p:sp>
    </p:spTree>
    <p:extLst>
      <p:ext uri="{BB962C8B-B14F-4D97-AF65-F5344CB8AC3E}">
        <p14:creationId xmlns:p14="http://schemas.microsoft.com/office/powerpoint/2010/main" val="406685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6" name="TextBox 5">
            <a:extLst>
              <a:ext uri="{FF2B5EF4-FFF2-40B4-BE49-F238E27FC236}">
                <a16:creationId xmlns:a16="http://schemas.microsoft.com/office/drawing/2014/main" id="{00D9C9DD-2515-4A3C-82F0-7C53B17CA57E}"/>
              </a:ext>
            </a:extLst>
          </p:cNvPr>
          <p:cNvSpPr txBox="1"/>
          <p:nvPr/>
        </p:nvSpPr>
        <p:spPr>
          <a:xfrm>
            <a:off x="539552" y="1299374"/>
            <a:ext cx="8136904" cy="2862322"/>
          </a:xfrm>
          <a:prstGeom prst="rect">
            <a:avLst/>
          </a:prstGeom>
          <a:noFill/>
        </p:spPr>
        <p:txBody>
          <a:bodyPr wrap="square" rtlCol="0">
            <a:spAutoFit/>
          </a:bodyPr>
          <a:lstStyle/>
          <a:p>
            <a:endParaRPr lang="id-ID" sz="2000" dirty="0"/>
          </a:p>
          <a:p>
            <a:pPr marL="285750" indent="-285750">
              <a:buFont typeface="Wingdings" panose="05000000000000000000" pitchFamily="2" charset="2"/>
              <a:buChar char="Ø"/>
            </a:pPr>
            <a:r>
              <a:rPr lang="id-ID" sz="2000" dirty="0"/>
              <a:t>Evaluasi SOP pengoperasian peralatan dan penggunaan bahan (umum)</a:t>
            </a:r>
          </a:p>
          <a:p>
            <a:pPr marL="285750" indent="-285750">
              <a:buFont typeface="Wingdings" panose="05000000000000000000" pitchFamily="2" charset="2"/>
              <a:buChar char="Ø"/>
            </a:pPr>
            <a:r>
              <a:rPr lang="id-ID" sz="2000" dirty="0"/>
              <a:t>Evaluasi SOP pemeliharaan/perawatan peralatan dan bahan (umum)</a:t>
            </a:r>
          </a:p>
          <a:p>
            <a:pPr marL="285750" indent="-285750">
              <a:buFont typeface="Wingdings" panose="05000000000000000000" pitchFamily="2" charset="2"/>
              <a:buChar char="Ø"/>
            </a:pPr>
            <a:r>
              <a:rPr lang="id-ID" sz="2000" dirty="0"/>
              <a:t>Evaluasi pedoman penilaian peralatan dan bahan (umum)</a:t>
            </a:r>
          </a:p>
          <a:p>
            <a:pPr marL="285750" indent="-285750">
              <a:buFont typeface="Wingdings" panose="05000000000000000000" pitchFamily="2" charset="2"/>
              <a:buChar char="Ø"/>
            </a:pPr>
            <a:r>
              <a:rPr lang="id-ID" sz="2000" dirty="0"/>
              <a:t>Evaluasi pemeliharaan/perawatan peralatan dan bahan (khusus)</a:t>
            </a:r>
          </a:p>
          <a:p>
            <a:pPr marL="285750" indent="-285750">
              <a:buFont typeface="Wingdings" panose="05000000000000000000" pitchFamily="2" charset="2"/>
              <a:buChar char="Ø"/>
            </a:pPr>
            <a:r>
              <a:rPr lang="id-ID" sz="2000" dirty="0"/>
              <a:t>Evaluasi hasil kalibrasi alat</a:t>
            </a:r>
          </a:p>
          <a:p>
            <a:pPr marL="285750" indent="-285750">
              <a:buFont typeface="Wingdings" panose="05000000000000000000" pitchFamily="2" charset="2"/>
              <a:buChar char="Ø"/>
            </a:pPr>
            <a:r>
              <a:rPr lang="id-ID" sz="2000" dirty="0"/>
              <a:t>Evaluasi kinerja alat</a:t>
            </a:r>
          </a:p>
          <a:p>
            <a:pPr marL="285750" indent="-285750">
              <a:buFont typeface="Wingdings" panose="05000000000000000000" pitchFamily="2" charset="2"/>
              <a:buChar char="Ø"/>
            </a:pPr>
            <a:r>
              <a:rPr lang="id-ID" sz="2000" dirty="0"/>
              <a:t>Evaluasi penerapan metode kerja dan penggunaan alat</a:t>
            </a:r>
            <a:br>
              <a:rPr lang="id-ID" sz="2000" dirty="0"/>
            </a:br>
            <a:endParaRPr lang="id-ID" sz="2000" dirty="0"/>
          </a:p>
        </p:txBody>
      </p:sp>
      <p:sp>
        <p:nvSpPr>
          <p:cNvPr id="7" name="TextBox 6">
            <a:extLst>
              <a:ext uri="{FF2B5EF4-FFF2-40B4-BE49-F238E27FC236}">
                <a16:creationId xmlns:a16="http://schemas.microsoft.com/office/drawing/2014/main" id="{C03C071B-7168-4B78-B0B4-060286819BD2}"/>
              </a:ext>
            </a:extLst>
          </p:cNvPr>
          <p:cNvSpPr txBox="1"/>
          <p:nvPr/>
        </p:nvSpPr>
        <p:spPr>
          <a:xfrm>
            <a:off x="2123728" y="217553"/>
            <a:ext cx="7200800" cy="861774"/>
          </a:xfrm>
          <a:prstGeom prst="rect">
            <a:avLst/>
          </a:prstGeom>
          <a:noFill/>
        </p:spPr>
        <p:txBody>
          <a:bodyPr wrap="square" rtlCol="0">
            <a:spAutoFit/>
          </a:bodyPr>
          <a:lstStyle/>
          <a:p>
            <a:r>
              <a:rPr lang="id-ID" sz="2500" b="1" dirty="0">
                <a:solidFill>
                  <a:srgbClr val="00B050"/>
                </a:solidFill>
              </a:rPr>
              <a:t>PENGEVALUASIAN SISTEM KERJA LABORATORIUM</a:t>
            </a:r>
          </a:p>
          <a:p>
            <a:pPr algn="ctr"/>
            <a:endParaRPr lang="id-ID" sz="2500" b="1" dirty="0">
              <a:solidFill>
                <a:srgbClr val="00B050"/>
              </a:solidFill>
            </a:endParaRPr>
          </a:p>
        </p:txBody>
      </p:sp>
      <p:grpSp>
        <p:nvGrpSpPr>
          <p:cNvPr id="10" name="Group 9">
            <a:extLst>
              <a:ext uri="{FF2B5EF4-FFF2-40B4-BE49-F238E27FC236}">
                <a16:creationId xmlns:a16="http://schemas.microsoft.com/office/drawing/2014/main" id="{CB36A694-C567-4337-A758-17F48C9C8707}"/>
              </a:ext>
            </a:extLst>
          </p:cNvPr>
          <p:cNvGrpSpPr/>
          <p:nvPr/>
        </p:nvGrpSpPr>
        <p:grpSpPr>
          <a:xfrm>
            <a:off x="252102" y="4594262"/>
            <a:ext cx="8712229" cy="1653156"/>
            <a:chOff x="252102" y="4594262"/>
            <a:chExt cx="8712229" cy="1653156"/>
          </a:xfrm>
        </p:grpSpPr>
        <p:pic>
          <p:nvPicPr>
            <p:cNvPr id="11" name="Picture 10">
              <a:extLst>
                <a:ext uri="{FF2B5EF4-FFF2-40B4-BE49-F238E27FC236}">
                  <a16:creationId xmlns:a16="http://schemas.microsoft.com/office/drawing/2014/main" id="{A8458112-31A2-4186-8A0C-F5B8277AF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102" y="4594262"/>
              <a:ext cx="3023754" cy="1643050"/>
            </a:xfrm>
            <a:prstGeom prst="rect">
              <a:avLst/>
            </a:prstGeom>
            <a:ln>
              <a:noFill/>
            </a:ln>
            <a:effectLst>
              <a:softEdge rad="112500"/>
            </a:effectLst>
          </p:spPr>
        </p:pic>
        <p:pic>
          <p:nvPicPr>
            <p:cNvPr id="12" name="Picture 11">
              <a:extLst>
                <a:ext uri="{FF2B5EF4-FFF2-40B4-BE49-F238E27FC236}">
                  <a16:creationId xmlns:a16="http://schemas.microsoft.com/office/drawing/2014/main" id="{10CE3946-FE28-48AB-A1A7-F1D3587CF6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1752" y="4645930"/>
              <a:ext cx="2916520" cy="1601488"/>
            </a:xfrm>
            <a:prstGeom prst="rect">
              <a:avLst/>
            </a:prstGeom>
            <a:ln>
              <a:noFill/>
            </a:ln>
            <a:effectLst>
              <a:softEdge rad="112500"/>
            </a:effectLst>
          </p:spPr>
        </p:pic>
        <p:pic>
          <p:nvPicPr>
            <p:cNvPr id="13" name="Picture 12">
              <a:extLst>
                <a:ext uri="{FF2B5EF4-FFF2-40B4-BE49-F238E27FC236}">
                  <a16:creationId xmlns:a16="http://schemas.microsoft.com/office/drawing/2014/main" id="{3283B70E-7F10-4A89-8076-2DC0500550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9928" y="4645930"/>
              <a:ext cx="2754403" cy="1567572"/>
            </a:xfrm>
            <a:prstGeom prst="rect">
              <a:avLst/>
            </a:prstGeom>
            <a:ln>
              <a:noFill/>
            </a:ln>
            <a:effectLst>
              <a:softEdge rad="112500"/>
            </a:effectLst>
          </p:spPr>
        </p:pic>
      </p:grpSp>
    </p:spTree>
    <p:extLst>
      <p:ext uri="{BB962C8B-B14F-4D97-AF65-F5344CB8AC3E}">
        <p14:creationId xmlns:p14="http://schemas.microsoft.com/office/powerpoint/2010/main" val="169577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6" name="TextBox 5">
            <a:extLst>
              <a:ext uri="{FF2B5EF4-FFF2-40B4-BE49-F238E27FC236}">
                <a16:creationId xmlns:a16="http://schemas.microsoft.com/office/drawing/2014/main" id="{3793AF56-9201-46C5-9A1E-560D98864AFB}"/>
              </a:ext>
            </a:extLst>
          </p:cNvPr>
          <p:cNvSpPr txBox="1"/>
          <p:nvPr/>
        </p:nvSpPr>
        <p:spPr>
          <a:xfrm>
            <a:off x="611560" y="1619240"/>
            <a:ext cx="7488832" cy="1631216"/>
          </a:xfrm>
          <a:prstGeom prst="rect">
            <a:avLst/>
          </a:prstGeom>
          <a:noFill/>
        </p:spPr>
        <p:txBody>
          <a:bodyPr wrap="square" rtlCol="0">
            <a:spAutoFit/>
          </a:bodyPr>
          <a:lstStyle/>
          <a:p>
            <a:pPr marL="285750" indent="-285750">
              <a:buFont typeface="Wingdings" panose="05000000000000000000" pitchFamily="2" charset="2"/>
              <a:buChar char="q"/>
            </a:pPr>
            <a:r>
              <a:rPr lang="id-ID" sz="2000" dirty="0"/>
              <a:t>Pengembangan kinerja peralatan</a:t>
            </a:r>
          </a:p>
          <a:p>
            <a:pPr marL="285750" indent="-285750">
              <a:buFont typeface="Wingdings" panose="05000000000000000000" pitchFamily="2" charset="2"/>
              <a:buChar char="q"/>
            </a:pPr>
            <a:r>
              <a:rPr lang="id-ID" sz="2000" dirty="0"/>
              <a:t>Pengembangan metode kerja peralatan</a:t>
            </a:r>
          </a:p>
          <a:p>
            <a:pPr marL="285750" indent="-285750">
              <a:buFont typeface="Wingdings" panose="05000000000000000000" pitchFamily="2" charset="2"/>
              <a:buChar char="q"/>
            </a:pPr>
            <a:r>
              <a:rPr lang="id-ID" sz="2000" dirty="0"/>
              <a:t>Pengembangan metode pengujian, kalibrasi, dan/atau produksi</a:t>
            </a:r>
          </a:p>
          <a:p>
            <a:pPr marL="285750" indent="-285750">
              <a:buFont typeface="Wingdings" panose="05000000000000000000" pitchFamily="2" charset="2"/>
              <a:buChar char="q"/>
            </a:pPr>
            <a:r>
              <a:rPr lang="id-ID" sz="2000" dirty="0"/>
              <a:t>Pengembangan mutu produk (skala lab.)</a:t>
            </a:r>
          </a:p>
          <a:p>
            <a:pPr marL="285750" indent="-285750">
              <a:buFont typeface="Wingdings" panose="05000000000000000000" pitchFamily="2" charset="2"/>
              <a:buChar char="q"/>
            </a:pPr>
            <a:r>
              <a:rPr lang="id-ID" sz="2000" dirty="0"/>
              <a:t>Pengembangan sistem pengelolaan laboratorium</a:t>
            </a:r>
          </a:p>
        </p:txBody>
      </p:sp>
      <p:sp>
        <p:nvSpPr>
          <p:cNvPr id="7" name="TextBox 6">
            <a:extLst>
              <a:ext uri="{FF2B5EF4-FFF2-40B4-BE49-F238E27FC236}">
                <a16:creationId xmlns:a16="http://schemas.microsoft.com/office/drawing/2014/main" id="{ADFF1FC6-CFBD-42F9-AA11-1E5128246E29}"/>
              </a:ext>
            </a:extLst>
          </p:cNvPr>
          <p:cNvSpPr txBox="1"/>
          <p:nvPr/>
        </p:nvSpPr>
        <p:spPr>
          <a:xfrm>
            <a:off x="2192216" y="217553"/>
            <a:ext cx="7200800" cy="907941"/>
          </a:xfrm>
          <a:prstGeom prst="rect">
            <a:avLst/>
          </a:prstGeom>
          <a:noFill/>
        </p:spPr>
        <p:txBody>
          <a:bodyPr wrap="square" rtlCol="0">
            <a:spAutoFit/>
          </a:bodyPr>
          <a:lstStyle/>
          <a:p>
            <a:r>
              <a:rPr lang="id-ID" sz="2800" b="1" dirty="0">
                <a:solidFill>
                  <a:srgbClr val="00B050"/>
                </a:solidFill>
              </a:rPr>
              <a:t>PENGEMBANGAN KEGIATAN LABORATORIUM</a:t>
            </a:r>
          </a:p>
          <a:p>
            <a:pPr algn="ctr"/>
            <a:endParaRPr lang="id-ID" sz="2500" b="1" dirty="0">
              <a:solidFill>
                <a:srgbClr val="00B050"/>
              </a:solidFill>
            </a:endParaRPr>
          </a:p>
        </p:txBody>
      </p:sp>
      <p:grpSp>
        <p:nvGrpSpPr>
          <p:cNvPr id="17" name="Group 16">
            <a:extLst>
              <a:ext uri="{FF2B5EF4-FFF2-40B4-BE49-F238E27FC236}">
                <a16:creationId xmlns:a16="http://schemas.microsoft.com/office/drawing/2014/main" id="{43989E7C-9853-4BE9-9B3F-B2DB8617A2D8}"/>
              </a:ext>
            </a:extLst>
          </p:cNvPr>
          <p:cNvGrpSpPr/>
          <p:nvPr/>
        </p:nvGrpSpPr>
        <p:grpSpPr>
          <a:xfrm>
            <a:off x="252102" y="4594262"/>
            <a:ext cx="8712229" cy="1653156"/>
            <a:chOff x="252102" y="4594262"/>
            <a:chExt cx="8712229" cy="1653156"/>
          </a:xfrm>
        </p:grpSpPr>
        <p:pic>
          <p:nvPicPr>
            <p:cNvPr id="18" name="Picture 17">
              <a:extLst>
                <a:ext uri="{FF2B5EF4-FFF2-40B4-BE49-F238E27FC236}">
                  <a16:creationId xmlns:a16="http://schemas.microsoft.com/office/drawing/2014/main" id="{F9FCE242-9F53-47A8-9708-B33C352B10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102" y="4594262"/>
              <a:ext cx="3023754" cy="1643050"/>
            </a:xfrm>
            <a:prstGeom prst="rect">
              <a:avLst/>
            </a:prstGeom>
            <a:ln>
              <a:noFill/>
            </a:ln>
            <a:effectLst>
              <a:softEdge rad="112500"/>
            </a:effectLst>
          </p:spPr>
        </p:pic>
        <p:pic>
          <p:nvPicPr>
            <p:cNvPr id="19" name="Picture 18">
              <a:extLst>
                <a:ext uri="{FF2B5EF4-FFF2-40B4-BE49-F238E27FC236}">
                  <a16:creationId xmlns:a16="http://schemas.microsoft.com/office/drawing/2014/main" id="{281FF5B9-F471-4F53-80A1-744FD4CE06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1752" y="4645930"/>
              <a:ext cx="2916520" cy="1601488"/>
            </a:xfrm>
            <a:prstGeom prst="rect">
              <a:avLst/>
            </a:prstGeom>
            <a:ln>
              <a:noFill/>
            </a:ln>
            <a:effectLst>
              <a:softEdge rad="112500"/>
            </a:effectLst>
          </p:spPr>
        </p:pic>
        <p:pic>
          <p:nvPicPr>
            <p:cNvPr id="20" name="Picture 19">
              <a:extLst>
                <a:ext uri="{FF2B5EF4-FFF2-40B4-BE49-F238E27FC236}">
                  <a16:creationId xmlns:a16="http://schemas.microsoft.com/office/drawing/2014/main" id="{E6245A09-BC35-40D0-A473-E30A15D156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9928" y="4645930"/>
              <a:ext cx="2754403" cy="1567572"/>
            </a:xfrm>
            <a:prstGeom prst="rect">
              <a:avLst/>
            </a:prstGeom>
            <a:ln>
              <a:noFill/>
            </a:ln>
            <a:effectLst>
              <a:softEdge rad="112500"/>
            </a:effectLst>
          </p:spPr>
        </p:pic>
      </p:grpSp>
    </p:spTree>
    <p:extLst>
      <p:ext uri="{BB962C8B-B14F-4D97-AF65-F5344CB8AC3E}">
        <p14:creationId xmlns:p14="http://schemas.microsoft.com/office/powerpoint/2010/main" val="177913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F75405DC-B7CB-4437-9FDD-884B06F01C59}"/>
              </a:ext>
            </a:extLst>
          </p:cNvPr>
          <p:cNvSpPr txBox="1"/>
          <p:nvPr/>
        </p:nvSpPr>
        <p:spPr>
          <a:xfrm>
            <a:off x="611560" y="1412776"/>
            <a:ext cx="8281624" cy="3631763"/>
          </a:xfrm>
          <a:prstGeom prst="rect">
            <a:avLst/>
          </a:prstGeom>
          <a:noFill/>
        </p:spPr>
        <p:txBody>
          <a:bodyPr wrap="square" rtlCol="0">
            <a:spAutoFit/>
          </a:bodyPr>
          <a:lstStyle/>
          <a:p>
            <a:pPr marL="285750" indent="-285750">
              <a:buFont typeface="Arial" panose="020B0604020202020204" pitchFamily="34" charset="0"/>
              <a:buChar char="•"/>
            </a:pPr>
            <a:r>
              <a:rPr lang="id-ID" sz="2300" dirty="0"/>
              <a:t>unit penunjang akademik pada lembaga pendidikan,</a:t>
            </a:r>
          </a:p>
          <a:p>
            <a:pPr marL="285750" indent="-285750">
              <a:buFont typeface="Arial" panose="020B0604020202020204" pitchFamily="34" charset="0"/>
              <a:buChar char="•"/>
            </a:pPr>
            <a:r>
              <a:rPr lang="id-ID" sz="2300" dirty="0"/>
              <a:t>berupa ruangan tertutup atau terbuka, bersifat permanen atau bergerak,</a:t>
            </a:r>
          </a:p>
          <a:p>
            <a:pPr marL="285750" indent="-285750">
              <a:buFont typeface="Arial" panose="020B0604020202020204" pitchFamily="34" charset="0"/>
              <a:buChar char="•"/>
            </a:pPr>
            <a:r>
              <a:rPr lang="id-ID" sz="2300" dirty="0"/>
              <a:t>dikelola secara sistematis untuk kegiatan pengujian, kalibrasi, dan/atau produksi dalam skala terbatas,</a:t>
            </a:r>
          </a:p>
          <a:p>
            <a:pPr marL="285750" indent="-285750">
              <a:buFont typeface="Arial" panose="020B0604020202020204" pitchFamily="34" charset="0"/>
              <a:buChar char="•"/>
            </a:pPr>
            <a:r>
              <a:rPr lang="id-ID" sz="2300" dirty="0"/>
              <a:t>dengan menggunakan peralatan dan bahan berdasarkan metode keilmuan tertentu</a:t>
            </a:r>
          </a:p>
          <a:p>
            <a:pPr marL="285750" indent="-285750">
              <a:buFont typeface="Arial" panose="020B0604020202020204" pitchFamily="34" charset="0"/>
              <a:buChar char="•"/>
            </a:pPr>
            <a:r>
              <a:rPr lang="id-ID" sz="2300" dirty="0"/>
              <a:t>dalam rangka pelaksanaan pendidikan, penelitian, dan pengabdian kepada masyarakat.</a:t>
            </a:r>
            <a:br>
              <a:rPr lang="id-ID" sz="2300" dirty="0"/>
            </a:br>
            <a:endParaRPr lang="id-ID" sz="2300" dirty="0"/>
          </a:p>
        </p:txBody>
      </p:sp>
      <p:sp>
        <p:nvSpPr>
          <p:cNvPr id="3" name="TextBox 2">
            <a:extLst>
              <a:ext uri="{FF2B5EF4-FFF2-40B4-BE49-F238E27FC236}">
                <a16:creationId xmlns:a16="http://schemas.microsoft.com/office/drawing/2014/main" id="{A330FDD8-CCD0-4055-A8AD-713B4CAF5E73}"/>
              </a:ext>
            </a:extLst>
          </p:cNvPr>
          <p:cNvSpPr txBox="1"/>
          <p:nvPr/>
        </p:nvSpPr>
        <p:spPr>
          <a:xfrm>
            <a:off x="2530293" y="301230"/>
            <a:ext cx="6362891" cy="477054"/>
          </a:xfrm>
          <a:prstGeom prst="rect">
            <a:avLst/>
          </a:prstGeom>
          <a:noFill/>
        </p:spPr>
        <p:txBody>
          <a:bodyPr wrap="square" rtlCol="0">
            <a:spAutoFit/>
          </a:bodyPr>
          <a:lstStyle/>
          <a:p>
            <a:r>
              <a:rPr lang="id-ID" sz="2500" b="1" dirty="0">
                <a:solidFill>
                  <a:srgbClr val="00B050"/>
                </a:solidFill>
              </a:rPr>
              <a:t>PENGERTIAN LABORATORIUM PENDIDIKAN</a:t>
            </a:r>
          </a:p>
        </p:txBody>
      </p:sp>
      <p:pic>
        <p:nvPicPr>
          <p:cNvPr id="5" name="Picture 4">
            <a:extLst>
              <a:ext uri="{FF2B5EF4-FFF2-40B4-BE49-F238E27FC236}">
                <a16:creationId xmlns:a16="http://schemas.microsoft.com/office/drawing/2014/main" id="{1C5FD67D-5FFA-4055-83D6-6EA6DFD4F8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434" y="4689551"/>
            <a:ext cx="2679113" cy="1643050"/>
          </a:xfrm>
          <a:prstGeom prst="rect">
            <a:avLst/>
          </a:prstGeom>
          <a:ln>
            <a:noFill/>
          </a:ln>
          <a:effectLst>
            <a:softEdge rad="112500"/>
          </a:effectLst>
        </p:spPr>
      </p:pic>
    </p:spTree>
    <p:extLst>
      <p:ext uri="{BB962C8B-B14F-4D97-AF65-F5344CB8AC3E}">
        <p14:creationId xmlns:p14="http://schemas.microsoft.com/office/powerpoint/2010/main" val="325875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6" name="TextBox 5">
            <a:extLst>
              <a:ext uri="{FF2B5EF4-FFF2-40B4-BE49-F238E27FC236}">
                <a16:creationId xmlns:a16="http://schemas.microsoft.com/office/drawing/2014/main" id="{2951E63D-D9B2-4419-8DB5-3A29710EA9C1}"/>
              </a:ext>
            </a:extLst>
          </p:cNvPr>
          <p:cNvSpPr txBox="1"/>
          <p:nvPr/>
        </p:nvSpPr>
        <p:spPr>
          <a:xfrm>
            <a:off x="539552" y="1235322"/>
            <a:ext cx="7488832" cy="1938992"/>
          </a:xfrm>
          <a:prstGeom prst="rect">
            <a:avLst/>
          </a:prstGeom>
          <a:noFill/>
        </p:spPr>
        <p:txBody>
          <a:bodyPr wrap="square" rtlCol="0">
            <a:spAutoFit/>
          </a:bodyPr>
          <a:lstStyle/>
          <a:p>
            <a:endParaRPr lang="id-ID" sz="2400" dirty="0"/>
          </a:p>
          <a:p>
            <a:pPr marL="285750" indent="-285750">
              <a:buFont typeface="Wingdings" panose="05000000000000000000" pitchFamily="2" charset="2"/>
              <a:buChar char="v"/>
            </a:pPr>
            <a:r>
              <a:rPr lang="id-ID" sz="2400" dirty="0"/>
              <a:t>Dokumentasi Peralatan/bahan (data base peralatan)</a:t>
            </a:r>
          </a:p>
          <a:p>
            <a:pPr marL="285750" indent="-285750">
              <a:buFont typeface="Wingdings" panose="05000000000000000000" pitchFamily="2" charset="2"/>
              <a:buChar char="v"/>
            </a:pPr>
            <a:r>
              <a:rPr lang="id-ID" sz="2400" dirty="0"/>
              <a:t>Dokumentasi Pelaksanaan Kegiatan </a:t>
            </a:r>
            <a:r>
              <a:rPr lang="id-ID" sz="2400" dirty="0">
                <a:sym typeface="Wingdings" panose="05000000000000000000" pitchFamily="2" charset="2"/>
              </a:rPr>
              <a:t> dokumen pengelolaan lab. Yang mengacu pada sistem dokumen manajemen mutu standar (ISO)</a:t>
            </a:r>
            <a:endParaRPr lang="id-ID" sz="2400" dirty="0"/>
          </a:p>
        </p:txBody>
      </p:sp>
      <p:sp>
        <p:nvSpPr>
          <p:cNvPr id="7" name="TextBox 6">
            <a:extLst>
              <a:ext uri="{FF2B5EF4-FFF2-40B4-BE49-F238E27FC236}">
                <a16:creationId xmlns:a16="http://schemas.microsoft.com/office/drawing/2014/main" id="{0470A0AE-61F4-48A3-AB59-493A23B46999}"/>
              </a:ext>
            </a:extLst>
          </p:cNvPr>
          <p:cNvSpPr txBox="1"/>
          <p:nvPr/>
        </p:nvSpPr>
        <p:spPr>
          <a:xfrm>
            <a:off x="2234488" y="296957"/>
            <a:ext cx="7200800" cy="861774"/>
          </a:xfrm>
          <a:prstGeom prst="rect">
            <a:avLst/>
          </a:prstGeom>
          <a:noFill/>
        </p:spPr>
        <p:txBody>
          <a:bodyPr wrap="square" rtlCol="0">
            <a:spAutoFit/>
          </a:bodyPr>
          <a:lstStyle/>
          <a:p>
            <a:r>
              <a:rPr lang="id-ID" sz="2500" b="1" dirty="0">
                <a:solidFill>
                  <a:srgbClr val="00B050"/>
                </a:solidFill>
              </a:rPr>
              <a:t>DOKUMENTASI PENGELOLAAN LABORATORIUM</a:t>
            </a:r>
          </a:p>
          <a:p>
            <a:pPr algn="ctr"/>
            <a:endParaRPr lang="id-ID" sz="2500" b="1" dirty="0">
              <a:solidFill>
                <a:srgbClr val="00B050"/>
              </a:solidFill>
            </a:endParaRPr>
          </a:p>
        </p:txBody>
      </p:sp>
      <p:pic>
        <p:nvPicPr>
          <p:cNvPr id="3" name="Picture 2">
            <a:extLst>
              <a:ext uri="{FF2B5EF4-FFF2-40B4-BE49-F238E27FC236}">
                <a16:creationId xmlns:a16="http://schemas.microsoft.com/office/drawing/2014/main" id="{42FE2A39-BAEF-4419-8A74-F0775A4B7E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943441"/>
            <a:ext cx="3818775" cy="2364041"/>
          </a:xfrm>
          <a:prstGeom prst="rect">
            <a:avLst/>
          </a:prstGeom>
        </p:spPr>
      </p:pic>
    </p:spTree>
    <p:extLst>
      <p:ext uri="{BB962C8B-B14F-4D97-AF65-F5344CB8AC3E}">
        <p14:creationId xmlns:p14="http://schemas.microsoft.com/office/powerpoint/2010/main" val="365930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7" name="TextBox 6">
            <a:extLst>
              <a:ext uri="{FF2B5EF4-FFF2-40B4-BE49-F238E27FC236}">
                <a16:creationId xmlns:a16="http://schemas.microsoft.com/office/drawing/2014/main" id="{523F623D-F194-4862-AFCB-166F614293B1}"/>
              </a:ext>
            </a:extLst>
          </p:cNvPr>
          <p:cNvSpPr txBox="1"/>
          <p:nvPr/>
        </p:nvSpPr>
        <p:spPr>
          <a:xfrm>
            <a:off x="611560" y="1268760"/>
            <a:ext cx="7488832" cy="3785652"/>
          </a:xfrm>
          <a:prstGeom prst="rect">
            <a:avLst/>
          </a:prstGeom>
          <a:noFill/>
        </p:spPr>
        <p:txBody>
          <a:bodyPr wrap="square" rtlCol="0">
            <a:spAutoFit/>
          </a:bodyPr>
          <a:lstStyle/>
          <a:p>
            <a:r>
              <a:rPr lang="id-ID" sz="2000" dirty="0"/>
              <a:t>Data Peralatan:</a:t>
            </a:r>
          </a:p>
          <a:p>
            <a:endParaRPr lang="id-ID" sz="2000" dirty="0"/>
          </a:p>
          <a:p>
            <a:r>
              <a:rPr lang="id-ID" sz="2000" dirty="0"/>
              <a:t>1. Dokumen Kontrak</a:t>
            </a:r>
          </a:p>
          <a:p>
            <a:r>
              <a:rPr lang="id-ID" sz="2000" dirty="0"/>
              <a:t>2. Manual peralatan</a:t>
            </a:r>
          </a:p>
          <a:p>
            <a:r>
              <a:rPr lang="id-ID" sz="2000" dirty="0"/>
              <a:t>3. Riwayat Perawatan Perbaikan (Waktu, Biaya),</a:t>
            </a:r>
          </a:p>
          <a:p>
            <a:r>
              <a:rPr lang="id-ID" sz="2000" dirty="0"/>
              <a:t>4. Identifikasi peralatan : nama, spesifikasi, dll.</a:t>
            </a:r>
          </a:p>
          <a:p>
            <a:r>
              <a:rPr lang="id-ID" sz="2000" dirty="0"/>
              <a:t>5. Harga peralatan per unit</a:t>
            </a:r>
          </a:p>
          <a:p>
            <a:r>
              <a:rPr lang="id-ID" sz="2000" dirty="0"/>
              <a:t>6. Prosedur operasi</a:t>
            </a:r>
          </a:p>
          <a:p>
            <a:r>
              <a:rPr lang="id-ID" sz="2000" dirty="0"/>
              <a:t>7. Lokasi/penempatan peralatan</a:t>
            </a:r>
          </a:p>
          <a:p>
            <a:r>
              <a:rPr lang="id-ID" sz="2000" dirty="0"/>
              <a:t>8. Alamat pabrik, agen</a:t>
            </a:r>
          </a:p>
          <a:p>
            <a:r>
              <a:rPr lang="id-ID" sz="2000" dirty="0"/>
              <a:t>9. Tanggal/tahun mulai penggunaan</a:t>
            </a:r>
          </a:p>
          <a:p>
            <a:r>
              <a:rPr lang="id-ID" sz="2000" dirty="0"/>
              <a:t>10. Riwayat perawatan dan perbaikan</a:t>
            </a:r>
          </a:p>
        </p:txBody>
      </p:sp>
      <p:pic>
        <p:nvPicPr>
          <p:cNvPr id="3" name="Picture 2">
            <a:extLst>
              <a:ext uri="{FF2B5EF4-FFF2-40B4-BE49-F238E27FC236}">
                <a16:creationId xmlns:a16="http://schemas.microsoft.com/office/drawing/2014/main" id="{3226E7F6-D4B8-4F05-9ABB-BF74C84FD8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4118236"/>
            <a:ext cx="3059832" cy="2078850"/>
          </a:xfrm>
          <a:prstGeom prst="rect">
            <a:avLst/>
          </a:prstGeom>
          <a:ln>
            <a:noFill/>
          </a:ln>
          <a:effectLst>
            <a:softEdge rad="112500"/>
          </a:effectLst>
        </p:spPr>
      </p:pic>
    </p:spTree>
    <p:extLst>
      <p:ext uri="{BB962C8B-B14F-4D97-AF65-F5344CB8AC3E}">
        <p14:creationId xmlns:p14="http://schemas.microsoft.com/office/powerpoint/2010/main" val="64655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7" name="TextBox 6">
            <a:extLst>
              <a:ext uri="{FF2B5EF4-FFF2-40B4-BE49-F238E27FC236}">
                <a16:creationId xmlns:a16="http://schemas.microsoft.com/office/drawing/2014/main" id="{555F9111-CD52-40F5-93A1-BB73279A34B7}"/>
              </a:ext>
            </a:extLst>
          </p:cNvPr>
          <p:cNvSpPr txBox="1"/>
          <p:nvPr/>
        </p:nvSpPr>
        <p:spPr>
          <a:xfrm>
            <a:off x="2012755" y="275386"/>
            <a:ext cx="7200800" cy="477054"/>
          </a:xfrm>
          <a:prstGeom prst="rect">
            <a:avLst/>
          </a:prstGeom>
          <a:noFill/>
        </p:spPr>
        <p:txBody>
          <a:bodyPr wrap="square" rtlCol="0">
            <a:spAutoFit/>
          </a:bodyPr>
          <a:lstStyle/>
          <a:p>
            <a:pPr algn="ctr"/>
            <a:r>
              <a:rPr lang="id-ID" sz="2500" b="1" dirty="0">
                <a:solidFill>
                  <a:srgbClr val="00B050"/>
                </a:solidFill>
              </a:rPr>
              <a:t>FILOSOFI SISTEM MANAJEMEN MUTU</a:t>
            </a:r>
          </a:p>
        </p:txBody>
      </p:sp>
      <p:sp>
        <p:nvSpPr>
          <p:cNvPr id="10" name="TextBox 9">
            <a:extLst>
              <a:ext uri="{FF2B5EF4-FFF2-40B4-BE49-F238E27FC236}">
                <a16:creationId xmlns:a16="http://schemas.microsoft.com/office/drawing/2014/main" id="{0C6198B2-819F-4973-8DCB-0584E162A44E}"/>
              </a:ext>
            </a:extLst>
          </p:cNvPr>
          <p:cNvSpPr txBox="1"/>
          <p:nvPr/>
        </p:nvSpPr>
        <p:spPr>
          <a:xfrm>
            <a:off x="539552" y="1235322"/>
            <a:ext cx="8208912" cy="1569660"/>
          </a:xfrm>
          <a:prstGeom prst="rect">
            <a:avLst/>
          </a:prstGeom>
          <a:noFill/>
        </p:spPr>
        <p:txBody>
          <a:bodyPr wrap="square" rtlCol="0">
            <a:spAutoFit/>
          </a:bodyPr>
          <a:lstStyle/>
          <a:p>
            <a:pPr marL="342900" indent="-342900">
              <a:buFont typeface="Courier New" panose="02070309020205020404" pitchFamily="49" charset="0"/>
              <a:buChar char="o"/>
            </a:pPr>
            <a:r>
              <a:rPr lang="id-ID" sz="2400" i="1" dirty="0">
                <a:solidFill>
                  <a:schemeClr val="accent6">
                    <a:lumMod val="75000"/>
                  </a:schemeClr>
                </a:solidFill>
              </a:rPr>
              <a:t>Say what you do </a:t>
            </a:r>
            <a:r>
              <a:rPr lang="id-ID" sz="2400" dirty="0">
                <a:sym typeface="Wingdings" panose="05000000000000000000" pitchFamily="2" charset="2"/>
              </a:rPr>
              <a:t> tulis apa yang anda kerjakan</a:t>
            </a:r>
          </a:p>
          <a:p>
            <a:pPr marL="342900" indent="-342900">
              <a:buFont typeface="Courier New" panose="02070309020205020404" pitchFamily="49" charset="0"/>
              <a:buChar char="o"/>
            </a:pPr>
            <a:r>
              <a:rPr lang="id-ID" sz="2400" i="1" dirty="0">
                <a:solidFill>
                  <a:schemeClr val="accent6">
                    <a:lumMod val="75000"/>
                  </a:schemeClr>
                </a:solidFill>
                <a:sym typeface="Wingdings" panose="05000000000000000000" pitchFamily="2" charset="2"/>
              </a:rPr>
              <a:t>Do what you say </a:t>
            </a:r>
            <a:r>
              <a:rPr lang="id-ID" sz="2400" dirty="0">
                <a:sym typeface="Wingdings" panose="05000000000000000000" pitchFamily="2" charset="2"/>
              </a:rPr>
              <a:t> kerjakan apa yang anda tulis</a:t>
            </a:r>
          </a:p>
          <a:p>
            <a:pPr marL="342900" indent="-342900">
              <a:buFont typeface="Courier New" panose="02070309020205020404" pitchFamily="49" charset="0"/>
              <a:buChar char="o"/>
            </a:pPr>
            <a:r>
              <a:rPr lang="id-ID" sz="2400" i="1" dirty="0">
                <a:solidFill>
                  <a:schemeClr val="accent6">
                    <a:lumMod val="75000"/>
                  </a:schemeClr>
                </a:solidFill>
                <a:sym typeface="Wingdings" panose="05000000000000000000" pitchFamily="2" charset="2"/>
              </a:rPr>
              <a:t>Record for all your activity </a:t>
            </a:r>
            <a:r>
              <a:rPr lang="id-ID" sz="2400" dirty="0">
                <a:sym typeface="Wingdings" panose="05000000000000000000" pitchFamily="2" charset="2"/>
              </a:rPr>
              <a:t> rekam semua kegiatan anda</a:t>
            </a:r>
          </a:p>
          <a:p>
            <a:pPr marL="342900" indent="-342900">
              <a:buFont typeface="Courier New" panose="02070309020205020404" pitchFamily="49" charset="0"/>
              <a:buChar char="o"/>
            </a:pPr>
            <a:r>
              <a:rPr lang="id-ID" sz="2400" i="1" dirty="0">
                <a:solidFill>
                  <a:schemeClr val="accent6">
                    <a:lumMod val="75000"/>
                  </a:schemeClr>
                </a:solidFill>
                <a:sym typeface="Wingdings" panose="05000000000000000000" pitchFamily="2" charset="2"/>
              </a:rPr>
              <a:t>Action any different </a:t>
            </a:r>
            <a:r>
              <a:rPr lang="id-ID" sz="2400" dirty="0">
                <a:sym typeface="Wingdings" panose="05000000000000000000" pitchFamily="2" charset="2"/>
              </a:rPr>
              <a:t> perbaikan terus menerus</a:t>
            </a:r>
            <a:endParaRPr lang="id-ID" sz="2400" dirty="0"/>
          </a:p>
        </p:txBody>
      </p:sp>
      <p:grpSp>
        <p:nvGrpSpPr>
          <p:cNvPr id="13" name="Group 12">
            <a:extLst>
              <a:ext uri="{FF2B5EF4-FFF2-40B4-BE49-F238E27FC236}">
                <a16:creationId xmlns:a16="http://schemas.microsoft.com/office/drawing/2014/main" id="{C61E4118-6F6E-47EF-A1B6-01C6F75E2129}"/>
              </a:ext>
            </a:extLst>
          </p:cNvPr>
          <p:cNvGrpSpPr/>
          <p:nvPr/>
        </p:nvGrpSpPr>
        <p:grpSpPr>
          <a:xfrm>
            <a:off x="414673" y="4159742"/>
            <a:ext cx="8534927" cy="2121024"/>
            <a:chOff x="414673" y="4159742"/>
            <a:chExt cx="8534927" cy="2121024"/>
          </a:xfrm>
        </p:grpSpPr>
        <p:pic>
          <p:nvPicPr>
            <p:cNvPr id="4" name="Picture 3">
              <a:extLst>
                <a:ext uri="{FF2B5EF4-FFF2-40B4-BE49-F238E27FC236}">
                  <a16:creationId xmlns:a16="http://schemas.microsoft.com/office/drawing/2014/main" id="{DD6F2081-4612-40BF-AFAE-36221711E3DE}"/>
                </a:ext>
              </a:extLst>
            </p:cNvPr>
            <p:cNvPicPr>
              <a:picLocks noChangeAspect="1"/>
            </p:cNvPicPr>
            <p:nvPr/>
          </p:nvPicPr>
          <p:blipFill rotWithShape="1">
            <a:blip r:embed="rId6">
              <a:extLst>
                <a:ext uri="{28A0092B-C50C-407E-A947-70E740481C1C}">
                  <a14:useLocalDpi xmlns:a14="http://schemas.microsoft.com/office/drawing/2010/main" val="0"/>
                </a:ext>
              </a:extLst>
            </a:blip>
            <a:srcRect l="15831" r="15831"/>
            <a:stretch/>
          </p:blipFill>
          <p:spPr>
            <a:xfrm>
              <a:off x="414673" y="4413332"/>
              <a:ext cx="2188629" cy="1866740"/>
            </a:xfrm>
            <a:prstGeom prst="rect">
              <a:avLst/>
            </a:prstGeom>
          </p:spPr>
        </p:pic>
        <p:pic>
          <p:nvPicPr>
            <p:cNvPr id="6" name="Picture 5">
              <a:extLst>
                <a:ext uri="{FF2B5EF4-FFF2-40B4-BE49-F238E27FC236}">
                  <a16:creationId xmlns:a16="http://schemas.microsoft.com/office/drawing/2014/main" id="{8E1F5625-D61F-4443-B2E6-0FDD19EA5B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9937" y="4159742"/>
              <a:ext cx="3084124" cy="2121024"/>
            </a:xfrm>
            <a:prstGeom prst="rect">
              <a:avLst/>
            </a:prstGeom>
            <a:ln>
              <a:noFill/>
            </a:ln>
            <a:effectLst>
              <a:softEdge rad="112500"/>
            </a:effectLst>
          </p:spPr>
        </p:pic>
        <p:pic>
          <p:nvPicPr>
            <p:cNvPr id="12" name="Picture 11">
              <a:extLst>
                <a:ext uri="{FF2B5EF4-FFF2-40B4-BE49-F238E27FC236}">
                  <a16:creationId xmlns:a16="http://schemas.microsoft.com/office/drawing/2014/main" id="{4B9AA426-1142-4F4E-8F93-699B4E58B9AE}"/>
                </a:ext>
              </a:extLst>
            </p:cNvPr>
            <p:cNvPicPr>
              <a:picLocks noChangeAspect="1"/>
            </p:cNvPicPr>
            <p:nvPr/>
          </p:nvPicPr>
          <p:blipFill rotWithShape="1">
            <a:blip r:embed="rId8">
              <a:extLst>
                <a:ext uri="{28A0092B-C50C-407E-A947-70E740481C1C}">
                  <a14:useLocalDpi xmlns:a14="http://schemas.microsoft.com/office/drawing/2010/main" val="0"/>
                </a:ext>
              </a:extLst>
            </a:blip>
            <a:srcRect l="19603" r="20964"/>
            <a:stretch/>
          </p:blipFill>
          <p:spPr>
            <a:xfrm>
              <a:off x="6444208" y="4500934"/>
              <a:ext cx="2505392" cy="1779832"/>
            </a:xfrm>
            <a:prstGeom prst="rect">
              <a:avLst/>
            </a:prstGeom>
          </p:spPr>
        </p:pic>
      </p:grpSp>
    </p:spTree>
    <p:extLst>
      <p:ext uri="{BB962C8B-B14F-4D97-AF65-F5344CB8AC3E}">
        <p14:creationId xmlns:p14="http://schemas.microsoft.com/office/powerpoint/2010/main" val="139838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graphicFrame>
        <p:nvGraphicFramePr>
          <p:cNvPr id="3" name="Diagram 2">
            <a:extLst>
              <a:ext uri="{FF2B5EF4-FFF2-40B4-BE49-F238E27FC236}">
                <a16:creationId xmlns:a16="http://schemas.microsoft.com/office/drawing/2014/main" id="{808F4EF1-C405-45D2-A3E5-A87080312081}"/>
              </a:ext>
            </a:extLst>
          </p:cNvPr>
          <p:cNvGraphicFramePr/>
          <p:nvPr>
            <p:extLst>
              <p:ext uri="{D42A27DB-BD31-4B8C-83A1-F6EECF244321}">
                <p14:modId xmlns:p14="http://schemas.microsoft.com/office/powerpoint/2010/main" val="23722178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B1885AEB-5CB5-45FC-858F-4982B42A7526}"/>
              </a:ext>
            </a:extLst>
          </p:cNvPr>
          <p:cNvSpPr txBox="1"/>
          <p:nvPr/>
        </p:nvSpPr>
        <p:spPr>
          <a:xfrm>
            <a:off x="2012755" y="275386"/>
            <a:ext cx="7200800" cy="477054"/>
          </a:xfrm>
          <a:prstGeom prst="rect">
            <a:avLst/>
          </a:prstGeom>
          <a:noFill/>
        </p:spPr>
        <p:txBody>
          <a:bodyPr wrap="square" rtlCol="0">
            <a:spAutoFit/>
          </a:bodyPr>
          <a:lstStyle/>
          <a:p>
            <a:pPr algn="ctr"/>
            <a:r>
              <a:rPr lang="id-ID" sz="2500" b="1" dirty="0">
                <a:solidFill>
                  <a:srgbClr val="00B050"/>
                </a:solidFill>
              </a:rPr>
              <a:t>HIERARKI DOKUMEN MUTU</a:t>
            </a:r>
          </a:p>
        </p:txBody>
      </p:sp>
      <p:sp>
        <p:nvSpPr>
          <p:cNvPr id="11" name="TextBox 10">
            <a:extLst>
              <a:ext uri="{FF2B5EF4-FFF2-40B4-BE49-F238E27FC236}">
                <a16:creationId xmlns:a16="http://schemas.microsoft.com/office/drawing/2014/main" id="{BA647189-2C9E-4354-8078-6EE7CBCF8C5B}"/>
              </a:ext>
            </a:extLst>
          </p:cNvPr>
          <p:cNvSpPr txBox="1"/>
          <p:nvPr/>
        </p:nvSpPr>
        <p:spPr>
          <a:xfrm>
            <a:off x="683568" y="5642570"/>
            <a:ext cx="7200800" cy="400110"/>
          </a:xfrm>
          <a:prstGeom prst="rect">
            <a:avLst/>
          </a:prstGeom>
          <a:noFill/>
        </p:spPr>
        <p:txBody>
          <a:bodyPr wrap="square" rtlCol="0">
            <a:spAutoFit/>
          </a:bodyPr>
          <a:lstStyle/>
          <a:p>
            <a:pPr algn="ctr"/>
            <a:r>
              <a:rPr lang="id-ID" sz="2000" dirty="0">
                <a:solidFill>
                  <a:schemeClr val="accent6">
                    <a:lumMod val="75000"/>
                  </a:schemeClr>
                </a:solidFill>
              </a:rPr>
              <a:t>Dok. Level 1 menjadi acuan dok level II, III, dan IV</a:t>
            </a:r>
          </a:p>
        </p:txBody>
      </p:sp>
    </p:spTree>
    <p:extLst>
      <p:ext uri="{BB962C8B-B14F-4D97-AF65-F5344CB8AC3E}">
        <p14:creationId xmlns:p14="http://schemas.microsoft.com/office/powerpoint/2010/main" val="264909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B6366B01-DD78-47BE-A831-CDED4352F3EF}"/>
              </a:ext>
            </a:extLst>
          </p:cNvPr>
          <p:cNvSpPr txBox="1"/>
          <p:nvPr/>
        </p:nvSpPr>
        <p:spPr>
          <a:xfrm>
            <a:off x="467543" y="1246164"/>
            <a:ext cx="8208912" cy="3785652"/>
          </a:xfrm>
          <a:prstGeom prst="rect">
            <a:avLst/>
          </a:prstGeom>
          <a:noFill/>
        </p:spPr>
        <p:txBody>
          <a:bodyPr wrap="square" rtlCol="0">
            <a:spAutoFit/>
          </a:bodyPr>
          <a:lstStyle/>
          <a:p>
            <a:br>
              <a:rPr lang="id-ID" sz="2000" dirty="0"/>
            </a:br>
            <a:r>
              <a:rPr lang="id-ID" sz="2000" dirty="0"/>
              <a:t>Panduan Mutu merupakan interpretasi standar mutu yang diacu dari ISO, berisikan:</a:t>
            </a:r>
            <a:br>
              <a:rPr lang="id-ID" sz="2000" dirty="0"/>
            </a:br>
            <a:r>
              <a:rPr lang="id-ID" sz="2000" dirty="0"/>
              <a:t> </a:t>
            </a:r>
          </a:p>
          <a:p>
            <a:pPr marL="285750" indent="-285750">
              <a:buFont typeface="Wingdings" panose="05000000000000000000" pitchFamily="2" charset="2"/>
              <a:buChar char="ü"/>
            </a:pPr>
            <a:r>
              <a:rPr lang="id-ID" sz="2000" dirty="0"/>
              <a:t>Kebijakan lab</a:t>
            </a:r>
          </a:p>
          <a:p>
            <a:pPr marL="285750" indent="-285750">
              <a:buFont typeface="Wingdings" panose="05000000000000000000" pitchFamily="2" charset="2"/>
              <a:buChar char="ü"/>
            </a:pPr>
            <a:r>
              <a:rPr lang="id-ID" sz="2000" dirty="0"/>
              <a:t>Sasaran </a:t>
            </a:r>
          </a:p>
          <a:p>
            <a:pPr marL="285750" indent="-285750">
              <a:buFont typeface="Wingdings" panose="05000000000000000000" pitchFamily="2" charset="2"/>
              <a:buChar char="ü"/>
            </a:pPr>
            <a:r>
              <a:rPr lang="id-ID" sz="2000" dirty="0"/>
              <a:t>Struktur organisasi </a:t>
            </a:r>
          </a:p>
          <a:p>
            <a:pPr marL="285750" indent="-285750">
              <a:buFont typeface="Wingdings" panose="05000000000000000000" pitchFamily="2" charset="2"/>
              <a:buChar char="ü"/>
            </a:pPr>
            <a:r>
              <a:rPr lang="id-ID" sz="2000" dirty="0"/>
              <a:t>Uraian jabatan</a:t>
            </a:r>
          </a:p>
          <a:p>
            <a:pPr marL="285750" indent="-285750">
              <a:buFont typeface="Wingdings" panose="05000000000000000000" pitchFamily="2" charset="2"/>
              <a:buChar char="ü"/>
            </a:pPr>
            <a:r>
              <a:rPr lang="id-ID" sz="2000" dirty="0"/>
              <a:t>Kualifikasi jabatan</a:t>
            </a:r>
          </a:p>
          <a:p>
            <a:pPr marL="285750" indent="-285750">
              <a:buFont typeface="Wingdings" panose="05000000000000000000" pitchFamily="2" charset="2"/>
              <a:buChar char="ü"/>
            </a:pPr>
            <a:r>
              <a:rPr lang="id-ID" sz="2000" dirty="0"/>
              <a:t>Garis besar operasi dari prosedur</a:t>
            </a:r>
          </a:p>
          <a:p>
            <a:pPr marL="285750" indent="-285750">
              <a:buFont typeface="Wingdings" panose="05000000000000000000" pitchFamily="2" charset="2"/>
              <a:buChar char="ü"/>
            </a:pPr>
            <a:r>
              <a:rPr lang="id-ID" sz="2000" dirty="0"/>
              <a:t>manajemen yang berlaku</a:t>
            </a:r>
            <a:br>
              <a:rPr lang="id-ID" sz="2000" dirty="0"/>
            </a:br>
            <a:endParaRPr lang="id-ID" sz="2000" dirty="0"/>
          </a:p>
        </p:txBody>
      </p:sp>
      <p:sp>
        <p:nvSpPr>
          <p:cNvPr id="7" name="TextBox 6">
            <a:extLst>
              <a:ext uri="{FF2B5EF4-FFF2-40B4-BE49-F238E27FC236}">
                <a16:creationId xmlns:a16="http://schemas.microsoft.com/office/drawing/2014/main" id="{5F8D41CA-404B-4D49-8F3F-9621D7ACCA0D}"/>
              </a:ext>
            </a:extLst>
          </p:cNvPr>
          <p:cNvSpPr txBox="1"/>
          <p:nvPr/>
        </p:nvSpPr>
        <p:spPr>
          <a:xfrm>
            <a:off x="2012755" y="275386"/>
            <a:ext cx="7200800" cy="477054"/>
          </a:xfrm>
          <a:prstGeom prst="rect">
            <a:avLst/>
          </a:prstGeom>
          <a:noFill/>
        </p:spPr>
        <p:txBody>
          <a:bodyPr wrap="square" rtlCol="0">
            <a:spAutoFit/>
          </a:bodyPr>
          <a:lstStyle/>
          <a:p>
            <a:pPr algn="ctr"/>
            <a:r>
              <a:rPr lang="id-ID" sz="2500" b="1" dirty="0">
                <a:solidFill>
                  <a:srgbClr val="00B050"/>
                </a:solidFill>
              </a:rPr>
              <a:t>PANDUAN MUTU</a:t>
            </a:r>
          </a:p>
        </p:txBody>
      </p:sp>
      <p:pic>
        <p:nvPicPr>
          <p:cNvPr id="4" name="Picture 3">
            <a:extLst>
              <a:ext uri="{FF2B5EF4-FFF2-40B4-BE49-F238E27FC236}">
                <a16:creationId xmlns:a16="http://schemas.microsoft.com/office/drawing/2014/main" id="{7B51A84C-26A1-4E4F-8235-E01CC5E076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3932810"/>
            <a:ext cx="3401510" cy="2268807"/>
          </a:xfrm>
          <a:prstGeom prst="rect">
            <a:avLst/>
          </a:prstGeom>
          <a:ln>
            <a:noFill/>
          </a:ln>
          <a:effectLst>
            <a:softEdge rad="112500"/>
          </a:effectLst>
        </p:spPr>
      </p:pic>
    </p:spTree>
    <p:extLst>
      <p:ext uri="{BB962C8B-B14F-4D97-AF65-F5344CB8AC3E}">
        <p14:creationId xmlns:p14="http://schemas.microsoft.com/office/powerpoint/2010/main" val="3529044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6" name="TextBox 5">
            <a:extLst>
              <a:ext uri="{FF2B5EF4-FFF2-40B4-BE49-F238E27FC236}">
                <a16:creationId xmlns:a16="http://schemas.microsoft.com/office/drawing/2014/main" id="{D1E1C20F-73C2-4CED-BEEA-4A0FF55C7BEB}"/>
              </a:ext>
            </a:extLst>
          </p:cNvPr>
          <p:cNvSpPr txBox="1"/>
          <p:nvPr/>
        </p:nvSpPr>
        <p:spPr>
          <a:xfrm>
            <a:off x="467543" y="1240416"/>
            <a:ext cx="8208912" cy="4801314"/>
          </a:xfrm>
          <a:prstGeom prst="rect">
            <a:avLst/>
          </a:prstGeom>
          <a:noFill/>
        </p:spPr>
        <p:txBody>
          <a:bodyPr wrap="square" rtlCol="0">
            <a:spAutoFit/>
          </a:bodyPr>
          <a:lstStyle/>
          <a:p>
            <a:pPr marL="285750" indent="-285750">
              <a:buFont typeface="Wingdings" panose="05000000000000000000" pitchFamily="2" charset="2"/>
              <a:buChar char="Ø"/>
            </a:pPr>
            <a:r>
              <a:rPr lang="id-ID" dirty="0"/>
              <a:t>Organisasi</a:t>
            </a:r>
          </a:p>
          <a:p>
            <a:pPr marL="285750" indent="-285750">
              <a:buFont typeface="Wingdings" panose="05000000000000000000" pitchFamily="2" charset="2"/>
              <a:buChar char="Ø"/>
            </a:pPr>
            <a:r>
              <a:rPr lang="id-ID" dirty="0"/>
              <a:t>Sistem Manajemen</a:t>
            </a:r>
          </a:p>
          <a:p>
            <a:pPr marL="285750" indent="-285750">
              <a:buFont typeface="Wingdings" panose="05000000000000000000" pitchFamily="2" charset="2"/>
              <a:buChar char="Ø"/>
            </a:pPr>
            <a:r>
              <a:rPr lang="id-ID" dirty="0"/>
              <a:t>Pengendalian Dokumen</a:t>
            </a:r>
          </a:p>
          <a:p>
            <a:pPr marL="285750" indent="-285750">
              <a:buFont typeface="Wingdings" panose="05000000000000000000" pitchFamily="2" charset="2"/>
              <a:buChar char="Ø"/>
            </a:pPr>
            <a:r>
              <a:rPr lang="id-ID" dirty="0"/>
              <a:t>Kaji Ulang Permintaan, Tender dan Kontrak</a:t>
            </a:r>
          </a:p>
          <a:p>
            <a:pPr marL="285750" indent="-285750">
              <a:buFont typeface="Wingdings" panose="05000000000000000000" pitchFamily="2" charset="2"/>
              <a:buChar char="Ø"/>
            </a:pPr>
            <a:r>
              <a:rPr lang="id-ID" dirty="0"/>
              <a:t>Sub Kontrak Pengujian dan Kalibrasi</a:t>
            </a:r>
          </a:p>
          <a:p>
            <a:pPr marL="285750" indent="-285750">
              <a:buFont typeface="Wingdings" panose="05000000000000000000" pitchFamily="2" charset="2"/>
              <a:buChar char="Ø"/>
            </a:pPr>
            <a:r>
              <a:rPr lang="id-ID" dirty="0"/>
              <a:t>Pembelian Jasa dan Perbekalan</a:t>
            </a:r>
          </a:p>
          <a:p>
            <a:pPr marL="285750" indent="-285750">
              <a:buFont typeface="Wingdings" panose="05000000000000000000" pitchFamily="2" charset="2"/>
              <a:buChar char="Ø"/>
            </a:pPr>
            <a:r>
              <a:rPr lang="id-ID" dirty="0"/>
              <a:t>Pelayanan Kepada customer</a:t>
            </a:r>
          </a:p>
          <a:p>
            <a:pPr marL="285750" indent="-285750">
              <a:buFont typeface="Wingdings" panose="05000000000000000000" pitchFamily="2" charset="2"/>
              <a:buChar char="Ø"/>
            </a:pPr>
            <a:r>
              <a:rPr lang="id-ID" dirty="0"/>
              <a:t>Pengaduan</a:t>
            </a:r>
          </a:p>
          <a:p>
            <a:pPr marL="285750" indent="-285750">
              <a:buFont typeface="Wingdings" panose="05000000000000000000" pitchFamily="2" charset="2"/>
              <a:buChar char="Ø"/>
            </a:pPr>
            <a:r>
              <a:rPr lang="id-ID" dirty="0"/>
              <a:t>Pengendalian Pekerjaan Pengujian dan/atau Kalibrasi yg Tidak Sesuai</a:t>
            </a:r>
          </a:p>
          <a:p>
            <a:pPr marL="285750" indent="-285750">
              <a:buFont typeface="Wingdings" panose="05000000000000000000" pitchFamily="2" charset="2"/>
              <a:buChar char="Ø"/>
            </a:pPr>
            <a:r>
              <a:rPr lang="id-ID" dirty="0"/>
              <a:t>Improvement (peningkatan)</a:t>
            </a:r>
          </a:p>
          <a:p>
            <a:pPr marL="285750" indent="-285750">
              <a:buFont typeface="Wingdings" panose="05000000000000000000" pitchFamily="2" charset="2"/>
              <a:buChar char="Ø"/>
            </a:pPr>
            <a:r>
              <a:rPr lang="id-ID" dirty="0"/>
              <a:t>Tindakan Perbaikan</a:t>
            </a:r>
          </a:p>
          <a:p>
            <a:pPr marL="285750" indent="-285750">
              <a:buFont typeface="Wingdings" panose="05000000000000000000" pitchFamily="2" charset="2"/>
              <a:buChar char="Ø"/>
            </a:pPr>
            <a:r>
              <a:rPr lang="id-ID" dirty="0"/>
              <a:t>Tindakan Pencegahan</a:t>
            </a:r>
          </a:p>
          <a:p>
            <a:pPr marL="285750" indent="-285750">
              <a:buFont typeface="Wingdings" panose="05000000000000000000" pitchFamily="2" charset="2"/>
              <a:buChar char="Ø"/>
            </a:pPr>
            <a:r>
              <a:rPr lang="id-ID" dirty="0"/>
              <a:t>Pengendalian Rekaman</a:t>
            </a:r>
          </a:p>
          <a:p>
            <a:pPr marL="285750" indent="-285750">
              <a:buFont typeface="Wingdings" panose="05000000000000000000" pitchFamily="2" charset="2"/>
              <a:buChar char="Ø"/>
            </a:pPr>
            <a:r>
              <a:rPr lang="id-ID" dirty="0"/>
              <a:t>Audit Internal</a:t>
            </a:r>
          </a:p>
          <a:p>
            <a:pPr marL="285750" indent="-285750">
              <a:buFont typeface="Wingdings" panose="05000000000000000000" pitchFamily="2" charset="2"/>
              <a:buChar char="Ø"/>
            </a:pPr>
            <a:r>
              <a:rPr lang="id-ID" dirty="0"/>
              <a:t>Kaji Ulang Manajemen.</a:t>
            </a:r>
            <a:br>
              <a:rPr lang="id-ID" dirty="0"/>
            </a:br>
            <a:br>
              <a:rPr lang="id-ID" dirty="0"/>
            </a:br>
            <a:endParaRPr lang="id-ID" dirty="0"/>
          </a:p>
        </p:txBody>
      </p:sp>
      <p:sp>
        <p:nvSpPr>
          <p:cNvPr id="7" name="TextBox 6">
            <a:extLst>
              <a:ext uri="{FF2B5EF4-FFF2-40B4-BE49-F238E27FC236}">
                <a16:creationId xmlns:a16="http://schemas.microsoft.com/office/drawing/2014/main" id="{5D1D27AD-93C9-4C79-BA8E-011E761C6622}"/>
              </a:ext>
            </a:extLst>
          </p:cNvPr>
          <p:cNvSpPr txBox="1"/>
          <p:nvPr/>
        </p:nvSpPr>
        <p:spPr>
          <a:xfrm>
            <a:off x="2012755" y="275386"/>
            <a:ext cx="7200800" cy="523220"/>
          </a:xfrm>
          <a:prstGeom prst="rect">
            <a:avLst/>
          </a:prstGeom>
          <a:noFill/>
        </p:spPr>
        <p:txBody>
          <a:bodyPr wrap="square" rtlCol="0">
            <a:spAutoFit/>
          </a:bodyPr>
          <a:lstStyle/>
          <a:p>
            <a:pPr algn="ctr"/>
            <a:r>
              <a:rPr lang="id-ID" sz="2800" b="1" dirty="0"/>
              <a:t>PERSYARATAN MANAJEMEN</a:t>
            </a:r>
            <a:endParaRPr lang="id-ID" sz="2500" dirty="0">
              <a:solidFill>
                <a:srgbClr val="00B050"/>
              </a:solidFill>
            </a:endParaRPr>
          </a:p>
        </p:txBody>
      </p:sp>
      <p:pic>
        <p:nvPicPr>
          <p:cNvPr id="3" name="Picture 2">
            <a:extLst>
              <a:ext uri="{FF2B5EF4-FFF2-40B4-BE49-F238E27FC236}">
                <a16:creationId xmlns:a16="http://schemas.microsoft.com/office/drawing/2014/main" id="{1DC7B1E5-3F10-4258-8043-B9CD2B2D1E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6320" y="4437112"/>
            <a:ext cx="2803294" cy="1824010"/>
          </a:xfrm>
          <a:prstGeom prst="rect">
            <a:avLst/>
          </a:prstGeom>
          <a:ln>
            <a:noFill/>
          </a:ln>
          <a:effectLst>
            <a:softEdge rad="112500"/>
          </a:effectLst>
        </p:spPr>
      </p:pic>
    </p:spTree>
    <p:extLst>
      <p:ext uri="{BB962C8B-B14F-4D97-AF65-F5344CB8AC3E}">
        <p14:creationId xmlns:p14="http://schemas.microsoft.com/office/powerpoint/2010/main" val="114651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6" name="TextBox 5">
            <a:extLst>
              <a:ext uri="{FF2B5EF4-FFF2-40B4-BE49-F238E27FC236}">
                <a16:creationId xmlns:a16="http://schemas.microsoft.com/office/drawing/2014/main" id="{58A2ABFD-90D1-489B-B7CB-1580060F5F07}"/>
              </a:ext>
            </a:extLst>
          </p:cNvPr>
          <p:cNvSpPr txBox="1"/>
          <p:nvPr/>
        </p:nvSpPr>
        <p:spPr>
          <a:xfrm>
            <a:off x="467543" y="1240416"/>
            <a:ext cx="8208912" cy="4093428"/>
          </a:xfrm>
          <a:prstGeom prst="rect">
            <a:avLst/>
          </a:prstGeom>
          <a:noFill/>
        </p:spPr>
        <p:txBody>
          <a:bodyPr wrap="square" rtlCol="0">
            <a:spAutoFit/>
          </a:bodyPr>
          <a:lstStyle/>
          <a:p>
            <a:pPr marL="285750" indent="-285750">
              <a:buFont typeface="Wingdings" panose="05000000000000000000" pitchFamily="2" charset="2"/>
              <a:buChar char="Ø"/>
            </a:pPr>
            <a:r>
              <a:rPr lang="id-ID" sz="2000" dirty="0"/>
              <a:t>Umum</a:t>
            </a:r>
          </a:p>
          <a:p>
            <a:pPr marL="285750" indent="-285750">
              <a:buFont typeface="Wingdings" panose="05000000000000000000" pitchFamily="2" charset="2"/>
              <a:buChar char="Ø"/>
            </a:pPr>
            <a:r>
              <a:rPr lang="id-ID" sz="2000" dirty="0"/>
              <a:t>Personel</a:t>
            </a:r>
          </a:p>
          <a:p>
            <a:pPr marL="285750" indent="-285750">
              <a:buFont typeface="Wingdings" panose="05000000000000000000" pitchFamily="2" charset="2"/>
              <a:buChar char="Ø"/>
            </a:pPr>
            <a:r>
              <a:rPr lang="id-ID" sz="2000" dirty="0"/>
              <a:t>Kondisi Akomodasi dan Lingkungan</a:t>
            </a:r>
          </a:p>
          <a:p>
            <a:pPr marL="285750" indent="-285750">
              <a:buFont typeface="Wingdings" panose="05000000000000000000" pitchFamily="2" charset="2"/>
              <a:buChar char="Ø"/>
            </a:pPr>
            <a:r>
              <a:rPr lang="id-ID" sz="2000" dirty="0"/>
              <a:t>Metode Pengujian, Metode Kalibarsi dan Validasi Metode</a:t>
            </a:r>
          </a:p>
          <a:p>
            <a:pPr marL="285750" indent="-285750">
              <a:buFont typeface="Wingdings" panose="05000000000000000000" pitchFamily="2" charset="2"/>
              <a:buChar char="Ø"/>
            </a:pPr>
            <a:r>
              <a:rPr lang="id-ID" sz="2000" dirty="0"/>
              <a:t>Peralatan</a:t>
            </a:r>
          </a:p>
          <a:p>
            <a:pPr marL="285750" indent="-285750">
              <a:buFont typeface="Wingdings" panose="05000000000000000000" pitchFamily="2" charset="2"/>
              <a:buChar char="Ø"/>
            </a:pPr>
            <a:r>
              <a:rPr lang="id-ID" sz="2000" dirty="0"/>
              <a:t>Ketertelusuran Pengukuran</a:t>
            </a:r>
          </a:p>
          <a:p>
            <a:pPr marL="285750" indent="-285750">
              <a:buFont typeface="Wingdings" panose="05000000000000000000" pitchFamily="2" charset="2"/>
              <a:buChar char="Ø"/>
            </a:pPr>
            <a:r>
              <a:rPr lang="id-ID" sz="2000" dirty="0"/>
              <a:t>Pengambilan Sampel (boleh ada/boleh tidak</a:t>
            </a:r>
          </a:p>
          <a:p>
            <a:pPr marL="285750" indent="-285750">
              <a:buFont typeface="Wingdings" panose="05000000000000000000" pitchFamily="2" charset="2"/>
              <a:buChar char="Ø"/>
            </a:pPr>
            <a:r>
              <a:rPr lang="id-ID" sz="2000" dirty="0"/>
              <a:t>Penanganan Barang Yang Diuji dan Dikalibrasi</a:t>
            </a:r>
          </a:p>
          <a:p>
            <a:pPr marL="285750" indent="-285750">
              <a:buFont typeface="Wingdings" panose="05000000000000000000" pitchFamily="2" charset="2"/>
              <a:buChar char="Ø"/>
            </a:pPr>
            <a:r>
              <a:rPr lang="id-ID" sz="2000" dirty="0"/>
              <a:t>Jaminan Mutu Hasil Pengujian dan Kalibrasi</a:t>
            </a:r>
          </a:p>
          <a:p>
            <a:pPr marL="285750" indent="-285750">
              <a:buFont typeface="Wingdings" panose="05000000000000000000" pitchFamily="2" charset="2"/>
              <a:buChar char="Ø"/>
            </a:pPr>
            <a:r>
              <a:rPr lang="id-ID" sz="2000" dirty="0"/>
              <a:t>Pelaporan Hasil</a:t>
            </a:r>
            <a:br>
              <a:rPr lang="id-ID" sz="2000" dirty="0"/>
            </a:br>
            <a:br>
              <a:rPr lang="id-ID" sz="2000" dirty="0"/>
            </a:br>
            <a:br>
              <a:rPr lang="id-ID" sz="2000" dirty="0"/>
            </a:br>
            <a:endParaRPr lang="id-ID" sz="2000" dirty="0"/>
          </a:p>
        </p:txBody>
      </p:sp>
      <p:sp>
        <p:nvSpPr>
          <p:cNvPr id="7" name="TextBox 6">
            <a:extLst>
              <a:ext uri="{FF2B5EF4-FFF2-40B4-BE49-F238E27FC236}">
                <a16:creationId xmlns:a16="http://schemas.microsoft.com/office/drawing/2014/main" id="{231F2AF0-9EF2-4A90-AEFB-1DBE117FD1CB}"/>
              </a:ext>
            </a:extLst>
          </p:cNvPr>
          <p:cNvSpPr txBox="1"/>
          <p:nvPr/>
        </p:nvSpPr>
        <p:spPr>
          <a:xfrm>
            <a:off x="2012755" y="275386"/>
            <a:ext cx="7200800" cy="523220"/>
          </a:xfrm>
          <a:prstGeom prst="rect">
            <a:avLst/>
          </a:prstGeom>
          <a:noFill/>
        </p:spPr>
        <p:txBody>
          <a:bodyPr wrap="square" rtlCol="0">
            <a:spAutoFit/>
          </a:bodyPr>
          <a:lstStyle/>
          <a:p>
            <a:pPr algn="ctr"/>
            <a:r>
              <a:rPr lang="id-ID" sz="2800" b="1" dirty="0"/>
              <a:t>PERSYARATAN TEKNIS</a:t>
            </a:r>
            <a:endParaRPr lang="id-ID" sz="2500" b="1" dirty="0">
              <a:solidFill>
                <a:srgbClr val="00B050"/>
              </a:solidFill>
            </a:endParaRPr>
          </a:p>
        </p:txBody>
      </p:sp>
      <p:grpSp>
        <p:nvGrpSpPr>
          <p:cNvPr id="15" name="Group 14">
            <a:extLst>
              <a:ext uri="{FF2B5EF4-FFF2-40B4-BE49-F238E27FC236}">
                <a16:creationId xmlns:a16="http://schemas.microsoft.com/office/drawing/2014/main" id="{D1F2C632-B53F-4BBE-B383-2C61317095FF}"/>
              </a:ext>
            </a:extLst>
          </p:cNvPr>
          <p:cNvGrpSpPr/>
          <p:nvPr/>
        </p:nvGrpSpPr>
        <p:grpSpPr>
          <a:xfrm>
            <a:off x="-9168" y="4513532"/>
            <a:ext cx="8829640" cy="1806292"/>
            <a:chOff x="9952" y="4272972"/>
            <a:chExt cx="8958215" cy="2042440"/>
          </a:xfrm>
        </p:grpSpPr>
        <p:pic>
          <p:nvPicPr>
            <p:cNvPr id="3" name="Picture 2">
              <a:extLst>
                <a:ext uri="{FF2B5EF4-FFF2-40B4-BE49-F238E27FC236}">
                  <a16:creationId xmlns:a16="http://schemas.microsoft.com/office/drawing/2014/main" id="{204C53EE-726D-4BA6-9EA6-C536F3AE09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4225" y="4629487"/>
              <a:ext cx="2705100" cy="1685925"/>
            </a:xfrm>
            <a:prstGeom prst="rect">
              <a:avLst/>
            </a:prstGeom>
          </p:spPr>
        </p:pic>
        <p:pic>
          <p:nvPicPr>
            <p:cNvPr id="5" name="Picture 4">
              <a:extLst>
                <a:ext uri="{FF2B5EF4-FFF2-40B4-BE49-F238E27FC236}">
                  <a16:creationId xmlns:a16="http://schemas.microsoft.com/office/drawing/2014/main" id="{A7102536-0B07-4809-9C05-AE327A4979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2" y="4650925"/>
              <a:ext cx="1825744" cy="1643050"/>
            </a:xfrm>
            <a:prstGeom prst="rect">
              <a:avLst/>
            </a:prstGeom>
          </p:spPr>
        </p:pic>
        <p:pic>
          <p:nvPicPr>
            <p:cNvPr id="11" name="Picture 10">
              <a:extLst>
                <a:ext uri="{FF2B5EF4-FFF2-40B4-BE49-F238E27FC236}">
                  <a16:creationId xmlns:a16="http://schemas.microsoft.com/office/drawing/2014/main" id="{AFD3F278-0904-4108-91AD-D2F0B6290A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7854" y="4272972"/>
              <a:ext cx="2140023" cy="1940530"/>
            </a:xfrm>
            <a:prstGeom prst="rect">
              <a:avLst/>
            </a:prstGeom>
          </p:spPr>
        </p:pic>
        <p:pic>
          <p:nvPicPr>
            <p:cNvPr id="13" name="Picture 12">
              <a:extLst>
                <a:ext uri="{FF2B5EF4-FFF2-40B4-BE49-F238E27FC236}">
                  <a16:creationId xmlns:a16="http://schemas.microsoft.com/office/drawing/2014/main" id="{FBAEA82E-2DD7-4EEA-911F-EB94C9177059}"/>
                </a:ext>
              </a:extLst>
            </p:cNvPr>
            <p:cNvPicPr>
              <a:picLocks noChangeAspect="1"/>
            </p:cNvPicPr>
            <p:nvPr/>
          </p:nvPicPr>
          <p:blipFill rotWithShape="1">
            <a:blip r:embed="rId9">
              <a:extLst>
                <a:ext uri="{28A0092B-C50C-407E-A947-70E740481C1C}">
                  <a14:useLocalDpi xmlns:a14="http://schemas.microsoft.com/office/drawing/2010/main" val="0"/>
                </a:ext>
              </a:extLst>
            </a:blip>
            <a:srcRect l="20732" r="19835"/>
            <a:stretch/>
          </p:blipFill>
          <p:spPr>
            <a:xfrm>
              <a:off x="7167966" y="4596822"/>
              <a:ext cx="1800201" cy="1514475"/>
            </a:xfrm>
            <a:prstGeom prst="rect">
              <a:avLst/>
            </a:prstGeom>
          </p:spPr>
        </p:pic>
      </p:grpSp>
    </p:spTree>
    <p:extLst>
      <p:ext uri="{BB962C8B-B14F-4D97-AF65-F5344CB8AC3E}">
        <p14:creationId xmlns:p14="http://schemas.microsoft.com/office/powerpoint/2010/main" val="100413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Rectangle 1">
            <a:extLst>
              <a:ext uri="{FF2B5EF4-FFF2-40B4-BE49-F238E27FC236}">
                <a16:creationId xmlns:a16="http://schemas.microsoft.com/office/drawing/2014/main" id="{79C9F11E-CF34-41BE-BCE5-07A066F9A986}"/>
              </a:ext>
            </a:extLst>
          </p:cNvPr>
          <p:cNvSpPr/>
          <p:nvPr/>
        </p:nvSpPr>
        <p:spPr>
          <a:xfrm>
            <a:off x="395535" y="1340768"/>
            <a:ext cx="8352928" cy="3200876"/>
          </a:xfrm>
          <a:prstGeom prst="rect">
            <a:avLst/>
          </a:prstGeom>
        </p:spPr>
        <p:txBody>
          <a:bodyPr wrap="square">
            <a:spAutoFit/>
          </a:bodyPr>
          <a:lstStyle/>
          <a:p>
            <a:r>
              <a:rPr lang="id-ID" sz="4000" dirty="0">
                <a:solidFill>
                  <a:srgbClr val="FFC000"/>
                </a:solidFill>
                <a:latin typeface="Franklin Gothic Medium" panose="020B0603020102020204" pitchFamily="34" charset="0"/>
              </a:rPr>
              <a:t>PROSEDUR MUTU:</a:t>
            </a:r>
            <a:br>
              <a:rPr lang="id-ID" sz="4000" dirty="0">
                <a:solidFill>
                  <a:srgbClr val="FFC000"/>
                </a:solidFill>
                <a:latin typeface="Franklin Gothic Medium" panose="020B0603020102020204" pitchFamily="34" charset="0"/>
              </a:rPr>
            </a:br>
            <a:r>
              <a:rPr lang="id-ID" dirty="0">
                <a:solidFill>
                  <a:srgbClr val="000000"/>
                </a:solidFill>
                <a:latin typeface="Franklin Gothic Book" panose="020B0503020102020204" pitchFamily="34" charset="0"/>
              </a:rPr>
              <a:t>Prosedur Mutu bagian yang memperjelas Panduan Mutu agar sistem berjalan serta</a:t>
            </a:r>
            <a:br>
              <a:rPr lang="id-ID" dirty="0">
                <a:solidFill>
                  <a:srgbClr val="000000"/>
                </a:solidFill>
                <a:latin typeface="Franklin Gothic Book" panose="020B0503020102020204" pitchFamily="34" charset="0"/>
              </a:rPr>
            </a:br>
            <a:r>
              <a:rPr lang="id-ID" dirty="0">
                <a:solidFill>
                  <a:srgbClr val="000000"/>
                </a:solidFill>
                <a:latin typeface="Franklin Gothic Book" panose="020B0503020102020204" pitchFamily="34" charset="0"/>
              </a:rPr>
              <a:t>memerinci tanggung jawab dan pengendalian prosedur kerja</a:t>
            </a:r>
            <a:br>
              <a:rPr lang="id-ID" dirty="0">
                <a:solidFill>
                  <a:srgbClr val="000000"/>
                </a:solidFill>
                <a:latin typeface="Franklin Gothic Book" panose="020B0503020102020204" pitchFamily="34" charset="0"/>
              </a:rPr>
            </a:br>
            <a:r>
              <a:rPr lang="id-ID" dirty="0">
                <a:solidFill>
                  <a:srgbClr val="000000"/>
                </a:solidFill>
                <a:latin typeface="Franklin Gothic Book" panose="020B0503020102020204" pitchFamily="34" charset="0"/>
              </a:rPr>
              <a:t>Menjelaskan Pelaksanaan </a:t>
            </a:r>
            <a:r>
              <a:rPr lang="id-ID" i="1" dirty="0">
                <a:solidFill>
                  <a:srgbClr val="000000"/>
                </a:solidFill>
                <a:latin typeface="Franklin Gothic Book" panose="020B0503020102020204" pitchFamily="34" charset="0"/>
              </a:rPr>
              <a:t>Commitment</a:t>
            </a:r>
            <a:r>
              <a:rPr lang="id-ID" dirty="0">
                <a:solidFill>
                  <a:srgbClr val="000000"/>
                </a:solidFill>
                <a:latin typeface="Franklin Gothic Book" panose="020B0503020102020204" pitchFamily="34" charset="0"/>
              </a:rPr>
              <a:t> dalam bentuk dokumen</a:t>
            </a:r>
            <a:br>
              <a:rPr lang="id-ID" dirty="0">
                <a:solidFill>
                  <a:srgbClr val="000000"/>
                </a:solidFill>
                <a:latin typeface="Franklin Gothic Book" panose="020B0503020102020204" pitchFamily="34" charset="0"/>
              </a:rPr>
            </a:br>
            <a:endParaRPr lang="id-ID" dirty="0">
              <a:solidFill>
                <a:srgbClr val="000000"/>
              </a:solidFill>
              <a:latin typeface="Franklin Gothic Book" panose="020B0503020102020204" pitchFamily="34" charset="0"/>
            </a:endParaRPr>
          </a:p>
          <a:p>
            <a:r>
              <a:rPr lang="id-ID" sz="3600" dirty="0">
                <a:solidFill>
                  <a:srgbClr val="000000"/>
                </a:solidFill>
                <a:latin typeface="Franklin Gothic Book" panose="020B0503020102020204" pitchFamily="34" charset="0"/>
              </a:rPr>
              <a:t>Berisi prosedur pelaksanaan dari yang di</a:t>
            </a:r>
            <a:br>
              <a:rPr lang="id-ID" sz="3600" dirty="0">
                <a:solidFill>
                  <a:srgbClr val="000000"/>
                </a:solidFill>
                <a:latin typeface="Franklin Gothic Book" panose="020B0503020102020204" pitchFamily="34" charset="0"/>
              </a:rPr>
            </a:br>
            <a:r>
              <a:rPr lang="id-ID" sz="3600" dirty="0">
                <a:solidFill>
                  <a:srgbClr val="FFC000"/>
                </a:solidFill>
                <a:latin typeface="Franklin Gothic Book" panose="020B0503020102020204" pitchFamily="34" charset="0"/>
              </a:rPr>
              <a:t>”</a:t>
            </a:r>
            <a:r>
              <a:rPr lang="id-ID" sz="3600" i="1" dirty="0">
                <a:solidFill>
                  <a:srgbClr val="FFC000"/>
                </a:solidFill>
                <a:latin typeface="Franklin Gothic Book" panose="020B0503020102020204" pitchFamily="34" charset="0"/>
              </a:rPr>
              <a:t>haruskan</a:t>
            </a:r>
            <a:r>
              <a:rPr lang="id-ID" sz="3600" dirty="0">
                <a:solidFill>
                  <a:srgbClr val="FFC000"/>
                </a:solidFill>
                <a:latin typeface="Franklin Gothic Book" panose="020B0503020102020204" pitchFamily="34" charset="0"/>
              </a:rPr>
              <a:t>”</a:t>
            </a:r>
            <a:br>
              <a:rPr lang="id-ID" dirty="0">
                <a:solidFill>
                  <a:srgbClr val="000000"/>
                </a:solidFill>
                <a:latin typeface="Franklin Gothic Book" panose="020B0503020102020204" pitchFamily="34" charset="0"/>
              </a:rPr>
            </a:br>
            <a:endParaRPr lang="id-ID" dirty="0"/>
          </a:p>
        </p:txBody>
      </p:sp>
      <p:grpSp>
        <p:nvGrpSpPr>
          <p:cNvPr id="7" name="Group 6">
            <a:extLst>
              <a:ext uri="{FF2B5EF4-FFF2-40B4-BE49-F238E27FC236}">
                <a16:creationId xmlns:a16="http://schemas.microsoft.com/office/drawing/2014/main" id="{3206047F-360E-455B-B4E9-BBAF28C66424}"/>
              </a:ext>
            </a:extLst>
          </p:cNvPr>
          <p:cNvGrpSpPr/>
          <p:nvPr/>
        </p:nvGrpSpPr>
        <p:grpSpPr>
          <a:xfrm>
            <a:off x="1269199" y="4575532"/>
            <a:ext cx="6605599" cy="1643050"/>
            <a:chOff x="414673" y="4159742"/>
            <a:chExt cx="8534927" cy="2121024"/>
          </a:xfrm>
        </p:grpSpPr>
        <p:pic>
          <p:nvPicPr>
            <p:cNvPr id="10" name="Picture 9">
              <a:extLst>
                <a:ext uri="{FF2B5EF4-FFF2-40B4-BE49-F238E27FC236}">
                  <a16:creationId xmlns:a16="http://schemas.microsoft.com/office/drawing/2014/main" id="{0A8A1D4A-443B-48EF-B072-CB7CAFCE34B2}"/>
                </a:ext>
              </a:extLst>
            </p:cNvPr>
            <p:cNvPicPr>
              <a:picLocks noChangeAspect="1"/>
            </p:cNvPicPr>
            <p:nvPr/>
          </p:nvPicPr>
          <p:blipFill rotWithShape="1">
            <a:blip r:embed="rId6">
              <a:extLst>
                <a:ext uri="{28A0092B-C50C-407E-A947-70E740481C1C}">
                  <a14:useLocalDpi xmlns:a14="http://schemas.microsoft.com/office/drawing/2010/main" val="0"/>
                </a:ext>
              </a:extLst>
            </a:blip>
            <a:srcRect l="15831" r="15831"/>
            <a:stretch/>
          </p:blipFill>
          <p:spPr>
            <a:xfrm>
              <a:off x="414673" y="4413332"/>
              <a:ext cx="2188629" cy="1866740"/>
            </a:xfrm>
            <a:prstGeom prst="rect">
              <a:avLst/>
            </a:prstGeom>
          </p:spPr>
        </p:pic>
        <p:pic>
          <p:nvPicPr>
            <p:cNvPr id="11" name="Picture 10">
              <a:extLst>
                <a:ext uri="{FF2B5EF4-FFF2-40B4-BE49-F238E27FC236}">
                  <a16:creationId xmlns:a16="http://schemas.microsoft.com/office/drawing/2014/main" id="{87322D10-77D3-4F47-89C1-00ED07AD37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9937" y="4159742"/>
              <a:ext cx="3084124" cy="2121024"/>
            </a:xfrm>
            <a:prstGeom prst="rect">
              <a:avLst/>
            </a:prstGeom>
            <a:ln>
              <a:noFill/>
            </a:ln>
            <a:effectLst>
              <a:softEdge rad="112500"/>
            </a:effectLst>
          </p:spPr>
        </p:pic>
        <p:pic>
          <p:nvPicPr>
            <p:cNvPr id="12" name="Picture 11">
              <a:extLst>
                <a:ext uri="{FF2B5EF4-FFF2-40B4-BE49-F238E27FC236}">
                  <a16:creationId xmlns:a16="http://schemas.microsoft.com/office/drawing/2014/main" id="{F420864D-58AC-421C-8B26-9F14DB766D1F}"/>
                </a:ext>
              </a:extLst>
            </p:cNvPr>
            <p:cNvPicPr>
              <a:picLocks noChangeAspect="1"/>
            </p:cNvPicPr>
            <p:nvPr/>
          </p:nvPicPr>
          <p:blipFill rotWithShape="1">
            <a:blip r:embed="rId8">
              <a:extLst>
                <a:ext uri="{28A0092B-C50C-407E-A947-70E740481C1C}">
                  <a14:useLocalDpi xmlns:a14="http://schemas.microsoft.com/office/drawing/2010/main" val="0"/>
                </a:ext>
              </a:extLst>
            </a:blip>
            <a:srcRect l="19603" r="20964"/>
            <a:stretch/>
          </p:blipFill>
          <p:spPr>
            <a:xfrm>
              <a:off x="6444208" y="4500934"/>
              <a:ext cx="2505392" cy="1779832"/>
            </a:xfrm>
            <a:prstGeom prst="rect">
              <a:avLst/>
            </a:prstGeom>
          </p:spPr>
        </p:pic>
      </p:grpSp>
    </p:spTree>
    <p:extLst>
      <p:ext uri="{BB962C8B-B14F-4D97-AF65-F5344CB8AC3E}">
        <p14:creationId xmlns:p14="http://schemas.microsoft.com/office/powerpoint/2010/main" val="1107287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3" name="Rectangle 2">
            <a:extLst>
              <a:ext uri="{FF2B5EF4-FFF2-40B4-BE49-F238E27FC236}">
                <a16:creationId xmlns:a16="http://schemas.microsoft.com/office/drawing/2014/main" id="{017F3008-2116-458E-9972-3A84CB0F3273}"/>
              </a:ext>
            </a:extLst>
          </p:cNvPr>
          <p:cNvSpPr/>
          <p:nvPr/>
        </p:nvSpPr>
        <p:spPr>
          <a:xfrm>
            <a:off x="575555" y="1026520"/>
            <a:ext cx="7992888" cy="5324535"/>
          </a:xfrm>
          <a:prstGeom prst="rect">
            <a:avLst/>
          </a:prstGeom>
        </p:spPr>
        <p:txBody>
          <a:bodyPr wrap="square">
            <a:spAutoFit/>
          </a:bodyPr>
          <a:lstStyle/>
          <a:p>
            <a:endParaRPr lang="id-ID" sz="2000" b="1" dirty="0">
              <a:solidFill>
                <a:srgbClr val="000000"/>
              </a:solidFill>
              <a:latin typeface="Franklin Gothic Book" panose="020B0503020102020204" pitchFamily="34" charset="0"/>
            </a:endParaRP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ruang lingkup prosedur</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tujuan prosedur</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definisi istilah</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referensi pendukung</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uraian prosedur</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petunjuk pelaksanaan langkah demi langkah dalam pengisian formulir</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proses pengujian</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instruksi pengoperasian alat / mesin</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instruksi perawatan alat / mesin</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pengawasan dan pengujian</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penanganan atas penyimpangan pengujian</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kriteria penerimaan alat / bahan </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kualifikasi pekerjaan </a:t>
            </a:r>
          </a:p>
          <a:p>
            <a:pPr marL="285750" indent="-285750">
              <a:buFont typeface="Wingdings" panose="05000000000000000000" pitchFamily="2" charset="2"/>
              <a:buChar char="Ø"/>
            </a:pPr>
            <a:r>
              <a:rPr lang="id-ID" sz="2000" dirty="0">
                <a:solidFill>
                  <a:srgbClr val="000000"/>
                </a:solidFill>
                <a:latin typeface="Franklin Gothic Book" panose="020B0503020102020204" pitchFamily="34" charset="0"/>
              </a:rPr>
              <a:t>kalibrasi alat, dll</a:t>
            </a:r>
            <a:br>
              <a:rPr lang="id-ID" sz="2000" dirty="0">
                <a:solidFill>
                  <a:srgbClr val="000000"/>
                </a:solidFill>
                <a:latin typeface="Franklin Gothic Book" panose="020B0503020102020204" pitchFamily="34" charset="0"/>
              </a:rPr>
            </a:br>
            <a:endParaRPr lang="id-ID" sz="2000" dirty="0"/>
          </a:p>
        </p:txBody>
      </p:sp>
      <p:sp>
        <p:nvSpPr>
          <p:cNvPr id="15" name="TextBox 14">
            <a:extLst>
              <a:ext uri="{FF2B5EF4-FFF2-40B4-BE49-F238E27FC236}">
                <a16:creationId xmlns:a16="http://schemas.microsoft.com/office/drawing/2014/main" id="{DEAF789C-C21C-4E49-AB5F-619AFFCC47EE}"/>
              </a:ext>
            </a:extLst>
          </p:cNvPr>
          <p:cNvSpPr txBox="1"/>
          <p:nvPr/>
        </p:nvSpPr>
        <p:spPr>
          <a:xfrm>
            <a:off x="2235584" y="275386"/>
            <a:ext cx="7200800" cy="477054"/>
          </a:xfrm>
          <a:prstGeom prst="rect">
            <a:avLst/>
          </a:prstGeom>
          <a:noFill/>
        </p:spPr>
        <p:txBody>
          <a:bodyPr wrap="square" rtlCol="0">
            <a:spAutoFit/>
          </a:bodyPr>
          <a:lstStyle/>
          <a:p>
            <a:r>
              <a:rPr lang="id-ID" sz="2500" b="1" dirty="0">
                <a:solidFill>
                  <a:srgbClr val="FFC000"/>
                </a:solidFill>
                <a:latin typeface="Franklin Gothic Book" panose="020B0503020102020204" pitchFamily="34" charset="0"/>
              </a:rPr>
              <a:t>PROSEDUR PELAKSANAAN (INSTRUKSI KERJA):</a:t>
            </a:r>
          </a:p>
        </p:txBody>
      </p:sp>
    </p:spTree>
    <p:extLst>
      <p:ext uri="{BB962C8B-B14F-4D97-AF65-F5344CB8AC3E}">
        <p14:creationId xmlns:p14="http://schemas.microsoft.com/office/powerpoint/2010/main" val="2381731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Rectangle 1">
            <a:extLst>
              <a:ext uri="{FF2B5EF4-FFF2-40B4-BE49-F238E27FC236}">
                <a16:creationId xmlns:a16="http://schemas.microsoft.com/office/drawing/2014/main" id="{E2044A09-F571-4394-BDCB-A7DE54B0B11F}"/>
              </a:ext>
            </a:extLst>
          </p:cNvPr>
          <p:cNvSpPr/>
          <p:nvPr/>
        </p:nvSpPr>
        <p:spPr>
          <a:xfrm>
            <a:off x="971600" y="1592208"/>
            <a:ext cx="7560840" cy="1846659"/>
          </a:xfrm>
          <a:prstGeom prst="rect">
            <a:avLst/>
          </a:prstGeom>
        </p:spPr>
        <p:txBody>
          <a:bodyPr wrap="square">
            <a:spAutoFit/>
          </a:bodyPr>
          <a:lstStyle/>
          <a:p>
            <a:r>
              <a:rPr lang="id-ID" sz="3600" dirty="0">
                <a:solidFill>
                  <a:srgbClr val="FFC000"/>
                </a:solidFill>
                <a:latin typeface="Franklin Gothic Medium" panose="020B0603020102020204" pitchFamily="34" charset="0"/>
              </a:rPr>
              <a:t>FORMULIR REKAMAN:</a:t>
            </a:r>
            <a:br>
              <a:rPr lang="id-ID" sz="3600" dirty="0">
                <a:solidFill>
                  <a:srgbClr val="FFC000"/>
                </a:solidFill>
                <a:latin typeface="Franklin Gothic Medium" panose="020B0603020102020204" pitchFamily="34" charset="0"/>
              </a:rPr>
            </a:br>
            <a:r>
              <a:rPr lang="id-ID" sz="2000" dirty="0">
                <a:solidFill>
                  <a:srgbClr val="000000"/>
                </a:solidFill>
                <a:latin typeface="Franklin Gothic Book" panose="020B0503020102020204" pitchFamily="34" charset="0"/>
              </a:rPr>
              <a:t>Rekaman formulir merupakan catatan-catatan, file-file, standar teknis, gambaran-gambaran dan spesifikasi-spesifikasi pengujian berupa rekaman hasil kerja dari prosedur atau instruksi kerja</a:t>
            </a:r>
            <a:br>
              <a:rPr lang="id-ID" sz="3600" dirty="0">
                <a:solidFill>
                  <a:srgbClr val="FFC000"/>
                </a:solidFill>
                <a:latin typeface="Franklin Gothic Medium" panose="020B0603020102020204" pitchFamily="34" charset="0"/>
              </a:rPr>
            </a:br>
            <a:endParaRPr lang="id-ID" dirty="0"/>
          </a:p>
        </p:txBody>
      </p:sp>
      <p:grpSp>
        <p:nvGrpSpPr>
          <p:cNvPr id="7" name="Group 6">
            <a:extLst>
              <a:ext uri="{FF2B5EF4-FFF2-40B4-BE49-F238E27FC236}">
                <a16:creationId xmlns:a16="http://schemas.microsoft.com/office/drawing/2014/main" id="{9442813D-DEFC-432B-ABB9-40FFB9E7CE38}"/>
              </a:ext>
            </a:extLst>
          </p:cNvPr>
          <p:cNvGrpSpPr/>
          <p:nvPr/>
        </p:nvGrpSpPr>
        <p:grpSpPr>
          <a:xfrm>
            <a:off x="539552" y="3933056"/>
            <a:ext cx="8208911" cy="2285526"/>
            <a:chOff x="414673" y="4159742"/>
            <a:chExt cx="8534927" cy="2121024"/>
          </a:xfrm>
        </p:grpSpPr>
        <p:pic>
          <p:nvPicPr>
            <p:cNvPr id="10" name="Picture 9">
              <a:extLst>
                <a:ext uri="{FF2B5EF4-FFF2-40B4-BE49-F238E27FC236}">
                  <a16:creationId xmlns:a16="http://schemas.microsoft.com/office/drawing/2014/main" id="{A581D41E-C02E-4951-98B6-CFE1E5BCA003}"/>
                </a:ext>
              </a:extLst>
            </p:cNvPr>
            <p:cNvPicPr>
              <a:picLocks noChangeAspect="1"/>
            </p:cNvPicPr>
            <p:nvPr/>
          </p:nvPicPr>
          <p:blipFill rotWithShape="1">
            <a:blip r:embed="rId6">
              <a:extLst>
                <a:ext uri="{28A0092B-C50C-407E-A947-70E740481C1C}">
                  <a14:useLocalDpi xmlns:a14="http://schemas.microsoft.com/office/drawing/2010/main" val="0"/>
                </a:ext>
              </a:extLst>
            </a:blip>
            <a:srcRect l="15831" r="15831"/>
            <a:stretch/>
          </p:blipFill>
          <p:spPr>
            <a:xfrm>
              <a:off x="414673" y="4413332"/>
              <a:ext cx="2188629" cy="1866740"/>
            </a:xfrm>
            <a:prstGeom prst="rect">
              <a:avLst/>
            </a:prstGeom>
          </p:spPr>
        </p:pic>
        <p:pic>
          <p:nvPicPr>
            <p:cNvPr id="11" name="Picture 10">
              <a:extLst>
                <a:ext uri="{FF2B5EF4-FFF2-40B4-BE49-F238E27FC236}">
                  <a16:creationId xmlns:a16="http://schemas.microsoft.com/office/drawing/2014/main" id="{8AA27800-B881-4E4D-8881-5D4DCFCDC4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9937" y="4159742"/>
              <a:ext cx="3084124" cy="2121024"/>
            </a:xfrm>
            <a:prstGeom prst="rect">
              <a:avLst/>
            </a:prstGeom>
            <a:ln>
              <a:noFill/>
            </a:ln>
            <a:effectLst>
              <a:softEdge rad="112500"/>
            </a:effectLst>
          </p:spPr>
        </p:pic>
        <p:pic>
          <p:nvPicPr>
            <p:cNvPr id="12" name="Picture 11">
              <a:extLst>
                <a:ext uri="{FF2B5EF4-FFF2-40B4-BE49-F238E27FC236}">
                  <a16:creationId xmlns:a16="http://schemas.microsoft.com/office/drawing/2014/main" id="{C1709EF7-BB20-44EC-939B-2A358A5563A5}"/>
                </a:ext>
              </a:extLst>
            </p:cNvPr>
            <p:cNvPicPr>
              <a:picLocks noChangeAspect="1"/>
            </p:cNvPicPr>
            <p:nvPr/>
          </p:nvPicPr>
          <p:blipFill rotWithShape="1">
            <a:blip r:embed="rId8">
              <a:extLst>
                <a:ext uri="{28A0092B-C50C-407E-A947-70E740481C1C}">
                  <a14:useLocalDpi xmlns:a14="http://schemas.microsoft.com/office/drawing/2010/main" val="0"/>
                </a:ext>
              </a:extLst>
            </a:blip>
            <a:srcRect l="19603" r="20964"/>
            <a:stretch/>
          </p:blipFill>
          <p:spPr>
            <a:xfrm>
              <a:off x="6444208" y="4500934"/>
              <a:ext cx="2505392" cy="1779832"/>
            </a:xfrm>
            <a:prstGeom prst="rect">
              <a:avLst/>
            </a:prstGeom>
          </p:spPr>
        </p:pic>
      </p:grpSp>
    </p:spTree>
    <p:extLst>
      <p:ext uri="{BB962C8B-B14F-4D97-AF65-F5344CB8AC3E}">
        <p14:creationId xmlns:p14="http://schemas.microsoft.com/office/powerpoint/2010/main" val="92116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AF8D7A3E-BFEF-45B1-A464-06BFB951B6E8}"/>
              </a:ext>
            </a:extLst>
          </p:cNvPr>
          <p:cNvSpPr txBox="1"/>
          <p:nvPr/>
        </p:nvSpPr>
        <p:spPr>
          <a:xfrm>
            <a:off x="2411760" y="278358"/>
            <a:ext cx="5976664" cy="553998"/>
          </a:xfrm>
          <a:prstGeom prst="rect">
            <a:avLst/>
          </a:prstGeom>
          <a:noFill/>
        </p:spPr>
        <p:txBody>
          <a:bodyPr wrap="square" rtlCol="0">
            <a:spAutoFit/>
          </a:bodyPr>
          <a:lstStyle/>
          <a:p>
            <a:r>
              <a:rPr lang="id-ID" sz="3000" b="1" dirty="0">
                <a:solidFill>
                  <a:srgbClr val="00B050"/>
                </a:solidFill>
              </a:rPr>
              <a:t>KLASIFIKASI LABORATORIUM</a:t>
            </a:r>
          </a:p>
        </p:txBody>
      </p:sp>
      <p:graphicFrame>
        <p:nvGraphicFramePr>
          <p:cNvPr id="3" name="Table 3">
            <a:extLst>
              <a:ext uri="{FF2B5EF4-FFF2-40B4-BE49-F238E27FC236}">
                <a16:creationId xmlns:a16="http://schemas.microsoft.com/office/drawing/2014/main" id="{C0A9CF5C-0CFB-40F7-9156-5BA128336475}"/>
              </a:ext>
            </a:extLst>
          </p:cNvPr>
          <p:cNvGraphicFramePr>
            <a:graphicFrameLocks noGrp="1"/>
          </p:cNvGraphicFramePr>
          <p:nvPr>
            <p:extLst>
              <p:ext uri="{D42A27DB-BD31-4B8C-83A1-F6EECF244321}">
                <p14:modId xmlns:p14="http://schemas.microsoft.com/office/powerpoint/2010/main" val="1145547677"/>
              </p:ext>
            </p:extLst>
          </p:nvPr>
        </p:nvGraphicFramePr>
        <p:xfrm>
          <a:off x="215769" y="1109407"/>
          <a:ext cx="8712460" cy="4959196"/>
        </p:xfrm>
        <a:graphic>
          <a:graphicData uri="http://schemas.openxmlformats.org/drawingml/2006/table">
            <a:tbl>
              <a:tblPr firstRow="1" bandRow="1">
                <a:tableStyleId>{5C22544A-7EE6-4342-B048-85BDC9FD1C3A}</a:tableStyleId>
              </a:tblPr>
              <a:tblGrid>
                <a:gridCol w="1742492">
                  <a:extLst>
                    <a:ext uri="{9D8B030D-6E8A-4147-A177-3AD203B41FA5}">
                      <a16:colId xmlns:a16="http://schemas.microsoft.com/office/drawing/2014/main" val="281736393"/>
                    </a:ext>
                  </a:extLst>
                </a:gridCol>
                <a:gridCol w="1742492">
                  <a:extLst>
                    <a:ext uri="{9D8B030D-6E8A-4147-A177-3AD203B41FA5}">
                      <a16:colId xmlns:a16="http://schemas.microsoft.com/office/drawing/2014/main" val="2241467840"/>
                    </a:ext>
                  </a:extLst>
                </a:gridCol>
                <a:gridCol w="1742492">
                  <a:extLst>
                    <a:ext uri="{9D8B030D-6E8A-4147-A177-3AD203B41FA5}">
                      <a16:colId xmlns:a16="http://schemas.microsoft.com/office/drawing/2014/main" val="1820355870"/>
                    </a:ext>
                  </a:extLst>
                </a:gridCol>
                <a:gridCol w="1742492">
                  <a:extLst>
                    <a:ext uri="{9D8B030D-6E8A-4147-A177-3AD203B41FA5}">
                      <a16:colId xmlns:a16="http://schemas.microsoft.com/office/drawing/2014/main" val="2370816736"/>
                    </a:ext>
                  </a:extLst>
                </a:gridCol>
                <a:gridCol w="1742492">
                  <a:extLst>
                    <a:ext uri="{9D8B030D-6E8A-4147-A177-3AD203B41FA5}">
                      <a16:colId xmlns:a16="http://schemas.microsoft.com/office/drawing/2014/main" val="2478845017"/>
                    </a:ext>
                  </a:extLst>
                </a:gridCol>
              </a:tblGrid>
              <a:tr h="735162">
                <a:tc rowSpan="2">
                  <a:txBody>
                    <a:bodyPr/>
                    <a:lstStyle/>
                    <a:p>
                      <a:pPr algn="ctr"/>
                      <a:r>
                        <a:rPr lang="id-ID" dirty="0">
                          <a:solidFill>
                            <a:schemeClr val="tx1"/>
                          </a:solidFill>
                        </a:rPr>
                        <a:t>INDIKATOR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algn="ctr"/>
                      <a:r>
                        <a:rPr lang="id-ID" dirty="0">
                          <a:solidFill>
                            <a:schemeClr val="tx1"/>
                          </a:solidFill>
                        </a:rPr>
                        <a:t>TIPE LABORATOIUM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2683953549"/>
                  </a:ext>
                </a:extLst>
              </a:tr>
              <a:tr h="735162">
                <a:tc vMerge="1">
                  <a:txBody>
                    <a:bodyPr/>
                    <a:lstStyle/>
                    <a:p>
                      <a:endParaRPr lang="id-ID" dirty="0"/>
                    </a:p>
                  </a:txBody>
                  <a:tcPr/>
                </a:tc>
                <a:tc>
                  <a:txBody>
                    <a:bodyPr/>
                    <a:lstStyle/>
                    <a:p>
                      <a:pPr algn="ctr"/>
                      <a:r>
                        <a:rPr lang="id-ID"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id-ID" dirty="0">
                          <a:solidFill>
                            <a:schemeClr val="tx1"/>
                          </a:solidFill>
                        </a:rPr>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id-ID" dirty="0">
                          <a:solidFill>
                            <a:schemeClr val="tx1"/>
                          </a:solidFill>
                        </a:rPr>
                        <a:t>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id-ID" dirty="0">
                          <a:solidFill>
                            <a:schemeClr val="tx1"/>
                          </a:solidFill>
                        </a:rPr>
                        <a:t>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729280174"/>
                  </a:ext>
                </a:extLst>
              </a:tr>
              <a:tr h="872218">
                <a:tc>
                  <a:txBody>
                    <a:bodyPr/>
                    <a:lstStyle/>
                    <a:p>
                      <a:r>
                        <a:rPr lang="id-ID" sz="1500" dirty="0"/>
                        <a:t>Jenis Lab</a:t>
                      </a:r>
                    </a:p>
                    <a:p>
                      <a:r>
                        <a:rPr lang="id-ID" sz="1500" dirty="0"/>
                        <a:t>Kedudukan</a:t>
                      </a:r>
                    </a:p>
                  </a:txBody>
                  <a:tcP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r>
                        <a:rPr lang="id-ID" sz="1500" dirty="0"/>
                        <a:t>Lab. Ilmu Dasar</a:t>
                      </a:r>
                    </a:p>
                    <a:p>
                      <a:r>
                        <a:rPr lang="id-ID" sz="1500" dirty="0"/>
                        <a:t>Ada di Sekolah</a:t>
                      </a:r>
                    </a:p>
                  </a:txBody>
                  <a:tcP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r>
                        <a:rPr lang="id-ID" sz="1500" dirty="0"/>
                        <a:t>Lab. Ilmu Dasar</a:t>
                      </a:r>
                    </a:p>
                    <a:p>
                      <a:r>
                        <a:rPr lang="id-ID" sz="1500" dirty="0"/>
                        <a:t>Ada di PT Tingkat I</a:t>
                      </a:r>
                    </a:p>
                  </a:txBody>
                  <a:tcP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r>
                        <a:rPr lang="id-ID" sz="1500" dirty="0"/>
                        <a:t>Lab. Bidang Keilmuwan</a:t>
                      </a:r>
                    </a:p>
                    <a:p>
                      <a:r>
                        <a:rPr lang="id-ID" sz="1500" dirty="0"/>
                        <a:t>Ada di Jurusan</a:t>
                      </a:r>
                    </a:p>
                  </a:txBody>
                  <a:tcP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r>
                        <a:rPr lang="id-ID" sz="1500" dirty="0"/>
                        <a:t>Lab. Terpadu</a:t>
                      </a:r>
                    </a:p>
                    <a:p>
                      <a:r>
                        <a:rPr lang="id-ID" sz="1500" dirty="0"/>
                        <a:t>Ada di Fakultas/Univ</a:t>
                      </a:r>
                    </a:p>
                  </a:txBody>
                  <a:tcP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459254120"/>
                  </a:ext>
                </a:extLst>
              </a:tr>
              <a:tr h="872218">
                <a:tc>
                  <a:txBody>
                    <a:bodyPr/>
                    <a:lstStyle/>
                    <a:p>
                      <a:r>
                        <a:rPr lang="id-ID" sz="1500" dirty="0"/>
                        <a:t>Fungsi Utama</a:t>
                      </a:r>
                    </a:p>
                  </a:txBody>
                  <a:tcPr>
                    <a:solidFill>
                      <a:schemeClr val="accent5">
                        <a:lumMod val="60000"/>
                        <a:lumOff val="40000"/>
                      </a:schemeClr>
                    </a:solidFill>
                  </a:tcPr>
                </a:tc>
                <a:tc>
                  <a:txBody>
                    <a:bodyPr/>
                    <a:lstStyle/>
                    <a:p>
                      <a:r>
                        <a:rPr lang="id-ID" sz="1500" dirty="0"/>
                        <a:t>Praktikum</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500" dirty="0"/>
                        <a:t>Praktikum</a:t>
                      </a:r>
                    </a:p>
                    <a:p>
                      <a:endParaRPr lang="id-ID" sz="1500" dirty="0"/>
                    </a:p>
                  </a:txBody>
                  <a:tcPr>
                    <a:solidFill>
                      <a:schemeClr val="accent5">
                        <a:lumMod val="60000"/>
                        <a:lumOff val="40000"/>
                      </a:schemeClr>
                    </a:solidFill>
                  </a:tcPr>
                </a:tc>
                <a:tc>
                  <a:txBody>
                    <a:bodyPr/>
                    <a:lstStyle/>
                    <a:p>
                      <a:r>
                        <a:rPr lang="id-ID" sz="1500" dirty="0"/>
                        <a:t>Praktikum</a:t>
                      </a:r>
                    </a:p>
                    <a:p>
                      <a:r>
                        <a:rPr lang="id-ID" sz="1500" dirty="0"/>
                        <a:t>Penelitian (Mhs, Dosen)</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500" dirty="0"/>
                        <a:t>Penelitian (Mhs, Dosen)</a:t>
                      </a:r>
                    </a:p>
                    <a:p>
                      <a:endParaRPr lang="id-ID" sz="1500" dirty="0"/>
                    </a:p>
                  </a:txBody>
                  <a:tcPr>
                    <a:solidFill>
                      <a:schemeClr val="accent5">
                        <a:lumMod val="60000"/>
                        <a:lumOff val="40000"/>
                      </a:schemeClr>
                    </a:solidFill>
                  </a:tcPr>
                </a:tc>
                <a:extLst>
                  <a:ext uri="{0D108BD9-81ED-4DB2-BD59-A6C34878D82A}">
                    <a16:rowId xmlns:a16="http://schemas.microsoft.com/office/drawing/2014/main" val="4112596855"/>
                  </a:ext>
                </a:extLst>
              </a:tr>
              <a:tr h="872218">
                <a:tc>
                  <a:txBody>
                    <a:bodyPr/>
                    <a:lstStyle/>
                    <a:p>
                      <a:r>
                        <a:rPr lang="id-ID" sz="1500" dirty="0"/>
                        <a:t>Peralatan</a:t>
                      </a:r>
                    </a:p>
                  </a:txBody>
                  <a:tcPr>
                    <a:solidFill>
                      <a:schemeClr val="accent2">
                        <a:lumMod val="60000"/>
                        <a:lumOff val="40000"/>
                      </a:schemeClr>
                    </a:solidFill>
                  </a:tcPr>
                </a:tc>
                <a:tc>
                  <a:txBody>
                    <a:bodyPr/>
                    <a:lstStyle/>
                    <a:p>
                      <a:r>
                        <a:rPr lang="id-ID" sz="1500" dirty="0"/>
                        <a:t>Kategori I</a:t>
                      </a:r>
                    </a:p>
                    <a:p>
                      <a:r>
                        <a:rPr lang="id-ID" sz="1500" dirty="0"/>
                        <a:t>Kategori II</a:t>
                      </a:r>
                    </a:p>
                    <a:p>
                      <a:r>
                        <a:rPr lang="id-ID" sz="1500" dirty="0"/>
                        <a:t>Kategori III</a:t>
                      </a:r>
                    </a:p>
                  </a:txBody>
                  <a:tcPr>
                    <a:solidFill>
                      <a:schemeClr val="accent2">
                        <a:lumMod val="60000"/>
                        <a:lumOff val="40000"/>
                      </a:schemeClr>
                    </a:solidFill>
                  </a:tcPr>
                </a:tc>
                <a:tc>
                  <a:txBody>
                    <a:bodyPr/>
                    <a:lstStyle/>
                    <a:p>
                      <a:r>
                        <a:rPr lang="id-ID" sz="1500" dirty="0"/>
                        <a:t>Kategori I</a:t>
                      </a:r>
                    </a:p>
                    <a:p>
                      <a:r>
                        <a:rPr lang="id-ID" sz="1500" dirty="0"/>
                        <a:t>Kategori II</a:t>
                      </a:r>
                    </a:p>
                    <a:p>
                      <a:r>
                        <a:rPr lang="id-ID" sz="1500" dirty="0"/>
                        <a:t>Kategori III</a:t>
                      </a:r>
                    </a:p>
                  </a:txBody>
                  <a:tcPr>
                    <a:solidFill>
                      <a:schemeClr val="accent2">
                        <a:lumMod val="60000"/>
                        <a:lumOff val="40000"/>
                      </a:schemeClr>
                    </a:solidFill>
                  </a:tcPr>
                </a:tc>
                <a:tc>
                  <a:txBody>
                    <a:bodyPr/>
                    <a:lstStyle/>
                    <a:p>
                      <a:r>
                        <a:rPr lang="id-ID" sz="1500" dirty="0"/>
                        <a:t>Kategori I</a:t>
                      </a:r>
                    </a:p>
                    <a:p>
                      <a:r>
                        <a:rPr lang="id-ID" sz="1500" dirty="0"/>
                        <a:t>Kategori II</a:t>
                      </a:r>
                    </a:p>
                    <a:p>
                      <a:r>
                        <a:rPr lang="id-ID" sz="1500" dirty="0"/>
                        <a:t>Kategori III</a:t>
                      </a:r>
                    </a:p>
                  </a:txBody>
                  <a:tcPr>
                    <a:solidFill>
                      <a:schemeClr val="accent2">
                        <a:lumMod val="60000"/>
                        <a:lumOff val="40000"/>
                      </a:schemeClr>
                    </a:solidFill>
                  </a:tcPr>
                </a:tc>
                <a:tc>
                  <a:txBody>
                    <a:bodyPr/>
                    <a:lstStyle/>
                    <a:p>
                      <a:r>
                        <a:rPr lang="id-ID" sz="1500" dirty="0"/>
                        <a:t>Kategori I</a:t>
                      </a:r>
                    </a:p>
                    <a:p>
                      <a:r>
                        <a:rPr lang="id-ID" sz="1500" dirty="0"/>
                        <a:t>Kategori II</a:t>
                      </a:r>
                    </a:p>
                    <a:p>
                      <a:r>
                        <a:rPr lang="id-ID" sz="1500" dirty="0"/>
                        <a:t>Kategori III</a:t>
                      </a:r>
                    </a:p>
                  </a:txBody>
                  <a:tcPr>
                    <a:solidFill>
                      <a:schemeClr val="accent2">
                        <a:lumMod val="60000"/>
                        <a:lumOff val="40000"/>
                      </a:schemeClr>
                    </a:solidFill>
                  </a:tcPr>
                </a:tc>
                <a:extLst>
                  <a:ext uri="{0D108BD9-81ED-4DB2-BD59-A6C34878D82A}">
                    <a16:rowId xmlns:a16="http://schemas.microsoft.com/office/drawing/2014/main" val="978484782"/>
                  </a:ext>
                </a:extLst>
              </a:tr>
              <a:tr h="872218">
                <a:tc>
                  <a:txBody>
                    <a:bodyPr/>
                    <a:lstStyle/>
                    <a:p>
                      <a:r>
                        <a:rPr lang="id-ID" sz="1500" dirty="0"/>
                        <a:t>Bahan</a:t>
                      </a:r>
                    </a:p>
                  </a:txBody>
                  <a:tcPr>
                    <a:solidFill>
                      <a:srgbClr val="FFC000"/>
                    </a:solidFill>
                  </a:tcPr>
                </a:tc>
                <a:tc>
                  <a:txBody>
                    <a:bodyPr/>
                    <a:lstStyle/>
                    <a:p>
                      <a:r>
                        <a:rPr lang="id-ID" sz="1500" dirty="0"/>
                        <a:t>Bahan Umum</a:t>
                      </a:r>
                    </a:p>
                    <a:p>
                      <a:r>
                        <a:rPr lang="id-ID" sz="1500" dirty="0"/>
                        <a:t>Bahan Khusus</a:t>
                      </a:r>
                    </a:p>
                  </a:txBody>
                  <a:tcPr>
                    <a:solidFill>
                      <a:srgbClr val="FFC000"/>
                    </a:solidFill>
                  </a:tcPr>
                </a:tc>
                <a:tc>
                  <a:txBody>
                    <a:bodyPr/>
                    <a:lstStyle/>
                    <a:p>
                      <a:r>
                        <a:rPr lang="id-ID" sz="1500" dirty="0"/>
                        <a:t>Bahan Umum</a:t>
                      </a:r>
                    </a:p>
                    <a:p>
                      <a:r>
                        <a:rPr lang="id-ID" sz="1500" dirty="0"/>
                        <a:t>Bahan Khusus</a:t>
                      </a:r>
                    </a:p>
                  </a:txBody>
                  <a:tcPr>
                    <a:solidFill>
                      <a:srgbClr val="FFC000"/>
                    </a:solidFill>
                  </a:tcPr>
                </a:tc>
                <a:tc>
                  <a:txBody>
                    <a:bodyPr/>
                    <a:lstStyle/>
                    <a:p>
                      <a:r>
                        <a:rPr lang="id-ID" sz="1500" dirty="0"/>
                        <a:t>Bahan Umum</a:t>
                      </a:r>
                    </a:p>
                    <a:p>
                      <a:r>
                        <a:rPr lang="id-ID" sz="1500" dirty="0"/>
                        <a:t>Bahan Khusus</a:t>
                      </a:r>
                    </a:p>
                  </a:txBody>
                  <a:tcPr>
                    <a:solidFill>
                      <a:srgbClr val="FFC000"/>
                    </a:solidFill>
                  </a:tcPr>
                </a:tc>
                <a:tc>
                  <a:txBody>
                    <a:bodyPr/>
                    <a:lstStyle/>
                    <a:p>
                      <a:r>
                        <a:rPr lang="id-ID" sz="1500" dirty="0"/>
                        <a:t>Bahan Umum</a:t>
                      </a:r>
                    </a:p>
                    <a:p>
                      <a:r>
                        <a:rPr lang="id-ID" sz="1500" dirty="0"/>
                        <a:t>Bahan Khusus</a:t>
                      </a:r>
                    </a:p>
                  </a:txBody>
                  <a:tcPr>
                    <a:solidFill>
                      <a:srgbClr val="FFC000"/>
                    </a:solidFill>
                  </a:tcPr>
                </a:tc>
                <a:extLst>
                  <a:ext uri="{0D108BD9-81ED-4DB2-BD59-A6C34878D82A}">
                    <a16:rowId xmlns:a16="http://schemas.microsoft.com/office/drawing/2014/main" val="2607838492"/>
                  </a:ext>
                </a:extLst>
              </a:tr>
            </a:tbl>
          </a:graphicData>
        </a:graphic>
      </p:graphicFrame>
    </p:spTree>
    <p:extLst>
      <p:ext uri="{BB962C8B-B14F-4D97-AF65-F5344CB8AC3E}">
        <p14:creationId xmlns:p14="http://schemas.microsoft.com/office/powerpoint/2010/main" val="3265474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2" name="Picture 1">
            <a:extLst>
              <a:ext uri="{FF2B5EF4-FFF2-40B4-BE49-F238E27FC236}">
                <a16:creationId xmlns:a16="http://schemas.microsoft.com/office/drawing/2014/main" id="{0FFC21A8-E68B-456E-8124-B4287CC2364D}"/>
              </a:ext>
            </a:extLst>
          </p:cNvPr>
          <p:cNvPicPr>
            <a:picLocks noChangeAspect="1"/>
          </p:cNvPicPr>
          <p:nvPr/>
        </p:nvPicPr>
        <p:blipFill rotWithShape="1">
          <a:blip r:embed="rId6"/>
          <a:srcRect l="58662" t="31791" r="5901" b="28883"/>
          <a:stretch/>
        </p:blipFill>
        <p:spPr>
          <a:xfrm>
            <a:off x="683567" y="1279166"/>
            <a:ext cx="7776864" cy="4670113"/>
          </a:xfrm>
          <a:prstGeom prst="rect">
            <a:avLst/>
          </a:prstGeom>
        </p:spPr>
      </p:pic>
    </p:spTree>
    <p:extLst>
      <p:ext uri="{BB962C8B-B14F-4D97-AF65-F5344CB8AC3E}">
        <p14:creationId xmlns:p14="http://schemas.microsoft.com/office/powerpoint/2010/main" val="50512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11" name="Picture 10">
            <a:extLst>
              <a:ext uri="{FF2B5EF4-FFF2-40B4-BE49-F238E27FC236}">
                <a16:creationId xmlns:a16="http://schemas.microsoft.com/office/drawing/2014/main" id="{39BE302C-5B85-43F9-896E-004E470FD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1144" y="5111523"/>
            <a:ext cx="2052856" cy="1149599"/>
          </a:xfrm>
          <a:prstGeom prst="rect">
            <a:avLst/>
          </a:prstGeom>
        </p:spPr>
      </p:pic>
      <p:pic>
        <p:nvPicPr>
          <p:cNvPr id="2" name="Picture 1">
            <a:extLst>
              <a:ext uri="{FF2B5EF4-FFF2-40B4-BE49-F238E27FC236}">
                <a16:creationId xmlns:a16="http://schemas.microsoft.com/office/drawing/2014/main" id="{CB92A32D-9F42-4B53-82E4-A45AE2B98174}"/>
              </a:ext>
            </a:extLst>
          </p:cNvPr>
          <p:cNvPicPr>
            <a:picLocks noChangeAspect="1"/>
          </p:cNvPicPr>
          <p:nvPr/>
        </p:nvPicPr>
        <p:blipFill rotWithShape="1">
          <a:blip r:embed="rId7"/>
          <a:srcRect l="57875" t="30390" r="9050" b="26189"/>
          <a:stretch/>
        </p:blipFill>
        <p:spPr>
          <a:xfrm>
            <a:off x="683568" y="1412776"/>
            <a:ext cx="6146229" cy="4536504"/>
          </a:xfrm>
          <a:prstGeom prst="rect">
            <a:avLst/>
          </a:prstGeom>
        </p:spPr>
      </p:pic>
    </p:spTree>
    <p:extLst>
      <p:ext uri="{BB962C8B-B14F-4D97-AF65-F5344CB8AC3E}">
        <p14:creationId xmlns:p14="http://schemas.microsoft.com/office/powerpoint/2010/main" val="3607403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2" name="Picture 1">
            <a:extLst>
              <a:ext uri="{FF2B5EF4-FFF2-40B4-BE49-F238E27FC236}">
                <a16:creationId xmlns:a16="http://schemas.microsoft.com/office/drawing/2014/main" id="{F2BF825B-FDA7-47DB-848F-037B431C60E2}"/>
              </a:ext>
            </a:extLst>
          </p:cNvPr>
          <p:cNvPicPr>
            <a:picLocks noChangeAspect="1"/>
          </p:cNvPicPr>
          <p:nvPr/>
        </p:nvPicPr>
        <p:blipFill rotWithShape="1">
          <a:blip r:embed="rId6"/>
          <a:srcRect l="57087" t="30390" r="5113" b="23388"/>
          <a:stretch/>
        </p:blipFill>
        <p:spPr>
          <a:xfrm>
            <a:off x="899591" y="1155907"/>
            <a:ext cx="7344816" cy="5049563"/>
          </a:xfrm>
          <a:prstGeom prst="rect">
            <a:avLst/>
          </a:prstGeom>
        </p:spPr>
      </p:pic>
    </p:spTree>
    <p:extLst>
      <p:ext uri="{BB962C8B-B14F-4D97-AF65-F5344CB8AC3E}">
        <p14:creationId xmlns:p14="http://schemas.microsoft.com/office/powerpoint/2010/main" val="3514853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2" name="Picture 1">
            <a:extLst>
              <a:ext uri="{FF2B5EF4-FFF2-40B4-BE49-F238E27FC236}">
                <a16:creationId xmlns:a16="http://schemas.microsoft.com/office/drawing/2014/main" id="{8BBE002C-8D1D-43F3-80EF-8633C6C755C2}"/>
              </a:ext>
            </a:extLst>
          </p:cNvPr>
          <p:cNvPicPr>
            <a:picLocks noChangeAspect="1"/>
          </p:cNvPicPr>
          <p:nvPr/>
        </p:nvPicPr>
        <p:blipFill rotWithShape="1">
          <a:blip r:embed="rId6"/>
          <a:srcRect l="56300" t="31791" r="6688" b="26189"/>
          <a:stretch/>
        </p:blipFill>
        <p:spPr>
          <a:xfrm>
            <a:off x="755576" y="1341469"/>
            <a:ext cx="7632848" cy="4872033"/>
          </a:xfrm>
          <a:prstGeom prst="rect">
            <a:avLst/>
          </a:prstGeom>
        </p:spPr>
      </p:pic>
    </p:spTree>
    <p:extLst>
      <p:ext uri="{BB962C8B-B14F-4D97-AF65-F5344CB8AC3E}">
        <p14:creationId xmlns:p14="http://schemas.microsoft.com/office/powerpoint/2010/main" val="1136404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3" name="Picture 2">
            <a:extLst>
              <a:ext uri="{FF2B5EF4-FFF2-40B4-BE49-F238E27FC236}">
                <a16:creationId xmlns:a16="http://schemas.microsoft.com/office/drawing/2014/main" id="{5360C8E9-073B-427B-AFA5-F45EF8D7CB41}"/>
              </a:ext>
            </a:extLst>
          </p:cNvPr>
          <p:cNvPicPr>
            <a:picLocks noChangeAspect="1"/>
          </p:cNvPicPr>
          <p:nvPr/>
        </p:nvPicPr>
        <p:blipFill rotWithShape="1">
          <a:blip r:embed="rId6"/>
          <a:srcRect l="56300" t="33191" r="7476" b="28883"/>
          <a:stretch/>
        </p:blipFill>
        <p:spPr>
          <a:xfrm>
            <a:off x="647563" y="1412776"/>
            <a:ext cx="7848872" cy="4620041"/>
          </a:xfrm>
          <a:prstGeom prst="rect">
            <a:avLst/>
          </a:prstGeom>
        </p:spPr>
      </p:pic>
    </p:spTree>
    <p:extLst>
      <p:ext uri="{BB962C8B-B14F-4D97-AF65-F5344CB8AC3E}">
        <p14:creationId xmlns:p14="http://schemas.microsoft.com/office/powerpoint/2010/main" val="2079890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11" name="Picture 10">
            <a:extLst>
              <a:ext uri="{FF2B5EF4-FFF2-40B4-BE49-F238E27FC236}">
                <a16:creationId xmlns:a16="http://schemas.microsoft.com/office/drawing/2014/main" id="{39BE302C-5B85-43F9-896E-004E470FD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1144" y="5111523"/>
            <a:ext cx="2052856" cy="1149599"/>
          </a:xfrm>
          <a:prstGeom prst="rect">
            <a:avLst/>
          </a:prstGeom>
        </p:spPr>
      </p:pic>
      <p:pic>
        <p:nvPicPr>
          <p:cNvPr id="2" name="Picture 1">
            <a:extLst>
              <a:ext uri="{FF2B5EF4-FFF2-40B4-BE49-F238E27FC236}">
                <a16:creationId xmlns:a16="http://schemas.microsoft.com/office/drawing/2014/main" id="{B554D2BB-8874-4B39-963E-2B52AEB50191}"/>
              </a:ext>
            </a:extLst>
          </p:cNvPr>
          <p:cNvPicPr>
            <a:picLocks noChangeAspect="1"/>
          </p:cNvPicPr>
          <p:nvPr/>
        </p:nvPicPr>
        <p:blipFill rotWithShape="1">
          <a:blip r:embed="rId7"/>
          <a:srcRect l="57902" t="33192" r="9024" b="37394"/>
          <a:stretch/>
        </p:blipFill>
        <p:spPr>
          <a:xfrm>
            <a:off x="723034" y="1574913"/>
            <a:ext cx="6873302" cy="3536610"/>
          </a:xfrm>
          <a:prstGeom prst="rect">
            <a:avLst/>
          </a:prstGeom>
        </p:spPr>
      </p:pic>
    </p:spTree>
    <p:extLst>
      <p:ext uri="{BB962C8B-B14F-4D97-AF65-F5344CB8AC3E}">
        <p14:creationId xmlns:p14="http://schemas.microsoft.com/office/powerpoint/2010/main" val="3914152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11" name="Picture 10">
            <a:extLst>
              <a:ext uri="{FF2B5EF4-FFF2-40B4-BE49-F238E27FC236}">
                <a16:creationId xmlns:a16="http://schemas.microsoft.com/office/drawing/2014/main" id="{39BE302C-5B85-43F9-896E-004E470FD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1144" y="5111523"/>
            <a:ext cx="2052856" cy="1149599"/>
          </a:xfrm>
          <a:prstGeom prst="rect">
            <a:avLst/>
          </a:prstGeom>
        </p:spPr>
      </p:pic>
      <p:pic>
        <p:nvPicPr>
          <p:cNvPr id="2" name="Picture 1">
            <a:extLst>
              <a:ext uri="{FF2B5EF4-FFF2-40B4-BE49-F238E27FC236}">
                <a16:creationId xmlns:a16="http://schemas.microsoft.com/office/drawing/2014/main" id="{04EA359C-94E4-439C-913B-1E67860415BC}"/>
              </a:ext>
            </a:extLst>
          </p:cNvPr>
          <p:cNvPicPr>
            <a:picLocks noChangeAspect="1"/>
          </p:cNvPicPr>
          <p:nvPr/>
        </p:nvPicPr>
        <p:blipFill rotWithShape="1">
          <a:blip r:embed="rId7"/>
          <a:srcRect l="57875" t="31791" r="7475" b="24788"/>
          <a:stretch/>
        </p:blipFill>
        <p:spPr>
          <a:xfrm>
            <a:off x="971599" y="1345660"/>
            <a:ext cx="6328913" cy="4058875"/>
          </a:xfrm>
          <a:prstGeom prst="rect">
            <a:avLst/>
          </a:prstGeom>
        </p:spPr>
      </p:pic>
    </p:spTree>
    <p:extLst>
      <p:ext uri="{BB962C8B-B14F-4D97-AF65-F5344CB8AC3E}">
        <p14:creationId xmlns:p14="http://schemas.microsoft.com/office/powerpoint/2010/main" val="2306152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11" name="Picture 10">
            <a:extLst>
              <a:ext uri="{FF2B5EF4-FFF2-40B4-BE49-F238E27FC236}">
                <a16:creationId xmlns:a16="http://schemas.microsoft.com/office/drawing/2014/main" id="{39BE302C-5B85-43F9-896E-004E470FD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1144" y="5111523"/>
            <a:ext cx="2052856" cy="1149599"/>
          </a:xfrm>
          <a:prstGeom prst="rect">
            <a:avLst/>
          </a:prstGeom>
        </p:spPr>
      </p:pic>
      <p:pic>
        <p:nvPicPr>
          <p:cNvPr id="2" name="Picture 1">
            <a:extLst>
              <a:ext uri="{FF2B5EF4-FFF2-40B4-BE49-F238E27FC236}">
                <a16:creationId xmlns:a16="http://schemas.microsoft.com/office/drawing/2014/main" id="{8FCF786B-934E-4527-A121-00C8BD80D467}"/>
              </a:ext>
            </a:extLst>
          </p:cNvPr>
          <p:cNvPicPr>
            <a:picLocks noChangeAspect="1"/>
          </p:cNvPicPr>
          <p:nvPr/>
        </p:nvPicPr>
        <p:blipFill rotWithShape="1">
          <a:blip r:embed="rId7"/>
          <a:srcRect l="57087" t="34593" r="6689" b="23388"/>
          <a:stretch/>
        </p:blipFill>
        <p:spPr>
          <a:xfrm>
            <a:off x="323528" y="1360618"/>
            <a:ext cx="6614489" cy="4313799"/>
          </a:xfrm>
          <a:prstGeom prst="rect">
            <a:avLst/>
          </a:prstGeom>
        </p:spPr>
      </p:pic>
    </p:spTree>
    <p:extLst>
      <p:ext uri="{BB962C8B-B14F-4D97-AF65-F5344CB8AC3E}">
        <p14:creationId xmlns:p14="http://schemas.microsoft.com/office/powerpoint/2010/main" val="1067417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TWORK\UNISA\BRAND BOOK\CDR\__MASTER TEMPLATE\TEMPLATE PPT\JPG\4.png"/>
          <p:cNvPicPr>
            <a:picLocks noChangeAspect="1" noChangeArrowheads="1"/>
          </p:cNvPicPr>
          <p:nvPr/>
        </p:nvPicPr>
        <p:blipFill>
          <a:blip r:embed="rId3"/>
          <a:srcRect/>
          <a:stretch>
            <a:fillRect/>
          </a:stretch>
        </p:blipFill>
        <p:spPr bwMode="auto">
          <a:xfrm>
            <a:off x="3500145" y="2780928"/>
            <a:ext cx="2071702" cy="2363642"/>
          </a:xfrm>
          <a:prstGeom prst="rect">
            <a:avLst/>
          </a:prstGeom>
          <a:noFill/>
        </p:spPr>
      </p:pic>
      <p:sp>
        <p:nvSpPr>
          <p:cNvPr id="2" name="TextBox 1"/>
          <p:cNvSpPr txBox="1"/>
          <p:nvPr/>
        </p:nvSpPr>
        <p:spPr>
          <a:xfrm>
            <a:off x="1619672" y="1412776"/>
            <a:ext cx="5832648" cy="707886"/>
          </a:xfrm>
          <a:prstGeom prst="rect">
            <a:avLst/>
          </a:prstGeom>
          <a:noFill/>
        </p:spPr>
        <p:txBody>
          <a:bodyPr wrap="square" rtlCol="0">
            <a:spAutoFit/>
          </a:bodyPr>
          <a:lstStyle/>
          <a:p>
            <a:pPr algn="ctr"/>
            <a:r>
              <a:rPr lang="id-ID" sz="4000" b="1" dirty="0">
                <a:latin typeface="Bradley Hand ITC" panose="03070402050302030203" pitchFamily="66" charset="0"/>
              </a:rPr>
              <a:t>TERIMA KASIH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2" name="Picture 1">
            <a:extLst>
              <a:ext uri="{FF2B5EF4-FFF2-40B4-BE49-F238E27FC236}">
                <a16:creationId xmlns:a16="http://schemas.microsoft.com/office/drawing/2014/main" id="{7636311E-E240-4624-B6FC-43C6E9F60BFE}"/>
              </a:ext>
            </a:extLst>
          </p:cNvPr>
          <p:cNvPicPr>
            <a:picLocks noChangeAspect="1"/>
          </p:cNvPicPr>
          <p:nvPr/>
        </p:nvPicPr>
        <p:blipFill rotWithShape="1">
          <a:blip r:embed="rId6"/>
          <a:srcRect l="57598" t="26189" r="8264" b="32292"/>
          <a:stretch/>
        </p:blipFill>
        <p:spPr>
          <a:xfrm>
            <a:off x="827583" y="1140458"/>
            <a:ext cx="7488833" cy="5120664"/>
          </a:xfrm>
          <a:prstGeom prst="rect">
            <a:avLst/>
          </a:prstGeom>
        </p:spPr>
      </p:pic>
    </p:spTree>
    <p:extLst>
      <p:ext uri="{BB962C8B-B14F-4D97-AF65-F5344CB8AC3E}">
        <p14:creationId xmlns:p14="http://schemas.microsoft.com/office/powerpoint/2010/main" val="224773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2" name="Picture 1">
            <a:extLst>
              <a:ext uri="{FF2B5EF4-FFF2-40B4-BE49-F238E27FC236}">
                <a16:creationId xmlns:a16="http://schemas.microsoft.com/office/drawing/2014/main" id="{3B47F253-00A7-4A91-9062-9E1029A8107B}"/>
              </a:ext>
            </a:extLst>
          </p:cNvPr>
          <p:cNvPicPr>
            <a:picLocks noChangeAspect="1"/>
          </p:cNvPicPr>
          <p:nvPr/>
        </p:nvPicPr>
        <p:blipFill rotWithShape="1">
          <a:blip r:embed="rId6"/>
          <a:srcRect l="58829" t="27590" r="6853" b="27648"/>
          <a:stretch/>
        </p:blipFill>
        <p:spPr>
          <a:xfrm>
            <a:off x="1079611" y="1138953"/>
            <a:ext cx="6984777" cy="5122169"/>
          </a:xfrm>
          <a:prstGeom prst="rect">
            <a:avLst/>
          </a:prstGeom>
        </p:spPr>
      </p:pic>
    </p:spTree>
    <p:extLst>
      <p:ext uri="{BB962C8B-B14F-4D97-AF65-F5344CB8AC3E}">
        <p14:creationId xmlns:p14="http://schemas.microsoft.com/office/powerpoint/2010/main" val="321186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AF8D7A3E-BFEF-45B1-A464-06BFB951B6E8}"/>
              </a:ext>
            </a:extLst>
          </p:cNvPr>
          <p:cNvSpPr txBox="1"/>
          <p:nvPr/>
        </p:nvSpPr>
        <p:spPr>
          <a:xfrm>
            <a:off x="2411759" y="278358"/>
            <a:ext cx="6729787" cy="553998"/>
          </a:xfrm>
          <a:prstGeom prst="rect">
            <a:avLst/>
          </a:prstGeom>
          <a:noFill/>
        </p:spPr>
        <p:txBody>
          <a:bodyPr wrap="square" rtlCol="0">
            <a:spAutoFit/>
          </a:bodyPr>
          <a:lstStyle/>
          <a:p>
            <a:r>
              <a:rPr lang="id-ID" sz="3000" b="1" dirty="0">
                <a:solidFill>
                  <a:srgbClr val="00B050"/>
                </a:solidFill>
              </a:rPr>
              <a:t>KLASIFIKASI LABORATORIUM BIOSAFETY</a:t>
            </a:r>
          </a:p>
        </p:txBody>
      </p:sp>
      <p:sp>
        <p:nvSpPr>
          <p:cNvPr id="4" name="TextBox 3">
            <a:extLst>
              <a:ext uri="{FF2B5EF4-FFF2-40B4-BE49-F238E27FC236}">
                <a16:creationId xmlns:a16="http://schemas.microsoft.com/office/drawing/2014/main" id="{7801CC64-27EF-498F-9D90-D04BE046DFD9}"/>
              </a:ext>
            </a:extLst>
          </p:cNvPr>
          <p:cNvSpPr txBox="1"/>
          <p:nvPr/>
        </p:nvSpPr>
        <p:spPr>
          <a:xfrm>
            <a:off x="539552" y="1340768"/>
            <a:ext cx="8280920" cy="4801314"/>
          </a:xfrm>
          <a:prstGeom prst="rect">
            <a:avLst/>
          </a:prstGeom>
          <a:noFill/>
        </p:spPr>
        <p:txBody>
          <a:bodyPr wrap="square" rtlCol="0">
            <a:spAutoFit/>
          </a:bodyPr>
          <a:lstStyle/>
          <a:p>
            <a:pPr marL="285750" indent="-285750">
              <a:buFont typeface="Arial" panose="020B0604020202020204" pitchFamily="34" charset="0"/>
              <a:buChar char="•"/>
            </a:pPr>
            <a:r>
              <a:rPr lang="id-ID" dirty="0"/>
              <a:t>Laboratorium dengan fasilitas </a:t>
            </a:r>
            <a:r>
              <a:rPr lang="id-ID" i="1" dirty="0"/>
              <a:t>Biosafety</a:t>
            </a:r>
            <a:r>
              <a:rPr lang="id-ID" dirty="0"/>
              <a:t> sangat diperlukan untuk mendukung pelaksanaan kegiatan yang melibatkan kelompok mikroorganisme dengan tingkat risiko yang berbeda. </a:t>
            </a:r>
          </a:p>
          <a:p>
            <a:pPr marL="285750" indent="-285750">
              <a:buFont typeface="Arial" panose="020B0604020202020204" pitchFamily="34" charset="0"/>
              <a:buChar char="•"/>
            </a:pPr>
            <a:r>
              <a:rPr lang="id-ID" i="1" dirty="0"/>
              <a:t>Biosafety </a:t>
            </a:r>
            <a:r>
              <a:rPr lang="id-ID" dirty="0"/>
              <a:t>adalah penerapan pengetahuan, teknik, dan peralatan untuk melindungi personalia laboratorium dan lingkungan dari paparan agen yang berpotensi menyebarkan penyakit. </a:t>
            </a:r>
          </a:p>
          <a:p>
            <a:pPr marL="285750" indent="-285750">
              <a:buFont typeface="Arial" panose="020B0604020202020204" pitchFamily="34" charset="0"/>
              <a:buChar char="•"/>
            </a:pPr>
            <a:r>
              <a:rPr lang="id-ID" i="1" dirty="0"/>
              <a:t>Biosafety </a:t>
            </a:r>
            <a:r>
              <a:rPr lang="id-ID" dirty="0"/>
              <a:t>memerlukan tempat kerja khusus (</a:t>
            </a:r>
            <a:r>
              <a:rPr lang="id-ID" i="1" dirty="0"/>
              <a:t>containment</a:t>
            </a:r>
            <a:r>
              <a:rPr lang="id-ID" dirty="0"/>
              <a:t>) untuk mencegah agen biologis berbahaya (</a:t>
            </a:r>
            <a:r>
              <a:rPr lang="id-ID" i="1" dirty="0"/>
              <a:t>biohazard</a:t>
            </a:r>
            <a:r>
              <a:rPr lang="id-ID" dirty="0"/>
              <a:t>) terpapar keluar dari lingkungan kerja dan mencegah adanya risiko paparan patogen terhadap staf peneliti di laboratorium, orang yang berada di luar laboratorium, serta lingkungan laboratorium (</a:t>
            </a:r>
            <a:r>
              <a:rPr lang="id-ID" i="1" dirty="0"/>
              <a:t>Biosafety </a:t>
            </a:r>
            <a:r>
              <a:rPr lang="id-ID" dirty="0"/>
              <a:t>dan </a:t>
            </a:r>
            <a:r>
              <a:rPr lang="id-ID" i="1" dirty="0"/>
              <a:t>Biosecurity</a:t>
            </a:r>
            <a:r>
              <a:rPr lang="id-ID" dirty="0"/>
              <a:t> PRVKPUI,2016).</a:t>
            </a:r>
          </a:p>
          <a:p>
            <a:pPr marL="285750" indent="-285750">
              <a:buFont typeface="Arial" panose="020B0604020202020204" pitchFamily="34" charset="0"/>
              <a:buChar char="•"/>
            </a:pPr>
            <a:r>
              <a:rPr lang="id-ID" dirty="0"/>
              <a:t>Berdasarkan klasifikasi kelompok risiko mikroorganisme yang ditangani, perancangan laboratorium dibagi menjadi 4 kelompok yaitu : </a:t>
            </a:r>
            <a:r>
              <a:rPr lang="id-ID" i="1" dirty="0"/>
              <a:t>Biosafety</a:t>
            </a:r>
            <a:r>
              <a:rPr lang="id-ID" dirty="0"/>
              <a:t> Tingkat 1 (Dasar), </a:t>
            </a:r>
            <a:r>
              <a:rPr lang="id-ID" i="1" dirty="0"/>
              <a:t>Biosafety</a:t>
            </a:r>
            <a:r>
              <a:rPr lang="id-ID" dirty="0"/>
              <a:t> Tingkat 2 (Dasar), </a:t>
            </a:r>
            <a:r>
              <a:rPr lang="id-ID" i="1" dirty="0"/>
              <a:t>Biosafety</a:t>
            </a:r>
            <a:r>
              <a:rPr lang="id-ID" dirty="0"/>
              <a:t> Tingkat 3 (Terkendali) dan yang terakhir adalah </a:t>
            </a:r>
            <a:r>
              <a:rPr lang="id-ID" i="1" dirty="0"/>
              <a:t>Biosafety </a:t>
            </a:r>
            <a:r>
              <a:rPr lang="id-ID" dirty="0"/>
              <a:t>Tingkat 4 (Pengendalian Maksimum).</a:t>
            </a:r>
            <a:br>
              <a:rPr lang="id-ID" dirty="0"/>
            </a:br>
            <a:br>
              <a:rPr lang="id-ID" dirty="0"/>
            </a:br>
            <a:endParaRPr lang="id-ID" dirty="0"/>
          </a:p>
        </p:txBody>
      </p:sp>
    </p:spTree>
    <p:extLst>
      <p:ext uri="{BB962C8B-B14F-4D97-AF65-F5344CB8AC3E}">
        <p14:creationId xmlns:p14="http://schemas.microsoft.com/office/powerpoint/2010/main" val="161188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AF8D7A3E-BFEF-45B1-A464-06BFB951B6E8}"/>
              </a:ext>
            </a:extLst>
          </p:cNvPr>
          <p:cNvSpPr txBox="1"/>
          <p:nvPr/>
        </p:nvSpPr>
        <p:spPr>
          <a:xfrm>
            <a:off x="2411759" y="278358"/>
            <a:ext cx="6729787" cy="553998"/>
          </a:xfrm>
          <a:prstGeom prst="rect">
            <a:avLst/>
          </a:prstGeom>
          <a:noFill/>
        </p:spPr>
        <p:txBody>
          <a:bodyPr wrap="square" rtlCol="0">
            <a:spAutoFit/>
          </a:bodyPr>
          <a:lstStyle/>
          <a:p>
            <a:r>
              <a:rPr lang="id-ID" sz="3000" b="1" dirty="0">
                <a:solidFill>
                  <a:srgbClr val="00B050"/>
                </a:solidFill>
              </a:rPr>
              <a:t>KLASIFIKASI LABORATORIUM BIOSAFETY</a:t>
            </a:r>
          </a:p>
        </p:txBody>
      </p:sp>
      <p:pic>
        <p:nvPicPr>
          <p:cNvPr id="3" name="Picture 2">
            <a:extLst>
              <a:ext uri="{FF2B5EF4-FFF2-40B4-BE49-F238E27FC236}">
                <a16:creationId xmlns:a16="http://schemas.microsoft.com/office/drawing/2014/main" id="{78BF1C9D-ED65-4AED-B840-2D903EE37751}"/>
              </a:ext>
            </a:extLst>
          </p:cNvPr>
          <p:cNvPicPr>
            <a:picLocks noChangeAspect="1"/>
          </p:cNvPicPr>
          <p:nvPr/>
        </p:nvPicPr>
        <p:blipFill rotWithShape="1">
          <a:blip r:embed="rId6"/>
          <a:srcRect l="59451" t="37394" r="6688" b="41596"/>
          <a:stretch/>
        </p:blipFill>
        <p:spPr>
          <a:xfrm>
            <a:off x="683568" y="1138748"/>
            <a:ext cx="8064896" cy="2476862"/>
          </a:xfrm>
          <a:prstGeom prst="rect">
            <a:avLst/>
          </a:prstGeom>
        </p:spPr>
      </p:pic>
      <p:pic>
        <p:nvPicPr>
          <p:cNvPr id="5" name="Picture 4">
            <a:extLst>
              <a:ext uri="{FF2B5EF4-FFF2-40B4-BE49-F238E27FC236}">
                <a16:creationId xmlns:a16="http://schemas.microsoft.com/office/drawing/2014/main" id="{B34C73D5-2F9A-459C-9F39-5804A43A6AFC}"/>
              </a:ext>
            </a:extLst>
          </p:cNvPr>
          <p:cNvPicPr>
            <a:picLocks noChangeAspect="1"/>
          </p:cNvPicPr>
          <p:nvPr/>
        </p:nvPicPr>
        <p:blipFill rotWithShape="1">
          <a:blip r:embed="rId7"/>
          <a:srcRect l="59450" t="25116" r="7475" b="48672"/>
          <a:stretch/>
        </p:blipFill>
        <p:spPr>
          <a:xfrm>
            <a:off x="683568" y="3615610"/>
            <a:ext cx="7920880" cy="2765718"/>
          </a:xfrm>
          <a:prstGeom prst="rect">
            <a:avLst/>
          </a:prstGeom>
        </p:spPr>
      </p:pic>
    </p:spTree>
    <p:extLst>
      <p:ext uri="{BB962C8B-B14F-4D97-AF65-F5344CB8AC3E}">
        <p14:creationId xmlns:p14="http://schemas.microsoft.com/office/powerpoint/2010/main" val="360784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sp>
        <p:nvSpPr>
          <p:cNvPr id="2" name="TextBox 1">
            <a:extLst>
              <a:ext uri="{FF2B5EF4-FFF2-40B4-BE49-F238E27FC236}">
                <a16:creationId xmlns:a16="http://schemas.microsoft.com/office/drawing/2014/main" id="{AF8D7A3E-BFEF-45B1-A464-06BFB951B6E8}"/>
              </a:ext>
            </a:extLst>
          </p:cNvPr>
          <p:cNvSpPr txBox="1"/>
          <p:nvPr/>
        </p:nvSpPr>
        <p:spPr>
          <a:xfrm>
            <a:off x="2411759" y="278358"/>
            <a:ext cx="6729787" cy="553998"/>
          </a:xfrm>
          <a:prstGeom prst="rect">
            <a:avLst/>
          </a:prstGeom>
          <a:noFill/>
        </p:spPr>
        <p:txBody>
          <a:bodyPr wrap="square" rtlCol="0">
            <a:spAutoFit/>
          </a:bodyPr>
          <a:lstStyle/>
          <a:p>
            <a:r>
              <a:rPr lang="id-ID" sz="3000" b="1" dirty="0">
                <a:solidFill>
                  <a:srgbClr val="00B050"/>
                </a:solidFill>
              </a:rPr>
              <a:t>KLASIFIKASI LABORATORIUM BIOSAFETY</a:t>
            </a:r>
          </a:p>
        </p:txBody>
      </p:sp>
      <p:pic>
        <p:nvPicPr>
          <p:cNvPr id="3" name="Picture 2">
            <a:extLst>
              <a:ext uri="{FF2B5EF4-FFF2-40B4-BE49-F238E27FC236}">
                <a16:creationId xmlns:a16="http://schemas.microsoft.com/office/drawing/2014/main" id="{55A94AA8-8070-4884-941E-DAF659DD4AA6}"/>
              </a:ext>
            </a:extLst>
          </p:cNvPr>
          <p:cNvPicPr>
            <a:picLocks noChangeAspect="1"/>
          </p:cNvPicPr>
          <p:nvPr/>
        </p:nvPicPr>
        <p:blipFill rotWithShape="1">
          <a:blip r:embed="rId6"/>
          <a:srcRect l="59450" t="24788" r="8263" b="23387"/>
          <a:stretch/>
        </p:blipFill>
        <p:spPr>
          <a:xfrm>
            <a:off x="1164417" y="1109408"/>
            <a:ext cx="6071880" cy="5198628"/>
          </a:xfrm>
          <a:prstGeom prst="rect">
            <a:avLst/>
          </a:prstGeom>
        </p:spPr>
      </p:pic>
    </p:spTree>
    <p:extLst>
      <p:ext uri="{BB962C8B-B14F-4D97-AF65-F5344CB8AC3E}">
        <p14:creationId xmlns:p14="http://schemas.microsoft.com/office/powerpoint/2010/main" val="217353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png"/>
          <p:cNvPicPr>
            <a:picLocks noChangeAspect="1"/>
          </p:cNvPicPr>
          <p:nvPr/>
        </p:nvPicPr>
        <p:blipFill rotWithShape="1">
          <a:blip r:embed="rId3" cstate="print"/>
          <a:srcRect t="62761" b="21889"/>
          <a:stretch/>
        </p:blipFill>
        <p:spPr>
          <a:xfrm>
            <a:off x="2453" y="6237312"/>
            <a:ext cx="9141547" cy="620688"/>
          </a:xfrm>
          <a:prstGeom prst="rect">
            <a:avLst/>
          </a:prstGeom>
        </p:spPr>
      </p:pic>
      <p:pic>
        <p:nvPicPr>
          <p:cNvPr id="8" name="Picture 7" descr="Cover.png"/>
          <p:cNvPicPr>
            <a:picLocks noChangeAspect="1"/>
          </p:cNvPicPr>
          <p:nvPr/>
        </p:nvPicPr>
        <p:blipFill>
          <a:blip r:embed="rId3" cstate="print"/>
          <a:srcRect b="76042"/>
          <a:stretch>
            <a:fillRect/>
          </a:stretch>
        </p:blipFill>
        <p:spPr>
          <a:xfrm>
            <a:off x="1226" y="0"/>
            <a:ext cx="9141547" cy="1643050"/>
          </a:xfrm>
          <a:prstGeom prst="rect">
            <a:avLst/>
          </a:prstGeom>
        </p:spPr>
      </p:pic>
      <p:pic>
        <p:nvPicPr>
          <p:cNvPr id="14" name="Picture 13" descr="Cover.png"/>
          <p:cNvPicPr>
            <a:picLocks noChangeAspect="1"/>
          </p:cNvPicPr>
          <p:nvPr/>
        </p:nvPicPr>
        <p:blipFill>
          <a:blip r:embed="rId4"/>
          <a:stretch>
            <a:fillRect/>
          </a:stretch>
        </p:blipFill>
        <p:spPr>
          <a:xfrm>
            <a:off x="2453" y="1306"/>
            <a:ext cx="9141546" cy="1617934"/>
          </a:xfrm>
          <a:prstGeom prst="rect">
            <a:avLst/>
          </a:prstGeom>
        </p:spPr>
      </p:pic>
      <p:pic>
        <p:nvPicPr>
          <p:cNvPr id="16"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323528" y="217553"/>
            <a:ext cx="1643074" cy="592720"/>
          </a:xfrm>
          <a:prstGeom prst="rect">
            <a:avLst/>
          </a:prstGeom>
          <a:noFill/>
        </p:spPr>
      </p:pic>
      <p:pic>
        <p:nvPicPr>
          <p:cNvPr id="3" name="Picture 2">
            <a:extLst>
              <a:ext uri="{FF2B5EF4-FFF2-40B4-BE49-F238E27FC236}">
                <a16:creationId xmlns:a16="http://schemas.microsoft.com/office/drawing/2014/main" id="{16FFBE9F-541F-4482-AC6E-A8F2DE07B0BF}"/>
              </a:ext>
            </a:extLst>
          </p:cNvPr>
          <p:cNvPicPr>
            <a:picLocks noChangeAspect="1"/>
          </p:cNvPicPr>
          <p:nvPr/>
        </p:nvPicPr>
        <p:blipFill rotWithShape="1">
          <a:blip r:embed="rId6"/>
          <a:srcRect l="61025" t="23387" r="9051" b="16384"/>
          <a:stretch/>
        </p:blipFill>
        <p:spPr>
          <a:xfrm>
            <a:off x="2275805" y="217553"/>
            <a:ext cx="6544667" cy="6154754"/>
          </a:xfrm>
          <a:prstGeom prst="rect">
            <a:avLst/>
          </a:prstGeom>
        </p:spPr>
      </p:pic>
    </p:spTree>
    <p:extLst>
      <p:ext uri="{BB962C8B-B14F-4D97-AF65-F5344CB8AC3E}">
        <p14:creationId xmlns:p14="http://schemas.microsoft.com/office/powerpoint/2010/main" val="146376066"/>
      </p:ext>
    </p:extLst>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UNISA_01</Template>
  <TotalTime>5149</TotalTime>
  <Words>1150</Words>
  <Application>Microsoft Office PowerPoint</Application>
  <PresentationFormat>On-screen Show (4:3)</PresentationFormat>
  <Paragraphs>229</Paragraphs>
  <Slides>38</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Bradley Hand ITC</vt:lpstr>
      <vt:lpstr>Calibri</vt:lpstr>
      <vt:lpstr>Courier New</vt:lpstr>
      <vt:lpstr>Franklin Gothic Book</vt:lpstr>
      <vt:lpstr>Franklin Gothic Medium</vt:lpstr>
      <vt:lpstr>Wingdings</vt:lpstr>
      <vt:lpstr>Presentation UNISA_01</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 PC</cp:lastModifiedBy>
  <cp:revision>221</cp:revision>
  <dcterms:created xsi:type="dcterms:W3CDTF">2018-06-25T02:53:00Z</dcterms:created>
  <dcterms:modified xsi:type="dcterms:W3CDTF">2021-04-28T08:17:58Z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