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7"/>
  </p:notesMasterIdLst>
  <p:sldIdLst>
    <p:sldId id="256" r:id="rId2"/>
    <p:sldId id="296" r:id="rId3"/>
    <p:sldId id="298" r:id="rId4"/>
    <p:sldId id="299" r:id="rId5"/>
    <p:sldId id="300" r:id="rId6"/>
    <p:sldId id="301" r:id="rId7"/>
    <p:sldId id="302" r:id="rId8"/>
    <p:sldId id="303" r:id="rId9"/>
    <p:sldId id="304" r:id="rId10"/>
    <p:sldId id="305" r:id="rId11"/>
    <p:sldId id="306" r:id="rId12"/>
    <p:sldId id="307" r:id="rId13"/>
    <p:sldId id="308" r:id="rId14"/>
    <p:sldId id="279" r:id="rId15"/>
    <p:sldId id="280" r:id="rId16"/>
    <p:sldId id="281" r:id="rId17"/>
    <p:sldId id="282" r:id="rId18"/>
    <p:sldId id="283" r:id="rId19"/>
    <p:sldId id="284" r:id="rId20"/>
    <p:sldId id="285" r:id="rId21"/>
    <p:sldId id="287" r:id="rId22"/>
    <p:sldId id="288" r:id="rId23"/>
    <p:sldId id="289" r:id="rId24"/>
    <p:sldId id="290" r:id="rId25"/>
    <p:sldId id="273" r:id="rId26"/>
    <p:sldId id="274" r:id="rId27"/>
    <p:sldId id="275" r:id="rId28"/>
    <p:sldId id="276" r:id="rId29"/>
    <p:sldId id="277" r:id="rId30"/>
    <p:sldId id="278" r:id="rId31"/>
    <p:sldId id="309" r:id="rId32"/>
    <p:sldId id="310" r:id="rId33"/>
    <p:sldId id="311" r:id="rId34"/>
    <p:sldId id="312" r:id="rId35"/>
    <p:sldId id="313" r:id="rId36"/>
    <p:sldId id="314" r:id="rId37"/>
    <p:sldId id="315" r:id="rId38"/>
    <p:sldId id="316" r:id="rId39"/>
    <p:sldId id="317" r:id="rId40"/>
    <p:sldId id="318" r:id="rId41"/>
    <p:sldId id="319" r:id="rId42"/>
    <p:sldId id="320" r:id="rId43"/>
    <p:sldId id="321" r:id="rId44"/>
    <p:sldId id="324" r:id="rId45"/>
    <p:sldId id="325"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8FD397-CE0E-4F36-8BD5-62920B489B42}" type="datetimeFigureOut">
              <a:rPr lang="en-US" smtClean="0"/>
              <a:t>4/25/2020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DBE031-197A-4CEF-9C44-9BBA3F8C4FEA}" type="slidenum">
              <a:rPr lang="en-US" smtClean="0"/>
              <a:t>‹#›</a:t>
            </a:fld>
            <a:endParaRPr lang="en-US"/>
          </a:p>
        </p:txBody>
      </p:sp>
    </p:spTree>
    <p:extLst>
      <p:ext uri="{BB962C8B-B14F-4D97-AF65-F5344CB8AC3E}">
        <p14:creationId xmlns:p14="http://schemas.microsoft.com/office/powerpoint/2010/main" val="3499544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6AEE36FC-99AE-400D-BF72-6642A1076557}"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B2E41-FF79-4400-839F-D1DD2C6799F7}" type="slidenum">
              <a:rPr lang="en-US" smtClean="0"/>
              <a:t>‹#›</a:t>
            </a:fld>
            <a:endParaRPr lang="en-US"/>
          </a:p>
        </p:txBody>
      </p:sp>
    </p:spTree>
    <p:extLst>
      <p:ext uri="{BB962C8B-B14F-4D97-AF65-F5344CB8AC3E}">
        <p14:creationId xmlns:p14="http://schemas.microsoft.com/office/powerpoint/2010/main" val="3771481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AEE36FC-99AE-400D-BF72-6642A1076557}"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B2E41-FF79-4400-839F-D1DD2C6799F7}" type="slidenum">
              <a:rPr lang="en-US" smtClean="0"/>
              <a:t>‹#›</a:t>
            </a:fld>
            <a:endParaRPr lang="en-US"/>
          </a:p>
        </p:txBody>
      </p:sp>
    </p:spTree>
    <p:extLst>
      <p:ext uri="{BB962C8B-B14F-4D97-AF65-F5344CB8AC3E}">
        <p14:creationId xmlns:p14="http://schemas.microsoft.com/office/powerpoint/2010/main" val="3061653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AEE36FC-99AE-400D-BF72-6642A1076557}"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B2E41-FF79-4400-839F-D1DD2C6799F7}" type="slidenum">
              <a:rPr lang="en-US" smtClean="0"/>
              <a:t>‹#›</a:t>
            </a:fld>
            <a:endParaRPr lang="en-US"/>
          </a:p>
        </p:txBody>
      </p:sp>
    </p:spTree>
    <p:extLst>
      <p:ext uri="{BB962C8B-B14F-4D97-AF65-F5344CB8AC3E}">
        <p14:creationId xmlns:p14="http://schemas.microsoft.com/office/powerpoint/2010/main" val="3522666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AEE36FC-99AE-400D-BF72-6642A1076557}"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B2E41-FF79-4400-839F-D1DD2C6799F7}" type="slidenum">
              <a:rPr lang="en-US" smtClean="0"/>
              <a:t>‹#›</a:t>
            </a:fld>
            <a:endParaRPr lang="en-US"/>
          </a:p>
        </p:txBody>
      </p:sp>
    </p:spTree>
    <p:extLst>
      <p:ext uri="{BB962C8B-B14F-4D97-AF65-F5344CB8AC3E}">
        <p14:creationId xmlns:p14="http://schemas.microsoft.com/office/powerpoint/2010/main" val="4157077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EE36FC-99AE-400D-BF72-6642A1076557}"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B2E41-FF79-4400-839F-D1DD2C6799F7}" type="slidenum">
              <a:rPr lang="en-US" smtClean="0"/>
              <a:t>‹#›</a:t>
            </a:fld>
            <a:endParaRPr lang="en-US"/>
          </a:p>
        </p:txBody>
      </p:sp>
    </p:spTree>
    <p:extLst>
      <p:ext uri="{BB962C8B-B14F-4D97-AF65-F5344CB8AC3E}">
        <p14:creationId xmlns:p14="http://schemas.microsoft.com/office/powerpoint/2010/main" val="3640046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6AEE36FC-99AE-400D-BF72-6642A1076557}"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B2E41-FF79-4400-839F-D1DD2C6799F7}" type="slidenum">
              <a:rPr lang="en-US" smtClean="0"/>
              <a:t>‹#›</a:t>
            </a:fld>
            <a:endParaRPr lang="en-US"/>
          </a:p>
        </p:txBody>
      </p:sp>
    </p:spTree>
    <p:extLst>
      <p:ext uri="{BB962C8B-B14F-4D97-AF65-F5344CB8AC3E}">
        <p14:creationId xmlns:p14="http://schemas.microsoft.com/office/powerpoint/2010/main" val="197111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6AEE36FC-99AE-400D-BF72-6642A1076557}" type="datetimeFigureOut">
              <a:rPr lang="en-US" smtClean="0"/>
              <a:t>4/25/2020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1B2E41-FF79-4400-839F-D1DD2C6799F7}" type="slidenum">
              <a:rPr lang="en-US" smtClean="0"/>
              <a:t>‹#›</a:t>
            </a:fld>
            <a:endParaRPr lang="en-US"/>
          </a:p>
        </p:txBody>
      </p:sp>
    </p:spTree>
    <p:extLst>
      <p:ext uri="{BB962C8B-B14F-4D97-AF65-F5344CB8AC3E}">
        <p14:creationId xmlns:p14="http://schemas.microsoft.com/office/powerpoint/2010/main" val="1530222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6AEE36FC-99AE-400D-BF72-6642A1076557}" type="datetimeFigureOut">
              <a:rPr lang="en-US" smtClean="0"/>
              <a:t>4/25/2020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1B2E41-FF79-4400-839F-D1DD2C6799F7}" type="slidenum">
              <a:rPr lang="en-US" smtClean="0"/>
              <a:t>‹#›</a:t>
            </a:fld>
            <a:endParaRPr lang="en-US"/>
          </a:p>
        </p:txBody>
      </p:sp>
    </p:spTree>
    <p:extLst>
      <p:ext uri="{BB962C8B-B14F-4D97-AF65-F5344CB8AC3E}">
        <p14:creationId xmlns:p14="http://schemas.microsoft.com/office/powerpoint/2010/main" val="3264719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EE36FC-99AE-400D-BF72-6642A1076557}" type="datetimeFigureOut">
              <a:rPr lang="en-US" smtClean="0"/>
              <a:t>4/25/2020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1B2E41-FF79-4400-839F-D1DD2C6799F7}" type="slidenum">
              <a:rPr lang="en-US" smtClean="0"/>
              <a:t>‹#›</a:t>
            </a:fld>
            <a:endParaRPr lang="en-US"/>
          </a:p>
        </p:txBody>
      </p:sp>
    </p:spTree>
    <p:extLst>
      <p:ext uri="{BB962C8B-B14F-4D97-AF65-F5344CB8AC3E}">
        <p14:creationId xmlns:p14="http://schemas.microsoft.com/office/powerpoint/2010/main" val="1748835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E36FC-99AE-400D-BF72-6642A1076557}"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B2E41-FF79-4400-839F-D1DD2C6799F7}" type="slidenum">
              <a:rPr lang="en-US" smtClean="0"/>
              <a:t>‹#›</a:t>
            </a:fld>
            <a:endParaRPr lang="en-US"/>
          </a:p>
        </p:txBody>
      </p:sp>
    </p:spTree>
    <p:extLst>
      <p:ext uri="{BB962C8B-B14F-4D97-AF65-F5344CB8AC3E}">
        <p14:creationId xmlns:p14="http://schemas.microsoft.com/office/powerpoint/2010/main" val="4072966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E36FC-99AE-400D-BF72-6642A1076557}"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B2E41-FF79-4400-839F-D1DD2C6799F7}" type="slidenum">
              <a:rPr lang="en-US" smtClean="0"/>
              <a:t>‹#›</a:t>
            </a:fld>
            <a:endParaRPr lang="en-US"/>
          </a:p>
        </p:txBody>
      </p:sp>
    </p:spTree>
    <p:extLst>
      <p:ext uri="{BB962C8B-B14F-4D97-AF65-F5344CB8AC3E}">
        <p14:creationId xmlns:p14="http://schemas.microsoft.com/office/powerpoint/2010/main" val="360034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E36FC-99AE-400D-BF72-6642A1076557}" type="datetimeFigureOut">
              <a:rPr lang="en-US" smtClean="0"/>
              <a:t>4/25/2020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1B2E41-FF79-4400-839F-D1DD2C6799F7}" type="slidenum">
              <a:rPr lang="en-US" smtClean="0"/>
              <a:t>‹#›</a:t>
            </a:fld>
            <a:endParaRPr lang="en-US"/>
          </a:p>
        </p:txBody>
      </p:sp>
    </p:spTree>
    <p:extLst>
      <p:ext uri="{BB962C8B-B14F-4D97-AF65-F5344CB8AC3E}">
        <p14:creationId xmlns:p14="http://schemas.microsoft.com/office/powerpoint/2010/main" val="339763889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Prinsip</a:t>
            </a:r>
            <a:r>
              <a:rPr lang="en-US" dirty="0" smtClean="0"/>
              <a:t> </a:t>
            </a:r>
            <a:r>
              <a:rPr lang="en-US" dirty="0" err="1" smtClean="0"/>
              <a:t>Tinjauan</a:t>
            </a:r>
            <a:r>
              <a:rPr lang="en-US" dirty="0" smtClean="0"/>
              <a:t> </a:t>
            </a:r>
            <a:r>
              <a:rPr lang="en-US" dirty="0" err="1" smtClean="0"/>
              <a:t>Pustaka</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49367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b="1" dirty="0"/>
              <a:t>Manfaat </a:t>
            </a:r>
            <a:r>
              <a:rPr lang="id-ID" b="1" dirty="0" smtClean="0"/>
              <a:t>Penelitian</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Manfaat </a:t>
            </a:r>
            <a:r>
              <a:rPr lang="id-ID" dirty="0"/>
              <a:t>penelitan menguraikan seberapa jauh jebergunaan dan kontribusi hasil penelitian anda. Manfaat penelitian/ penulisan dapat diuraikan secara terpisah, artinya dapat diperinci lagi kepada pihak-pihak yang berkepentingan terhadap penelitian anda. Manfaat penelitian dapat dibedakan menjadi kepentingan praktis, kepentingan keilmuan, atau kepentingan bidang profesi peneliti, instansi/ organisasi, atau kelompok tertentu.  </a:t>
            </a:r>
          </a:p>
        </p:txBody>
      </p:sp>
    </p:spTree>
    <p:extLst>
      <p:ext uri="{BB962C8B-B14F-4D97-AF65-F5344CB8AC3E}">
        <p14:creationId xmlns:p14="http://schemas.microsoft.com/office/powerpoint/2010/main" val="3004444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b="1" dirty="0"/>
              <a:t>Ruang </a:t>
            </a:r>
            <a:r>
              <a:rPr lang="id-ID" b="1" dirty="0" smtClean="0"/>
              <a:t>Lingkup</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Dibedakan </a:t>
            </a:r>
            <a:r>
              <a:rPr lang="id-ID" dirty="0"/>
              <a:t>menjadi :</a:t>
            </a:r>
          </a:p>
          <a:p>
            <a:pPr lvl="0"/>
            <a:r>
              <a:rPr lang="id-ID" dirty="0"/>
              <a:t>Ruang Lingkup </a:t>
            </a:r>
            <a:r>
              <a:rPr lang="id-ID" dirty="0" smtClean="0"/>
              <a:t>Materi : tentang kebidanan, ada justifikasi</a:t>
            </a:r>
            <a:endParaRPr lang="id-ID" dirty="0"/>
          </a:p>
          <a:p>
            <a:pPr lvl="0"/>
            <a:r>
              <a:rPr lang="id-ID" dirty="0"/>
              <a:t>Ruang Lingkup </a:t>
            </a:r>
            <a:r>
              <a:rPr lang="id-ID" dirty="0" smtClean="0"/>
              <a:t>Responden : manusia, dokumen</a:t>
            </a:r>
            <a:endParaRPr lang="id-ID" dirty="0"/>
          </a:p>
          <a:p>
            <a:pPr lvl="0"/>
            <a:r>
              <a:rPr lang="id-ID" dirty="0"/>
              <a:t>Ruang Lingkup </a:t>
            </a:r>
            <a:r>
              <a:rPr lang="id-ID" dirty="0" smtClean="0"/>
              <a:t>Waktu : mulai dari penyusunan proposal sd hasil</a:t>
            </a:r>
            <a:endParaRPr lang="id-ID" dirty="0"/>
          </a:p>
          <a:p>
            <a:pPr lvl="0"/>
            <a:r>
              <a:rPr lang="id-ID" dirty="0"/>
              <a:t>Ruang Lingkup </a:t>
            </a:r>
            <a:r>
              <a:rPr lang="id-ID" dirty="0" smtClean="0"/>
              <a:t>Tempat : berdasarkan masalah, ada justifikasi</a:t>
            </a:r>
            <a:endParaRPr lang="id-ID" dirty="0"/>
          </a:p>
          <a:p>
            <a:r>
              <a:rPr lang="id-ID" dirty="0"/>
              <a:t>Setiap ruang lingkup harus memiliki alasan ilmiah (justifikasi ilmiah)</a:t>
            </a:r>
          </a:p>
          <a:p>
            <a:endParaRPr lang="id-ID" dirty="0"/>
          </a:p>
        </p:txBody>
      </p:sp>
    </p:spTree>
    <p:extLst>
      <p:ext uri="{BB962C8B-B14F-4D97-AF65-F5344CB8AC3E}">
        <p14:creationId xmlns:p14="http://schemas.microsoft.com/office/powerpoint/2010/main" val="2134056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b="1" dirty="0"/>
              <a:t>Keaslian </a:t>
            </a:r>
            <a:r>
              <a:rPr lang="id-ID" b="1" dirty="0" smtClean="0"/>
              <a:t>Penelitian</a:t>
            </a:r>
            <a:endParaRPr lang="id-ID" dirty="0"/>
          </a:p>
        </p:txBody>
      </p:sp>
      <p:sp>
        <p:nvSpPr>
          <p:cNvPr id="3" name="Content Placeholder 2"/>
          <p:cNvSpPr>
            <a:spLocks noGrp="1"/>
          </p:cNvSpPr>
          <p:nvPr>
            <p:ph idx="1"/>
          </p:nvPr>
        </p:nvSpPr>
        <p:spPr/>
        <p:txBody>
          <a:bodyPr>
            <a:normAutofit fontScale="77500" lnSpcReduction="20000"/>
          </a:bodyPr>
          <a:lstStyle/>
          <a:p>
            <a:r>
              <a:rPr lang="id-ID" dirty="0" smtClean="0"/>
              <a:t>Keaslian </a:t>
            </a:r>
            <a:r>
              <a:rPr lang="id-ID" dirty="0"/>
              <a:t>penelitian berfungsi untuk mengetahui kebaruan dari suatu penelitian. Dengan membaca keaslian penelitian, kita akan mengetahui sebenarnya penelitian yang akan dilakukan merupakan replikasi dari penelitian yang sudah pernah dilakukan, pengembangan dari penelitian sebelumnya atau modifikasi dari metode, alat ukur maupun sampel suatu penelitian</a:t>
            </a:r>
            <a:r>
              <a:rPr lang="id-ID" dirty="0" smtClean="0"/>
              <a:t>.</a:t>
            </a:r>
          </a:p>
          <a:p>
            <a:r>
              <a:rPr lang="id-ID" dirty="0" smtClean="0"/>
              <a:t>Penelitian </a:t>
            </a:r>
            <a:r>
              <a:rPr lang="id-ID" dirty="0"/>
              <a:t>sebaiknya merupakan pengembangan dari penelitian yang sudah dilakukan sehingga terdapat aspek terbarukan. Pengembangan ini bisa berupa modifikasi variabel, metode penelitian, perluasan populasi/ sampel maupun penggunaan alat ukur yang lebih representative (Setiawan, 2010).</a:t>
            </a:r>
          </a:p>
          <a:p>
            <a:endParaRPr lang="id-ID" dirty="0"/>
          </a:p>
        </p:txBody>
      </p:sp>
    </p:spTree>
    <p:extLst>
      <p:ext uri="{BB962C8B-B14F-4D97-AF65-F5344CB8AC3E}">
        <p14:creationId xmlns:p14="http://schemas.microsoft.com/office/powerpoint/2010/main" val="2901334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14375" y="1143000"/>
            <a:ext cx="7543800" cy="693738"/>
          </a:xfrm>
        </p:spPr>
        <p:txBody>
          <a:bodyPr anchor="ctr">
            <a:normAutofit fontScale="90000"/>
          </a:bodyPr>
          <a:lstStyle/>
          <a:p>
            <a:pPr eaLnBrk="1" hangingPunct="1"/>
            <a:r>
              <a:rPr lang="id-ID" smtClean="0"/>
              <a:t>Penelitian Terdahulu</a:t>
            </a:r>
            <a:endParaRPr lang="en-US" smtClean="0"/>
          </a:p>
        </p:txBody>
      </p:sp>
      <p:sp>
        <p:nvSpPr>
          <p:cNvPr id="46084" name="Rectangle 3"/>
          <p:cNvSpPr>
            <a:spLocks noGrp="1" noChangeArrowheads="1"/>
          </p:cNvSpPr>
          <p:nvPr>
            <p:ph type="body" idx="1"/>
          </p:nvPr>
        </p:nvSpPr>
        <p:spPr>
          <a:xfrm>
            <a:off x="1143000" y="2428875"/>
            <a:ext cx="7429500" cy="3643313"/>
          </a:xfrm>
        </p:spPr>
        <p:txBody>
          <a:bodyPr/>
          <a:lstStyle/>
          <a:p>
            <a:pPr marL="0" indent="0" eaLnBrk="1" hangingPunct="1">
              <a:spcBef>
                <a:spcPts val="1200"/>
              </a:spcBef>
              <a:buFont typeface="Wingdings" pitchFamily="2" charset="2"/>
              <a:buNone/>
              <a:defRPr/>
            </a:pPr>
            <a:r>
              <a:rPr lang="id-ID" sz="2400" dirty="0" smtClean="0"/>
              <a:t>PENELITIAN SEBELUMNYA DAPAT DIPERGUNAKAN UNTUK:</a:t>
            </a:r>
          </a:p>
          <a:p>
            <a:pPr marL="288925" indent="-288925" eaLnBrk="1" hangingPunct="1">
              <a:spcBef>
                <a:spcPts val="1200"/>
              </a:spcBef>
              <a:buFont typeface="Wingdings" pitchFamily="2" charset="2"/>
              <a:buAutoNum type="arabicPeriod"/>
              <a:defRPr/>
            </a:pPr>
            <a:r>
              <a:rPr lang="id-ID" sz="2400" dirty="0" smtClean="0"/>
              <a:t>Mengetahui kekurangan-kekurangan penelitaian sebelumnya</a:t>
            </a:r>
          </a:p>
          <a:p>
            <a:pPr marL="288925" indent="-288925" eaLnBrk="1" hangingPunct="1">
              <a:spcBef>
                <a:spcPts val="1200"/>
              </a:spcBef>
              <a:buFont typeface="Wingdings" pitchFamily="2" charset="2"/>
              <a:buAutoNum type="arabicPeriod"/>
              <a:defRPr/>
            </a:pPr>
            <a:r>
              <a:rPr lang="id-ID" sz="2400" dirty="0" smtClean="0"/>
              <a:t>Mengetahui apa yang telah dihasilkan dari penelitian sebelumnya</a:t>
            </a:r>
          </a:p>
          <a:p>
            <a:pPr marL="288925" indent="-288925" eaLnBrk="1" hangingPunct="1">
              <a:spcBef>
                <a:spcPts val="1200"/>
              </a:spcBef>
              <a:buFont typeface="Wingdings" pitchFamily="2" charset="2"/>
              <a:buAutoNum type="arabicPeriod"/>
              <a:defRPr/>
            </a:pPr>
            <a:r>
              <a:rPr lang="id-ID" sz="2400" dirty="0" smtClean="0"/>
              <a:t>Mengetahui perbedaan dengan penelitian sebelumnya</a:t>
            </a:r>
          </a:p>
        </p:txBody>
      </p:sp>
    </p:spTree>
    <p:extLst>
      <p:ext uri="{BB962C8B-B14F-4D97-AF65-F5344CB8AC3E}">
        <p14:creationId xmlns:p14="http://schemas.microsoft.com/office/powerpoint/2010/main" val="1618135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Apa</a:t>
            </a:r>
            <a:r>
              <a:rPr lang="en-US" b="1" dirty="0" smtClean="0"/>
              <a:t> yang </a:t>
            </a:r>
            <a:r>
              <a:rPr lang="en-US" b="1" dirty="0" err="1" smtClean="0"/>
              <a:t>akan</a:t>
            </a:r>
            <a:r>
              <a:rPr lang="en-US" b="1" dirty="0" smtClean="0"/>
              <a:t> </a:t>
            </a:r>
            <a:r>
              <a:rPr lang="en-US" b="1" dirty="0" err="1" smtClean="0"/>
              <a:t>kita</a:t>
            </a:r>
            <a:r>
              <a:rPr lang="en-US" b="1" dirty="0" smtClean="0"/>
              <a:t> </a:t>
            </a:r>
            <a:r>
              <a:rPr lang="en-US" b="1" dirty="0" err="1" smtClean="0"/>
              <a:t>bahas</a:t>
            </a:r>
            <a:r>
              <a:rPr lang="id-ID" b="1" dirty="0" smtClean="0"/>
              <a:t> setelah Keaslian Penelitian?</a:t>
            </a:r>
            <a:endParaRPr lang="en-US" b="1" dirty="0"/>
          </a:p>
        </p:txBody>
      </p:sp>
      <p:sp>
        <p:nvSpPr>
          <p:cNvPr id="3" name="Content Placeholder 2"/>
          <p:cNvSpPr>
            <a:spLocks noGrp="1"/>
          </p:cNvSpPr>
          <p:nvPr>
            <p:ph idx="1"/>
          </p:nvPr>
        </p:nvSpPr>
        <p:spPr/>
        <p:txBody>
          <a:bodyPr/>
          <a:lstStyle/>
          <a:p>
            <a:r>
              <a:rPr lang="en-US" dirty="0" err="1" smtClean="0"/>
              <a:t>Apa</a:t>
            </a:r>
            <a:r>
              <a:rPr lang="en-US" dirty="0" smtClean="0"/>
              <a:t> </a:t>
            </a:r>
            <a:r>
              <a:rPr lang="en-US" dirty="0" err="1" smtClean="0"/>
              <a:t>itu</a:t>
            </a:r>
            <a:r>
              <a:rPr lang="en-US" dirty="0" smtClean="0"/>
              <a:t> </a:t>
            </a:r>
            <a:r>
              <a:rPr lang="en-US" dirty="0" err="1" smtClean="0"/>
              <a:t>tinjauan</a:t>
            </a:r>
            <a:r>
              <a:rPr lang="en-US" dirty="0" smtClean="0"/>
              <a:t> </a:t>
            </a:r>
            <a:r>
              <a:rPr lang="en-US" dirty="0" err="1" smtClean="0"/>
              <a:t>pustaka</a:t>
            </a:r>
            <a:r>
              <a:rPr lang="en-US" dirty="0" smtClean="0"/>
              <a:t>?</a:t>
            </a:r>
          </a:p>
          <a:p>
            <a:r>
              <a:rPr lang="en-US" dirty="0" err="1" smtClean="0"/>
              <a:t>Mengapa</a:t>
            </a:r>
            <a:r>
              <a:rPr lang="en-US" dirty="0" smtClean="0"/>
              <a:t> </a:t>
            </a:r>
            <a:r>
              <a:rPr lang="en-US" dirty="0" err="1" smtClean="0"/>
              <a:t>melakukan</a:t>
            </a:r>
            <a:r>
              <a:rPr lang="en-US" dirty="0" smtClean="0"/>
              <a:t> </a:t>
            </a:r>
            <a:r>
              <a:rPr lang="en-US" dirty="0" err="1" smtClean="0"/>
              <a:t>tinjauan</a:t>
            </a:r>
            <a:r>
              <a:rPr lang="en-US" dirty="0" smtClean="0"/>
              <a:t> </a:t>
            </a:r>
            <a:r>
              <a:rPr lang="en-US" dirty="0" err="1" smtClean="0"/>
              <a:t>pustaka</a:t>
            </a:r>
            <a:r>
              <a:rPr lang="en-US" dirty="0" smtClean="0"/>
              <a:t>?</a:t>
            </a:r>
          </a:p>
          <a:p>
            <a:r>
              <a:rPr lang="en-US" dirty="0" err="1" smtClean="0"/>
              <a:t>Bagaimana</a:t>
            </a:r>
            <a:r>
              <a:rPr lang="en-US" dirty="0" smtClean="0"/>
              <a:t> </a:t>
            </a:r>
            <a:r>
              <a:rPr lang="en-US" dirty="0" err="1" smtClean="0"/>
              <a:t>menyusun</a:t>
            </a:r>
            <a:r>
              <a:rPr lang="en-US" dirty="0" smtClean="0"/>
              <a:t> </a:t>
            </a:r>
            <a:r>
              <a:rPr lang="en-US" dirty="0" err="1" smtClean="0"/>
              <a:t>tinjauan</a:t>
            </a:r>
            <a:r>
              <a:rPr lang="en-US" dirty="0" smtClean="0"/>
              <a:t> </a:t>
            </a:r>
            <a:r>
              <a:rPr lang="en-US" dirty="0" err="1" smtClean="0"/>
              <a:t>pustaka</a:t>
            </a:r>
            <a:r>
              <a:rPr lang="en-US" dirty="0" smtClean="0"/>
              <a:t>.</a:t>
            </a:r>
          </a:p>
          <a:p>
            <a:r>
              <a:rPr lang="en-US" dirty="0" err="1" smtClean="0"/>
              <a:t>Bagaimana</a:t>
            </a:r>
            <a:r>
              <a:rPr lang="en-US" dirty="0" smtClean="0"/>
              <a:t> </a:t>
            </a:r>
            <a:r>
              <a:rPr lang="en-US" dirty="0" err="1" smtClean="0"/>
              <a:t>cara</a:t>
            </a:r>
            <a:r>
              <a:rPr lang="en-US" dirty="0" smtClean="0"/>
              <a:t> </a:t>
            </a:r>
            <a:r>
              <a:rPr lang="en-US" dirty="0" err="1" smtClean="0"/>
              <a:t>memulai</a:t>
            </a:r>
            <a:r>
              <a:rPr lang="en-US" dirty="0" smtClean="0"/>
              <a:t>.</a:t>
            </a:r>
          </a:p>
          <a:p>
            <a:pPr marL="0" indent="0">
              <a:buNone/>
            </a:pPr>
            <a:endParaRPr lang="en-US" dirty="0"/>
          </a:p>
        </p:txBody>
      </p:sp>
    </p:spTree>
    <p:extLst>
      <p:ext uri="{BB962C8B-B14F-4D97-AF65-F5344CB8AC3E}">
        <p14:creationId xmlns:p14="http://schemas.microsoft.com/office/powerpoint/2010/main" val="3150805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Apa</a:t>
            </a:r>
            <a:r>
              <a:rPr lang="en-US" b="1" dirty="0" smtClean="0"/>
              <a:t> </a:t>
            </a:r>
            <a:r>
              <a:rPr lang="en-US" b="1" dirty="0" err="1" smtClean="0"/>
              <a:t>itu</a:t>
            </a:r>
            <a:r>
              <a:rPr lang="en-US" b="1" dirty="0" smtClean="0"/>
              <a:t> </a:t>
            </a:r>
            <a:r>
              <a:rPr lang="en-US" b="1" dirty="0" err="1" smtClean="0"/>
              <a:t>tinjauan</a:t>
            </a:r>
            <a:r>
              <a:rPr lang="en-US" b="1" dirty="0" smtClean="0"/>
              <a:t> </a:t>
            </a:r>
            <a:r>
              <a:rPr lang="en-US" b="1" dirty="0" err="1" smtClean="0"/>
              <a:t>pustaka</a:t>
            </a:r>
            <a:r>
              <a:rPr lang="en-US" b="1" dirty="0" smtClean="0"/>
              <a:t>?</a:t>
            </a:r>
            <a:endParaRPr lang="en-US" b="1" dirty="0"/>
          </a:p>
        </p:txBody>
      </p:sp>
      <p:sp>
        <p:nvSpPr>
          <p:cNvPr id="3" name="Content Placeholder 2"/>
          <p:cNvSpPr>
            <a:spLocks noGrp="1"/>
          </p:cNvSpPr>
          <p:nvPr>
            <p:ph idx="1"/>
          </p:nvPr>
        </p:nvSpPr>
        <p:spPr/>
        <p:txBody>
          <a:bodyPr/>
          <a:lstStyle/>
          <a:p>
            <a:r>
              <a:rPr lang="en-US" dirty="0" err="1" smtClean="0"/>
              <a:t>Tinjauan</a:t>
            </a:r>
            <a:r>
              <a:rPr lang="en-US" dirty="0" smtClean="0"/>
              <a:t> </a:t>
            </a:r>
            <a:r>
              <a:rPr lang="en-US" dirty="0" err="1" smtClean="0"/>
              <a:t>pustaka</a:t>
            </a:r>
            <a:r>
              <a:rPr lang="en-US" dirty="0" smtClean="0"/>
              <a:t> </a:t>
            </a:r>
            <a:r>
              <a:rPr lang="en-US" dirty="0" err="1" smtClean="0"/>
              <a:t>adalah</a:t>
            </a:r>
            <a:r>
              <a:rPr lang="en-US" dirty="0" smtClean="0"/>
              <a:t> </a:t>
            </a:r>
            <a:r>
              <a:rPr lang="en-US" dirty="0" err="1" smtClean="0"/>
              <a:t>survei</a:t>
            </a:r>
            <a:r>
              <a:rPr lang="en-US" dirty="0" smtClean="0"/>
              <a:t> </a:t>
            </a:r>
            <a:r>
              <a:rPr lang="en-US" dirty="0" err="1" smtClean="0"/>
              <a:t>terhadap</a:t>
            </a:r>
            <a:r>
              <a:rPr lang="en-US" dirty="0" smtClean="0"/>
              <a:t> </a:t>
            </a:r>
            <a:r>
              <a:rPr lang="en-US" dirty="0" err="1" smtClean="0"/>
              <a:t>artikel</a:t>
            </a:r>
            <a:r>
              <a:rPr lang="en-US" dirty="0" smtClean="0"/>
              <a:t> </a:t>
            </a:r>
            <a:r>
              <a:rPr lang="en-US" dirty="0" err="1" smtClean="0"/>
              <a:t>penelitian</a:t>
            </a:r>
            <a:r>
              <a:rPr lang="en-US" dirty="0" smtClean="0"/>
              <a:t>, </a:t>
            </a:r>
            <a:r>
              <a:rPr lang="en-US" dirty="0" err="1" smtClean="0"/>
              <a:t>buku</a:t>
            </a:r>
            <a:r>
              <a:rPr lang="en-US" dirty="0" smtClean="0"/>
              <a:t> </a:t>
            </a:r>
            <a:r>
              <a:rPr lang="en-US" dirty="0" err="1" smtClean="0"/>
              <a:t>dan</a:t>
            </a:r>
            <a:r>
              <a:rPr lang="en-US" dirty="0" smtClean="0"/>
              <a:t> </a:t>
            </a:r>
            <a:r>
              <a:rPr lang="en-US" dirty="0" err="1" smtClean="0"/>
              <a:t>sumber</a:t>
            </a:r>
            <a:r>
              <a:rPr lang="en-US" dirty="0" smtClean="0"/>
              <a:t> </a:t>
            </a:r>
            <a:r>
              <a:rPr lang="en-US" dirty="0" err="1" smtClean="0"/>
              <a:t>informasi</a:t>
            </a:r>
            <a:r>
              <a:rPr lang="en-US" dirty="0" smtClean="0"/>
              <a:t> </a:t>
            </a:r>
            <a:r>
              <a:rPr lang="en-US" dirty="0" err="1" smtClean="0"/>
              <a:t>lainnya</a:t>
            </a:r>
            <a:r>
              <a:rPr lang="en-US" dirty="0" smtClean="0"/>
              <a:t> yang </a:t>
            </a:r>
            <a:r>
              <a:rPr lang="en-US" dirty="0" err="1" smtClean="0"/>
              <a:t>terkait</a:t>
            </a:r>
            <a:r>
              <a:rPr lang="en-US" dirty="0" smtClean="0"/>
              <a:t> </a:t>
            </a:r>
            <a:r>
              <a:rPr lang="en-US" dirty="0" err="1" smtClean="0"/>
              <a:t>dengan</a:t>
            </a:r>
            <a:r>
              <a:rPr lang="en-US" dirty="0" smtClean="0"/>
              <a:t> </a:t>
            </a:r>
            <a:r>
              <a:rPr lang="en-US" dirty="0" err="1" smtClean="0"/>
              <a:t>topik</a:t>
            </a:r>
            <a:r>
              <a:rPr lang="en-US" dirty="0" smtClean="0"/>
              <a:t> </a:t>
            </a:r>
            <a:r>
              <a:rPr lang="en-US" dirty="0" err="1" smtClean="0"/>
              <a:t>tertentu</a:t>
            </a:r>
            <a:r>
              <a:rPr lang="en-US" dirty="0" smtClean="0"/>
              <a:t>.</a:t>
            </a:r>
          </a:p>
          <a:p>
            <a:r>
              <a:rPr lang="en-US" dirty="0" err="1" smtClean="0"/>
              <a:t>Tinjauan</a:t>
            </a:r>
            <a:r>
              <a:rPr lang="en-US" dirty="0" smtClean="0"/>
              <a:t> </a:t>
            </a:r>
            <a:r>
              <a:rPr lang="en-US" dirty="0" err="1" smtClean="0"/>
              <a:t>pustaka</a:t>
            </a:r>
            <a:r>
              <a:rPr lang="en-US" dirty="0" smtClean="0"/>
              <a:t> yang </a:t>
            </a:r>
            <a:r>
              <a:rPr lang="en-US" dirty="0" err="1" smtClean="0"/>
              <a:t>menyeluruh</a:t>
            </a:r>
            <a:r>
              <a:rPr lang="en-US" dirty="0" smtClean="0"/>
              <a:t> </a:t>
            </a:r>
            <a:r>
              <a:rPr lang="en-US" dirty="0" err="1" smtClean="0"/>
              <a:t>dapat</a:t>
            </a:r>
            <a:r>
              <a:rPr lang="en-US" dirty="0" smtClean="0"/>
              <a:t> </a:t>
            </a:r>
            <a:r>
              <a:rPr lang="en-US" dirty="0" err="1" smtClean="0"/>
              <a:t>menjadi</a:t>
            </a:r>
            <a:r>
              <a:rPr lang="en-US" dirty="0" smtClean="0"/>
              <a:t> proses </a:t>
            </a:r>
            <a:r>
              <a:rPr lang="en-US" dirty="0" err="1" smtClean="0"/>
              <a:t>untuk</a:t>
            </a:r>
            <a:r>
              <a:rPr lang="en-US" dirty="0" smtClean="0"/>
              <a:t> </a:t>
            </a:r>
            <a:r>
              <a:rPr lang="en-US" dirty="0" err="1" smtClean="0"/>
              <a:t>mengidentifikasi</a:t>
            </a:r>
            <a:r>
              <a:rPr lang="en-US" dirty="0" smtClean="0"/>
              <a:t> </a:t>
            </a:r>
            <a:r>
              <a:rPr lang="en-US" dirty="0" err="1" smtClean="0"/>
              <a:t>kesenjangan</a:t>
            </a:r>
            <a:r>
              <a:rPr lang="en-US" dirty="0" smtClean="0"/>
              <a:t> </a:t>
            </a:r>
            <a:r>
              <a:rPr lang="en-US" dirty="0" err="1" smtClean="0"/>
              <a:t>dalam</a:t>
            </a:r>
            <a:r>
              <a:rPr lang="en-US" dirty="0" smtClean="0"/>
              <a:t> </a:t>
            </a:r>
            <a:r>
              <a:rPr lang="en-US" dirty="0" err="1" smtClean="0"/>
              <a:t>penelitian</a:t>
            </a:r>
            <a:r>
              <a:rPr lang="en-US" dirty="0" smtClean="0"/>
              <a:t>. </a:t>
            </a:r>
            <a:r>
              <a:rPr lang="en-US" dirty="0" err="1" smtClean="0"/>
              <a:t>Ini</a:t>
            </a:r>
            <a:r>
              <a:rPr lang="en-US" dirty="0" smtClean="0"/>
              <a:t> </a:t>
            </a:r>
            <a:r>
              <a:rPr lang="en-US" dirty="0" err="1" smtClean="0"/>
              <a:t>bisa</a:t>
            </a:r>
            <a:r>
              <a:rPr lang="en-US" dirty="0" smtClean="0"/>
              <a:t> </a:t>
            </a:r>
            <a:r>
              <a:rPr lang="en-US" dirty="0" err="1" smtClean="0"/>
              <a:t>menjadi</a:t>
            </a:r>
            <a:r>
              <a:rPr lang="en-US" dirty="0" smtClean="0"/>
              <a:t> </a:t>
            </a:r>
            <a:r>
              <a:rPr lang="en-US" dirty="0" err="1" smtClean="0"/>
              <a:t>justifikasi</a:t>
            </a:r>
            <a:r>
              <a:rPr lang="en-US" dirty="0" smtClean="0"/>
              <a:t> proposal </a:t>
            </a:r>
            <a:r>
              <a:rPr lang="en-US" dirty="0" err="1" smtClean="0"/>
              <a:t>penelitian</a:t>
            </a:r>
            <a:r>
              <a:rPr lang="en-US" dirty="0" smtClean="0"/>
              <a:t> </a:t>
            </a:r>
            <a:r>
              <a:rPr lang="en-US" dirty="0" err="1" smtClean="0"/>
              <a:t>untuk</a:t>
            </a:r>
            <a:r>
              <a:rPr lang="en-US" dirty="0" smtClean="0"/>
              <a:t> </a:t>
            </a:r>
            <a:r>
              <a:rPr lang="en-US" dirty="0" err="1" smtClean="0"/>
              <a:t>penyelidikan</a:t>
            </a:r>
            <a:r>
              <a:rPr lang="en-US" dirty="0" smtClean="0"/>
              <a:t> yang </a:t>
            </a:r>
            <a:r>
              <a:rPr lang="en-US" dirty="0" err="1" smtClean="0"/>
              <a:t>lebih</a:t>
            </a:r>
            <a:r>
              <a:rPr lang="en-US" dirty="0" smtClean="0"/>
              <a:t> </a:t>
            </a:r>
            <a:r>
              <a:rPr lang="en-US" dirty="0" err="1" smtClean="0"/>
              <a:t>mendalam</a:t>
            </a:r>
            <a:r>
              <a:rPr lang="en-US" dirty="0" smtClean="0"/>
              <a:t>.</a:t>
            </a:r>
            <a:endParaRPr lang="en-US" dirty="0"/>
          </a:p>
        </p:txBody>
      </p:sp>
    </p:spTree>
    <p:extLst>
      <p:ext uri="{BB962C8B-B14F-4D97-AF65-F5344CB8AC3E}">
        <p14:creationId xmlns:p14="http://schemas.microsoft.com/office/powerpoint/2010/main" val="1672113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80000"/>
              </a:lnSpc>
            </a:pPr>
            <a:r>
              <a:rPr lang="en-US" b="1" dirty="0" err="1" smtClean="0"/>
              <a:t>Mengapa</a:t>
            </a:r>
            <a:r>
              <a:rPr lang="en-US" b="1" dirty="0" smtClean="0"/>
              <a:t> </a:t>
            </a:r>
            <a:r>
              <a:rPr lang="en-US" b="1" dirty="0" err="1" smtClean="0"/>
              <a:t>melakukan</a:t>
            </a:r>
            <a:r>
              <a:rPr lang="en-US" b="1" dirty="0" smtClean="0"/>
              <a:t> </a:t>
            </a:r>
            <a:r>
              <a:rPr lang="en-US" b="1" dirty="0" err="1" smtClean="0"/>
              <a:t>tinjauan</a:t>
            </a:r>
            <a:r>
              <a:rPr lang="en-US" b="1" dirty="0" smtClean="0"/>
              <a:t> </a:t>
            </a:r>
            <a:r>
              <a:rPr lang="en-US" b="1" dirty="0" err="1" smtClean="0"/>
              <a:t>pustaka</a:t>
            </a:r>
            <a:r>
              <a:rPr lang="en-US" b="1" dirty="0" smtClean="0"/>
              <a:t>?</a:t>
            </a:r>
            <a:endParaRPr lang="en-US" b="1" dirty="0"/>
          </a:p>
        </p:txBody>
      </p:sp>
      <p:sp>
        <p:nvSpPr>
          <p:cNvPr id="3" name="Content Placeholder 2"/>
          <p:cNvSpPr>
            <a:spLocks noGrp="1"/>
          </p:cNvSpPr>
          <p:nvPr>
            <p:ph idx="1"/>
          </p:nvPr>
        </p:nvSpPr>
        <p:spPr/>
        <p:txBody>
          <a:bodyPr>
            <a:normAutofit lnSpcReduction="10000"/>
          </a:bodyPr>
          <a:lstStyle/>
          <a:p>
            <a:r>
              <a:rPr lang="en-US" dirty="0" err="1" smtClean="0"/>
              <a:t>Untuk</a:t>
            </a:r>
            <a:r>
              <a:rPr lang="en-US" dirty="0" smtClean="0"/>
              <a:t> </a:t>
            </a:r>
            <a:r>
              <a:rPr lang="en-US" dirty="0" err="1" smtClean="0"/>
              <a:t>menunjukkan</a:t>
            </a:r>
            <a:r>
              <a:rPr lang="en-US" dirty="0" smtClean="0"/>
              <a:t> </a:t>
            </a:r>
            <a:r>
              <a:rPr lang="en-US" dirty="0" err="1" smtClean="0"/>
              <a:t>kemampuan</a:t>
            </a:r>
            <a:r>
              <a:rPr lang="en-US" dirty="0" smtClean="0"/>
              <a:t> </a:t>
            </a:r>
            <a:r>
              <a:rPr lang="en-US" dirty="0" err="1" smtClean="0"/>
              <a:t>dalam</a:t>
            </a:r>
            <a:r>
              <a:rPr lang="en-US" dirty="0" smtClean="0"/>
              <a:t> </a:t>
            </a:r>
            <a:r>
              <a:rPr lang="en-US" dirty="0" err="1" smtClean="0"/>
              <a:t>mencari</a:t>
            </a:r>
            <a:r>
              <a:rPr lang="en-US" dirty="0" smtClean="0"/>
              <a:t>, </a:t>
            </a:r>
            <a:r>
              <a:rPr lang="en-US" dirty="0" err="1" smtClean="0"/>
              <a:t>mengambil</a:t>
            </a:r>
            <a:r>
              <a:rPr lang="en-US" dirty="0" smtClean="0"/>
              <a:t>, </a:t>
            </a:r>
            <a:r>
              <a:rPr lang="en-US" dirty="0" err="1" smtClean="0"/>
              <a:t>mengevaluasi</a:t>
            </a:r>
            <a:r>
              <a:rPr lang="en-US" dirty="0" smtClean="0"/>
              <a:t> </a:t>
            </a:r>
            <a:r>
              <a:rPr lang="en-US" dirty="0" err="1" smtClean="0"/>
              <a:t>dan</a:t>
            </a:r>
            <a:r>
              <a:rPr lang="en-US" dirty="0" smtClean="0"/>
              <a:t> </a:t>
            </a:r>
            <a:r>
              <a:rPr lang="en-US" dirty="0" err="1" smtClean="0"/>
              <a:t>meringkas</a:t>
            </a:r>
            <a:r>
              <a:rPr lang="en-US" dirty="0" smtClean="0"/>
              <a:t> </a:t>
            </a:r>
            <a:r>
              <a:rPr lang="en-US" dirty="0" err="1" smtClean="0"/>
              <a:t>literatur</a:t>
            </a:r>
            <a:r>
              <a:rPr lang="en-US" dirty="0" smtClean="0"/>
              <a:t> </a:t>
            </a:r>
            <a:r>
              <a:rPr lang="en-US" dirty="0" err="1" smtClean="0"/>
              <a:t>ilmiah</a:t>
            </a:r>
            <a:r>
              <a:rPr lang="en-US" dirty="0" smtClean="0"/>
              <a:t> </a:t>
            </a:r>
            <a:r>
              <a:rPr lang="en-US" dirty="0" err="1" smtClean="0"/>
              <a:t>dan</a:t>
            </a:r>
            <a:r>
              <a:rPr lang="en-US" dirty="0" smtClean="0"/>
              <a:t> </a:t>
            </a:r>
            <a:r>
              <a:rPr lang="en-US" dirty="0" err="1" smtClean="0"/>
              <a:t>hasil</a:t>
            </a:r>
            <a:r>
              <a:rPr lang="en-US" dirty="0" smtClean="0"/>
              <a:t> </a:t>
            </a:r>
            <a:r>
              <a:rPr lang="en-US" dirty="0" err="1" smtClean="0"/>
              <a:t>penelitian</a:t>
            </a:r>
            <a:r>
              <a:rPr lang="en-US" dirty="0" smtClean="0"/>
              <a:t> </a:t>
            </a:r>
            <a:r>
              <a:rPr lang="en-US" dirty="0" err="1" smtClean="0"/>
              <a:t>tentang</a:t>
            </a:r>
            <a:r>
              <a:rPr lang="en-US" dirty="0" smtClean="0"/>
              <a:t> </a:t>
            </a:r>
            <a:r>
              <a:rPr lang="en-US" dirty="0" err="1" smtClean="0"/>
              <a:t>topik</a:t>
            </a:r>
            <a:r>
              <a:rPr lang="en-US" dirty="0" smtClean="0"/>
              <a:t> </a:t>
            </a:r>
            <a:r>
              <a:rPr lang="en-US" dirty="0" err="1" smtClean="0"/>
              <a:t>tertentu</a:t>
            </a:r>
            <a:r>
              <a:rPr lang="en-US" dirty="0" smtClean="0"/>
              <a:t>.</a:t>
            </a:r>
          </a:p>
          <a:p>
            <a:r>
              <a:rPr lang="en-US" dirty="0" err="1" smtClean="0"/>
              <a:t>Untuk</a:t>
            </a:r>
            <a:r>
              <a:rPr lang="en-US" dirty="0" smtClean="0"/>
              <a:t> </a:t>
            </a:r>
            <a:r>
              <a:rPr lang="en-US" dirty="0" err="1" smtClean="0"/>
              <a:t>membiasakan</a:t>
            </a:r>
            <a:r>
              <a:rPr lang="en-US" dirty="0" smtClean="0"/>
              <a:t> </a:t>
            </a:r>
            <a:r>
              <a:rPr lang="en-US" dirty="0" err="1" smtClean="0"/>
              <a:t>diri</a:t>
            </a:r>
            <a:r>
              <a:rPr lang="en-US" dirty="0" smtClean="0"/>
              <a:t> </a:t>
            </a:r>
            <a:r>
              <a:rPr lang="en-US" dirty="0" err="1" smtClean="0"/>
              <a:t>pada</a:t>
            </a:r>
            <a:r>
              <a:rPr lang="en-US" dirty="0" smtClean="0"/>
              <a:t> </a:t>
            </a:r>
            <a:r>
              <a:rPr lang="en-US" dirty="0" err="1" smtClean="0"/>
              <a:t>topik</a:t>
            </a:r>
            <a:r>
              <a:rPr lang="en-US" dirty="0" smtClean="0"/>
              <a:t> </a:t>
            </a:r>
            <a:r>
              <a:rPr lang="en-US" dirty="0" err="1" smtClean="0"/>
              <a:t>tertentu</a:t>
            </a:r>
            <a:r>
              <a:rPr lang="en-US" dirty="0" smtClean="0"/>
              <a:t> </a:t>
            </a:r>
            <a:r>
              <a:rPr lang="en-US" dirty="0" err="1" smtClean="0"/>
              <a:t>dan</a:t>
            </a:r>
            <a:r>
              <a:rPr lang="en-US" dirty="0" smtClean="0"/>
              <a:t> </a:t>
            </a:r>
            <a:r>
              <a:rPr lang="en-US" dirty="0" err="1" smtClean="0"/>
              <a:t>sehingga</a:t>
            </a:r>
            <a:r>
              <a:rPr lang="en-US" dirty="0" smtClean="0"/>
              <a:t> </a:t>
            </a:r>
            <a:r>
              <a:rPr lang="en-US" dirty="0" err="1" smtClean="0"/>
              <a:t>mempunyai</a:t>
            </a:r>
            <a:r>
              <a:rPr lang="en-US" dirty="0" smtClean="0"/>
              <a:t> </a:t>
            </a:r>
            <a:r>
              <a:rPr lang="en-US" dirty="0" err="1" smtClean="0"/>
              <a:t>informasi</a:t>
            </a:r>
            <a:r>
              <a:rPr lang="en-US" dirty="0" smtClean="0"/>
              <a:t> yang </a:t>
            </a:r>
            <a:r>
              <a:rPr lang="en-US" dirty="0" err="1" smtClean="0"/>
              <a:t>lebih</a:t>
            </a:r>
            <a:r>
              <a:rPr lang="en-US" dirty="0" smtClean="0"/>
              <a:t> </a:t>
            </a:r>
            <a:r>
              <a:rPr lang="en-US" dirty="0" err="1" smtClean="0"/>
              <a:t>baik</a:t>
            </a:r>
            <a:r>
              <a:rPr lang="en-US" dirty="0" smtClean="0"/>
              <a:t> </a:t>
            </a:r>
            <a:r>
              <a:rPr lang="en-US" dirty="0" err="1" smtClean="0"/>
              <a:t>dalam</a:t>
            </a:r>
            <a:r>
              <a:rPr lang="en-US" dirty="0" smtClean="0"/>
              <a:t> </a:t>
            </a:r>
            <a:r>
              <a:rPr lang="en-US" dirty="0" err="1" smtClean="0"/>
              <a:t>diskusi</a:t>
            </a:r>
            <a:r>
              <a:rPr lang="en-US" dirty="0" smtClean="0"/>
              <a:t>.</a:t>
            </a:r>
          </a:p>
          <a:p>
            <a:r>
              <a:rPr lang="en-US" dirty="0" err="1" smtClean="0"/>
              <a:t>Untuk</a:t>
            </a:r>
            <a:r>
              <a:rPr lang="en-US" dirty="0" smtClean="0"/>
              <a:t> </a:t>
            </a:r>
            <a:r>
              <a:rPr lang="en-US" dirty="0" err="1" smtClean="0"/>
              <a:t>mengidentifikasi</a:t>
            </a:r>
            <a:r>
              <a:rPr lang="en-US" dirty="0" smtClean="0"/>
              <a:t> </a:t>
            </a:r>
            <a:r>
              <a:rPr lang="en-US" dirty="0" err="1" smtClean="0"/>
              <a:t>kesenjangan</a:t>
            </a:r>
            <a:r>
              <a:rPr lang="en-US" dirty="0" smtClean="0"/>
              <a:t> </a:t>
            </a:r>
            <a:r>
              <a:rPr lang="en-US" dirty="0" err="1" smtClean="0"/>
              <a:t>dalam</a:t>
            </a:r>
            <a:r>
              <a:rPr lang="en-US" dirty="0" smtClean="0"/>
              <a:t> </a:t>
            </a:r>
            <a:r>
              <a:rPr lang="en-US" dirty="0" err="1" smtClean="0"/>
              <a:t>penelitian</a:t>
            </a:r>
            <a:r>
              <a:rPr lang="en-US" dirty="0" smtClean="0"/>
              <a:t>.</a:t>
            </a:r>
            <a:endParaRPr lang="en-US" dirty="0"/>
          </a:p>
        </p:txBody>
      </p:sp>
    </p:spTree>
    <p:extLst>
      <p:ext uri="{BB962C8B-B14F-4D97-AF65-F5344CB8AC3E}">
        <p14:creationId xmlns:p14="http://schemas.microsoft.com/office/powerpoint/2010/main" val="997641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80000"/>
              </a:lnSpc>
            </a:pPr>
            <a:r>
              <a:rPr lang="en-US" b="1" dirty="0" err="1" smtClean="0"/>
              <a:t>Bagaimana</a:t>
            </a:r>
            <a:r>
              <a:rPr lang="en-US" b="1" dirty="0" smtClean="0"/>
              <a:t> </a:t>
            </a:r>
            <a:r>
              <a:rPr lang="en-US" b="1" dirty="0" err="1" smtClean="0"/>
              <a:t>menyusun</a:t>
            </a:r>
            <a:r>
              <a:rPr lang="en-US" b="1" dirty="0" smtClean="0"/>
              <a:t> </a:t>
            </a:r>
            <a:r>
              <a:rPr lang="en-US" b="1" dirty="0" err="1" smtClean="0"/>
              <a:t>tinjauan</a:t>
            </a:r>
            <a:r>
              <a:rPr lang="en-US" b="1" dirty="0" smtClean="0"/>
              <a:t> </a:t>
            </a:r>
            <a:r>
              <a:rPr lang="en-US" b="1" dirty="0" err="1" smtClean="0"/>
              <a:t>pustaka</a:t>
            </a:r>
            <a:endParaRPr lang="en-US" b="1" dirty="0"/>
          </a:p>
        </p:txBody>
      </p:sp>
      <p:sp>
        <p:nvSpPr>
          <p:cNvPr id="3" name="Content Placeholder 2"/>
          <p:cNvSpPr>
            <a:spLocks noGrp="1"/>
          </p:cNvSpPr>
          <p:nvPr>
            <p:ph idx="1"/>
          </p:nvPr>
        </p:nvSpPr>
        <p:spPr/>
        <p:txBody>
          <a:bodyPr>
            <a:normAutofit/>
          </a:bodyPr>
          <a:lstStyle/>
          <a:p>
            <a:r>
              <a:rPr lang="en-US" dirty="0" err="1"/>
              <a:t>P</a:t>
            </a:r>
            <a:r>
              <a:rPr lang="en-US" dirty="0" err="1" smtClean="0"/>
              <a:t>engantar</a:t>
            </a:r>
            <a:endParaRPr lang="en-US" dirty="0" smtClean="0"/>
          </a:p>
          <a:p>
            <a:pPr lvl="1"/>
            <a:r>
              <a:rPr lang="en-US" dirty="0" err="1" smtClean="0"/>
              <a:t>Ikhtisar</a:t>
            </a:r>
            <a:r>
              <a:rPr lang="en-US" dirty="0" smtClean="0"/>
              <a:t> </a:t>
            </a:r>
            <a:r>
              <a:rPr lang="en-US" dirty="0" err="1" smtClean="0"/>
              <a:t>dan</a:t>
            </a:r>
            <a:r>
              <a:rPr lang="en-US" dirty="0" smtClean="0"/>
              <a:t> </a:t>
            </a:r>
            <a:r>
              <a:rPr lang="en-US" dirty="0" err="1" smtClean="0"/>
              <a:t>tujuan</a:t>
            </a:r>
            <a:endParaRPr lang="en-US" dirty="0" smtClean="0"/>
          </a:p>
          <a:p>
            <a:r>
              <a:rPr lang="en-US" dirty="0" err="1" smtClean="0"/>
              <a:t>Metode</a:t>
            </a:r>
            <a:endParaRPr lang="en-US" dirty="0" smtClean="0"/>
          </a:p>
          <a:p>
            <a:pPr lvl="1"/>
            <a:r>
              <a:rPr lang="en-US" dirty="0" err="1" smtClean="0"/>
              <a:t>Strategi</a:t>
            </a:r>
            <a:r>
              <a:rPr lang="en-US" dirty="0" smtClean="0"/>
              <a:t> </a:t>
            </a:r>
            <a:r>
              <a:rPr lang="en-US" dirty="0" err="1" smtClean="0"/>
              <a:t>pencarian</a:t>
            </a:r>
            <a:r>
              <a:rPr lang="en-US" dirty="0" smtClean="0"/>
              <a:t> </a:t>
            </a:r>
            <a:r>
              <a:rPr lang="en-US" dirty="0" err="1" smtClean="0"/>
              <a:t>dan</a:t>
            </a:r>
            <a:r>
              <a:rPr lang="en-US" dirty="0" smtClean="0"/>
              <a:t> </a:t>
            </a:r>
            <a:r>
              <a:rPr lang="en-US" dirty="0" err="1" smtClean="0"/>
              <a:t>kriteria</a:t>
            </a:r>
            <a:r>
              <a:rPr lang="en-US" dirty="0" smtClean="0"/>
              <a:t> </a:t>
            </a:r>
            <a:r>
              <a:rPr lang="en-US" dirty="0" err="1" smtClean="0"/>
              <a:t>untuk</a:t>
            </a:r>
            <a:r>
              <a:rPr lang="en-US" dirty="0" smtClean="0"/>
              <a:t> </a:t>
            </a:r>
            <a:r>
              <a:rPr lang="en-US" dirty="0" err="1" smtClean="0"/>
              <a:t>inklusi</a:t>
            </a:r>
            <a:r>
              <a:rPr lang="en-US" dirty="0" smtClean="0"/>
              <a:t> </a:t>
            </a:r>
            <a:r>
              <a:rPr lang="en-US" dirty="0" err="1" smtClean="0"/>
              <a:t>artikel</a:t>
            </a:r>
            <a:endParaRPr lang="en-US" dirty="0" smtClean="0"/>
          </a:p>
          <a:p>
            <a:r>
              <a:rPr lang="en-US" dirty="0" err="1" smtClean="0"/>
              <a:t>Diskusi</a:t>
            </a:r>
            <a:endParaRPr lang="en-US" dirty="0" smtClean="0"/>
          </a:p>
          <a:p>
            <a:pPr lvl="1"/>
            <a:r>
              <a:rPr lang="en-US" dirty="0" err="1" smtClean="0"/>
              <a:t>Dipecah</a:t>
            </a:r>
            <a:r>
              <a:rPr lang="en-US" dirty="0" smtClean="0"/>
              <a:t> </a:t>
            </a:r>
            <a:r>
              <a:rPr lang="en-US" dirty="0" err="1" smtClean="0"/>
              <a:t>ke</a:t>
            </a:r>
            <a:r>
              <a:rPr lang="en-US" dirty="0" smtClean="0"/>
              <a:t> </a:t>
            </a:r>
            <a:r>
              <a:rPr lang="en-US" dirty="0" err="1" smtClean="0"/>
              <a:t>dalam</a:t>
            </a:r>
            <a:r>
              <a:rPr lang="en-US" dirty="0" smtClean="0"/>
              <a:t> </a:t>
            </a:r>
            <a:r>
              <a:rPr lang="en-US" dirty="0" err="1" smtClean="0"/>
              <a:t>tema</a:t>
            </a:r>
            <a:r>
              <a:rPr lang="en-US" dirty="0" smtClean="0"/>
              <a:t> yang </a:t>
            </a:r>
            <a:r>
              <a:rPr lang="en-US" dirty="0" err="1" smtClean="0"/>
              <a:t>muncul</a:t>
            </a:r>
            <a:r>
              <a:rPr lang="en-US" dirty="0" smtClean="0"/>
              <a:t> di </a:t>
            </a:r>
            <a:r>
              <a:rPr lang="en-US" dirty="0" err="1" smtClean="0"/>
              <a:t>makalah</a:t>
            </a:r>
            <a:endParaRPr lang="en-US" dirty="0" smtClean="0"/>
          </a:p>
          <a:p>
            <a:r>
              <a:rPr lang="en-US" dirty="0" err="1" smtClean="0"/>
              <a:t>Kesimpulan</a:t>
            </a:r>
            <a:endParaRPr lang="en-US" dirty="0" smtClean="0"/>
          </a:p>
          <a:p>
            <a:r>
              <a:rPr lang="en-US" dirty="0" err="1" smtClean="0"/>
              <a:t>Daftar</a:t>
            </a:r>
            <a:r>
              <a:rPr lang="en-US" dirty="0" smtClean="0"/>
              <a:t> </a:t>
            </a:r>
            <a:r>
              <a:rPr lang="en-US" dirty="0" err="1" smtClean="0"/>
              <a:t>rujukan</a:t>
            </a:r>
            <a:endParaRPr lang="en-US" dirty="0"/>
          </a:p>
        </p:txBody>
      </p:sp>
    </p:spTree>
    <p:extLst>
      <p:ext uri="{BB962C8B-B14F-4D97-AF65-F5344CB8AC3E}">
        <p14:creationId xmlns:p14="http://schemas.microsoft.com/office/powerpoint/2010/main" val="3018140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Bagaimana</a:t>
            </a:r>
            <a:r>
              <a:rPr lang="en-US" b="1" dirty="0" smtClean="0"/>
              <a:t> </a:t>
            </a:r>
            <a:r>
              <a:rPr lang="en-US" b="1" dirty="0" err="1" smtClean="0"/>
              <a:t>cara</a:t>
            </a:r>
            <a:r>
              <a:rPr lang="en-US" b="1" dirty="0" smtClean="0"/>
              <a:t> </a:t>
            </a:r>
            <a:r>
              <a:rPr lang="en-US" b="1" dirty="0" err="1" smtClean="0"/>
              <a:t>memulai</a:t>
            </a:r>
            <a:endParaRPr lang="en-US" b="1" dirty="0"/>
          </a:p>
        </p:txBody>
      </p:sp>
      <p:sp>
        <p:nvSpPr>
          <p:cNvPr id="3" name="Content Placeholder 2"/>
          <p:cNvSpPr>
            <a:spLocks noGrp="1"/>
          </p:cNvSpPr>
          <p:nvPr>
            <p:ph idx="1"/>
          </p:nvPr>
        </p:nvSpPr>
        <p:spPr/>
        <p:txBody>
          <a:bodyPr/>
          <a:lstStyle/>
          <a:p>
            <a:r>
              <a:rPr lang="en-US" dirty="0" err="1" smtClean="0"/>
              <a:t>Tentukan</a:t>
            </a:r>
            <a:r>
              <a:rPr lang="en-US" dirty="0" smtClean="0"/>
              <a:t> </a:t>
            </a:r>
            <a:r>
              <a:rPr lang="en-US" dirty="0" err="1" smtClean="0"/>
              <a:t>sebuah</a:t>
            </a:r>
            <a:r>
              <a:rPr lang="en-US" dirty="0" smtClean="0"/>
              <a:t> </a:t>
            </a:r>
            <a:r>
              <a:rPr lang="en-US" dirty="0" err="1" smtClean="0"/>
              <a:t>topik</a:t>
            </a:r>
            <a:r>
              <a:rPr lang="en-US" dirty="0" smtClean="0"/>
              <a:t>.</a:t>
            </a:r>
          </a:p>
          <a:p>
            <a:r>
              <a:rPr lang="en-US" dirty="0" err="1" smtClean="0"/>
              <a:t>Lakukan</a:t>
            </a:r>
            <a:r>
              <a:rPr lang="en-US" dirty="0" smtClean="0"/>
              <a:t> </a:t>
            </a:r>
            <a:r>
              <a:rPr lang="en-US" dirty="0" err="1" smtClean="0"/>
              <a:t>pencarian</a:t>
            </a:r>
            <a:r>
              <a:rPr lang="en-US" dirty="0" smtClean="0"/>
              <a:t> </a:t>
            </a:r>
            <a:r>
              <a:rPr lang="en-US" dirty="0" err="1" smtClean="0"/>
              <a:t>literatur</a:t>
            </a:r>
            <a:r>
              <a:rPr lang="en-US" dirty="0" smtClean="0"/>
              <a:t>.</a:t>
            </a:r>
          </a:p>
          <a:p>
            <a:r>
              <a:rPr lang="en-US" dirty="0" err="1" smtClean="0"/>
              <a:t>Evaluasi</a:t>
            </a:r>
            <a:r>
              <a:rPr lang="en-US" dirty="0" smtClean="0"/>
              <a:t> </a:t>
            </a:r>
            <a:r>
              <a:rPr lang="en-US" dirty="0" err="1" smtClean="0"/>
              <a:t>artikel</a:t>
            </a:r>
            <a:r>
              <a:rPr lang="en-US" dirty="0" smtClean="0"/>
              <a:t> yang </a:t>
            </a:r>
            <a:r>
              <a:rPr lang="en-US" dirty="0" err="1" smtClean="0"/>
              <a:t>diambil</a:t>
            </a:r>
            <a:r>
              <a:rPr lang="en-US" dirty="0" smtClean="0"/>
              <a:t>, </a:t>
            </a:r>
            <a:r>
              <a:rPr lang="en-US" dirty="0" err="1" smtClean="0"/>
              <a:t>atau</a:t>
            </a:r>
            <a:r>
              <a:rPr lang="en-US" dirty="0" smtClean="0"/>
              <a:t> yang </a:t>
            </a:r>
            <a:r>
              <a:rPr lang="en-US" dirty="0" err="1" smtClean="0"/>
              <a:t>dikenal</a:t>
            </a:r>
            <a:r>
              <a:rPr lang="en-US" dirty="0" smtClean="0"/>
              <a:t> </a:t>
            </a:r>
            <a:r>
              <a:rPr lang="en-US" dirty="0" err="1" smtClean="0"/>
              <a:t>dengan</a:t>
            </a:r>
            <a:r>
              <a:rPr lang="en-US" dirty="0" smtClean="0"/>
              <a:t> </a:t>
            </a:r>
            <a:r>
              <a:rPr lang="en-US" dirty="0" err="1" smtClean="0"/>
              <a:t>mengkaji</a:t>
            </a:r>
            <a:r>
              <a:rPr lang="en-US" dirty="0" smtClean="0"/>
              <a:t> </a:t>
            </a:r>
            <a:r>
              <a:rPr lang="en-US" dirty="0" err="1" smtClean="0"/>
              <a:t>artikel</a:t>
            </a:r>
            <a:r>
              <a:rPr lang="en-US" dirty="0" smtClean="0"/>
              <a:t> </a:t>
            </a:r>
            <a:r>
              <a:rPr lang="en-US" dirty="0" err="1" smtClean="0"/>
              <a:t>secara</a:t>
            </a:r>
            <a:r>
              <a:rPr lang="en-US" dirty="0" smtClean="0"/>
              <a:t> </a:t>
            </a:r>
            <a:r>
              <a:rPr lang="en-US" dirty="0" err="1" smtClean="0"/>
              <a:t>kritis</a:t>
            </a:r>
            <a:r>
              <a:rPr lang="en-US" dirty="0" smtClean="0"/>
              <a:t>.</a:t>
            </a:r>
          </a:p>
          <a:p>
            <a:r>
              <a:rPr lang="en-US" dirty="0" err="1" smtClean="0"/>
              <a:t>Analisis</a:t>
            </a:r>
            <a:r>
              <a:rPr lang="en-US" dirty="0" smtClean="0"/>
              <a:t> </a:t>
            </a:r>
            <a:r>
              <a:rPr lang="en-US" dirty="0" err="1" smtClean="0"/>
              <a:t>artikel</a:t>
            </a:r>
            <a:endParaRPr lang="en-US" dirty="0" smtClean="0"/>
          </a:p>
          <a:p>
            <a:pPr lvl="1"/>
            <a:r>
              <a:rPr lang="en-US" dirty="0" err="1" smtClean="0"/>
              <a:t>Carilah</a:t>
            </a:r>
            <a:r>
              <a:rPr lang="en-US" dirty="0" smtClean="0"/>
              <a:t> </a:t>
            </a:r>
            <a:r>
              <a:rPr lang="en-US" dirty="0" err="1" smtClean="0"/>
              <a:t>tema</a:t>
            </a:r>
            <a:r>
              <a:rPr lang="en-US" dirty="0" smtClean="0"/>
              <a:t> </a:t>
            </a:r>
            <a:r>
              <a:rPr lang="en-US" dirty="0" err="1" smtClean="0"/>
              <a:t>umum</a:t>
            </a:r>
            <a:r>
              <a:rPr lang="en-US" dirty="0" smtClean="0"/>
              <a:t>, </a:t>
            </a:r>
            <a:r>
              <a:rPr lang="en-US" dirty="0" err="1" smtClean="0"/>
              <a:t>kesepakatan</a:t>
            </a:r>
            <a:r>
              <a:rPr lang="en-US" dirty="0" smtClean="0"/>
              <a:t> / </a:t>
            </a:r>
            <a:r>
              <a:rPr lang="en-US" dirty="0" err="1" smtClean="0"/>
              <a:t>pertentangan</a:t>
            </a:r>
            <a:r>
              <a:rPr lang="en-US" dirty="0" smtClean="0"/>
              <a:t>.</a:t>
            </a:r>
            <a:endParaRPr lang="en-US" dirty="0"/>
          </a:p>
        </p:txBody>
      </p:sp>
    </p:spTree>
    <p:extLst>
      <p:ext uri="{BB962C8B-B14F-4D97-AF65-F5344CB8AC3E}">
        <p14:creationId xmlns:p14="http://schemas.microsoft.com/office/powerpoint/2010/main" val="19018696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80000"/>
              </a:lnSpc>
            </a:pPr>
            <a:r>
              <a:rPr lang="en-US" b="1" dirty="0" err="1" smtClean="0"/>
              <a:t>Nasehat</a:t>
            </a:r>
            <a:r>
              <a:rPr lang="en-US" b="1" dirty="0" smtClean="0"/>
              <a:t> </a:t>
            </a:r>
            <a:r>
              <a:rPr lang="en-US" b="1" dirty="0" err="1" smtClean="0"/>
              <a:t>untuk</a:t>
            </a:r>
            <a:r>
              <a:rPr lang="en-US" b="1" dirty="0" smtClean="0"/>
              <a:t> </a:t>
            </a:r>
            <a:r>
              <a:rPr lang="en-US" b="1" dirty="0" err="1" smtClean="0"/>
              <a:t>menulis</a:t>
            </a:r>
            <a:r>
              <a:rPr lang="en-US" b="1" dirty="0" smtClean="0"/>
              <a:t> </a:t>
            </a:r>
            <a:r>
              <a:rPr lang="en-US" b="1" dirty="0" err="1" smtClean="0"/>
              <a:t>tinjauan</a:t>
            </a:r>
            <a:r>
              <a:rPr lang="en-US" b="1" dirty="0" smtClean="0"/>
              <a:t> </a:t>
            </a:r>
            <a:r>
              <a:rPr lang="en-US" b="1" dirty="0" err="1" smtClean="0"/>
              <a:t>pustaka</a:t>
            </a:r>
            <a:endParaRPr lang="en-US" b="1" dirty="0"/>
          </a:p>
        </p:txBody>
      </p:sp>
      <p:sp>
        <p:nvSpPr>
          <p:cNvPr id="3" name="Content Placeholder 2"/>
          <p:cNvSpPr>
            <a:spLocks noGrp="1"/>
          </p:cNvSpPr>
          <p:nvPr>
            <p:ph idx="1"/>
          </p:nvPr>
        </p:nvSpPr>
        <p:spPr/>
        <p:txBody>
          <a:bodyPr/>
          <a:lstStyle/>
          <a:p>
            <a:r>
              <a:rPr lang="en-US" dirty="0" err="1" smtClean="0"/>
              <a:t>Susun</a:t>
            </a:r>
            <a:r>
              <a:rPr lang="en-US" dirty="0" smtClean="0"/>
              <a:t> </a:t>
            </a:r>
            <a:r>
              <a:rPr lang="en-US" dirty="0" err="1" smtClean="0"/>
              <a:t>tinjauan</a:t>
            </a:r>
            <a:r>
              <a:rPr lang="en-US" dirty="0" smtClean="0"/>
              <a:t> </a:t>
            </a:r>
            <a:r>
              <a:rPr lang="en-US" dirty="0" err="1" smtClean="0"/>
              <a:t>pustaka</a:t>
            </a:r>
            <a:r>
              <a:rPr lang="en-US" dirty="0" smtClean="0"/>
              <a:t> </a:t>
            </a:r>
            <a:r>
              <a:rPr lang="en-US" dirty="0" err="1" smtClean="0"/>
              <a:t>dengan</a:t>
            </a:r>
            <a:r>
              <a:rPr lang="en-US" dirty="0" smtClean="0"/>
              <a:t> </a:t>
            </a:r>
            <a:r>
              <a:rPr lang="en-US" dirty="0" err="1" smtClean="0"/>
              <a:t>judul</a:t>
            </a:r>
            <a:r>
              <a:rPr lang="en-US" dirty="0" smtClean="0"/>
              <a:t> </a:t>
            </a:r>
            <a:r>
              <a:rPr lang="en-US" dirty="0" err="1" smtClean="0"/>
              <a:t>untuk</a:t>
            </a:r>
            <a:r>
              <a:rPr lang="en-US" dirty="0" smtClean="0"/>
              <a:t> </a:t>
            </a:r>
            <a:r>
              <a:rPr lang="en-US" dirty="0" err="1" smtClean="0"/>
              <a:t>mempermudah</a:t>
            </a:r>
            <a:r>
              <a:rPr lang="en-US" dirty="0" smtClean="0"/>
              <a:t> </a:t>
            </a:r>
            <a:r>
              <a:rPr lang="en-US" dirty="0" err="1" smtClean="0"/>
              <a:t>pembaca</a:t>
            </a:r>
            <a:r>
              <a:rPr lang="en-US" dirty="0" smtClean="0"/>
              <a:t> </a:t>
            </a:r>
            <a:r>
              <a:rPr lang="en-US" dirty="0" err="1" smtClean="0"/>
              <a:t>mengikuti</a:t>
            </a:r>
            <a:r>
              <a:rPr lang="en-US" dirty="0" smtClean="0"/>
              <a:t>.</a:t>
            </a:r>
          </a:p>
          <a:p>
            <a:r>
              <a:rPr lang="en-US" dirty="0" err="1" smtClean="0"/>
              <a:t>Identifikasi</a:t>
            </a:r>
            <a:r>
              <a:rPr lang="en-US" dirty="0" smtClean="0"/>
              <a:t> </a:t>
            </a:r>
            <a:r>
              <a:rPr lang="en-US" dirty="0" err="1" smtClean="0"/>
              <a:t>titik-titik</a:t>
            </a:r>
            <a:r>
              <a:rPr lang="en-US" dirty="0" smtClean="0"/>
              <a:t> </a:t>
            </a:r>
            <a:r>
              <a:rPr lang="en-US" dirty="0" err="1" smtClean="0"/>
              <a:t>diskusi</a:t>
            </a:r>
            <a:r>
              <a:rPr lang="en-US" dirty="0" smtClean="0"/>
              <a:t> </a:t>
            </a:r>
            <a:r>
              <a:rPr lang="en-US" dirty="0" err="1" smtClean="0"/>
              <a:t>dimana</a:t>
            </a:r>
            <a:r>
              <a:rPr lang="en-US" dirty="0" smtClean="0"/>
              <a:t> </a:t>
            </a:r>
            <a:r>
              <a:rPr lang="en-US" dirty="0" err="1" smtClean="0"/>
              <a:t>ada</a:t>
            </a:r>
            <a:r>
              <a:rPr lang="en-US" dirty="0" smtClean="0"/>
              <a:t> </a:t>
            </a:r>
            <a:r>
              <a:rPr lang="en-US" dirty="0" err="1" smtClean="0"/>
              <a:t>kesepakatan</a:t>
            </a:r>
            <a:r>
              <a:rPr lang="en-US" dirty="0" smtClean="0"/>
              <a:t> </a:t>
            </a:r>
            <a:r>
              <a:rPr lang="en-US" dirty="0" err="1" smtClean="0"/>
              <a:t>atau</a:t>
            </a:r>
            <a:r>
              <a:rPr lang="en-US" dirty="0" smtClean="0"/>
              <a:t> </a:t>
            </a:r>
            <a:r>
              <a:rPr lang="en-US" dirty="0" err="1" smtClean="0"/>
              <a:t>ketidaksepakatan</a:t>
            </a:r>
            <a:r>
              <a:rPr lang="en-US" dirty="0" smtClean="0"/>
              <a:t> </a:t>
            </a:r>
            <a:r>
              <a:rPr lang="en-US" dirty="0" err="1" smtClean="0"/>
              <a:t>lebih</a:t>
            </a:r>
            <a:r>
              <a:rPr lang="en-US" dirty="0" smtClean="0"/>
              <a:t> </a:t>
            </a:r>
            <a:r>
              <a:rPr lang="en-US" dirty="0" err="1" smtClean="0"/>
              <a:t>penting</a:t>
            </a:r>
            <a:r>
              <a:rPr lang="en-US" dirty="0" smtClean="0"/>
              <a:t>.</a:t>
            </a:r>
          </a:p>
          <a:p>
            <a:r>
              <a:rPr lang="en-US" dirty="0" err="1" smtClean="0"/>
              <a:t>Identifikasi</a:t>
            </a:r>
            <a:r>
              <a:rPr lang="en-US" dirty="0" smtClean="0"/>
              <a:t> </a:t>
            </a:r>
            <a:r>
              <a:rPr lang="en-US" dirty="0" err="1" smtClean="0"/>
              <a:t>jika</a:t>
            </a:r>
            <a:r>
              <a:rPr lang="en-US" dirty="0" smtClean="0"/>
              <a:t> </a:t>
            </a:r>
            <a:r>
              <a:rPr lang="en-US" dirty="0" err="1" smtClean="0"/>
              <a:t>penelitian</a:t>
            </a:r>
            <a:r>
              <a:rPr lang="en-US" dirty="0" smtClean="0"/>
              <a:t> </a:t>
            </a:r>
            <a:r>
              <a:rPr lang="en-US" dirty="0" err="1" smtClean="0"/>
              <a:t>lebih</a:t>
            </a:r>
            <a:r>
              <a:rPr lang="en-US" dirty="0" smtClean="0"/>
              <a:t> </a:t>
            </a:r>
            <a:r>
              <a:rPr lang="en-US" dirty="0" err="1" smtClean="0"/>
              <a:t>lanjut</a:t>
            </a:r>
            <a:r>
              <a:rPr lang="en-US" dirty="0" smtClean="0"/>
              <a:t> </a:t>
            </a:r>
            <a:r>
              <a:rPr lang="en-US" dirty="0" err="1" smtClean="0"/>
              <a:t>diperlukan</a:t>
            </a:r>
            <a:r>
              <a:rPr lang="en-US" dirty="0" smtClean="0"/>
              <a:t> </a:t>
            </a:r>
            <a:r>
              <a:rPr lang="en-US" dirty="0" err="1" smtClean="0"/>
              <a:t>dalam</a:t>
            </a:r>
            <a:r>
              <a:rPr lang="en-US" dirty="0" smtClean="0"/>
              <a:t> </a:t>
            </a:r>
            <a:r>
              <a:rPr lang="en-US" dirty="0" err="1" smtClean="0"/>
              <a:t>topik</a:t>
            </a:r>
            <a:r>
              <a:rPr lang="en-US" dirty="0" smtClean="0"/>
              <a:t> </a:t>
            </a:r>
            <a:r>
              <a:rPr lang="en-US" dirty="0" err="1" smtClean="0"/>
              <a:t>tersebut</a:t>
            </a:r>
            <a:r>
              <a:rPr lang="en-US" dirty="0" smtClean="0"/>
              <a:t>.</a:t>
            </a:r>
            <a:endParaRPr lang="en-US" dirty="0"/>
          </a:p>
        </p:txBody>
      </p:sp>
    </p:spTree>
    <p:extLst>
      <p:ext uri="{BB962C8B-B14F-4D97-AF65-F5344CB8AC3E}">
        <p14:creationId xmlns:p14="http://schemas.microsoft.com/office/powerpoint/2010/main" val="541329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Komponen Latar Belakang</a:t>
            </a:r>
            <a:endParaRPr lang="id-ID" dirty="0"/>
          </a:p>
        </p:txBody>
      </p:sp>
      <p:sp>
        <p:nvSpPr>
          <p:cNvPr id="3" name="Content Placeholder 2"/>
          <p:cNvSpPr>
            <a:spLocks noGrp="1"/>
          </p:cNvSpPr>
          <p:nvPr>
            <p:ph idx="1"/>
          </p:nvPr>
        </p:nvSpPr>
        <p:spPr/>
        <p:txBody>
          <a:bodyPr>
            <a:normAutofit fontScale="85000" lnSpcReduction="20000"/>
          </a:bodyPr>
          <a:lstStyle/>
          <a:p>
            <a:pPr lvl="0"/>
            <a:r>
              <a:rPr lang="id-ID" i="1" dirty="0"/>
              <a:t>Seriousness of the problem </a:t>
            </a:r>
            <a:r>
              <a:rPr lang="id-ID" dirty="0"/>
              <a:t>(keseriusan masalah sehingga perlu untuk diteliti)</a:t>
            </a:r>
          </a:p>
          <a:p>
            <a:pPr lvl="0"/>
            <a:r>
              <a:rPr lang="id-ID" i="1" dirty="0"/>
              <a:t>Magnitude of the problem</a:t>
            </a:r>
            <a:r>
              <a:rPr lang="id-ID" dirty="0"/>
              <a:t> (berat ringannya masalah, percentase kejadian)</a:t>
            </a:r>
          </a:p>
          <a:p>
            <a:pPr lvl="0"/>
            <a:r>
              <a:rPr lang="id-ID" i="1" dirty="0"/>
              <a:t>Political concern </a:t>
            </a:r>
            <a:r>
              <a:rPr lang="id-ID" dirty="0"/>
              <a:t>(kebijakan pemerintah)</a:t>
            </a:r>
          </a:p>
          <a:p>
            <a:pPr lvl="0"/>
            <a:r>
              <a:rPr lang="id-ID" i="1" dirty="0"/>
              <a:t>Community concern </a:t>
            </a:r>
            <a:r>
              <a:rPr lang="id-ID" dirty="0"/>
              <a:t>(sejauh mana masyarakat menganggap penting tentang masalah, peran masyarakat, peran bidan)</a:t>
            </a:r>
          </a:p>
          <a:p>
            <a:pPr lvl="0"/>
            <a:r>
              <a:rPr lang="en-US" dirty="0" err="1"/>
              <a:t>Pandangan</a:t>
            </a:r>
            <a:r>
              <a:rPr lang="en-US" dirty="0"/>
              <a:t> Islam (Qur’an </a:t>
            </a:r>
            <a:r>
              <a:rPr lang="en-US" dirty="0" err="1"/>
              <a:t>dan</a:t>
            </a:r>
            <a:r>
              <a:rPr lang="en-US" dirty="0"/>
              <a:t> </a:t>
            </a:r>
            <a:r>
              <a:rPr lang="en-US" dirty="0" err="1"/>
              <a:t>Hadist</a:t>
            </a:r>
            <a:r>
              <a:rPr lang="en-US" dirty="0"/>
              <a:t>) </a:t>
            </a:r>
            <a:r>
              <a:rPr lang="en-US" dirty="0" err="1"/>
              <a:t>terhadap</a:t>
            </a:r>
            <a:r>
              <a:rPr lang="en-US" dirty="0"/>
              <a:t> </a:t>
            </a:r>
            <a:r>
              <a:rPr lang="en-US" dirty="0" err="1"/>
              <a:t>masalah</a:t>
            </a:r>
            <a:r>
              <a:rPr lang="en-US" dirty="0"/>
              <a:t> yang </a:t>
            </a:r>
            <a:r>
              <a:rPr lang="en-US" dirty="0" err="1"/>
              <a:t>diteliti</a:t>
            </a:r>
            <a:endParaRPr lang="id-ID" dirty="0"/>
          </a:p>
          <a:p>
            <a:pPr lvl="0"/>
            <a:r>
              <a:rPr lang="id-ID" i="1" dirty="0"/>
              <a:t>Managability</a:t>
            </a:r>
            <a:r>
              <a:rPr lang="id-ID" dirty="0"/>
              <a:t> (pertimbangan biaya dan waktu untuk dilakukannya penelitian)</a:t>
            </a:r>
          </a:p>
          <a:p>
            <a:endParaRPr lang="id-ID" dirty="0"/>
          </a:p>
        </p:txBody>
      </p:sp>
    </p:spTree>
    <p:extLst>
      <p:ext uri="{BB962C8B-B14F-4D97-AF65-F5344CB8AC3E}">
        <p14:creationId xmlns:p14="http://schemas.microsoft.com/office/powerpoint/2010/main" val="21766128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80000"/>
              </a:lnSpc>
            </a:pPr>
            <a:r>
              <a:rPr lang="id-ID" b="1" dirty="0" smtClean="0"/>
              <a:t>Hal</a:t>
            </a:r>
            <a:r>
              <a:rPr lang="en-US" b="1" dirty="0" smtClean="0"/>
              <a:t> </a:t>
            </a:r>
            <a:r>
              <a:rPr lang="en-US" b="1" dirty="0" err="1" smtClean="0"/>
              <a:t>penting</a:t>
            </a:r>
            <a:r>
              <a:rPr lang="en-US" b="1" dirty="0" smtClean="0"/>
              <a:t> </a:t>
            </a:r>
            <a:r>
              <a:rPr lang="en-US" b="1" dirty="0" err="1" smtClean="0"/>
              <a:t>dalam</a:t>
            </a:r>
            <a:r>
              <a:rPr lang="en-US" b="1" dirty="0" smtClean="0"/>
              <a:t> </a:t>
            </a:r>
            <a:r>
              <a:rPr lang="en-US" b="1" dirty="0" err="1" smtClean="0"/>
              <a:t>menulis</a:t>
            </a:r>
            <a:r>
              <a:rPr lang="en-US" b="1" dirty="0" smtClean="0"/>
              <a:t> </a:t>
            </a:r>
            <a:r>
              <a:rPr lang="en-US" b="1" dirty="0" err="1" smtClean="0"/>
              <a:t>tinjauan</a:t>
            </a:r>
            <a:r>
              <a:rPr lang="en-US" b="1" dirty="0" smtClean="0"/>
              <a:t> </a:t>
            </a:r>
            <a:r>
              <a:rPr lang="en-US" b="1" dirty="0" err="1" smtClean="0"/>
              <a:t>pustaka</a:t>
            </a:r>
            <a:endParaRPr lang="en-US" b="1" dirty="0"/>
          </a:p>
        </p:txBody>
      </p:sp>
      <p:sp>
        <p:nvSpPr>
          <p:cNvPr id="3" name="Content Placeholder 2"/>
          <p:cNvSpPr>
            <a:spLocks noGrp="1"/>
          </p:cNvSpPr>
          <p:nvPr>
            <p:ph idx="1"/>
          </p:nvPr>
        </p:nvSpPr>
        <p:spPr/>
        <p:txBody>
          <a:bodyPr/>
          <a:lstStyle/>
          <a:p>
            <a:r>
              <a:rPr lang="en-US" dirty="0" err="1" smtClean="0"/>
              <a:t>Tinjauan</a:t>
            </a:r>
            <a:r>
              <a:rPr lang="en-US" dirty="0" smtClean="0"/>
              <a:t> </a:t>
            </a:r>
            <a:r>
              <a:rPr lang="en-US" dirty="0" err="1" smtClean="0"/>
              <a:t>pustaka</a:t>
            </a:r>
            <a:r>
              <a:rPr lang="en-US" dirty="0" smtClean="0"/>
              <a:t> </a:t>
            </a:r>
            <a:r>
              <a:rPr lang="en-US" dirty="0" err="1" smtClean="0"/>
              <a:t>berbeda</a:t>
            </a:r>
            <a:r>
              <a:rPr lang="en-US" dirty="0" smtClean="0"/>
              <a:t> </a:t>
            </a:r>
            <a:r>
              <a:rPr lang="en-US" dirty="0" err="1" smtClean="0"/>
              <a:t>dengan</a:t>
            </a:r>
            <a:r>
              <a:rPr lang="en-US" dirty="0" smtClean="0"/>
              <a:t> </a:t>
            </a:r>
            <a:r>
              <a:rPr lang="en-US" dirty="0" err="1" smtClean="0"/>
              <a:t>ulasan</a:t>
            </a:r>
            <a:r>
              <a:rPr lang="en-US" dirty="0" smtClean="0"/>
              <a:t> </a:t>
            </a:r>
            <a:r>
              <a:rPr lang="en-US" dirty="0" err="1" smtClean="0"/>
              <a:t>buku</a:t>
            </a:r>
            <a:r>
              <a:rPr lang="en-US" dirty="0" smtClean="0"/>
              <a:t>. </a:t>
            </a:r>
            <a:r>
              <a:rPr lang="en-US" dirty="0" err="1" smtClean="0"/>
              <a:t>Jangan</a:t>
            </a:r>
            <a:r>
              <a:rPr lang="en-US" dirty="0" smtClean="0"/>
              <a:t> </a:t>
            </a:r>
            <a:r>
              <a:rPr lang="en-US" dirty="0" err="1" smtClean="0"/>
              <a:t>hanya</a:t>
            </a:r>
            <a:r>
              <a:rPr lang="en-US" dirty="0" smtClean="0"/>
              <a:t> </a:t>
            </a:r>
            <a:r>
              <a:rPr lang="en-US" dirty="0" err="1" smtClean="0"/>
              <a:t>melaporkan</a:t>
            </a:r>
            <a:r>
              <a:rPr lang="en-US" dirty="0" smtClean="0"/>
              <a:t> </a:t>
            </a:r>
            <a:r>
              <a:rPr lang="en-US" dirty="0" err="1" smtClean="0"/>
              <a:t>apa</a:t>
            </a:r>
            <a:r>
              <a:rPr lang="en-US" dirty="0" smtClean="0"/>
              <a:t> yang </a:t>
            </a:r>
            <a:r>
              <a:rPr lang="en-US" dirty="0" err="1" smtClean="0"/>
              <a:t>dikatakan</a:t>
            </a:r>
            <a:r>
              <a:rPr lang="en-US" dirty="0" smtClean="0"/>
              <a:t> </a:t>
            </a:r>
            <a:r>
              <a:rPr lang="en-US" dirty="0" err="1" smtClean="0"/>
              <a:t>oleh</a:t>
            </a:r>
            <a:r>
              <a:rPr lang="en-US" dirty="0" smtClean="0"/>
              <a:t> </a:t>
            </a:r>
            <a:r>
              <a:rPr lang="en-US" dirty="0" err="1" smtClean="0"/>
              <a:t>artikel</a:t>
            </a:r>
            <a:r>
              <a:rPr lang="en-US" dirty="0" smtClean="0"/>
              <a:t>, </a:t>
            </a:r>
            <a:r>
              <a:rPr lang="en-US" dirty="0" err="1" smtClean="0"/>
              <a:t>tapi</a:t>
            </a:r>
            <a:r>
              <a:rPr lang="en-US" dirty="0" smtClean="0"/>
              <a:t> </a:t>
            </a:r>
            <a:r>
              <a:rPr lang="en-US" dirty="0" err="1" smtClean="0"/>
              <a:t>diskusikan</a:t>
            </a:r>
            <a:r>
              <a:rPr lang="en-US" dirty="0" smtClean="0"/>
              <a:t> </a:t>
            </a:r>
            <a:r>
              <a:rPr lang="en-US" dirty="0" err="1" smtClean="0"/>
              <a:t>isi</a:t>
            </a:r>
            <a:r>
              <a:rPr lang="en-US" dirty="0" smtClean="0"/>
              <a:t> </a:t>
            </a:r>
            <a:r>
              <a:rPr lang="en-US" dirty="0" err="1" smtClean="0"/>
              <a:t>artikel</a:t>
            </a:r>
            <a:r>
              <a:rPr lang="en-US" dirty="0" smtClean="0"/>
              <a:t> </a:t>
            </a:r>
            <a:r>
              <a:rPr lang="en-US" dirty="0" err="1" smtClean="0"/>
              <a:t>terkait</a:t>
            </a:r>
            <a:r>
              <a:rPr lang="en-US" dirty="0" smtClean="0"/>
              <a:t> </a:t>
            </a:r>
            <a:r>
              <a:rPr lang="en-US" dirty="0" err="1" smtClean="0"/>
              <a:t>artikel</a:t>
            </a:r>
            <a:r>
              <a:rPr lang="en-US" dirty="0" smtClean="0"/>
              <a:t> lain yang </a:t>
            </a:r>
            <a:r>
              <a:rPr lang="en-US" dirty="0" err="1" smtClean="0"/>
              <a:t>dipilih</a:t>
            </a:r>
            <a:r>
              <a:rPr lang="en-US" dirty="0" smtClean="0"/>
              <a:t> </a:t>
            </a:r>
            <a:r>
              <a:rPr lang="en-US" dirty="0" err="1" smtClean="0"/>
              <a:t>untuk</a:t>
            </a:r>
            <a:r>
              <a:rPr lang="en-US" dirty="0" smtClean="0"/>
              <a:t> </a:t>
            </a:r>
            <a:r>
              <a:rPr lang="en-US" dirty="0" err="1" smtClean="0"/>
              <a:t>ditinjau</a:t>
            </a:r>
            <a:r>
              <a:rPr lang="en-US" dirty="0" smtClean="0"/>
              <a:t>. </a:t>
            </a:r>
            <a:r>
              <a:rPr lang="en-US" dirty="0" err="1"/>
              <a:t>D</a:t>
            </a:r>
            <a:r>
              <a:rPr lang="en-US" dirty="0" err="1" smtClean="0"/>
              <a:t>iskusi</a:t>
            </a:r>
            <a:r>
              <a:rPr lang="en-US" dirty="0" smtClean="0"/>
              <a:t> </a:t>
            </a:r>
            <a:r>
              <a:rPr lang="en-US" dirty="0" err="1" smtClean="0"/>
              <a:t>diarahkan</a:t>
            </a:r>
            <a:r>
              <a:rPr lang="en-US" dirty="0" smtClean="0"/>
              <a:t> </a:t>
            </a:r>
            <a:r>
              <a:rPr lang="en-US" dirty="0" err="1" smtClean="0"/>
              <a:t>ke</a:t>
            </a:r>
            <a:r>
              <a:rPr lang="en-US" dirty="0" smtClean="0"/>
              <a:t> </a:t>
            </a:r>
            <a:r>
              <a:rPr lang="en-US" dirty="0" err="1" smtClean="0"/>
              <a:t>perbandingan</a:t>
            </a:r>
            <a:r>
              <a:rPr lang="en-US" dirty="0" smtClean="0"/>
              <a:t> </a:t>
            </a:r>
            <a:r>
              <a:rPr lang="en-US" dirty="0" err="1" smtClean="0"/>
              <a:t>temuan</a:t>
            </a:r>
            <a:r>
              <a:rPr lang="en-US" dirty="0" smtClean="0"/>
              <a:t> </a:t>
            </a:r>
            <a:r>
              <a:rPr lang="en-US" dirty="0" err="1" smtClean="0"/>
              <a:t>dan</a:t>
            </a:r>
            <a:r>
              <a:rPr lang="en-US" dirty="0" smtClean="0"/>
              <a:t> </a:t>
            </a:r>
            <a:r>
              <a:rPr lang="en-US" dirty="0" err="1" smtClean="0"/>
              <a:t>melihat</a:t>
            </a:r>
            <a:r>
              <a:rPr lang="en-US" dirty="0" smtClean="0"/>
              <a:t> </a:t>
            </a:r>
            <a:r>
              <a:rPr lang="en-US" dirty="0" err="1" smtClean="0"/>
              <a:t>persamaan</a:t>
            </a:r>
            <a:r>
              <a:rPr lang="en-US" dirty="0" smtClean="0"/>
              <a:t> </a:t>
            </a:r>
            <a:r>
              <a:rPr lang="en-US" dirty="0" err="1" smtClean="0"/>
              <a:t>dan</a:t>
            </a:r>
            <a:r>
              <a:rPr lang="en-US" dirty="0" smtClean="0"/>
              <a:t> / </a:t>
            </a:r>
            <a:r>
              <a:rPr lang="en-US" dirty="0" err="1" smtClean="0"/>
              <a:t>atau</a:t>
            </a:r>
            <a:r>
              <a:rPr lang="en-US" dirty="0" smtClean="0"/>
              <a:t> </a:t>
            </a:r>
            <a:r>
              <a:rPr lang="en-US" dirty="0" err="1" smtClean="0"/>
              <a:t>perbedaan</a:t>
            </a:r>
            <a:r>
              <a:rPr lang="en-US" dirty="0" smtClean="0"/>
              <a:t>.</a:t>
            </a:r>
            <a:endParaRPr lang="en-US" dirty="0"/>
          </a:p>
        </p:txBody>
      </p:sp>
    </p:spTree>
    <p:extLst>
      <p:ext uri="{BB962C8B-B14F-4D97-AF65-F5344CB8AC3E}">
        <p14:creationId xmlns:p14="http://schemas.microsoft.com/office/powerpoint/2010/main" val="22447922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rgbClr val="000000"/>
                </a:solidFill>
              </a:rPr>
              <a:t>Tinjauan</a:t>
            </a:r>
            <a:r>
              <a:rPr lang="en-US" b="1" dirty="0">
                <a:solidFill>
                  <a:srgbClr val="000000"/>
                </a:solidFill>
              </a:rPr>
              <a:t> </a:t>
            </a:r>
            <a:r>
              <a:rPr lang="en-US" b="1" dirty="0" err="1">
                <a:solidFill>
                  <a:srgbClr val="000000"/>
                </a:solidFill>
              </a:rPr>
              <a:t>Pustaka</a:t>
            </a:r>
            <a:r>
              <a:rPr lang="en-US" b="1" dirty="0">
                <a:solidFill>
                  <a:srgbClr val="000000"/>
                </a:solidFill>
              </a:rPr>
              <a:t> </a:t>
            </a:r>
            <a:endParaRPr lang="en-US" dirty="0"/>
          </a:p>
        </p:txBody>
      </p:sp>
      <p:sp>
        <p:nvSpPr>
          <p:cNvPr id="3" name="Content Placeholder 2"/>
          <p:cNvSpPr>
            <a:spLocks noGrp="1"/>
          </p:cNvSpPr>
          <p:nvPr>
            <p:ph idx="1"/>
          </p:nvPr>
        </p:nvSpPr>
        <p:spPr/>
        <p:txBody>
          <a:bodyPr/>
          <a:lstStyle/>
          <a:p>
            <a:r>
              <a:rPr lang="en-US" dirty="0" err="1" smtClean="0"/>
              <a:t>Sistematik</a:t>
            </a:r>
            <a:endParaRPr lang="en-US" dirty="0" smtClean="0"/>
          </a:p>
          <a:p>
            <a:r>
              <a:rPr lang="en-US" dirty="0" err="1" smtClean="0"/>
              <a:t>Naratif</a:t>
            </a:r>
            <a:endParaRPr lang="en-US" dirty="0"/>
          </a:p>
        </p:txBody>
      </p:sp>
    </p:spTree>
    <p:extLst>
      <p:ext uri="{BB962C8B-B14F-4D97-AF65-F5344CB8AC3E}">
        <p14:creationId xmlns:p14="http://schemas.microsoft.com/office/powerpoint/2010/main" val="31100429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Tinjauan</a:t>
            </a:r>
            <a:r>
              <a:rPr lang="en-US" b="1" dirty="0" smtClean="0"/>
              <a:t> </a:t>
            </a:r>
            <a:r>
              <a:rPr lang="en-US" b="1" dirty="0" err="1" smtClean="0"/>
              <a:t>Pustaka</a:t>
            </a:r>
            <a:r>
              <a:rPr lang="en-US" b="1" dirty="0" smtClean="0"/>
              <a:t> </a:t>
            </a:r>
            <a:r>
              <a:rPr lang="en-US" b="1" dirty="0" err="1" smtClean="0"/>
              <a:t>Naratif</a:t>
            </a:r>
            <a:endParaRPr lang="en-US" b="1" dirty="0"/>
          </a:p>
        </p:txBody>
      </p:sp>
      <p:sp>
        <p:nvSpPr>
          <p:cNvPr id="3" name="Content Placeholder 2"/>
          <p:cNvSpPr>
            <a:spLocks noGrp="1"/>
          </p:cNvSpPr>
          <p:nvPr>
            <p:ph idx="1"/>
          </p:nvPr>
        </p:nvSpPr>
        <p:spPr/>
        <p:txBody>
          <a:bodyPr/>
          <a:lstStyle/>
          <a:p>
            <a:r>
              <a:rPr lang="en-US" dirty="0" err="1" smtClean="0"/>
              <a:t>Memberikan</a:t>
            </a:r>
            <a:r>
              <a:rPr lang="en-US" dirty="0" smtClean="0"/>
              <a:t> </a:t>
            </a:r>
            <a:r>
              <a:rPr lang="en-US" dirty="0" err="1" smtClean="0"/>
              <a:t>kepada</a:t>
            </a:r>
            <a:r>
              <a:rPr lang="en-US" dirty="0" smtClean="0"/>
              <a:t> </a:t>
            </a:r>
            <a:r>
              <a:rPr lang="en-US" dirty="0" err="1" smtClean="0"/>
              <a:t>pembaca</a:t>
            </a:r>
            <a:r>
              <a:rPr lang="en-US" dirty="0" smtClean="0"/>
              <a:t> </a:t>
            </a:r>
            <a:r>
              <a:rPr lang="en-US" dirty="0" err="1" smtClean="0"/>
              <a:t>pengetahuan</a:t>
            </a:r>
            <a:r>
              <a:rPr lang="en-US" dirty="0" smtClean="0"/>
              <a:t> </a:t>
            </a:r>
            <a:r>
              <a:rPr lang="en-US" dirty="0" err="1" smtClean="0"/>
              <a:t>terkini</a:t>
            </a:r>
            <a:r>
              <a:rPr lang="en-US" dirty="0" smtClean="0"/>
              <a:t> </a:t>
            </a:r>
            <a:r>
              <a:rPr lang="en-US" dirty="0" err="1" smtClean="0"/>
              <a:t>tentang</a:t>
            </a:r>
            <a:r>
              <a:rPr lang="en-US" dirty="0" smtClean="0"/>
              <a:t> </a:t>
            </a:r>
            <a:r>
              <a:rPr lang="en-US" dirty="0" err="1" smtClean="0"/>
              <a:t>topik</a:t>
            </a:r>
            <a:r>
              <a:rPr lang="en-US" dirty="0" smtClean="0"/>
              <a:t> </a:t>
            </a:r>
            <a:r>
              <a:rPr lang="en-US" dirty="0" err="1" smtClean="0"/>
              <a:t>tertentu</a:t>
            </a:r>
            <a:r>
              <a:rPr lang="en-US" dirty="0" smtClean="0"/>
              <a:t>.</a:t>
            </a:r>
          </a:p>
          <a:p>
            <a:r>
              <a:rPr lang="en-US" dirty="0" err="1" smtClean="0"/>
              <a:t>Tetapi</a:t>
            </a:r>
            <a:r>
              <a:rPr lang="en-US" dirty="0" smtClean="0"/>
              <a:t> </a:t>
            </a:r>
            <a:r>
              <a:rPr lang="en-US" dirty="0" err="1" smtClean="0"/>
              <a:t>tidak</a:t>
            </a:r>
            <a:r>
              <a:rPr lang="en-US" dirty="0" smtClean="0"/>
              <a:t> </a:t>
            </a:r>
            <a:r>
              <a:rPr lang="en-US" dirty="0" err="1" smtClean="0"/>
              <a:t>memberikan</a:t>
            </a:r>
            <a:r>
              <a:rPr lang="en-US" dirty="0" smtClean="0"/>
              <a:t> </a:t>
            </a:r>
            <a:r>
              <a:rPr lang="en-US" dirty="0" err="1" smtClean="0"/>
              <a:t>uraian</a:t>
            </a:r>
            <a:r>
              <a:rPr lang="en-US" dirty="0" smtClean="0"/>
              <a:t> </a:t>
            </a:r>
            <a:r>
              <a:rPr lang="en-US" dirty="0" err="1" smtClean="0"/>
              <a:t>tentang</a:t>
            </a:r>
            <a:r>
              <a:rPr lang="en-US" dirty="0" smtClean="0"/>
              <a:t> </a:t>
            </a:r>
            <a:r>
              <a:rPr lang="en-US" dirty="0" err="1" smtClean="0"/>
              <a:t>pendekatan</a:t>
            </a:r>
            <a:r>
              <a:rPr lang="en-US" dirty="0" smtClean="0"/>
              <a:t> </a:t>
            </a:r>
            <a:r>
              <a:rPr lang="en-US" dirty="0" err="1" smtClean="0"/>
              <a:t>metodologi</a:t>
            </a:r>
            <a:r>
              <a:rPr lang="en-US" dirty="0" smtClean="0"/>
              <a:t> yang </a:t>
            </a:r>
            <a:r>
              <a:rPr lang="en-US" dirty="0" err="1" smtClean="0"/>
              <a:t>memungkinkan</a:t>
            </a:r>
            <a:r>
              <a:rPr lang="en-US" dirty="0" smtClean="0"/>
              <a:t> </a:t>
            </a:r>
            <a:r>
              <a:rPr lang="en-US" dirty="0" err="1" smtClean="0"/>
              <a:t>dilakukan</a:t>
            </a:r>
            <a:r>
              <a:rPr lang="en-US" dirty="0" smtClean="0"/>
              <a:t> </a:t>
            </a:r>
            <a:r>
              <a:rPr lang="en-US" dirty="0" err="1" smtClean="0"/>
              <a:t>reproduksi</a:t>
            </a:r>
            <a:r>
              <a:rPr lang="en-US" dirty="0" smtClean="0"/>
              <a:t> data </a:t>
            </a:r>
            <a:r>
              <a:rPr lang="en-US" dirty="0" err="1" smtClean="0"/>
              <a:t>dan</a:t>
            </a:r>
            <a:r>
              <a:rPr lang="en-US" dirty="0" smtClean="0"/>
              <a:t> </a:t>
            </a:r>
            <a:r>
              <a:rPr lang="en-US" dirty="0" err="1" smtClean="0"/>
              <a:t>juga</a:t>
            </a:r>
            <a:r>
              <a:rPr lang="en-US" dirty="0" smtClean="0"/>
              <a:t> </a:t>
            </a:r>
            <a:r>
              <a:rPr lang="en-US" dirty="0" err="1" smtClean="0"/>
              <a:t>tidak</a:t>
            </a:r>
            <a:r>
              <a:rPr lang="en-US" dirty="0" smtClean="0"/>
              <a:t> </a:t>
            </a:r>
            <a:r>
              <a:rPr lang="en-US" dirty="0" err="1" smtClean="0"/>
              <a:t>menjawab</a:t>
            </a:r>
            <a:r>
              <a:rPr lang="en-US" dirty="0" smtClean="0"/>
              <a:t> </a:t>
            </a:r>
            <a:r>
              <a:rPr lang="en-US" dirty="0" err="1" smtClean="0"/>
              <a:t>pertanyaan</a:t>
            </a:r>
            <a:r>
              <a:rPr lang="en-US" dirty="0" smtClean="0"/>
              <a:t> </a:t>
            </a:r>
            <a:r>
              <a:rPr lang="en-US" dirty="0" err="1" smtClean="0"/>
              <a:t>penelitian</a:t>
            </a:r>
            <a:r>
              <a:rPr lang="en-US" dirty="0" smtClean="0"/>
              <a:t> </a:t>
            </a:r>
            <a:r>
              <a:rPr lang="en-US" dirty="0" err="1" smtClean="0"/>
              <a:t>kuantitatif</a:t>
            </a:r>
            <a:r>
              <a:rPr lang="en-US" dirty="0" smtClean="0"/>
              <a:t> yang </a:t>
            </a:r>
            <a:r>
              <a:rPr lang="en-US" dirty="0" err="1" smtClean="0"/>
              <a:t>spesifik</a:t>
            </a:r>
            <a:r>
              <a:rPr lang="en-US" dirty="0" smtClean="0"/>
              <a:t>.</a:t>
            </a:r>
            <a:endParaRPr lang="en-US" dirty="0"/>
          </a:p>
        </p:txBody>
      </p:sp>
    </p:spTree>
    <p:extLst>
      <p:ext uri="{BB962C8B-B14F-4D97-AF65-F5344CB8AC3E}">
        <p14:creationId xmlns:p14="http://schemas.microsoft.com/office/powerpoint/2010/main" val="732649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Tinjauan</a:t>
            </a:r>
            <a:r>
              <a:rPr lang="en-US" b="1" dirty="0"/>
              <a:t> </a:t>
            </a:r>
            <a:r>
              <a:rPr lang="en-US" b="1" dirty="0" err="1"/>
              <a:t>Pustaka</a:t>
            </a:r>
            <a:r>
              <a:rPr lang="en-US" b="1" dirty="0"/>
              <a:t> </a:t>
            </a:r>
            <a:r>
              <a:rPr lang="en-US" b="1" dirty="0" err="1"/>
              <a:t>Naratif</a:t>
            </a:r>
            <a:endParaRPr lang="en-US" dirty="0"/>
          </a:p>
        </p:txBody>
      </p:sp>
      <p:sp>
        <p:nvSpPr>
          <p:cNvPr id="3" name="Content Placeholder 2"/>
          <p:cNvSpPr>
            <a:spLocks noGrp="1"/>
          </p:cNvSpPr>
          <p:nvPr>
            <p:ph idx="1"/>
          </p:nvPr>
        </p:nvSpPr>
        <p:spPr/>
        <p:txBody>
          <a:bodyPr/>
          <a:lstStyle/>
          <a:p>
            <a:r>
              <a:rPr lang="en-US" dirty="0" err="1" smtClean="0"/>
              <a:t>Tinjauan</a:t>
            </a:r>
            <a:r>
              <a:rPr lang="en-US" dirty="0" smtClean="0"/>
              <a:t> </a:t>
            </a:r>
            <a:r>
              <a:rPr lang="en-US" dirty="0" err="1" smtClean="0"/>
              <a:t>pustaka</a:t>
            </a:r>
            <a:r>
              <a:rPr lang="en-US" dirty="0" smtClean="0"/>
              <a:t> </a:t>
            </a:r>
            <a:r>
              <a:rPr lang="en-US" dirty="0" err="1" smtClean="0"/>
              <a:t>ini</a:t>
            </a:r>
            <a:r>
              <a:rPr lang="en-US" dirty="0" smtClean="0"/>
              <a:t> </a:t>
            </a:r>
            <a:r>
              <a:rPr lang="en-US" dirty="0" err="1" smtClean="0"/>
              <a:t>biasanya</a:t>
            </a:r>
            <a:r>
              <a:rPr lang="en-US" dirty="0" smtClean="0"/>
              <a:t> </a:t>
            </a:r>
            <a:r>
              <a:rPr lang="en-US" dirty="0" err="1" smtClean="0"/>
              <a:t>memakai</a:t>
            </a:r>
            <a:r>
              <a:rPr lang="en-US" dirty="0" smtClean="0"/>
              <a:t> </a:t>
            </a:r>
            <a:r>
              <a:rPr lang="en-US" dirty="0" err="1" smtClean="0"/>
              <a:t>pendekatan</a:t>
            </a:r>
            <a:r>
              <a:rPr lang="en-US" dirty="0" smtClean="0"/>
              <a:t> </a:t>
            </a:r>
            <a:r>
              <a:rPr lang="en-US" dirty="0" err="1" smtClean="0"/>
              <a:t>kualitatif</a:t>
            </a:r>
            <a:r>
              <a:rPr lang="en-US" dirty="0" smtClean="0"/>
              <a:t> </a:t>
            </a:r>
            <a:r>
              <a:rPr lang="en-US" dirty="0" err="1" smtClean="0"/>
              <a:t>dengan</a:t>
            </a:r>
            <a:r>
              <a:rPr lang="en-US" dirty="0" smtClean="0"/>
              <a:t> </a:t>
            </a:r>
            <a:r>
              <a:rPr lang="en-US" dirty="0" err="1" smtClean="0"/>
              <a:t>judul</a:t>
            </a:r>
            <a:r>
              <a:rPr lang="en-US" dirty="0" smtClean="0"/>
              <a:t>:</a:t>
            </a:r>
          </a:p>
          <a:p>
            <a:pPr lvl="1"/>
            <a:r>
              <a:rPr lang="en-US" dirty="0" err="1" smtClean="0"/>
              <a:t>Pengantar</a:t>
            </a:r>
            <a:endParaRPr lang="en-US" dirty="0" smtClean="0"/>
          </a:p>
          <a:p>
            <a:pPr lvl="1"/>
            <a:r>
              <a:rPr lang="en-US" dirty="0" err="1" smtClean="0"/>
              <a:t>Penyusunan</a:t>
            </a:r>
            <a:r>
              <a:rPr lang="en-US" dirty="0" smtClean="0"/>
              <a:t> (</a:t>
            </a:r>
            <a:r>
              <a:rPr lang="en-US" dirty="0" err="1" smtClean="0"/>
              <a:t>memakai</a:t>
            </a:r>
            <a:r>
              <a:rPr lang="en-US" dirty="0" smtClean="0"/>
              <a:t> </a:t>
            </a:r>
            <a:r>
              <a:rPr lang="en-US" dirty="0" err="1" smtClean="0"/>
              <a:t>subjudul</a:t>
            </a:r>
            <a:r>
              <a:rPr lang="en-US" dirty="0" smtClean="0"/>
              <a:t> yang </a:t>
            </a:r>
            <a:r>
              <a:rPr lang="en-US" dirty="0" err="1" smtClean="0"/>
              <a:t>diperlukan</a:t>
            </a:r>
            <a:r>
              <a:rPr lang="en-US" dirty="0" smtClean="0"/>
              <a:t> </a:t>
            </a:r>
            <a:r>
              <a:rPr lang="en-US" dirty="0" err="1" smtClean="0"/>
              <a:t>untuk</a:t>
            </a:r>
            <a:r>
              <a:rPr lang="en-US" dirty="0" smtClean="0"/>
              <a:t> </a:t>
            </a:r>
            <a:r>
              <a:rPr lang="en-US" dirty="0" err="1" smtClean="0"/>
              <a:t>membagi</a:t>
            </a:r>
            <a:r>
              <a:rPr lang="en-US" dirty="0" smtClean="0"/>
              <a:t> </a:t>
            </a:r>
            <a:r>
              <a:rPr lang="en-US" dirty="0" err="1" smtClean="0"/>
              <a:t>dan</a:t>
            </a:r>
            <a:r>
              <a:rPr lang="en-US" dirty="0" smtClean="0"/>
              <a:t> </a:t>
            </a:r>
            <a:r>
              <a:rPr lang="en-US" dirty="0" err="1" smtClean="0"/>
              <a:t>mendiskusikan</a:t>
            </a:r>
            <a:r>
              <a:rPr lang="en-US" dirty="0" smtClean="0"/>
              <a:t> </a:t>
            </a:r>
            <a:r>
              <a:rPr lang="en-US" dirty="0" err="1" smtClean="0"/>
              <a:t>topik</a:t>
            </a:r>
            <a:r>
              <a:rPr lang="en-US" dirty="0" smtClean="0"/>
              <a:t> </a:t>
            </a:r>
            <a:r>
              <a:rPr lang="en-US" dirty="0" err="1" smtClean="0"/>
              <a:t>dengan</a:t>
            </a:r>
            <a:r>
              <a:rPr lang="en-US" dirty="0" smtClean="0"/>
              <a:t> </a:t>
            </a:r>
            <a:r>
              <a:rPr lang="en-US" dirty="0" err="1" smtClean="0"/>
              <a:t>tepat</a:t>
            </a:r>
            <a:r>
              <a:rPr lang="en-US" dirty="0" smtClean="0"/>
              <a:t>)</a:t>
            </a:r>
          </a:p>
          <a:p>
            <a:pPr lvl="1"/>
            <a:r>
              <a:rPr lang="en-US" dirty="0" err="1" smtClean="0"/>
              <a:t>Diskusi</a:t>
            </a:r>
            <a:endParaRPr lang="en-US" dirty="0" smtClean="0"/>
          </a:p>
          <a:p>
            <a:pPr lvl="1"/>
            <a:r>
              <a:rPr lang="en-US" dirty="0" err="1" smtClean="0"/>
              <a:t>Rujukan</a:t>
            </a:r>
            <a:r>
              <a:rPr lang="en-US" dirty="0" smtClean="0"/>
              <a:t>.</a:t>
            </a:r>
            <a:endParaRPr lang="en-US" dirty="0"/>
          </a:p>
        </p:txBody>
      </p:sp>
    </p:spTree>
    <p:extLst>
      <p:ext uri="{BB962C8B-B14F-4D97-AF65-F5344CB8AC3E}">
        <p14:creationId xmlns:p14="http://schemas.microsoft.com/office/powerpoint/2010/main" val="1131613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Tinjauan</a:t>
            </a:r>
            <a:r>
              <a:rPr lang="en-US" b="1" dirty="0" smtClean="0"/>
              <a:t> </a:t>
            </a:r>
            <a:r>
              <a:rPr lang="en-US" b="1" dirty="0" err="1" smtClean="0"/>
              <a:t>Pustaka</a:t>
            </a:r>
            <a:r>
              <a:rPr lang="en-US" b="1" dirty="0" smtClean="0"/>
              <a:t> </a:t>
            </a:r>
            <a:r>
              <a:rPr lang="en-US" b="1" dirty="0" err="1" smtClean="0"/>
              <a:t>Sistematik</a:t>
            </a:r>
            <a:endParaRPr lang="en-US" b="1" dirty="0"/>
          </a:p>
        </p:txBody>
      </p:sp>
      <p:sp>
        <p:nvSpPr>
          <p:cNvPr id="3" name="Content Placeholder 2"/>
          <p:cNvSpPr>
            <a:spLocks noGrp="1"/>
          </p:cNvSpPr>
          <p:nvPr>
            <p:ph idx="1"/>
          </p:nvPr>
        </p:nvSpPr>
        <p:spPr/>
        <p:txBody>
          <a:bodyPr/>
          <a:lstStyle/>
          <a:p>
            <a:r>
              <a:rPr lang="en-US" dirty="0" err="1" smtClean="0"/>
              <a:t>Tinjauan</a:t>
            </a:r>
            <a:r>
              <a:rPr lang="en-US" dirty="0" smtClean="0"/>
              <a:t> </a:t>
            </a:r>
            <a:r>
              <a:rPr lang="en-US" dirty="0" err="1" smtClean="0"/>
              <a:t>pustaka</a:t>
            </a:r>
            <a:r>
              <a:rPr lang="en-US" dirty="0" smtClean="0"/>
              <a:t> yang </a:t>
            </a:r>
            <a:r>
              <a:rPr lang="en-US" dirty="0" err="1" smtClean="0"/>
              <a:t>dirancang</a:t>
            </a:r>
            <a:r>
              <a:rPr lang="en-US" dirty="0" smtClean="0"/>
              <a:t> </a:t>
            </a:r>
            <a:r>
              <a:rPr lang="en-US" dirty="0" err="1" smtClean="0"/>
              <a:t>dengan</a:t>
            </a:r>
            <a:r>
              <a:rPr lang="en-US" dirty="0" smtClean="0"/>
              <a:t> </a:t>
            </a:r>
            <a:r>
              <a:rPr lang="en-US" dirty="0" err="1" smtClean="0"/>
              <a:t>baik</a:t>
            </a:r>
            <a:r>
              <a:rPr lang="en-US" dirty="0" smtClean="0"/>
              <a:t> </a:t>
            </a:r>
            <a:r>
              <a:rPr lang="en-US" dirty="0" err="1" smtClean="0"/>
              <a:t>untuk</a:t>
            </a:r>
            <a:r>
              <a:rPr lang="en-US" dirty="0" smtClean="0"/>
              <a:t> </a:t>
            </a:r>
            <a:r>
              <a:rPr lang="en-US" dirty="0" err="1" smtClean="0"/>
              <a:t>menjawab</a:t>
            </a:r>
            <a:r>
              <a:rPr lang="en-US" dirty="0" smtClean="0"/>
              <a:t> </a:t>
            </a:r>
            <a:r>
              <a:rPr lang="en-US" dirty="0" err="1" smtClean="0"/>
              <a:t>pertanyaan</a:t>
            </a:r>
            <a:r>
              <a:rPr lang="en-US" dirty="0" smtClean="0"/>
              <a:t> </a:t>
            </a:r>
            <a:r>
              <a:rPr lang="en-US" dirty="0" err="1" smtClean="0"/>
              <a:t>penelitian</a:t>
            </a:r>
            <a:r>
              <a:rPr lang="en-US" dirty="0" smtClean="0"/>
              <a:t> </a:t>
            </a:r>
            <a:r>
              <a:rPr lang="en-US" dirty="0" err="1" smtClean="0"/>
              <a:t>spesifik</a:t>
            </a:r>
            <a:r>
              <a:rPr lang="en-US" dirty="0" smtClean="0"/>
              <a:t> </a:t>
            </a:r>
            <a:r>
              <a:rPr lang="en-US" dirty="0" err="1" smtClean="0"/>
              <a:t>memakai</a:t>
            </a:r>
            <a:r>
              <a:rPr lang="en-US" dirty="0" smtClean="0"/>
              <a:t> </a:t>
            </a:r>
            <a:r>
              <a:rPr lang="en-US" dirty="0" err="1" smtClean="0"/>
              <a:t>metodologi</a:t>
            </a:r>
            <a:r>
              <a:rPr lang="en-US" dirty="0" smtClean="0"/>
              <a:t> yang </a:t>
            </a:r>
            <a:r>
              <a:rPr lang="en-US" dirty="0" err="1" smtClean="0"/>
              <a:t>spesifik</a:t>
            </a:r>
            <a:r>
              <a:rPr lang="en-US" dirty="0" smtClean="0"/>
              <a:t> </a:t>
            </a:r>
            <a:r>
              <a:rPr lang="en-US" dirty="0" err="1" smtClean="0"/>
              <a:t>dan</a:t>
            </a:r>
            <a:r>
              <a:rPr lang="en-US" dirty="0" smtClean="0"/>
              <a:t> </a:t>
            </a:r>
            <a:r>
              <a:rPr lang="en-US" dirty="0" err="1" smtClean="0"/>
              <a:t>eksplisit</a:t>
            </a:r>
            <a:r>
              <a:rPr lang="en-US" dirty="0" smtClean="0"/>
              <a:t> </a:t>
            </a:r>
            <a:r>
              <a:rPr lang="en-US" dirty="0" err="1" smtClean="0"/>
              <a:t>untuk</a:t>
            </a:r>
            <a:r>
              <a:rPr lang="en-US" dirty="0" smtClean="0"/>
              <a:t> </a:t>
            </a:r>
            <a:r>
              <a:rPr lang="en-US" dirty="0" err="1" smtClean="0"/>
              <a:t>mengidentifikasi</a:t>
            </a:r>
            <a:r>
              <a:rPr lang="en-US" dirty="0" smtClean="0"/>
              <a:t>, </a:t>
            </a:r>
            <a:r>
              <a:rPr lang="en-US" dirty="0" err="1" smtClean="0"/>
              <a:t>memilih</a:t>
            </a:r>
            <a:r>
              <a:rPr lang="en-US" dirty="0" smtClean="0"/>
              <a:t>, </a:t>
            </a:r>
            <a:r>
              <a:rPr lang="en-US" dirty="0" err="1" smtClean="0"/>
              <a:t>dan</a:t>
            </a:r>
            <a:r>
              <a:rPr lang="en-US" dirty="0" smtClean="0"/>
              <a:t> </a:t>
            </a:r>
            <a:r>
              <a:rPr lang="en-US" dirty="0" err="1" smtClean="0"/>
              <a:t>secara</a:t>
            </a:r>
            <a:r>
              <a:rPr lang="en-US" dirty="0" smtClean="0"/>
              <a:t> </a:t>
            </a:r>
            <a:r>
              <a:rPr lang="en-US" dirty="0" err="1" smtClean="0"/>
              <a:t>kritis</a:t>
            </a:r>
            <a:r>
              <a:rPr lang="en-US" dirty="0" smtClean="0"/>
              <a:t> </a:t>
            </a:r>
            <a:r>
              <a:rPr lang="en-US" dirty="0" err="1" smtClean="0"/>
              <a:t>mengevaluasi</a:t>
            </a:r>
            <a:r>
              <a:rPr lang="en-US" dirty="0" smtClean="0"/>
              <a:t> </a:t>
            </a:r>
            <a:r>
              <a:rPr lang="en-US" dirty="0" err="1" smtClean="0"/>
              <a:t>hasil</a:t>
            </a:r>
            <a:r>
              <a:rPr lang="en-US" dirty="0" smtClean="0"/>
              <a:t> </a:t>
            </a:r>
            <a:r>
              <a:rPr lang="en-US" dirty="0" err="1" smtClean="0"/>
              <a:t>penelitian</a:t>
            </a:r>
            <a:r>
              <a:rPr lang="en-US" dirty="0" smtClean="0"/>
              <a:t> yang </a:t>
            </a:r>
            <a:r>
              <a:rPr lang="en-US" dirty="0" err="1" smtClean="0"/>
              <a:t>diikutkan</a:t>
            </a:r>
            <a:r>
              <a:rPr lang="en-US" dirty="0" smtClean="0"/>
              <a:t> </a:t>
            </a:r>
            <a:r>
              <a:rPr lang="en-US" dirty="0" err="1" smtClean="0"/>
              <a:t>dalam</a:t>
            </a:r>
            <a:r>
              <a:rPr lang="en-US" dirty="0" smtClean="0"/>
              <a:t> </a:t>
            </a:r>
            <a:r>
              <a:rPr lang="en-US" dirty="0" err="1" smtClean="0"/>
              <a:t>tinjauan</a:t>
            </a:r>
            <a:r>
              <a:rPr lang="en-US" dirty="0" smtClean="0"/>
              <a:t> </a:t>
            </a:r>
            <a:r>
              <a:rPr lang="en-US" dirty="0" err="1" smtClean="0"/>
              <a:t>pustaka</a:t>
            </a:r>
            <a:r>
              <a:rPr lang="en-US" dirty="0" smtClean="0"/>
              <a:t>.</a:t>
            </a:r>
          </a:p>
          <a:p>
            <a:r>
              <a:rPr lang="en-US" dirty="0" err="1" smtClean="0"/>
              <a:t>Dianggap</a:t>
            </a:r>
            <a:r>
              <a:rPr lang="en-US" dirty="0" smtClean="0"/>
              <a:t> </a:t>
            </a:r>
            <a:r>
              <a:rPr lang="en-US" dirty="0" err="1" smtClean="0"/>
              <a:t>karya</a:t>
            </a:r>
            <a:r>
              <a:rPr lang="en-US" dirty="0" smtClean="0"/>
              <a:t> yang </a:t>
            </a:r>
            <a:r>
              <a:rPr lang="en-US" dirty="0" err="1" smtClean="0"/>
              <a:t>orisinal</a:t>
            </a:r>
            <a:r>
              <a:rPr lang="en-US" dirty="0" smtClean="0"/>
              <a:t> </a:t>
            </a:r>
            <a:r>
              <a:rPr lang="en-US" dirty="0" err="1" smtClean="0"/>
              <a:t>kerena</a:t>
            </a:r>
            <a:r>
              <a:rPr lang="en-US" dirty="0" smtClean="0"/>
              <a:t> </a:t>
            </a:r>
            <a:r>
              <a:rPr lang="en-US" dirty="0" err="1" smtClean="0"/>
              <a:t>dilakukan</a:t>
            </a:r>
            <a:r>
              <a:rPr lang="en-US" dirty="0" smtClean="0"/>
              <a:t> </a:t>
            </a:r>
            <a:r>
              <a:rPr lang="en-US" dirty="0" err="1" smtClean="0"/>
              <a:t>memekai</a:t>
            </a:r>
            <a:r>
              <a:rPr lang="en-US" dirty="0" smtClean="0"/>
              <a:t> </a:t>
            </a:r>
            <a:r>
              <a:rPr lang="en-US" dirty="0" err="1" smtClean="0"/>
              <a:t>pendekatan</a:t>
            </a:r>
            <a:r>
              <a:rPr lang="en-US" dirty="0" smtClean="0"/>
              <a:t> yang </a:t>
            </a:r>
            <a:r>
              <a:rPr lang="en-US" dirty="0" err="1" smtClean="0"/>
              <a:t>kuat</a:t>
            </a:r>
            <a:r>
              <a:rPr lang="en-US" dirty="0" smtClean="0"/>
              <a:t>.</a:t>
            </a:r>
            <a:endParaRPr lang="en-US" dirty="0"/>
          </a:p>
        </p:txBody>
      </p:sp>
    </p:spTree>
    <p:extLst>
      <p:ext uri="{BB962C8B-B14F-4D97-AF65-F5344CB8AC3E}">
        <p14:creationId xmlns:p14="http://schemas.microsoft.com/office/powerpoint/2010/main" val="25348156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304800"/>
            <a:ext cx="7756263" cy="1054250"/>
          </a:xfrm>
        </p:spPr>
        <p:txBody>
          <a:bodyPr/>
          <a:lstStyle/>
          <a:p>
            <a:r>
              <a:rPr lang="en-US" dirty="0" err="1" smtClean="0">
                <a:latin typeface="Arial"/>
                <a:cs typeface="Arial"/>
              </a:rPr>
              <a:t>Tinjauan</a:t>
            </a:r>
            <a:r>
              <a:rPr lang="en-US" dirty="0" smtClean="0">
                <a:latin typeface="Arial"/>
                <a:cs typeface="Arial"/>
              </a:rPr>
              <a:t> </a:t>
            </a:r>
            <a:r>
              <a:rPr lang="en-US" dirty="0" err="1" smtClean="0">
                <a:latin typeface="Arial"/>
                <a:cs typeface="Arial"/>
              </a:rPr>
              <a:t>Pustaka</a:t>
            </a:r>
            <a:endParaRPr lang="en-US" dirty="0">
              <a:latin typeface="Arial"/>
              <a:cs typeface="Arial"/>
            </a:endParaRPr>
          </a:p>
        </p:txBody>
      </p:sp>
      <p:sp>
        <p:nvSpPr>
          <p:cNvPr id="2" name="Content Placeholder 1"/>
          <p:cNvSpPr>
            <a:spLocks noGrp="1"/>
          </p:cNvSpPr>
          <p:nvPr>
            <p:ph idx="1"/>
          </p:nvPr>
        </p:nvSpPr>
        <p:spPr>
          <a:xfrm>
            <a:off x="457200" y="2057400"/>
            <a:ext cx="8229600" cy="3877815"/>
          </a:xfrm>
        </p:spPr>
        <p:txBody>
          <a:bodyPr>
            <a:noAutofit/>
          </a:bodyPr>
          <a:lstStyle/>
          <a:p>
            <a:r>
              <a:rPr lang="en-US" sz="2800" dirty="0" err="1" smtClean="0">
                <a:latin typeface="Arial"/>
                <a:cs typeface="Arial"/>
              </a:rPr>
              <a:t>Tinjauan</a:t>
            </a:r>
            <a:r>
              <a:rPr lang="en-US" sz="2800" dirty="0" smtClean="0">
                <a:latin typeface="Arial"/>
                <a:cs typeface="Arial"/>
              </a:rPr>
              <a:t> </a:t>
            </a:r>
            <a:r>
              <a:rPr lang="en-US" sz="2800" dirty="0" err="1" smtClean="0">
                <a:latin typeface="Arial"/>
                <a:cs typeface="Arial"/>
              </a:rPr>
              <a:t>Pustaka</a:t>
            </a:r>
            <a:r>
              <a:rPr lang="en-US" sz="2800" dirty="0" smtClean="0">
                <a:latin typeface="Arial"/>
                <a:cs typeface="Arial"/>
              </a:rPr>
              <a:t> </a:t>
            </a:r>
            <a:r>
              <a:rPr lang="en-US" sz="2800" dirty="0" err="1" smtClean="0">
                <a:latin typeface="Arial"/>
                <a:cs typeface="Arial"/>
              </a:rPr>
              <a:t>menjelaskan</a:t>
            </a:r>
            <a:r>
              <a:rPr lang="en-US" sz="2800" dirty="0" smtClean="0">
                <a:latin typeface="Arial"/>
                <a:cs typeface="Arial"/>
              </a:rPr>
              <a:t> bidang2 yang </a:t>
            </a:r>
            <a:r>
              <a:rPr lang="en-US" sz="2800" dirty="0" err="1" smtClean="0">
                <a:latin typeface="Arial"/>
                <a:cs typeface="Arial"/>
              </a:rPr>
              <a:t>relevan</a:t>
            </a:r>
            <a:r>
              <a:rPr lang="en-US" sz="2800" dirty="0" smtClean="0">
                <a:latin typeface="Arial"/>
                <a:cs typeface="Arial"/>
              </a:rPr>
              <a:t> </a:t>
            </a:r>
            <a:r>
              <a:rPr lang="en-US" sz="2800" dirty="0" err="1" smtClean="0">
                <a:latin typeface="Arial"/>
                <a:cs typeface="Arial"/>
              </a:rPr>
              <a:t>dengan</a:t>
            </a:r>
            <a:r>
              <a:rPr lang="en-US" sz="2800" dirty="0" smtClean="0">
                <a:latin typeface="Arial"/>
                <a:cs typeface="Arial"/>
              </a:rPr>
              <a:t> </a:t>
            </a:r>
            <a:r>
              <a:rPr lang="en-US" sz="2800" dirty="0" err="1" smtClean="0">
                <a:latin typeface="Arial"/>
                <a:cs typeface="Arial"/>
              </a:rPr>
              <a:t>masalah</a:t>
            </a:r>
            <a:r>
              <a:rPr lang="en-US" sz="2800" dirty="0" smtClean="0">
                <a:latin typeface="Arial"/>
                <a:cs typeface="Arial"/>
              </a:rPr>
              <a:t> (</a:t>
            </a:r>
            <a:r>
              <a:rPr lang="en-US" sz="2800" dirty="0" err="1" smtClean="0">
                <a:latin typeface="Arial"/>
                <a:cs typeface="Arial"/>
              </a:rPr>
              <a:t>tujuan</a:t>
            </a:r>
            <a:r>
              <a:rPr lang="en-US" sz="2800" dirty="0" smtClean="0">
                <a:latin typeface="Arial"/>
                <a:cs typeface="Arial"/>
              </a:rPr>
              <a:t>) </a:t>
            </a:r>
            <a:r>
              <a:rPr lang="en-US" sz="2800" dirty="0" err="1" smtClean="0">
                <a:latin typeface="Arial"/>
                <a:cs typeface="Arial"/>
              </a:rPr>
              <a:t>penelitian</a:t>
            </a:r>
            <a:endParaRPr lang="en-US" sz="2800" dirty="0" smtClean="0">
              <a:latin typeface="Arial"/>
              <a:cs typeface="Arial"/>
            </a:endParaRPr>
          </a:p>
          <a:p>
            <a:r>
              <a:rPr lang="en-US" sz="2800" dirty="0" err="1" smtClean="0">
                <a:latin typeface="Arial"/>
                <a:cs typeface="Arial"/>
              </a:rPr>
              <a:t>Tinjauan</a:t>
            </a:r>
            <a:r>
              <a:rPr lang="en-US" sz="2800" dirty="0" smtClean="0">
                <a:latin typeface="Arial"/>
                <a:cs typeface="Arial"/>
              </a:rPr>
              <a:t> (</a:t>
            </a:r>
            <a:r>
              <a:rPr lang="en-US" sz="2800" dirty="0" err="1" smtClean="0">
                <a:latin typeface="Arial"/>
                <a:cs typeface="Arial"/>
              </a:rPr>
              <a:t>Kajian</a:t>
            </a:r>
            <a:r>
              <a:rPr lang="en-US" sz="2800" dirty="0" smtClean="0">
                <a:latin typeface="Arial"/>
                <a:cs typeface="Arial"/>
              </a:rPr>
              <a:t>)</a:t>
            </a:r>
          </a:p>
          <a:p>
            <a:pPr lvl="1"/>
            <a:r>
              <a:rPr lang="en-US" sz="2800" dirty="0" err="1" smtClean="0">
                <a:latin typeface="Arial"/>
                <a:cs typeface="Arial"/>
              </a:rPr>
              <a:t>Merangkum</a:t>
            </a:r>
            <a:endParaRPr lang="en-US" sz="2800" dirty="0" smtClean="0">
              <a:latin typeface="Arial"/>
              <a:cs typeface="Arial"/>
            </a:endParaRPr>
          </a:p>
          <a:p>
            <a:pPr lvl="1"/>
            <a:r>
              <a:rPr lang="en-US" sz="2800" dirty="0" err="1" smtClean="0">
                <a:latin typeface="Arial"/>
                <a:cs typeface="Arial"/>
              </a:rPr>
              <a:t>Menjelaskan</a:t>
            </a:r>
            <a:r>
              <a:rPr lang="en-US" sz="2800" dirty="0" smtClean="0">
                <a:latin typeface="Arial"/>
                <a:cs typeface="Arial"/>
              </a:rPr>
              <a:t> </a:t>
            </a:r>
            <a:r>
              <a:rPr lang="en-US" sz="2800" dirty="0" err="1" smtClean="0">
                <a:latin typeface="Arial"/>
                <a:cs typeface="Arial"/>
              </a:rPr>
              <a:t>persamaan</a:t>
            </a:r>
            <a:r>
              <a:rPr lang="en-US" sz="2800" dirty="0" smtClean="0">
                <a:latin typeface="Arial"/>
                <a:cs typeface="Arial"/>
              </a:rPr>
              <a:t> </a:t>
            </a:r>
            <a:r>
              <a:rPr lang="en-US" sz="2800" dirty="0" err="1" smtClean="0">
                <a:latin typeface="Arial"/>
                <a:cs typeface="Arial"/>
              </a:rPr>
              <a:t>dan</a:t>
            </a:r>
            <a:r>
              <a:rPr lang="en-US" sz="2800" dirty="0" smtClean="0">
                <a:latin typeface="Arial"/>
                <a:cs typeface="Arial"/>
              </a:rPr>
              <a:t> </a:t>
            </a:r>
            <a:r>
              <a:rPr lang="en-US" sz="2800" dirty="0" err="1" smtClean="0">
                <a:latin typeface="Arial"/>
                <a:cs typeface="Arial"/>
              </a:rPr>
              <a:t>bedanya</a:t>
            </a:r>
            <a:endParaRPr lang="en-US" sz="2800" dirty="0" smtClean="0">
              <a:latin typeface="Arial"/>
              <a:cs typeface="Arial"/>
            </a:endParaRPr>
          </a:p>
          <a:p>
            <a:pPr lvl="1"/>
            <a:r>
              <a:rPr lang="en-US" sz="2800" dirty="0" err="1" smtClean="0">
                <a:latin typeface="Arial"/>
                <a:cs typeface="Arial"/>
              </a:rPr>
              <a:t>Meringkas</a:t>
            </a:r>
            <a:endParaRPr lang="en-US" sz="2800" dirty="0" smtClean="0">
              <a:latin typeface="Arial"/>
              <a:cs typeface="Arial"/>
            </a:endParaRPr>
          </a:p>
          <a:p>
            <a:pPr lvl="1"/>
            <a:r>
              <a:rPr lang="en-US" sz="2800" dirty="0" err="1" smtClean="0">
                <a:latin typeface="Arial"/>
                <a:cs typeface="Arial"/>
              </a:rPr>
              <a:t>Membuat</a:t>
            </a:r>
            <a:r>
              <a:rPr lang="en-US" sz="2800" dirty="0" smtClean="0">
                <a:latin typeface="Arial"/>
                <a:cs typeface="Arial"/>
              </a:rPr>
              <a:t> </a:t>
            </a:r>
            <a:r>
              <a:rPr lang="en-US" sz="2800" dirty="0" err="1" smtClean="0">
                <a:latin typeface="Arial"/>
                <a:cs typeface="Arial"/>
              </a:rPr>
              <a:t>kesimpulan</a:t>
            </a:r>
            <a:endParaRPr lang="en-US" sz="2800" dirty="0" smtClean="0">
              <a:latin typeface="Arial"/>
              <a:cs typeface="Arial"/>
            </a:endParaRPr>
          </a:p>
          <a:p>
            <a:pPr lvl="1"/>
            <a:r>
              <a:rPr lang="en-US" sz="2800" dirty="0" err="1" smtClean="0">
                <a:latin typeface="Arial"/>
                <a:cs typeface="Arial"/>
              </a:rPr>
              <a:t>Membuat</a:t>
            </a:r>
            <a:r>
              <a:rPr lang="en-US" sz="2800" dirty="0" smtClean="0">
                <a:latin typeface="Arial"/>
                <a:cs typeface="Arial"/>
              </a:rPr>
              <a:t> </a:t>
            </a:r>
            <a:r>
              <a:rPr lang="en-US" sz="2800" dirty="0" err="1" smtClean="0">
                <a:latin typeface="Arial"/>
                <a:cs typeface="Arial"/>
              </a:rPr>
              <a:t>analisis</a:t>
            </a:r>
            <a:endParaRPr lang="en-US" sz="2800" dirty="0" smtClean="0">
              <a:latin typeface="Arial"/>
              <a:cs typeface="Arial"/>
            </a:endParaRPr>
          </a:p>
          <a:p>
            <a:r>
              <a:rPr lang="en-US" sz="2800" dirty="0" err="1" smtClean="0">
                <a:latin typeface="Arial"/>
                <a:cs typeface="Arial"/>
              </a:rPr>
              <a:t>Jangan</a:t>
            </a:r>
            <a:r>
              <a:rPr lang="en-US" sz="2800" dirty="0" smtClean="0">
                <a:latin typeface="Arial"/>
                <a:cs typeface="Arial"/>
              </a:rPr>
              <a:t> </a:t>
            </a:r>
            <a:r>
              <a:rPr lang="en-US" sz="2800" dirty="0" err="1" smtClean="0">
                <a:latin typeface="Arial"/>
                <a:cs typeface="Arial"/>
              </a:rPr>
              <a:t>jatuh</a:t>
            </a:r>
            <a:r>
              <a:rPr lang="en-US" sz="2800" dirty="0" smtClean="0">
                <a:latin typeface="Arial"/>
                <a:cs typeface="Arial"/>
              </a:rPr>
              <a:t> </a:t>
            </a:r>
            <a:r>
              <a:rPr lang="en-US" sz="2800" dirty="0" err="1" smtClean="0">
                <a:latin typeface="Arial"/>
                <a:cs typeface="Arial"/>
              </a:rPr>
              <a:t>ke</a:t>
            </a:r>
            <a:r>
              <a:rPr lang="en-US" sz="2800" dirty="0" smtClean="0">
                <a:latin typeface="Arial"/>
                <a:cs typeface="Arial"/>
              </a:rPr>
              <a:t> copy paste, </a:t>
            </a:r>
            <a:r>
              <a:rPr lang="en-US" sz="2800" dirty="0" err="1" smtClean="0">
                <a:latin typeface="Arial"/>
                <a:cs typeface="Arial"/>
              </a:rPr>
              <a:t>mendekati</a:t>
            </a:r>
            <a:r>
              <a:rPr lang="en-US" sz="2800" dirty="0" smtClean="0">
                <a:latin typeface="Arial"/>
                <a:cs typeface="Arial"/>
              </a:rPr>
              <a:t> </a:t>
            </a:r>
            <a:r>
              <a:rPr lang="en-US" sz="2800" dirty="0" err="1" smtClean="0">
                <a:latin typeface="Arial"/>
                <a:cs typeface="Arial"/>
              </a:rPr>
              <a:t>plagiat</a:t>
            </a:r>
            <a:endParaRPr lang="en-US" sz="2800" dirty="0">
              <a:latin typeface="Arial"/>
              <a:cs typeface="Arial"/>
            </a:endParaRPr>
          </a:p>
        </p:txBody>
      </p:sp>
    </p:spTree>
    <p:extLst>
      <p:ext uri="{BB962C8B-B14F-4D97-AF65-F5344CB8AC3E}">
        <p14:creationId xmlns:p14="http://schemas.microsoft.com/office/powerpoint/2010/main" val="21233433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r>
              <a:rPr lang="en-US" dirty="0" smtClean="0"/>
              <a:t> </a:t>
            </a:r>
            <a:r>
              <a:rPr lang="en-US" dirty="0" err="1"/>
              <a:t>M</a:t>
            </a:r>
            <a:r>
              <a:rPr lang="en-US" dirty="0" err="1" smtClean="0"/>
              <a:t>erangkum</a:t>
            </a:r>
            <a:endParaRPr lang="en-US" dirty="0"/>
          </a:p>
        </p:txBody>
      </p:sp>
      <p:sp>
        <p:nvSpPr>
          <p:cNvPr id="3" name="Content Placeholder 2"/>
          <p:cNvSpPr>
            <a:spLocks noGrp="1"/>
          </p:cNvSpPr>
          <p:nvPr>
            <p:ph idx="1"/>
          </p:nvPr>
        </p:nvSpPr>
        <p:spPr/>
        <p:txBody>
          <a:bodyPr/>
          <a:lstStyle/>
          <a:p>
            <a:r>
              <a:rPr lang="en-US" sz="2800" dirty="0" err="1" smtClean="0">
                <a:latin typeface="Arial"/>
                <a:cs typeface="Arial"/>
              </a:rPr>
              <a:t>Penulis</a:t>
            </a:r>
            <a:r>
              <a:rPr lang="en-US" sz="2800" dirty="0" smtClean="0">
                <a:latin typeface="Arial"/>
                <a:cs typeface="Arial"/>
              </a:rPr>
              <a:t> A </a:t>
            </a:r>
            <a:r>
              <a:rPr lang="en-US" sz="2800" dirty="0" err="1" smtClean="0">
                <a:latin typeface="Arial"/>
                <a:cs typeface="Arial"/>
              </a:rPr>
              <a:t>berkata</a:t>
            </a:r>
            <a:r>
              <a:rPr lang="en-US" sz="2800" dirty="0" smtClean="0">
                <a:latin typeface="Arial"/>
                <a:cs typeface="Arial"/>
              </a:rPr>
              <a:t>: </a:t>
            </a:r>
            <a:r>
              <a:rPr lang="en-US" sz="2800" dirty="0" err="1" smtClean="0">
                <a:latin typeface="Arial"/>
                <a:cs typeface="Arial"/>
              </a:rPr>
              <a:t>itu</a:t>
            </a:r>
            <a:r>
              <a:rPr lang="en-US" sz="2800" dirty="0" smtClean="0">
                <a:latin typeface="Arial"/>
                <a:cs typeface="Arial"/>
              </a:rPr>
              <a:t> </a:t>
            </a:r>
            <a:r>
              <a:rPr lang="en-US" sz="2800" dirty="0" err="1" smtClean="0">
                <a:latin typeface="Arial"/>
                <a:cs typeface="Arial"/>
              </a:rPr>
              <a:t>adalah</a:t>
            </a:r>
            <a:r>
              <a:rPr lang="en-US" sz="2800" dirty="0" smtClean="0">
                <a:latin typeface="Arial"/>
                <a:cs typeface="Arial"/>
              </a:rPr>
              <a:t> X</a:t>
            </a:r>
          </a:p>
          <a:p>
            <a:r>
              <a:rPr lang="en-US" sz="2800" dirty="0" err="1" smtClean="0">
                <a:latin typeface="Arial"/>
                <a:cs typeface="Arial"/>
              </a:rPr>
              <a:t>Penulis</a:t>
            </a:r>
            <a:r>
              <a:rPr lang="en-US" sz="2800" dirty="0" smtClean="0">
                <a:latin typeface="Arial"/>
                <a:cs typeface="Arial"/>
              </a:rPr>
              <a:t> B </a:t>
            </a:r>
            <a:r>
              <a:rPr lang="en-US" sz="2800" dirty="0" err="1" smtClean="0">
                <a:latin typeface="Arial"/>
                <a:cs typeface="Arial"/>
              </a:rPr>
              <a:t>berkata</a:t>
            </a:r>
            <a:r>
              <a:rPr lang="en-US" sz="2800" dirty="0" smtClean="0">
                <a:latin typeface="Arial"/>
                <a:cs typeface="Arial"/>
              </a:rPr>
              <a:t>: </a:t>
            </a:r>
            <a:r>
              <a:rPr lang="en-US" sz="2800" dirty="0" err="1" smtClean="0">
                <a:latin typeface="Arial"/>
                <a:cs typeface="Arial"/>
              </a:rPr>
              <a:t>itu</a:t>
            </a:r>
            <a:r>
              <a:rPr lang="en-US" sz="2800" dirty="0" smtClean="0">
                <a:latin typeface="Arial"/>
                <a:cs typeface="Arial"/>
              </a:rPr>
              <a:t> </a:t>
            </a:r>
            <a:r>
              <a:rPr lang="en-US" sz="2800" dirty="0" err="1" smtClean="0">
                <a:latin typeface="Arial"/>
                <a:cs typeface="Arial"/>
              </a:rPr>
              <a:t>adalah</a:t>
            </a:r>
            <a:r>
              <a:rPr lang="en-US" sz="2800" dirty="0" smtClean="0">
                <a:latin typeface="Arial"/>
                <a:cs typeface="Arial"/>
              </a:rPr>
              <a:t>  X</a:t>
            </a:r>
          </a:p>
          <a:p>
            <a:r>
              <a:rPr lang="en-US" sz="2800" dirty="0" err="1" smtClean="0">
                <a:latin typeface="Arial"/>
                <a:cs typeface="Arial"/>
              </a:rPr>
              <a:t>Penulis</a:t>
            </a:r>
            <a:r>
              <a:rPr lang="en-US" sz="2800" dirty="0" smtClean="0">
                <a:latin typeface="Arial"/>
                <a:cs typeface="Arial"/>
              </a:rPr>
              <a:t> C </a:t>
            </a:r>
            <a:r>
              <a:rPr lang="en-US" sz="2800" dirty="0" err="1" smtClean="0">
                <a:latin typeface="Arial"/>
                <a:cs typeface="Arial"/>
              </a:rPr>
              <a:t>berkata</a:t>
            </a:r>
            <a:r>
              <a:rPr lang="en-US" sz="2800" dirty="0" smtClean="0">
                <a:latin typeface="Arial"/>
                <a:cs typeface="Arial"/>
              </a:rPr>
              <a:t>: </a:t>
            </a:r>
            <a:r>
              <a:rPr lang="en-US" sz="2800" dirty="0" err="1" smtClean="0">
                <a:latin typeface="Arial"/>
                <a:cs typeface="Arial"/>
              </a:rPr>
              <a:t>itu</a:t>
            </a:r>
            <a:r>
              <a:rPr lang="en-US" sz="2800" dirty="0" smtClean="0">
                <a:latin typeface="Arial"/>
                <a:cs typeface="Arial"/>
              </a:rPr>
              <a:t> </a:t>
            </a:r>
            <a:r>
              <a:rPr lang="en-US" sz="2800" dirty="0" err="1" smtClean="0">
                <a:latin typeface="Arial"/>
                <a:cs typeface="Arial"/>
              </a:rPr>
              <a:t>adalah</a:t>
            </a:r>
            <a:r>
              <a:rPr lang="en-US" sz="2800" dirty="0" smtClean="0">
                <a:latin typeface="Arial"/>
                <a:cs typeface="Arial"/>
              </a:rPr>
              <a:t> X</a:t>
            </a:r>
          </a:p>
          <a:p>
            <a:endParaRPr lang="en-US" sz="2800" dirty="0">
              <a:latin typeface="Arial"/>
              <a:cs typeface="Arial"/>
            </a:endParaRPr>
          </a:p>
          <a:p>
            <a:r>
              <a:rPr lang="en-US" sz="2800" dirty="0" smtClean="0">
                <a:latin typeface="Arial"/>
                <a:cs typeface="Arial"/>
              </a:rPr>
              <a:t>Kita </a:t>
            </a:r>
            <a:r>
              <a:rPr lang="en-US" sz="2800" dirty="0" err="1" smtClean="0">
                <a:latin typeface="Arial"/>
                <a:cs typeface="Arial"/>
              </a:rPr>
              <a:t>menulis</a:t>
            </a:r>
            <a:r>
              <a:rPr lang="en-US" sz="2800" dirty="0" smtClean="0">
                <a:latin typeface="Arial"/>
                <a:cs typeface="Arial"/>
              </a:rPr>
              <a:t> : </a:t>
            </a:r>
          </a:p>
          <a:p>
            <a:r>
              <a:rPr lang="en-US" sz="2800" dirty="0" err="1" smtClean="0">
                <a:latin typeface="Arial"/>
                <a:cs typeface="Arial"/>
              </a:rPr>
              <a:t>Menurut</a:t>
            </a:r>
            <a:r>
              <a:rPr lang="en-US" sz="2800" dirty="0" smtClean="0">
                <a:latin typeface="Arial"/>
                <a:cs typeface="Arial"/>
              </a:rPr>
              <a:t> A,B,C, </a:t>
            </a:r>
            <a:r>
              <a:rPr lang="en-US" sz="2800" dirty="0" err="1" smtClean="0">
                <a:latin typeface="Arial"/>
                <a:cs typeface="Arial"/>
              </a:rPr>
              <a:t>itu</a:t>
            </a:r>
            <a:r>
              <a:rPr lang="en-US" sz="2800" dirty="0" smtClean="0">
                <a:latin typeface="Arial"/>
                <a:cs typeface="Arial"/>
              </a:rPr>
              <a:t> </a:t>
            </a:r>
            <a:r>
              <a:rPr lang="en-US" sz="2800" dirty="0" err="1" smtClean="0">
                <a:latin typeface="Arial"/>
                <a:cs typeface="Arial"/>
              </a:rPr>
              <a:t>adalah</a:t>
            </a:r>
            <a:r>
              <a:rPr lang="en-US" sz="2800" dirty="0" smtClean="0">
                <a:latin typeface="Arial"/>
                <a:cs typeface="Arial"/>
              </a:rPr>
              <a:t> X</a:t>
            </a:r>
          </a:p>
          <a:p>
            <a:r>
              <a:rPr lang="en-US" sz="2800" dirty="0" err="1" smtClean="0">
                <a:latin typeface="Arial"/>
                <a:cs typeface="Arial"/>
              </a:rPr>
              <a:t>Semua</a:t>
            </a:r>
            <a:r>
              <a:rPr lang="en-US" sz="2800" dirty="0" smtClean="0">
                <a:latin typeface="Arial"/>
                <a:cs typeface="Arial"/>
              </a:rPr>
              <a:t> </a:t>
            </a:r>
            <a:r>
              <a:rPr lang="en-US" sz="2800" dirty="0" err="1" smtClean="0">
                <a:latin typeface="Arial"/>
                <a:cs typeface="Arial"/>
              </a:rPr>
              <a:t>itu</a:t>
            </a:r>
            <a:r>
              <a:rPr lang="en-US" sz="2800" dirty="0" smtClean="0">
                <a:latin typeface="Arial"/>
                <a:cs typeface="Arial"/>
              </a:rPr>
              <a:t> </a:t>
            </a:r>
            <a:r>
              <a:rPr lang="en-US" sz="2800" dirty="0" err="1" smtClean="0">
                <a:latin typeface="Arial"/>
                <a:cs typeface="Arial"/>
              </a:rPr>
              <a:t>adalah</a:t>
            </a:r>
            <a:r>
              <a:rPr lang="en-US" sz="2800" dirty="0" smtClean="0">
                <a:latin typeface="Arial"/>
                <a:cs typeface="Arial"/>
              </a:rPr>
              <a:t> X (A,B,C)</a:t>
            </a:r>
          </a:p>
          <a:p>
            <a:endParaRPr lang="en-US" dirty="0"/>
          </a:p>
        </p:txBody>
      </p:sp>
    </p:spTree>
    <p:extLst>
      <p:ext uri="{BB962C8B-B14F-4D97-AF65-F5344CB8AC3E}">
        <p14:creationId xmlns:p14="http://schemas.microsoft.com/office/powerpoint/2010/main" val="42713730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err="1" smtClean="0">
                <a:latin typeface="Arial"/>
                <a:cs typeface="Arial"/>
              </a:rPr>
              <a:t>Contoh</a:t>
            </a:r>
            <a:r>
              <a:rPr lang="en-US" sz="4800" dirty="0" smtClean="0">
                <a:latin typeface="Arial"/>
                <a:cs typeface="Arial"/>
              </a:rPr>
              <a:t> </a:t>
            </a:r>
            <a:r>
              <a:rPr lang="en-US" sz="4800" dirty="0" err="1">
                <a:latin typeface="Arial"/>
                <a:cs typeface="Arial"/>
              </a:rPr>
              <a:t>M</a:t>
            </a:r>
            <a:r>
              <a:rPr lang="en-US" sz="4800" dirty="0" err="1" smtClean="0">
                <a:latin typeface="Arial"/>
                <a:cs typeface="Arial"/>
              </a:rPr>
              <a:t>erangkum</a:t>
            </a:r>
            <a:endParaRPr lang="en-US" sz="4800" dirty="0">
              <a:latin typeface="Arial"/>
              <a:cs typeface="Arial"/>
            </a:endParaRPr>
          </a:p>
        </p:txBody>
      </p:sp>
      <p:sp>
        <p:nvSpPr>
          <p:cNvPr id="3" name="Content Placeholder 2"/>
          <p:cNvSpPr>
            <a:spLocks noGrp="1"/>
          </p:cNvSpPr>
          <p:nvPr>
            <p:ph idx="1"/>
          </p:nvPr>
        </p:nvSpPr>
        <p:spPr>
          <a:xfrm>
            <a:off x="699247" y="2248347"/>
            <a:ext cx="7911353" cy="4609653"/>
          </a:xfrm>
        </p:spPr>
        <p:txBody>
          <a:bodyPr>
            <a:normAutofit lnSpcReduction="10000"/>
          </a:bodyPr>
          <a:lstStyle/>
          <a:p>
            <a:r>
              <a:rPr lang="en-US" sz="2800" dirty="0" err="1" smtClean="0">
                <a:latin typeface="Arial"/>
                <a:cs typeface="Arial"/>
              </a:rPr>
              <a:t>Penulis</a:t>
            </a:r>
            <a:r>
              <a:rPr lang="en-US" sz="2800" dirty="0" smtClean="0">
                <a:latin typeface="Arial"/>
                <a:cs typeface="Arial"/>
              </a:rPr>
              <a:t> A </a:t>
            </a:r>
            <a:r>
              <a:rPr lang="en-US" sz="2800" dirty="0" err="1" smtClean="0">
                <a:latin typeface="Arial"/>
                <a:cs typeface="Arial"/>
              </a:rPr>
              <a:t>berkata</a:t>
            </a:r>
            <a:r>
              <a:rPr lang="en-US" sz="2800" dirty="0" smtClean="0">
                <a:latin typeface="Arial"/>
                <a:cs typeface="Arial"/>
              </a:rPr>
              <a:t>: </a:t>
            </a:r>
            <a:r>
              <a:rPr lang="en-US" sz="2800" dirty="0" err="1" smtClean="0">
                <a:latin typeface="Arial"/>
                <a:cs typeface="Arial"/>
              </a:rPr>
              <a:t>itu</a:t>
            </a:r>
            <a:r>
              <a:rPr lang="en-US" sz="2800" dirty="0" smtClean="0">
                <a:latin typeface="Arial"/>
                <a:cs typeface="Arial"/>
              </a:rPr>
              <a:t> </a:t>
            </a:r>
            <a:r>
              <a:rPr lang="en-US" sz="2800" dirty="0" err="1" smtClean="0">
                <a:latin typeface="Arial"/>
                <a:cs typeface="Arial"/>
              </a:rPr>
              <a:t>adalah</a:t>
            </a:r>
            <a:r>
              <a:rPr lang="en-US" sz="2800" dirty="0" smtClean="0">
                <a:latin typeface="Arial"/>
                <a:cs typeface="Arial"/>
              </a:rPr>
              <a:t> X</a:t>
            </a:r>
          </a:p>
          <a:p>
            <a:r>
              <a:rPr lang="en-US" sz="2800" dirty="0" err="1" smtClean="0">
                <a:latin typeface="Arial"/>
                <a:cs typeface="Arial"/>
              </a:rPr>
              <a:t>Penulis</a:t>
            </a:r>
            <a:r>
              <a:rPr lang="en-US" sz="2800" dirty="0" smtClean="0">
                <a:latin typeface="Arial"/>
                <a:cs typeface="Arial"/>
              </a:rPr>
              <a:t> B </a:t>
            </a:r>
            <a:r>
              <a:rPr lang="en-US" sz="2800" dirty="0" err="1" smtClean="0">
                <a:latin typeface="Arial"/>
                <a:cs typeface="Arial"/>
              </a:rPr>
              <a:t>berkata</a:t>
            </a:r>
            <a:r>
              <a:rPr lang="en-US" sz="2800" dirty="0" smtClean="0">
                <a:latin typeface="Arial"/>
                <a:cs typeface="Arial"/>
              </a:rPr>
              <a:t>: </a:t>
            </a:r>
            <a:r>
              <a:rPr lang="en-US" sz="2800" dirty="0" err="1" smtClean="0">
                <a:latin typeface="Arial"/>
                <a:cs typeface="Arial"/>
              </a:rPr>
              <a:t>itu</a:t>
            </a:r>
            <a:r>
              <a:rPr lang="en-US" sz="2800" dirty="0" smtClean="0">
                <a:latin typeface="Arial"/>
                <a:cs typeface="Arial"/>
              </a:rPr>
              <a:t> </a:t>
            </a:r>
            <a:r>
              <a:rPr lang="en-US" sz="2800" dirty="0" err="1" smtClean="0">
                <a:latin typeface="Arial"/>
                <a:cs typeface="Arial"/>
              </a:rPr>
              <a:t>adalah</a:t>
            </a:r>
            <a:r>
              <a:rPr lang="en-US" sz="2800" dirty="0" smtClean="0">
                <a:latin typeface="Arial"/>
                <a:cs typeface="Arial"/>
              </a:rPr>
              <a:t>  X</a:t>
            </a:r>
          </a:p>
          <a:p>
            <a:r>
              <a:rPr lang="en-US" sz="2800" dirty="0" err="1" smtClean="0">
                <a:latin typeface="Arial"/>
                <a:cs typeface="Arial"/>
              </a:rPr>
              <a:t>Penulis</a:t>
            </a:r>
            <a:r>
              <a:rPr lang="en-US" sz="2800" dirty="0" smtClean="0">
                <a:latin typeface="Arial"/>
                <a:cs typeface="Arial"/>
              </a:rPr>
              <a:t> C </a:t>
            </a:r>
            <a:r>
              <a:rPr lang="en-US" sz="2800" dirty="0" err="1" smtClean="0">
                <a:latin typeface="Arial"/>
                <a:cs typeface="Arial"/>
              </a:rPr>
              <a:t>berkata</a:t>
            </a:r>
            <a:r>
              <a:rPr lang="en-US" sz="2800" dirty="0" smtClean="0">
                <a:latin typeface="Arial"/>
                <a:cs typeface="Arial"/>
              </a:rPr>
              <a:t>: </a:t>
            </a:r>
            <a:r>
              <a:rPr lang="en-US" sz="2800" dirty="0" err="1" smtClean="0">
                <a:latin typeface="Arial"/>
                <a:cs typeface="Arial"/>
              </a:rPr>
              <a:t>itu</a:t>
            </a:r>
            <a:r>
              <a:rPr lang="en-US" sz="2800" dirty="0" smtClean="0">
                <a:latin typeface="Arial"/>
                <a:cs typeface="Arial"/>
              </a:rPr>
              <a:t> </a:t>
            </a:r>
            <a:r>
              <a:rPr lang="en-US" sz="2800" dirty="0" err="1" smtClean="0">
                <a:latin typeface="Arial"/>
                <a:cs typeface="Arial"/>
              </a:rPr>
              <a:t>adalah</a:t>
            </a:r>
            <a:r>
              <a:rPr lang="en-US" sz="2800" dirty="0" smtClean="0">
                <a:latin typeface="Arial"/>
                <a:cs typeface="Arial"/>
              </a:rPr>
              <a:t> X </a:t>
            </a:r>
            <a:r>
              <a:rPr lang="en-US" sz="2800" dirty="0" err="1" smtClean="0">
                <a:latin typeface="Arial"/>
                <a:cs typeface="Arial"/>
              </a:rPr>
              <a:t>dan</a:t>
            </a:r>
            <a:r>
              <a:rPr lang="en-US" sz="2800" dirty="0" smtClean="0">
                <a:latin typeface="Arial"/>
                <a:cs typeface="Arial"/>
              </a:rPr>
              <a:t> Y</a:t>
            </a:r>
          </a:p>
          <a:p>
            <a:endParaRPr lang="en-US" sz="2800" dirty="0">
              <a:latin typeface="Arial"/>
              <a:cs typeface="Arial"/>
            </a:endParaRPr>
          </a:p>
          <a:p>
            <a:r>
              <a:rPr lang="en-US" sz="2800" dirty="0" smtClean="0">
                <a:latin typeface="Arial"/>
                <a:cs typeface="Arial"/>
              </a:rPr>
              <a:t>Kita </a:t>
            </a:r>
            <a:r>
              <a:rPr lang="en-US" sz="2800" dirty="0" err="1" smtClean="0">
                <a:latin typeface="Arial"/>
                <a:cs typeface="Arial"/>
              </a:rPr>
              <a:t>menulis</a:t>
            </a:r>
            <a:r>
              <a:rPr lang="en-US" sz="2800" dirty="0" smtClean="0">
                <a:latin typeface="Arial"/>
                <a:cs typeface="Arial"/>
              </a:rPr>
              <a:t> : </a:t>
            </a:r>
          </a:p>
          <a:p>
            <a:r>
              <a:rPr lang="en-US" sz="2800" dirty="0" err="1">
                <a:latin typeface="Arial"/>
                <a:cs typeface="Arial"/>
              </a:rPr>
              <a:t>S</a:t>
            </a:r>
            <a:r>
              <a:rPr lang="en-US" sz="2800" dirty="0" err="1" smtClean="0">
                <a:latin typeface="Arial"/>
                <a:cs typeface="Arial"/>
              </a:rPr>
              <a:t>emua</a:t>
            </a:r>
            <a:r>
              <a:rPr lang="en-US" sz="2800" dirty="0" smtClean="0">
                <a:latin typeface="Arial"/>
                <a:cs typeface="Arial"/>
              </a:rPr>
              <a:t> </a:t>
            </a:r>
            <a:r>
              <a:rPr lang="en-US" sz="2800" dirty="0" err="1" smtClean="0">
                <a:latin typeface="Arial"/>
                <a:cs typeface="Arial"/>
              </a:rPr>
              <a:t>penulis</a:t>
            </a:r>
            <a:r>
              <a:rPr lang="en-US" sz="2800" dirty="0" smtClean="0">
                <a:latin typeface="Arial"/>
                <a:cs typeface="Arial"/>
              </a:rPr>
              <a:t> </a:t>
            </a:r>
            <a:r>
              <a:rPr lang="en-US" sz="2800" dirty="0" err="1" smtClean="0">
                <a:latin typeface="Arial"/>
                <a:cs typeface="Arial"/>
              </a:rPr>
              <a:t>mengatakan</a:t>
            </a:r>
            <a:r>
              <a:rPr lang="en-US" sz="2800" dirty="0" smtClean="0">
                <a:latin typeface="Arial"/>
                <a:cs typeface="Arial"/>
              </a:rPr>
              <a:t> </a:t>
            </a:r>
            <a:r>
              <a:rPr lang="en-US" sz="2800" dirty="0" err="1" smtClean="0">
                <a:latin typeface="Arial"/>
                <a:cs typeface="Arial"/>
              </a:rPr>
              <a:t>itu</a:t>
            </a:r>
            <a:r>
              <a:rPr lang="en-US" sz="2800" dirty="0" smtClean="0">
                <a:latin typeface="Arial"/>
                <a:cs typeface="Arial"/>
              </a:rPr>
              <a:t> </a:t>
            </a:r>
            <a:r>
              <a:rPr lang="en-US" sz="2800" dirty="0" err="1" smtClean="0">
                <a:latin typeface="Arial"/>
                <a:cs typeface="Arial"/>
              </a:rPr>
              <a:t>adalah</a:t>
            </a:r>
            <a:r>
              <a:rPr lang="en-US" sz="2800" dirty="0" smtClean="0">
                <a:latin typeface="Arial"/>
                <a:cs typeface="Arial"/>
              </a:rPr>
              <a:t> X, </a:t>
            </a:r>
            <a:r>
              <a:rPr lang="en-US" sz="2800" dirty="0" err="1" smtClean="0">
                <a:latin typeface="Arial"/>
                <a:cs typeface="Arial"/>
              </a:rPr>
              <a:t>hanya</a:t>
            </a:r>
            <a:r>
              <a:rPr lang="en-US" sz="2800" dirty="0" smtClean="0">
                <a:latin typeface="Arial"/>
                <a:cs typeface="Arial"/>
              </a:rPr>
              <a:t> </a:t>
            </a:r>
            <a:r>
              <a:rPr lang="en-US" sz="2800" dirty="0" err="1" smtClean="0">
                <a:latin typeface="Arial"/>
                <a:cs typeface="Arial"/>
              </a:rPr>
              <a:t>penulis</a:t>
            </a:r>
            <a:r>
              <a:rPr lang="en-US" sz="2800" dirty="0" smtClean="0">
                <a:latin typeface="Arial"/>
                <a:cs typeface="Arial"/>
              </a:rPr>
              <a:t> C </a:t>
            </a:r>
            <a:r>
              <a:rPr lang="en-US" sz="2800" dirty="0" err="1" smtClean="0">
                <a:latin typeface="Arial"/>
                <a:cs typeface="Arial"/>
              </a:rPr>
              <a:t>menambahkan</a:t>
            </a:r>
            <a:r>
              <a:rPr lang="en-US" sz="2800" dirty="0" smtClean="0">
                <a:latin typeface="Arial"/>
                <a:cs typeface="Arial"/>
              </a:rPr>
              <a:t> Y</a:t>
            </a:r>
          </a:p>
          <a:p>
            <a:r>
              <a:rPr lang="en-US" sz="2800" dirty="0" err="1" smtClean="0">
                <a:latin typeface="Arial"/>
                <a:cs typeface="Arial"/>
              </a:rPr>
              <a:t>Umumnya</a:t>
            </a:r>
            <a:r>
              <a:rPr lang="en-US" sz="2800" dirty="0" smtClean="0">
                <a:latin typeface="Arial"/>
                <a:cs typeface="Arial"/>
              </a:rPr>
              <a:t> </a:t>
            </a:r>
            <a:r>
              <a:rPr lang="en-US" sz="2800" dirty="0" err="1" smtClean="0">
                <a:latin typeface="Arial"/>
                <a:cs typeface="Arial"/>
              </a:rPr>
              <a:t>penulis</a:t>
            </a:r>
            <a:r>
              <a:rPr lang="en-US" sz="2800" dirty="0" smtClean="0">
                <a:latin typeface="Arial"/>
                <a:cs typeface="Arial"/>
              </a:rPr>
              <a:t> </a:t>
            </a:r>
            <a:r>
              <a:rPr lang="en-US" sz="2800" dirty="0" err="1" smtClean="0">
                <a:latin typeface="Arial"/>
                <a:cs typeface="Arial"/>
              </a:rPr>
              <a:t>mengatakan</a:t>
            </a:r>
            <a:r>
              <a:rPr lang="en-US" sz="2800" dirty="0" smtClean="0">
                <a:latin typeface="Arial"/>
                <a:cs typeface="Arial"/>
              </a:rPr>
              <a:t> </a:t>
            </a:r>
            <a:r>
              <a:rPr lang="en-US" sz="2800" dirty="0" err="1" smtClean="0">
                <a:latin typeface="Arial"/>
                <a:cs typeface="Arial"/>
              </a:rPr>
              <a:t>itu</a:t>
            </a:r>
            <a:r>
              <a:rPr lang="en-US" sz="2800" dirty="0" smtClean="0">
                <a:latin typeface="Arial"/>
                <a:cs typeface="Arial"/>
              </a:rPr>
              <a:t> </a:t>
            </a:r>
            <a:r>
              <a:rPr lang="en-US" sz="2800" dirty="0" err="1" smtClean="0">
                <a:latin typeface="Arial"/>
                <a:cs typeface="Arial"/>
              </a:rPr>
              <a:t>adalah</a:t>
            </a:r>
            <a:r>
              <a:rPr lang="en-US" sz="2800" dirty="0" smtClean="0">
                <a:latin typeface="Arial"/>
                <a:cs typeface="Arial"/>
              </a:rPr>
              <a:t> X. </a:t>
            </a:r>
            <a:r>
              <a:rPr lang="en-US" sz="2800" dirty="0" err="1" smtClean="0">
                <a:latin typeface="Arial"/>
                <a:cs typeface="Arial"/>
              </a:rPr>
              <a:t>tetapi</a:t>
            </a:r>
            <a:r>
              <a:rPr lang="en-US" sz="2800" dirty="0" smtClean="0">
                <a:latin typeface="Arial"/>
                <a:cs typeface="Arial"/>
              </a:rPr>
              <a:t> </a:t>
            </a:r>
            <a:r>
              <a:rPr lang="en-US" sz="2800" dirty="0" err="1" smtClean="0">
                <a:latin typeface="Arial"/>
                <a:cs typeface="Arial"/>
              </a:rPr>
              <a:t>penulis</a:t>
            </a:r>
            <a:r>
              <a:rPr lang="en-US" sz="2800" dirty="0" smtClean="0">
                <a:latin typeface="Arial"/>
                <a:cs typeface="Arial"/>
              </a:rPr>
              <a:t> C </a:t>
            </a:r>
            <a:r>
              <a:rPr lang="en-US" sz="2800" dirty="0" err="1" smtClean="0">
                <a:latin typeface="Arial"/>
                <a:cs typeface="Arial"/>
              </a:rPr>
              <a:t>mengatakan</a:t>
            </a:r>
            <a:r>
              <a:rPr lang="en-US" sz="2800" dirty="0" smtClean="0">
                <a:latin typeface="Arial"/>
                <a:cs typeface="Arial"/>
              </a:rPr>
              <a:t> </a:t>
            </a:r>
            <a:r>
              <a:rPr lang="en-US" sz="2800" dirty="0" err="1" smtClean="0">
                <a:latin typeface="Arial"/>
                <a:cs typeface="Arial"/>
              </a:rPr>
              <a:t>hal</a:t>
            </a:r>
            <a:r>
              <a:rPr lang="en-US" sz="2800" dirty="0" smtClean="0">
                <a:latin typeface="Arial"/>
                <a:cs typeface="Arial"/>
              </a:rPr>
              <a:t> yang </a:t>
            </a:r>
            <a:r>
              <a:rPr lang="en-US" sz="2800" dirty="0" err="1" smtClean="0">
                <a:latin typeface="Arial"/>
                <a:cs typeface="Arial"/>
              </a:rPr>
              <a:t>lebih</a:t>
            </a:r>
            <a:r>
              <a:rPr lang="en-US" sz="2800" dirty="0" smtClean="0">
                <a:latin typeface="Arial"/>
                <a:cs typeface="Arial"/>
              </a:rPr>
              <a:t> </a:t>
            </a:r>
            <a:r>
              <a:rPr lang="en-US" sz="2800" dirty="0" err="1" smtClean="0">
                <a:latin typeface="Arial"/>
                <a:cs typeface="Arial"/>
              </a:rPr>
              <a:t>kompleks</a:t>
            </a:r>
            <a:r>
              <a:rPr lang="en-US" sz="2800" dirty="0" smtClean="0">
                <a:latin typeface="Arial"/>
                <a:cs typeface="Arial"/>
              </a:rPr>
              <a:t> </a:t>
            </a:r>
            <a:r>
              <a:rPr lang="en-US" sz="2800" dirty="0" err="1" smtClean="0">
                <a:latin typeface="Arial"/>
                <a:cs typeface="Arial"/>
              </a:rPr>
              <a:t>yaitu</a:t>
            </a:r>
            <a:r>
              <a:rPr lang="en-US" sz="2800" dirty="0" smtClean="0">
                <a:latin typeface="Arial"/>
                <a:cs typeface="Arial"/>
              </a:rPr>
              <a:t> X </a:t>
            </a:r>
            <a:r>
              <a:rPr lang="en-US" sz="2800" dirty="0" err="1" smtClean="0">
                <a:latin typeface="Arial"/>
                <a:cs typeface="Arial"/>
              </a:rPr>
              <a:t>dan</a:t>
            </a:r>
            <a:r>
              <a:rPr lang="en-US" sz="2800" dirty="0" smtClean="0">
                <a:latin typeface="Arial"/>
                <a:cs typeface="Arial"/>
              </a:rPr>
              <a:t> Y</a:t>
            </a:r>
          </a:p>
          <a:p>
            <a:endParaRPr lang="en-US" dirty="0"/>
          </a:p>
        </p:txBody>
      </p:sp>
    </p:spTree>
    <p:extLst>
      <p:ext uri="{BB962C8B-B14F-4D97-AF65-F5344CB8AC3E}">
        <p14:creationId xmlns:p14="http://schemas.microsoft.com/office/powerpoint/2010/main" val="22754583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r>
              <a:rPr lang="en-US" dirty="0" smtClean="0"/>
              <a:t> </a:t>
            </a:r>
            <a:r>
              <a:rPr lang="en-US" dirty="0" err="1"/>
              <a:t>M</a:t>
            </a:r>
            <a:r>
              <a:rPr lang="en-US" dirty="0" err="1" smtClean="0"/>
              <a:t>enyimpulkan</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Penulis</a:t>
            </a:r>
            <a:r>
              <a:rPr lang="en-US" dirty="0" smtClean="0"/>
              <a:t> A </a:t>
            </a:r>
            <a:r>
              <a:rPr lang="en-US" dirty="0" err="1" smtClean="0"/>
              <a:t>berkata</a:t>
            </a:r>
            <a:r>
              <a:rPr lang="en-US" dirty="0" smtClean="0"/>
              <a:t>: </a:t>
            </a:r>
            <a:r>
              <a:rPr lang="en-US" dirty="0" err="1" smtClean="0"/>
              <a:t>itu</a:t>
            </a:r>
            <a:r>
              <a:rPr lang="en-US" dirty="0" smtClean="0"/>
              <a:t> </a:t>
            </a:r>
            <a:r>
              <a:rPr lang="en-US" dirty="0" err="1" smtClean="0"/>
              <a:t>adalah</a:t>
            </a:r>
            <a:r>
              <a:rPr lang="en-US" dirty="0" smtClean="0"/>
              <a:t> X</a:t>
            </a:r>
          </a:p>
          <a:p>
            <a:r>
              <a:rPr lang="en-US" dirty="0" err="1" smtClean="0"/>
              <a:t>Penulis</a:t>
            </a:r>
            <a:r>
              <a:rPr lang="en-US" dirty="0" smtClean="0"/>
              <a:t> B </a:t>
            </a:r>
            <a:r>
              <a:rPr lang="en-US" dirty="0" err="1" smtClean="0"/>
              <a:t>berkata</a:t>
            </a:r>
            <a:r>
              <a:rPr lang="en-US" dirty="0" smtClean="0"/>
              <a:t>: </a:t>
            </a:r>
            <a:r>
              <a:rPr lang="en-US" dirty="0" err="1" smtClean="0"/>
              <a:t>itu</a:t>
            </a:r>
            <a:r>
              <a:rPr lang="en-US" dirty="0" smtClean="0"/>
              <a:t> </a:t>
            </a:r>
            <a:r>
              <a:rPr lang="en-US" dirty="0" err="1" smtClean="0"/>
              <a:t>adalah</a:t>
            </a:r>
            <a:r>
              <a:rPr lang="en-US" dirty="0" smtClean="0"/>
              <a:t>  X </a:t>
            </a:r>
            <a:r>
              <a:rPr lang="en-US" dirty="0" err="1" smtClean="0"/>
              <a:t>dan</a:t>
            </a:r>
            <a:r>
              <a:rPr lang="en-US" dirty="0" smtClean="0"/>
              <a:t> Y</a:t>
            </a:r>
          </a:p>
          <a:p>
            <a:r>
              <a:rPr lang="en-US" dirty="0" err="1" smtClean="0"/>
              <a:t>Penulis</a:t>
            </a:r>
            <a:r>
              <a:rPr lang="en-US" dirty="0" smtClean="0"/>
              <a:t> C </a:t>
            </a:r>
            <a:r>
              <a:rPr lang="en-US" dirty="0" err="1" smtClean="0"/>
              <a:t>berkata</a:t>
            </a:r>
            <a:r>
              <a:rPr lang="en-US" dirty="0" smtClean="0"/>
              <a:t>: </a:t>
            </a:r>
            <a:r>
              <a:rPr lang="en-US" dirty="0" err="1" smtClean="0"/>
              <a:t>itu</a:t>
            </a:r>
            <a:r>
              <a:rPr lang="en-US" dirty="0" smtClean="0"/>
              <a:t> </a:t>
            </a:r>
            <a:r>
              <a:rPr lang="en-US" dirty="0" err="1" smtClean="0"/>
              <a:t>adalah</a:t>
            </a:r>
            <a:r>
              <a:rPr lang="en-US" dirty="0" smtClean="0"/>
              <a:t> X </a:t>
            </a:r>
            <a:r>
              <a:rPr lang="en-US" dirty="0" err="1" smtClean="0"/>
              <a:t>dan</a:t>
            </a:r>
            <a:r>
              <a:rPr lang="en-US" dirty="0" smtClean="0"/>
              <a:t> Z</a:t>
            </a:r>
          </a:p>
          <a:p>
            <a:endParaRPr lang="en-US" dirty="0"/>
          </a:p>
          <a:p>
            <a:r>
              <a:rPr lang="en-US" dirty="0" smtClean="0"/>
              <a:t>Kita </a:t>
            </a:r>
            <a:r>
              <a:rPr lang="en-US" dirty="0" err="1" smtClean="0"/>
              <a:t>menulis</a:t>
            </a:r>
            <a:r>
              <a:rPr lang="en-US" dirty="0" smtClean="0"/>
              <a:t> : </a:t>
            </a:r>
          </a:p>
          <a:p>
            <a:r>
              <a:rPr lang="en-US" dirty="0" err="1" smtClean="0"/>
              <a:t>Setidaknya</a:t>
            </a:r>
            <a:r>
              <a:rPr lang="en-US" dirty="0" smtClean="0"/>
              <a:t>, </a:t>
            </a:r>
            <a:r>
              <a:rPr lang="en-US" dirty="0" err="1" smtClean="0"/>
              <a:t>semua</a:t>
            </a:r>
            <a:r>
              <a:rPr lang="en-US" dirty="0" smtClean="0"/>
              <a:t> </a:t>
            </a:r>
            <a:r>
              <a:rPr lang="en-US" dirty="0" err="1" smtClean="0"/>
              <a:t>penulis</a:t>
            </a:r>
            <a:r>
              <a:rPr lang="en-US" dirty="0" smtClean="0"/>
              <a:t> </a:t>
            </a:r>
            <a:r>
              <a:rPr lang="en-US" dirty="0" err="1" smtClean="0"/>
              <a:t>sepakat</a:t>
            </a:r>
            <a:r>
              <a:rPr lang="en-US" dirty="0" smtClean="0"/>
              <a:t> </a:t>
            </a:r>
            <a:r>
              <a:rPr lang="en-US" dirty="0" err="1" smtClean="0"/>
              <a:t>adanya</a:t>
            </a:r>
            <a:r>
              <a:rPr lang="en-US" dirty="0" smtClean="0"/>
              <a:t> </a:t>
            </a:r>
            <a:r>
              <a:rPr lang="en-US" dirty="0" err="1" smtClean="0"/>
              <a:t>elemen</a:t>
            </a:r>
            <a:r>
              <a:rPr lang="en-US" dirty="0" smtClean="0"/>
              <a:t> X di situ (A,B,C). </a:t>
            </a:r>
            <a:r>
              <a:rPr lang="en-US" dirty="0" err="1" smtClean="0"/>
              <a:t>Beberapa</a:t>
            </a:r>
            <a:r>
              <a:rPr lang="en-US" dirty="0" smtClean="0"/>
              <a:t> </a:t>
            </a:r>
            <a:r>
              <a:rPr lang="en-US" dirty="0" err="1" smtClean="0"/>
              <a:t>penulis</a:t>
            </a:r>
            <a:r>
              <a:rPr lang="en-US" dirty="0" smtClean="0"/>
              <a:t> </a:t>
            </a:r>
            <a:r>
              <a:rPr lang="en-US" dirty="0" err="1" smtClean="0"/>
              <a:t>menyebutkan</a:t>
            </a:r>
            <a:r>
              <a:rPr lang="en-US" dirty="0" smtClean="0"/>
              <a:t> </a:t>
            </a:r>
            <a:r>
              <a:rPr lang="en-US" dirty="0" err="1" smtClean="0"/>
              <a:t>adanya</a:t>
            </a:r>
            <a:r>
              <a:rPr lang="en-US" dirty="0" smtClean="0"/>
              <a:t> </a:t>
            </a:r>
            <a:r>
              <a:rPr lang="en-US" dirty="0" err="1" smtClean="0"/>
              <a:t>elemen</a:t>
            </a:r>
            <a:r>
              <a:rPr lang="en-US" dirty="0" smtClean="0"/>
              <a:t> </a:t>
            </a:r>
            <a:r>
              <a:rPr lang="en-US" dirty="0" err="1" smtClean="0"/>
              <a:t>lainnya</a:t>
            </a:r>
            <a:r>
              <a:rPr lang="en-US" dirty="0" smtClean="0"/>
              <a:t>, </a:t>
            </a:r>
            <a:r>
              <a:rPr lang="en-US" dirty="0" err="1" smtClean="0"/>
              <a:t>seperti</a:t>
            </a:r>
            <a:r>
              <a:rPr lang="en-US" dirty="0" smtClean="0"/>
              <a:t> Y (</a:t>
            </a:r>
            <a:r>
              <a:rPr lang="en-US" dirty="0" err="1" smtClean="0"/>
              <a:t>penulis</a:t>
            </a:r>
            <a:r>
              <a:rPr lang="en-US" dirty="0" smtClean="0"/>
              <a:t> B) </a:t>
            </a:r>
            <a:r>
              <a:rPr lang="en-US" dirty="0" err="1" smtClean="0"/>
              <a:t>atau</a:t>
            </a:r>
            <a:r>
              <a:rPr lang="en-US" dirty="0" smtClean="0"/>
              <a:t> Z (</a:t>
            </a:r>
            <a:r>
              <a:rPr lang="en-US" dirty="0" err="1" smtClean="0"/>
              <a:t>penulis</a:t>
            </a:r>
            <a:r>
              <a:rPr lang="en-US" dirty="0" smtClean="0"/>
              <a:t> C)</a:t>
            </a:r>
          </a:p>
          <a:p>
            <a:endParaRPr lang="en-US" dirty="0"/>
          </a:p>
        </p:txBody>
      </p:sp>
    </p:spTree>
    <p:extLst>
      <p:ext uri="{BB962C8B-B14F-4D97-AF65-F5344CB8AC3E}">
        <p14:creationId xmlns:p14="http://schemas.microsoft.com/office/powerpoint/2010/main" val="13038885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r>
              <a:rPr lang="en-US" dirty="0" smtClean="0"/>
              <a:t> </a:t>
            </a:r>
            <a:r>
              <a:rPr lang="en-US" dirty="0" err="1"/>
              <a:t>M</a:t>
            </a:r>
            <a:r>
              <a:rPr lang="en-US" dirty="0" err="1" smtClean="0"/>
              <a:t>enganalisis</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Penulis</a:t>
            </a:r>
            <a:r>
              <a:rPr lang="en-US" dirty="0" smtClean="0"/>
              <a:t> A </a:t>
            </a:r>
            <a:r>
              <a:rPr lang="en-US" dirty="0" err="1" smtClean="0"/>
              <a:t>berkata</a:t>
            </a:r>
            <a:r>
              <a:rPr lang="en-US" dirty="0" smtClean="0"/>
              <a:t>: </a:t>
            </a:r>
            <a:r>
              <a:rPr lang="en-US" dirty="0" err="1" smtClean="0"/>
              <a:t>itu</a:t>
            </a:r>
            <a:r>
              <a:rPr lang="en-US" dirty="0" smtClean="0"/>
              <a:t> </a:t>
            </a:r>
            <a:r>
              <a:rPr lang="en-US" dirty="0" err="1" smtClean="0"/>
              <a:t>adalah</a:t>
            </a:r>
            <a:r>
              <a:rPr lang="en-US" dirty="0" smtClean="0"/>
              <a:t> X</a:t>
            </a:r>
          </a:p>
          <a:p>
            <a:r>
              <a:rPr lang="en-US" dirty="0" err="1" smtClean="0"/>
              <a:t>Penulis</a:t>
            </a:r>
            <a:r>
              <a:rPr lang="en-US" dirty="0" smtClean="0"/>
              <a:t> B </a:t>
            </a:r>
            <a:r>
              <a:rPr lang="en-US" dirty="0" err="1" smtClean="0"/>
              <a:t>berkata</a:t>
            </a:r>
            <a:r>
              <a:rPr lang="en-US" dirty="0" smtClean="0"/>
              <a:t>: </a:t>
            </a:r>
            <a:r>
              <a:rPr lang="en-US" dirty="0" err="1" smtClean="0"/>
              <a:t>itu</a:t>
            </a:r>
            <a:r>
              <a:rPr lang="en-US" dirty="0" smtClean="0"/>
              <a:t> </a:t>
            </a:r>
            <a:r>
              <a:rPr lang="en-US" dirty="0" err="1" smtClean="0"/>
              <a:t>adalah</a:t>
            </a:r>
            <a:r>
              <a:rPr lang="en-US" dirty="0" smtClean="0"/>
              <a:t>  X </a:t>
            </a:r>
          </a:p>
          <a:p>
            <a:r>
              <a:rPr lang="en-US" dirty="0" err="1" smtClean="0"/>
              <a:t>Penulis</a:t>
            </a:r>
            <a:r>
              <a:rPr lang="en-US" dirty="0" smtClean="0"/>
              <a:t> C </a:t>
            </a:r>
            <a:r>
              <a:rPr lang="en-US" dirty="0" err="1" smtClean="0"/>
              <a:t>berkata</a:t>
            </a:r>
            <a:r>
              <a:rPr lang="en-US" dirty="0" smtClean="0"/>
              <a:t>: </a:t>
            </a:r>
            <a:r>
              <a:rPr lang="en-US" dirty="0" err="1" smtClean="0"/>
              <a:t>itu</a:t>
            </a:r>
            <a:r>
              <a:rPr lang="en-US" dirty="0" smtClean="0"/>
              <a:t> </a:t>
            </a:r>
            <a:r>
              <a:rPr lang="en-US" dirty="0" err="1" smtClean="0"/>
              <a:t>adalah</a:t>
            </a:r>
            <a:r>
              <a:rPr lang="en-US" dirty="0" smtClean="0"/>
              <a:t> X</a:t>
            </a:r>
            <a:endParaRPr lang="en-US" dirty="0"/>
          </a:p>
          <a:p>
            <a:r>
              <a:rPr lang="en-US" dirty="0" smtClean="0"/>
              <a:t>Kita </a:t>
            </a:r>
            <a:r>
              <a:rPr lang="en-US" dirty="0" err="1" smtClean="0"/>
              <a:t>menulis</a:t>
            </a:r>
            <a:r>
              <a:rPr lang="en-US" dirty="0" smtClean="0"/>
              <a:t> : </a:t>
            </a:r>
          </a:p>
          <a:p>
            <a:r>
              <a:rPr lang="en-US" dirty="0" err="1" smtClean="0"/>
              <a:t>Semua</a:t>
            </a:r>
            <a:r>
              <a:rPr lang="en-US" dirty="0" smtClean="0"/>
              <a:t> </a:t>
            </a:r>
            <a:r>
              <a:rPr lang="en-US" dirty="0" err="1" smtClean="0"/>
              <a:t>penulis</a:t>
            </a:r>
            <a:r>
              <a:rPr lang="en-US" dirty="0" smtClean="0"/>
              <a:t> </a:t>
            </a:r>
            <a:r>
              <a:rPr lang="en-US" dirty="0" err="1" smtClean="0"/>
              <a:t>sepakat</a:t>
            </a:r>
            <a:r>
              <a:rPr lang="en-US" dirty="0" smtClean="0"/>
              <a:t> </a:t>
            </a:r>
            <a:r>
              <a:rPr lang="en-US" dirty="0" err="1" smtClean="0"/>
              <a:t>adanya</a:t>
            </a:r>
            <a:r>
              <a:rPr lang="en-US" dirty="0" smtClean="0"/>
              <a:t> </a:t>
            </a:r>
            <a:r>
              <a:rPr lang="en-US" dirty="0" err="1" smtClean="0"/>
              <a:t>elemen</a:t>
            </a:r>
            <a:r>
              <a:rPr lang="en-US" dirty="0" smtClean="0"/>
              <a:t> X di situ (A,B,C). </a:t>
            </a:r>
            <a:r>
              <a:rPr lang="en-US" dirty="0" err="1" smtClean="0"/>
              <a:t>Tetapi</a:t>
            </a:r>
            <a:r>
              <a:rPr lang="en-US" dirty="0" smtClean="0"/>
              <a:t> </a:t>
            </a:r>
            <a:r>
              <a:rPr lang="en-US" dirty="0" err="1" smtClean="0"/>
              <a:t>menurut</a:t>
            </a:r>
            <a:r>
              <a:rPr lang="en-US" dirty="0" smtClean="0"/>
              <a:t> </a:t>
            </a:r>
            <a:r>
              <a:rPr lang="en-US" dirty="0" err="1" smtClean="0"/>
              <a:t>saya</a:t>
            </a:r>
            <a:r>
              <a:rPr lang="en-US" dirty="0" smtClean="0"/>
              <a:t>, </a:t>
            </a:r>
            <a:r>
              <a:rPr lang="en-US" dirty="0" err="1" smtClean="0"/>
              <a:t>mestinya</a:t>
            </a:r>
            <a:r>
              <a:rPr lang="en-US" dirty="0" smtClean="0"/>
              <a:t> </a:t>
            </a:r>
            <a:r>
              <a:rPr lang="en-US" dirty="0" err="1" smtClean="0"/>
              <a:t>ada</a:t>
            </a:r>
            <a:r>
              <a:rPr lang="en-US" dirty="0" smtClean="0"/>
              <a:t> </a:t>
            </a:r>
            <a:r>
              <a:rPr lang="en-US" dirty="0" err="1" smtClean="0"/>
              <a:t>elemen</a:t>
            </a:r>
            <a:r>
              <a:rPr lang="en-US" dirty="0" smtClean="0"/>
              <a:t> </a:t>
            </a:r>
            <a:r>
              <a:rPr lang="en-US" dirty="0" err="1" smtClean="0">
                <a:latin typeface="Lucida Grande"/>
                <a:ea typeface="Lucida Grande"/>
                <a:cs typeface="Lucida Grande"/>
              </a:rPr>
              <a:t>λ</a:t>
            </a:r>
            <a:r>
              <a:rPr lang="en-US" dirty="0" smtClean="0"/>
              <a:t>, </a:t>
            </a:r>
            <a:r>
              <a:rPr lang="en-US" dirty="0" err="1" smtClean="0"/>
              <a:t>itulah</a:t>
            </a:r>
            <a:r>
              <a:rPr lang="en-US" dirty="0" smtClean="0"/>
              <a:t> yang </a:t>
            </a:r>
            <a:r>
              <a:rPr lang="en-US" dirty="0" err="1" smtClean="0"/>
              <a:t>akan</a:t>
            </a:r>
            <a:r>
              <a:rPr lang="en-US" dirty="0" smtClean="0"/>
              <a:t> </a:t>
            </a:r>
            <a:r>
              <a:rPr lang="en-US" dirty="0" err="1" smtClean="0"/>
              <a:t>saya</a:t>
            </a:r>
            <a:r>
              <a:rPr lang="en-US" dirty="0" smtClean="0"/>
              <a:t> </a:t>
            </a:r>
            <a:r>
              <a:rPr lang="en-US" dirty="0" err="1" smtClean="0"/>
              <a:t>lihat</a:t>
            </a:r>
            <a:r>
              <a:rPr lang="en-US" dirty="0" smtClean="0"/>
              <a:t> </a:t>
            </a:r>
            <a:r>
              <a:rPr lang="en-US" dirty="0" err="1" smtClean="0"/>
              <a:t>dalam</a:t>
            </a:r>
            <a:r>
              <a:rPr lang="en-US" dirty="0" smtClean="0"/>
              <a:t> </a:t>
            </a:r>
            <a:r>
              <a:rPr lang="en-US" dirty="0" err="1" smtClean="0"/>
              <a:t>penelitian</a:t>
            </a:r>
            <a:r>
              <a:rPr lang="en-US" dirty="0" smtClean="0"/>
              <a:t> </a:t>
            </a:r>
            <a:r>
              <a:rPr lang="en-US" dirty="0" err="1" smtClean="0"/>
              <a:t>ini</a:t>
            </a:r>
            <a:r>
              <a:rPr lang="en-US" dirty="0" smtClean="0"/>
              <a:t>.</a:t>
            </a:r>
          </a:p>
          <a:p>
            <a:r>
              <a:rPr lang="en-US" dirty="0" err="1" smtClean="0"/>
              <a:t>Elemen</a:t>
            </a:r>
            <a:r>
              <a:rPr lang="en-US" dirty="0" smtClean="0"/>
              <a:t> </a:t>
            </a:r>
            <a:r>
              <a:rPr lang="en-US" dirty="0" err="1" smtClean="0"/>
              <a:t>λini</a:t>
            </a:r>
            <a:r>
              <a:rPr lang="en-US" dirty="0" smtClean="0"/>
              <a:t> </a:t>
            </a:r>
            <a:r>
              <a:rPr lang="en-US" dirty="0" err="1" smtClean="0"/>
              <a:t>belum</a:t>
            </a:r>
            <a:r>
              <a:rPr lang="en-US" dirty="0" smtClean="0"/>
              <a:t> </a:t>
            </a:r>
            <a:r>
              <a:rPr lang="en-US" dirty="0" err="1" smtClean="0"/>
              <a:t>terlihat</a:t>
            </a:r>
            <a:r>
              <a:rPr lang="en-US" dirty="0" smtClean="0"/>
              <a:t> </a:t>
            </a:r>
            <a:r>
              <a:rPr lang="en-US" dirty="0" err="1" smtClean="0"/>
              <a:t>karena</a:t>
            </a:r>
            <a:r>
              <a:rPr lang="en-US" dirty="0"/>
              <a:t> </a:t>
            </a:r>
            <a:r>
              <a:rPr lang="en-US" dirty="0" err="1" smtClean="0"/>
              <a:t>selintas</a:t>
            </a:r>
            <a:r>
              <a:rPr lang="en-US" dirty="0" smtClean="0"/>
              <a:t> </a:t>
            </a:r>
            <a:r>
              <a:rPr lang="en-US" dirty="0" err="1" smtClean="0"/>
              <a:t>mirip</a:t>
            </a:r>
            <a:r>
              <a:rPr lang="en-US" dirty="0" smtClean="0"/>
              <a:t> X.</a:t>
            </a:r>
            <a:endParaRPr lang="en-US" dirty="0"/>
          </a:p>
        </p:txBody>
      </p:sp>
      <p:sp>
        <p:nvSpPr>
          <p:cNvPr id="4" name="TextBox 3"/>
          <p:cNvSpPr txBox="1"/>
          <p:nvPr/>
        </p:nvSpPr>
        <p:spPr>
          <a:xfrm>
            <a:off x="-1143000" y="3886200"/>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722178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Masalah (Problem)</a:t>
            </a:r>
            <a:endParaRPr lang="id-ID" dirty="0"/>
          </a:p>
        </p:txBody>
      </p:sp>
      <p:sp>
        <p:nvSpPr>
          <p:cNvPr id="3" name="Content Placeholder 2"/>
          <p:cNvSpPr>
            <a:spLocks noGrp="1"/>
          </p:cNvSpPr>
          <p:nvPr>
            <p:ph idx="1"/>
          </p:nvPr>
        </p:nvSpPr>
        <p:spPr/>
        <p:txBody>
          <a:bodyPr>
            <a:normAutofit lnSpcReduction="10000"/>
          </a:bodyPr>
          <a:lstStyle/>
          <a:p>
            <a:pPr lvl="0"/>
            <a:r>
              <a:rPr lang="id-ID" dirty="0"/>
              <a:t>Kriteria Masalah dan Pernyataan Masalah</a:t>
            </a:r>
          </a:p>
          <a:p>
            <a:pPr lvl="0"/>
            <a:r>
              <a:rPr lang="id-ID" dirty="0"/>
              <a:t>Masalah harus mengungkapkan satu variabel, hubungan antara dua variabel atau lebih </a:t>
            </a:r>
          </a:p>
          <a:p>
            <a:pPr lvl="0"/>
            <a:r>
              <a:rPr lang="id-ID" dirty="0"/>
              <a:t>Masalahnya harus dinyatakan secara jelas dan tidak ambigu dalam bentuk pertanyaan. </a:t>
            </a:r>
          </a:p>
          <a:p>
            <a:pPr lvl="0"/>
            <a:r>
              <a:rPr lang="id-ID" dirty="0"/>
              <a:t>Masalah dan pernyataan masalah harus dirumuskan dengan cara tertentu yang menyiratkan adanya kemungkinan pengujian empiris (Kerlinger, Freed, 2014)`</a:t>
            </a:r>
          </a:p>
          <a:p>
            <a:endParaRPr lang="id-ID" dirty="0"/>
          </a:p>
        </p:txBody>
      </p:sp>
    </p:spTree>
    <p:extLst>
      <p:ext uri="{BB962C8B-B14F-4D97-AF65-F5344CB8AC3E}">
        <p14:creationId xmlns:p14="http://schemas.microsoft.com/office/powerpoint/2010/main" val="7611521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r>
              <a:rPr lang="en-US" dirty="0" smtClean="0"/>
              <a:t> </a:t>
            </a:r>
            <a:r>
              <a:rPr lang="en-US" dirty="0" err="1"/>
              <a:t>M</a:t>
            </a:r>
            <a:r>
              <a:rPr lang="en-US" dirty="0" err="1" smtClean="0"/>
              <a:t>enganalisis</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smtClean="0"/>
              <a:t>Penulis</a:t>
            </a:r>
            <a:r>
              <a:rPr lang="en-US" dirty="0" smtClean="0"/>
              <a:t> A </a:t>
            </a:r>
            <a:r>
              <a:rPr lang="en-US" dirty="0" err="1" smtClean="0"/>
              <a:t>berkata</a:t>
            </a:r>
            <a:r>
              <a:rPr lang="en-US" dirty="0" smtClean="0"/>
              <a:t>: </a:t>
            </a:r>
            <a:r>
              <a:rPr lang="en-US" dirty="0" err="1" smtClean="0"/>
              <a:t>itu</a:t>
            </a:r>
            <a:r>
              <a:rPr lang="en-US" dirty="0" smtClean="0"/>
              <a:t> </a:t>
            </a:r>
            <a:r>
              <a:rPr lang="en-US" dirty="0" err="1" smtClean="0"/>
              <a:t>adalah</a:t>
            </a:r>
            <a:r>
              <a:rPr lang="en-US" dirty="0" smtClean="0"/>
              <a:t> X</a:t>
            </a:r>
          </a:p>
          <a:p>
            <a:r>
              <a:rPr lang="en-US" dirty="0" err="1" smtClean="0"/>
              <a:t>Penulis</a:t>
            </a:r>
            <a:r>
              <a:rPr lang="en-US" dirty="0" smtClean="0"/>
              <a:t> B </a:t>
            </a:r>
            <a:r>
              <a:rPr lang="en-US" dirty="0" err="1" smtClean="0"/>
              <a:t>berkata</a:t>
            </a:r>
            <a:r>
              <a:rPr lang="en-US" dirty="0" smtClean="0"/>
              <a:t>: </a:t>
            </a:r>
            <a:r>
              <a:rPr lang="en-US" dirty="0" err="1" smtClean="0"/>
              <a:t>itu</a:t>
            </a:r>
            <a:r>
              <a:rPr lang="en-US" dirty="0" smtClean="0"/>
              <a:t> </a:t>
            </a:r>
            <a:r>
              <a:rPr lang="en-US" dirty="0" err="1" smtClean="0"/>
              <a:t>adalah</a:t>
            </a:r>
            <a:r>
              <a:rPr lang="en-US" dirty="0" smtClean="0"/>
              <a:t>  X </a:t>
            </a:r>
            <a:r>
              <a:rPr lang="en-US" dirty="0" err="1" smtClean="0"/>
              <a:t>dan</a:t>
            </a:r>
            <a:r>
              <a:rPr lang="en-US" dirty="0" smtClean="0"/>
              <a:t> Y</a:t>
            </a:r>
          </a:p>
          <a:p>
            <a:r>
              <a:rPr lang="en-US" dirty="0" err="1" smtClean="0"/>
              <a:t>Penulis</a:t>
            </a:r>
            <a:r>
              <a:rPr lang="en-US" dirty="0" smtClean="0"/>
              <a:t> C </a:t>
            </a:r>
            <a:r>
              <a:rPr lang="en-US" dirty="0" err="1" smtClean="0"/>
              <a:t>berkata</a:t>
            </a:r>
            <a:r>
              <a:rPr lang="en-US" dirty="0" smtClean="0"/>
              <a:t>: </a:t>
            </a:r>
            <a:r>
              <a:rPr lang="en-US" dirty="0" err="1" smtClean="0"/>
              <a:t>itu</a:t>
            </a:r>
            <a:r>
              <a:rPr lang="en-US" dirty="0" smtClean="0"/>
              <a:t> </a:t>
            </a:r>
            <a:r>
              <a:rPr lang="en-US" dirty="0" err="1" smtClean="0"/>
              <a:t>adalah</a:t>
            </a:r>
            <a:r>
              <a:rPr lang="en-US" dirty="0" smtClean="0"/>
              <a:t> X </a:t>
            </a:r>
            <a:r>
              <a:rPr lang="en-US" dirty="0" err="1" smtClean="0"/>
              <a:t>dan</a:t>
            </a:r>
            <a:r>
              <a:rPr lang="en-US" dirty="0" smtClean="0"/>
              <a:t> Z</a:t>
            </a:r>
          </a:p>
          <a:p>
            <a:endParaRPr lang="en-US" dirty="0"/>
          </a:p>
          <a:p>
            <a:r>
              <a:rPr lang="en-US" dirty="0" smtClean="0"/>
              <a:t>Kita </a:t>
            </a:r>
            <a:r>
              <a:rPr lang="en-US" dirty="0" err="1" smtClean="0"/>
              <a:t>menulis</a:t>
            </a:r>
            <a:r>
              <a:rPr lang="en-US" dirty="0" smtClean="0"/>
              <a:t> : </a:t>
            </a:r>
          </a:p>
          <a:p>
            <a:r>
              <a:rPr lang="en-US" dirty="0" err="1" smtClean="0"/>
              <a:t>Setidaknya</a:t>
            </a:r>
            <a:r>
              <a:rPr lang="en-US" dirty="0" smtClean="0"/>
              <a:t>, </a:t>
            </a:r>
            <a:r>
              <a:rPr lang="en-US" dirty="0" err="1" smtClean="0"/>
              <a:t>semua</a:t>
            </a:r>
            <a:r>
              <a:rPr lang="en-US" dirty="0" smtClean="0"/>
              <a:t> </a:t>
            </a:r>
            <a:r>
              <a:rPr lang="en-US" dirty="0" err="1" smtClean="0"/>
              <a:t>penulis</a:t>
            </a:r>
            <a:r>
              <a:rPr lang="en-US" dirty="0" smtClean="0"/>
              <a:t> </a:t>
            </a:r>
            <a:r>
              <a:rPr lang="en-US" dirty="0" err="1" smtClean="0"/>
              <a:t>sepakat</a:t>
            </a:r>
            <a:r>
              <a:rPr lang="en-US" dirty="0" smtClean="0"/>
              <a:t> </a:t>
            </a:r>
            <a:r>
              <a:rPr lang="en-US" dirty="0" err="1" smtClean="0"/>
              <a:t>adanya</a:t>
            </a:r>
            <a:r>
              <a:rPr lang="en-US" dirty="0" smtClean="0"/>
              <a:t> </a:t>
            </a:r>
            <a:r>
              <a:rPr lang="en-US" dirty="0" err="1" smtClean="0"/>
              <a:t>elemen</a:t>
            </a:r>
            <a:r>
              <a:rPr lang="en-US" dirty="0" smtClean="0"/>
              <a:t> X di situ (A,B,C). </a:t>
            </a:r>
            <a:r>
              <a:rPr lang="en-US" dirty="0" err="1" smtClean="0"/>
              <a:t>Beberapa</a:t>
            </a:r>
            <a:r>
              <a:rPr lang="en-US" dirty="0" smtClean="0"/>
              <a:t> </a:t>
            </a:r>
            <a:r>
              <a:rPr lang="en-US" dirty="0" err="1" smtClean="0"/>
              <a:t>penulis</a:t>
            </a:r>
            <a:r>
              <a:rPr lang="en-US" dirty="0" smtClean="0"/>
              <a:t> </a:t>
            </a:r>
            <a:r>
              <a:rPr lang="en-US" dirty="0" err="1" smtClean="0"/>
              <a:t>menyebutkan</a:t>
            </a:r>
            <a:r>
              <a:rPr lang="en-US" dirty="0" smtClean="0"/>
              <a:t> </a:t>
            </a:r>
            <a:r>
              <a:rPr lang="en-US" dirty="0" err="1" smtClean="0"/>
              <a:t>adanya</a:t>
            </a:r>
            <a:r>
              <a:rPr lang="en-US" dirty="0" smtClean="0"/>
              <a:t> </a:t>
            </a:r>
            <a:r>
              <a:rPr lang="en-US" dirty="0" err="1" smtClean="0"/>
              <a:t>elemen</a:t>
            </a:r>
            <a:r>
              <a:rPr lang="en-US" dirty="0" smtClean="0"/>
              <a:t> </a:t>
            </a:r>
            <a:r>
              <a:rPr lang="en-US" dirty="0" err="1" smtClean="0"/>
              <a:t>lainnya</a:t>
            </a:r>
            <a:r>
              <a:rPr lang="en-US" dirty="0" smtClean="0"/>
              <a:t>, </a:t>
            </a:r>
            <a:r>
              <a:rPr lang="en-US" dirty="0" err="1" smtClean="0"/>
              <a:t>seperti</a:t>
            </a:r>
            <a:r>
              <a:rPr lang="en-US" dirty="0" smtClean="0"/>
              <a:t> Y (</a:t>
            </a:r>
            <a:r>
              <a:rPr lang="en-US" dirty="0" err="1" smtClean="0"/>
              <a:t>penulis</a:t>
            </a:r>
            <a:r>
              <a:rPr lang="en-US" dirty="0" smtClean="0"/>
              <a:t> B) </a:t>
            </a:r>
            <a:r>
              <a:rPr lang="en-US" dirty="0" err="1" smtClean="0"/>
              <a:t>atau</a:t>
            </a:r>
            <a:r>
              <a:rPr lang="en-US" dirty="0" smtClean="0"/>
              <a:t> Z (</a:t>
            </a:r>
            <a:r>
              <a:rPr lang="en-US" dirty="0" err="1" smtClean="0"/>
              <a:t>penulis</a:t>
            </a:r>
            <a:r>
              <a:rPr lang="en-US" dirty="0" smtClean="0"/>
              <a:t> C).</a:t>
            </a:r>
          </a:p>
          <a:p>
            <a:r>
              <a:rPr lang="en-US" dirty="0" err="1" smtClean="0"/>
              <a:t>Menurut</a:t>
            </a:r>
            <a:r>
              <a:rPr lang="en-US" dirty="0" smtClean="0"/>
              <a:t> </a:t>
            </a:r>
            <a:r>
              <a:rPr lang="en-US" dirty="0" err="1" smtClean="0"/>
              <a:t>saya</a:t>
            </a:r>
            <a:r>
              <a:rPr lang="en-US" dirty="0" smtClean="0"/>
              <a:t>, </a:t>
            </a:r>
            <a:r>
              <a:rPr lang="en-US" dirty="0" err="1" smtClean="0"/>
              <a:t>mestinya</a:t>
            </a:r>
            <a:r>
              <a:rPr lang="en-US" dirty="0" smtClean="0"/>
              <a:t> </a:t>
            </a:r>
            <a:r>
              <a:rPr lang="en-US" dirty="0" err="1" smtClean="0"/>
              <a:t>ada</a:t>
            </a:r>
            <a:r>
              <a:rPr lang="en-US" dirty="0" smtClean="0"/>
              <a:t> </a:t>
            </a:r>
            <a:r>
              <a:rPr lang="en-US" dirty="0" err="1" smtClean="0"/>
              <a:t>elemen</a:t>
            </a:r>
            <a:r>
              <a:rPr lang="en-US" dirty="0" smtClean="0"/>
              <a:t> M, </a:t>
            </a:r>
            <a:r>
              <a:rPr lang="en-US" dirty="0" err="1" smtClean="0"/>
              <a:t>itulah</a:t>
            </a:r>
            <a:r>
              <a:rPr lang="en-US" dirty="0" smtClean="0"/>
              <a:t> yang </a:t>
            </a:r>
            <a:r>
              <a:rPr lang="en-US" dirty="0" err="1" smtClean="0"/>
              <a:t>akan</a:t>
            </a:r>
            <a:r>
              <a:rPr lang="en-US" dirty="0" smtClean="0"/>
              <a:t> </a:t>
            </a:r>
            <a:r>
              <a:rPr lang="en-US" dirty="0" err="1" smtClean="0"/>
              <a:t>saya</a:t>
            </a:r>
            <a:r>
              <a:rPr lang="en-US" dirty="0" smtClean="0"/>
              <a:t> </a:t>
            </a:r>
            <a:r>
              <a:rPr lang="en-US" dirty="0" err="1" smtClean="0"/>
              <a:t>lihat</a:t>
            </a:r>
            <a:r>
              <a:rPr lang="en-US" dirty="0" smtClean="0"/>
              <a:t> </a:t>
            </a:r>
            <a:r>
              <a:rPr lang="en-US" dirty="0" err="1" smtClean="0"/>
              <a:t>dalam</a:t>
            </a:r>
            <a:r>
              <a:rPr lang="en-US" dirty="0" smtClean="0"/>
              <a:t> </a:t>
            </a:r>
            <a:r>
              <a:rPr lang="en-US" dirty="0" err="1" smtClean="0"/>
              <a:t>penelitian</a:t>
            </a:r>
            <a:r>
              <a:rPr lang="en-US" dirty="0" smtClean="0"/>
              <a:t> </a:t>
            </a:r>
            <a:r>
              <a:rPr lang="en-US" dirty="0" err="1" smtClean="0"/>
              <a:t>ini</a:t>
            </a:r>
            <a:r>
              <a:rPr lang="en-US" dirty="0" smtClean="0"/>
              <a:t>.</a:t>
            </a:r>
          </a:p>
          <a:p>
            <a:endParaRPr lang="en-US" dirty="0"/>
          </a:p>
        </p:txBody>
      </p:sp>
    </p:spTree>
    <p:extLst>
      <p:ext uri="{BB962C8B-B14F-4D97-AF65-F5344CB8AC3E}">
        <p14:creationId xmlns:p14="http://schemas.microsoft.com/office/powerpoint/2010/main" val="3270852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chor="ctr">
            <a:normAutofit/>
          </a:bodyPr>
          <a:lstStyle/>
          <a:p>
            <a:pPr eaLnBrk="1" hangingPunct="1"/>
            <a:r>
              <a:rPr lang="sv-SE" smtClean="0">
                <a:cs typeface="Times New Roman" pitchFamily="18" charset="0"/>
              </a:rPr>
              <a:t>Tinjauan Pustaka mempunyai arti:</a:t>
            </a:r>
            <a:endParaRPr lang="en-US" smtClean="0">
              <a:cs typeface="Times New Roman" pitchFamily="18" charset="0"/>
            </a:endParaRPr>
          </a:p>
        </p:txBody>
      </p:sp>
      <p:sp>
        <p:nvSpPr>
          <p:cNvPr id="4099" name="Rectangle 3"/>
          <p:cNvSpPr>
            <a:spLocks noGrp="1" noChangeArrowheads="1"/>
          </p:cNvSpPr>
          <p:nvPr>
            <p:ph type="body" idx="1"/>
          </p:nvPr>
        </p:nvSpPr>
        <p:spPr>
          <a:xfrm>
            <a:off x="838200" y="1752600"/>
            <a:ext cx="7805738" cy="2890838"/>
          </a:xfrm>
        </p:spPr>
        <p:txBody>
          <a:bodyPr/>
          <a:lstStyle/>
          <a:p>
            <a:pPr eaLnBrk="1" hangingPunct="1"/>
            <a:r>
              <a:rPr lang="sv-SE" sz="2400" dirty="0" smtClean="0">
                <a:cs typeface="Times New Roman" pitchFamily="18" charset="0"/>
              </a:rPr>
              <a:t>peninjauan kembali pustaka-pustaka yang terkait (</a:t>
            </a:r>
            <a:r>
              <a:rPr lang="sv-SE" sz="2400" i="1" dirty="0" smtClean="0">
                <a:cs typeface="Times New Roman" pitchFamily="18" charset="0"/>
              </a:rPr>
              <a:t>review of related literature</a:t>
            </a:r>
            <a:r>
              <a:rPr lang="sv-SE" sz="2400" dirty="0" smtClean="0">
                <a:cs typeface="Times New Roman" pitchFamily="18" charset="0"/>
              </a:rPr>
              <a:t>).</a:t>
            </a:r>
          </a:p>
          <a:p>
            <a:pPr eaLnBrk="1" hangingPunct="1"/>
            <a:r>
              <a:rPr lang="sv-SE" sz="2400" dirty="0" smtClean="0">
                <a:cs typeface="Times New Roman" pitchFamily="18" charset="0"/>
              </a:rPr>
              <a:t>Relevan dengan permasalahan penelitian anda</a:t>
            </a:r>
          </a:p>
          <a:p>
            <a:pPr eaLnBrk="1" hangingPunct="1"/>
            <a:endParaRPr lang="en-US" sz="2400" dirty="0" smtClean="0">
              <a:cs typeface="Times New Roman" pitchFamily="18" charset="0"/>
            </a:endParaRPr>
          </a:p>
        </p:txBody>
      </p:sp>
    </p:spTree>
    <p:extLst>
      <p:ext uri="{BB962C8B-B14F-4D97-AF65-F5344CB8AC3E}">
        <p14:creationId xmlns:p14="http://schemas.microsoft.com/office/powerpoint/2010/main" val="2679660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chor="ctr">
            <a:normAutofit/>
          </a:bodyPr>
          <a:lstStyle/>
          <a:p>
            <a:pPr eaLnBrk="1" hangingPunct="1"/>
            <a:r>
              <a:rPr lang="sv-SE" smtClean="0">
                <a:cs typeface="Arial" charset="0"/>
              </a:rPr>
              <a:t>Kegunaan Tinjauan Pustaka</a:t>
            </a:r>
            <a:endParaRPr lang="en-US" smtClean="0">
              <a:cs typeface="Times New Roman" pitchFamily="18" charset="0"/>
            </a:endParaRPr>
          </a:p>
        </p:txBody>
      </p:sp>
      <p:sp>
        <p:nvSpPr>
          <p:cNvPr id="5123" name="Rectangle 3"/>
          <p:cNvSpPr>
            <a:spLocks noGrp="1" noChangeArrowheads="1"/>
          </p:cNvSpPr>
          <p:nvPr>
            <p:ph type="body" idx="1"/>
          </p:nvPr>
        </p:nvSpPr>
        <p:spPr>
          <a:xfrm>
            <a:off x="1066800" y="1524000"/>
            <a:ext cx="7720013" cy="4119563"/>
          </a:xfrm>
        </p:spPr>
        <p:txBody>
          <a:bodyPr/>
          <a:lstStyle/>
          <a:p>
            <a:pPr marL="514350" indent="-331788" eaLnBrk="1" hangingPunct="1">
              <a:lnSpc>
                <a:spcPct val="90000"/>
              </a:lnSpc>
              <a:buFont typeface="Calibri" pitchFamily="34" charset="0"/>
              <a:buAutoNum type="arabicPeriod"/>
            </a:pPr>
            <a:r>
              <a:rPr lang="sv-SE" sz="2400" dirty="0" smtClean="0">
                <a:cs typeface="Times New Roman" pitchFamily="18" charset="0"/>
              </a:rPr>
              <a:t>mengkaji sejarah permasalahan; </a:t>
            </a:r>
          </a:p>
          <a:p>
            <a:pPr marL="514350" indent="-331788" eaLnBrk="1" hangingPunct="1">
              <a:lnSpc>
                <a:spcPct val="90000"/>
              </a:lnSpc>
              <a:buFont typeface="Calibri" pitchFamily="34" charset="0"/>
              <a:buAutoNum type="arabicPeriod"/>
            </a:pPr>
            <a:r>
              <a:rPr lang="sv-SE" sz="2400" dirty="0" smtClean="0">
                <a:cs typeface="Times New Roman" pitchFamily="18" charset="0"/>
              </a:rPr>
              <a:t>membantu pemilihan prosedur penelitian; </a:t>
            </a:r>
          </a:p>
          <a:p>
            <a:pPr marL="514350" indent="-331788" eaLnBrk="1" hangingPunct="1">
              <a:lnSpc>
                <a:spcPct val="90000"/>
              </a:lnSpc>
              <a:buFont typeface="Calibri" pitchFamily="34" charset="0"/>
              <a:buAutoNum type="arabicPeriod"/>
            </a:pPr>
            <a:r>
              <a:rPr lang="sv-SE" sz="2400" dirty="0" smtClean="0">
                <a:cs typeface="Times New Roman" pitchFamily="18" charset="0"/>
              </a:rPr>
              <a:t>mendalami landasan teori yang berkaitan dengan permasalahan; </a:t>
            </a:r>
          </a:p>
          <a:p>
            <a:pPr marL="514350" indent="-331788" eaLnBrk="1" hangingPunct="1">
              <a:lnSpc>
                <a:spcPct val="90000"/>
              </a:lnSpc>
              <a:buFont typeface="Calibri" pitchFamily="34" charset="0"/>
              <a:buAutoNum type="arabicPeriod"/>
            </a:pPr>
            <a:r>
              <a:rPr lang="sv-SE" sz="2400" dirty="0" smtClean="0">
                <a:cs typeface="Times New Roman" pitchFamily="18" charset="0"/>
              </a:rPr>
              <a:t>mengkaji kelebihan dan kekurangan hasil penelitian terdahulu; </a:t>
            </a:r>
          </a:p>
          <a:p>
            <a:pPr marL="514350" indent="-331788" eaLnBrk="1" hangingPunct="1">
              <a:lnSpc>
                <a:spcPct val="90000"/>
              </a:lnSpc>
              <a:buFont typeface="Calibri" pitchFamily="34" charset="0"/>
              <a:buAutoNum type="arabicPeriod"/>
            </a:pPr>
            <a:r>
              <a:rPr lang="sv-SE" sz="2400" dirty="0" smtClean="0">
                <a:cs typeface="Times New Roman" pitchFamily="18" charset="0"/>
              </a:rPr>
              <a:t>menghindari duplikasi penelitian; dan </a:t>
            </a:r>
          </a:p>
          <a:p>
            <a:pPr marL="514350" indent="-331788" eaLnBrk="1" hangingPunct="1">
              <a:lnSpc>
                <a:spcPct val="90000"/>
              </a:lnSpc>
              <a:buFont typeface="Calibri" pitchFamily="34" charset="0"/>
              <a:buAutoNum type="arabicPeriod"/>
            </a:pPr>
            <a:r>
              <a:rPr lang="sv-SE" sz="2400" dirty="0" smtClean="0">
                <a:cs typeface="Times New Roman" pitchFamily="18" charset="0"/>
              </a:rPr>
              <a:t>menunjang perumusan permasalahan. </a:t>
            </a:r>
            <a:endParaRPr lang="en-US" sz="2400" dirty="0" smtClean="0"/>
          </a:p>
        </p:txBody>
      </p:sp>
    </p:spTree>
    <p:extLst>
      <p:ext uri="{BB962C8B-B14F-4D97-AF65-F5344CB8AC3E}">
        <p14:creationId xmlns:p14="http://schemas.microsoft.com/office/powerpoint/2010/main" val="31057209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sv-SE" smtClean="0">
                <a:solidFill>
                  <a:srgbClr val="000000"/>
                </a:solidFill>
                <a:cs typeface="Arial" charset="0"/>
              </a:rPr>
              <a:t>Sumber-Sumber</a:t>
            </a:r>
            <a:r>
              <a:rPr lang="en-US" smtClean="0">
                <a:latin typeface="Courier New" pitchFamily="49" charset="0"/>
                <a:cs typeface="Times New Roman" pitchFamily="18" charset="0"/>
              </a:rPr>
              <a:t> Pustaka</a:t>
            </a:r>
          </a:p>
        </p:txBody>
      </p:sp>
      <p:sp>
        <p:nvSpPr>
          <p:cNvPr id="6147" name="Rectangle 3"/>
          <p:cNvSpPr>
            <a:spLocks noGrp="1" noChangeArrowheads="1"/>
          </p:cNvSpPr>
          <p:nvPr>
            <p:ph type="body" idx="1"/>
          </p:nvPr>
        </p:nvSpPr>
        <p:spPr>
          <a:xfrm>
            <a:off x="1295400" y="1447800"/>
            <a:ext cx="5505450" cy="4838700"/>
          </a:xfrm>
        </p:spPr>
        <p:txBody>
          <a:bodyPr>
            <a:normAutofit/>
          </a:bodyPr>
          <a:lstStyle/>
          <a:p>
            <a:pPr marL="892175" eaLnBrk="1" hangingPunct="1">
              <a:spcBef>
                <a:spcPts val="600"/>
              </a:spcBef>
              <a:buFont typeface="Courier New" pitchFamily="49" charset="0"/>
              <a:buChar char="o"/>
            </a:pPr>
            <a:r>
              <a:rPr lang="sv-SE" sz="2400" dirty="0" smtClean="0">
                <a:solidFill>
                  <a:srgbClr val="000000"/>
                </a:solidFill>
                <a:cs typeface="Times New Roman" pitchFamily="18" charset="0"/>
              </a:rPr>
              <a:t>Abstrak Hasil Penelitian</a:t>
            </a:r>
          </a:p>
          <a:p>
            <a:pPr marL="892175" eaLnBrk="1" hangingPunct="1">
              <a:spcBef>
                <a:spcPts val="600"/>
              </a:spcBef>
              <a:buFont typeface="Courier New" pitchFamily="49" charset="0"/>
              <a:buChar char="o"/>
            </a:pPr>
            <a:r>
              <a:rPr lang="sv-SE" sz="2400" dirty="0" smtClean="0">
                <a:solidFill>
                  <a:srgbClr val="000000"/>
                </a:solidFill>
                <a:cs typeface="Times New Roman" pitchFamily="18" charset="0"/>
              </a:rPr>
              <a:t>Indeks </a:t>
            </a:r>
          </a:p>
          <a:p>
            <a:pPr marL="892175" eaLnBrk="1" hangingPunct="1">
              <a:spcBef>
                <a:spcPts val="600"/>
              </a:spcBef>
              <a:buFont typeface="Courier New" pitchFamily="49" charset="0"/>
              <a:buChar char="o"/>
            </a:pPr>
            <a:r>
              <a:rPr lang="sv-SE" sz="2400" dirty="0" smtClean="0">
                <a:solidFill>
                  <a:srgbClr val="000000"/>
                </a:solidFill>
                <a:cs typeface="Times New Roman" pitchFamily="18" charset="0"/>
              </a:rPr>
              <a:t>Review </a:t>
            </a:r>
          </a:p>
          <a:p>
            <a:pPr marL="892175" eaLnBrk="1" hangingPunct="1">
              <a:spcBef>
                <a:spcPts val="600"/>
              </a:spcBef>
              <a:buFont typeface="Courier New" pitchFamily="49" charset="0"/>
              <a:buChar char="o"/>
            </a:pPr>
            <a:r>
              <a:rPr lang="sv-SE" sz="2400" dirty="0" smtClean="0">
                <a:solidFill>
                  <a:srgbClr val="000000"/>
                </a:solidFill>
                <a:cs typeface="Times New Roman" pitchFamily="18" charset="0"/>
              </a:rPr>
              <a:t>Jurnal </a:t>
            </a:r>
          </a:p>
          <a:p>
            <a:pPr marL="892175" eaLnBrk="1" hangingPunct="1">
              <a:spcBef>
                <a:spcPts val="600"/>
              </a:spcBef>
              <a:buFont typeface="Courier New" pitchFamily="49" charset="0"/>
              <a:buChar char="o"/>
            </a:pPr>
            <a:r>
              <a:rPr lang="sv-SE" sz="2400" dirty="0" smtClean="0">
                <a:solidFill>
                  <a:srgbClr val="000000"/>
                </a:solidFill>
                <a:cs typeface="Times New Roman" pitchFamily="18" charset="0"/>
              </a:rPr>
              <a:t>Buku Referensi</a:t>
            </a:r>
          </a:p>
          <a:p>
            <a:pPr marL="892175" eaLnBrk="1" hangingPunct="1">
              <a:spcBef>
                <a:spcPts val="600"/>
              </a:spcBef>
              <a:buFont typeface="Courier New" pitchFamily="49" charset="0"/>
              <a:buChar char="o"/>
            </a:pPr>
            <a:r>
              <a:rPr lang="sv-SE" sz="2400" dirty="0" smtClean="0">
                <a:solidFill>
                  <a:srgbClr val="000000"/>
                </a:solidFill>
                <a:cs typeface="Times New Roman" pitchFamily="18" charset="0"/>
              </a:rPr>
              <a:t>Internet</a:t>
            </a:r>
            <a:endParaRPr lang="id-ID" sz="2400" dirty="0" smtClean="0">
              <a:solidFill>
                <a:srgbClr val="000000"/>
              </a:solidFill>
              <a:cs typeface="Times New Roman" pitchFamily="18" charset="0"/>
            </a:endParaRPr>
          </a:p>
          <a:p>
            <a:pPr marL="892175" eaLnBrk="1" hangingPunct="1">
              <a:spcBef>
                <a:spcPts val="600"/>
              </a:spcBef>
              <a:buFont typeface="Courier New" pitchFamily="49" charset="0"/>
              <a:buChar char="o"/>
            </a:pPr>
            <a:r>
              <a:rPr lang="id-ID" sz="2400" dirty="0" smtClean="0">
                <a:solidFill>
                  <a:srgbClr val="000000"/>
                </a:solidFill>
                <a:cs typeface="Times New Roman" pitchFamily="18" charset="0"/>
              </a:rPr>
              <a:t>Pendapat pemegang otoritas</a:t>
            </a:r>
          </a:p>
          <a:p>
            <a:pPr marL="892175" eaLnBrk="1" hangingPunct="1">
              <a:spcBef>
                <a:spcPts val="600"/>
              </a:spcBef>
              <a:buFont typeface="Courier New" pitchFamily="49" charset="0"/>
              <a:buChar char="o"/>
            </a:pPr>
            <a:r>
              <a:rPr lang="id-ID" sz="2400" dirty="0" smtClean="0">
                <a:solidFill>
                  <a:srgbClr val="000000"/>
                </a:solidFill>
                <a:cs typeface="Times New Roman" pitchFamily="18" charset="0"/>
              </a:rPr>
              <a:t>Seminar</a:t>
            </a:r>
            <a:endParaRPr lang="en-US" sz="2400" dirty="0" smtClean="0"/>
          </a:p>
        </p:txBody>
      </p:sp>
    </p:spTree>
    <p:extLst>
      <p:ext uri="{BB962C8B-B14F-4D97-AF65-F5344CB8AC3E}">
        <p14:creationId xmlns:p14="http://schemas.microsoft.com/office/powerpoint/2010/main" val="27552005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p:txBody>
          <a:bodyPr anchor="ctr"/>
          <a:lstStyle/>
          <a:p>
            <a:pPr eaLnBrk="1" hangingPunct="1"/>
            <a:r>
              <a:rPr lang="sv-SE" sz="4000" b="0" smtClean="0">
                <a:solidFill>
                  <a:srgbClr val="000000"/>
                </a:solidFill>
                <a:cs typeface="Arial" charset="0"/>
              </a:rPr>
              <a:t>Indeks</a:t>
            </a:r>
            <a:endParaRPr lang="en-US" sz="4000" b="0" smtClean="0">
              <a:solidFill>
                <a:srgbClr val="000000"/>
              </a:solidFill>
              <a:cs typeface="Arial" charset="0"/>
            </a:endParaRPr>
          </a:p>
        </p:txBody>
      </p:sp>
      <p:sp>
        <p:nvSpPr>
          <p:cNvPr id="7171" name="Rectangle 1027"/>
          <p:cNvSpPr>
            <a:spLocks noGrp="1" noChangeArrowheads="1"/>
          </p:cNvSpPr>
          <p:nvPr>
            <p:ph type="body" idx="1"/>
          </p:nvPr>
        </p:nvSpPr>
        <p:spPr>
          <a:xfrm>
            <a:off x="1066801" y="1752600"/>
            <a:ext cx="7505700" cy="4105275"/>
          </a:xfrm>
        </p:spPr>
        <p:txBody>
          <a:bodyPr>
            <a:normAutofit/>
          </a:bodyPr>
          <a:lstStyle/>
          <a:p>
            <a:pPr algn="just" eaLnBrk="1" hangingPunct="1">
              <a:spcBef>
                <a:spcPts val="1200"/>
              </a:spcBef>
            </a:pPr>
            <a:r>
              <a:rPr lang="sv-SE" sz="2400" b="1" i="1" u="sng" dirty="0" smtClean="0">
                <a:solidFill>
                  <a:srgbClr val="000000"/>
                </a:solidFill>
                <a:cs typeface="Arial" charset="0"/>
              </a:rPr>
              <a:t>Indeks</a:t>
            </a:r>
            <a:r>
              <a:rPr lang="sv-SE" sz="2400" dirty="0" smtClean="0">
                <a:solidFill>
                  <a:srgbClr val="000000"/>
                </a:solidFill>
                <a:cs typeface="Arial" charset="0"/>
              </a:rPr>
              <a:t> menyediakan judul-judul buku yang disusun berdasarkan deskripsi utama masing-masing buku tetapi tidak menyediakan abstraknya, </a:t>
            </a:r>
          </a:p>
          <a:p>
            <a:pPr algn="just" eaLnBrk="1" hangingPunct="1">
              <a:spcBef>
                <a:spcPts val="1200"/>
              </a:spcBef>
            </a:pPr>
            <a:r>
              <a:rPr lang="sv-SE" sz="2400" dirty="0" smtClean="0">
                <a:solidFill>
                  <a:srgbClr val="000000"/>
                </a:solidFill>
                <a:cs typeface="Arial" charset="0"/>
              </a:rPr>
              <a:t>misalnya Indeks Internet akan ditampilkan sebagai berikut: bagian  heading (kepala berita) Internet, proxy server. Heading memberikan informasi pada kita buku mengenai Internet, hal utama yang dibahas ialah mengenai proxy server. </a:t>
            </a:r>
            <a:endParaRPr lang="en-US" sz="2400" dirty="0" smtClean="0">
              <a:latin typeface="Courier New" pitchFamily="49" charset="0"/>
              <a:cs typeface="Courier New" pitchFamily="49" charset="0"/>
            </a:endParaRPr>
          </a:p>
          <a:p>
            <a:pPr eaLnBrk="1" hangingPunct="1">
              <a:spcBef>
                <a:spcPts val="1200"/>
              </a:spcBef>
            </a:pPr>
            <a:endParaRPr lang="en-US" sz="2400" dirty="0" smtClean="0"/>
          </a:p>
        </p:txBody>
      </p:sp>
    </p:spTree>
    <p:extLst>
      <p:ext uri="{BB962C8B-B14F-4D97-AF65-F5344CB8AC3E}">
        <p14:creationId xmlns:p14="http://schemas.microsoft.com/office/powerpoint/2010/main" val="33380522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128713" y="762000"/>
            <a:ext cx="6800850" cy="1143000"/>
          </a:xfrm>
        </p:spPr>
        <p:txBody>
          <a:bodyPr anchor="ctr"/>
          <a:lstStyle/>
          <a:p>
            <a:pPr eaLnBrk="1" hangingPunct="1"/>
            <a:r>
              <a:rPr lang="sv-SE" sz="4400" b="0" smtClean="0">
                <a:solidFill>
                  <a:srgbClr val="000000"/>
                </a:solidFill>
                <a:cs typeface="Arial" charset="0"/>
              </a:rPr>
              <a:t>Review</a:t>
            </a:r>
            <a:endParaRPr lang="en-US" sz="4400" b="0" smtClean="0">
              <a:solidFill>
                <a:srgbClr val="000000"/>
              </a:solidFill>
              <a:cs typeface="Arial" charset="0"/>
            </a:endParaRPr>
          </a:p>
        </p:txBody>
      </p:sp>
      <p:sp>
        <p:nvSpPr>
          <p:cNvPr id="8195" name="Rectangle 3"/>
          <p:cNvSpPr>
            <a:spLocks noGrp="1" noChangeArrowheads="1"/>
          </p:cNvSpPr>
          <p:nvPr>
            <p:ph type="body" idx="1"/>
          </p:nvPr>
        </p:nvSpPr>
        <p:spPr>
          <a:xfrm>
            <a:off x="990600" y="2057400"/>
            <a:ext cx="7739063" cy="3938588"/>
          </a:xfrm>
        </p:spPr>
        <p:txBody>
          <a:bodyPr>
            <a:normAutofit/>
          </a:bodyPr>
          <a:lstStyle/>
          <a:p>
            <a:pPr algn="just" eaLnBrk="1" hangingPunct="1">
              <a:spcBef>
                <a:spcPts val="1200"/>
              </a:spcBef>
            </a:pPr>
            <a:r>
              <a:rPr lang="sv-SE" sz="2000" b="1" i="1" u="sng" dirty="0" smtClean="0">
                <a:solidFill>
                  <a:srgbClr val="000000"/>
                </a:solidFill>
                <a:cs typeface="Arial" charset="0"/>
              </a:rPr>
              <a:t>Review</a:t>
            </a:r>
            <a:r>
              <a:rPr lang="sv-SE" sz="2000" dirty="0" smtClean="0">
                <a:solidFill>
                  <a:srgbClr val="000000"/>
                </a:solidFill>
                <a:cs typeface="Arial" charset="0"/>
              </a:rPr>
              <a:t> berisi tulisan-tulisan yang mensintesis karya-karya atau buku yang pernah ditulis dalam suatu periode waktu tertentu. Tulisan disusun berdasarkan topik dan  isi. </a:t>
            </a:r>
          </a:p>
          <a:p>
            <a:pPr algn="just" eaLnBrk="1" hangingPunct="1">
              <a:spcBef>
                <a:spcPts val="1200"/>
              </a:spcBef>
            </a:pPr>
            <a:r>
              <a:rPr lang="sv-SE" sz="2000" dirty="0" smtClean="0">
                <a:solidFill>
                  <a:srgbClr val="000000"/>
                </a:solidFill>
                <a:cs typeface="Arial" charset="0"/>
              </a:rPr>
              <a:t>Dalam review biasanya penulisnya memberikan perbandingan dan bahkan juga kritik terhadap buku atau karya yang direview oleh yang bersangkutan. Kadang penulis review juga memberikan kesimpulan alternatif kepada pihak pembaca yang tujuannya ialah agar pembaca dapat memperoleh pandangan yang berbeda dari buku yang dibacanya. </a:t>
            </a:r>
            <a:endParaRPr lang="en-US" sz="2000" dirty="0" smtClean="0">
              <a:latin typeface="Courier New" pitchFamily="49" charset="0"/>
              <a:cs typeface="Courier New" pitchFamily="49" charset="0"/>
            </a:endParaRPr>
          </a:p>
          <a:p>
            <a:pPr eaLnBrk="1" hangingPunct="1">
              <a:spcBef>
                <a:spcPts val="1200"/>
              </a:spcBef>
            </a:pPr>
            <a:endParaRPr lang="en-US" sz="2000" dirty="0" smtClean="0"/>
          </a:p>
        </p:txBody>
      </p:sp>
    </p:spTree>
    <p:extLst>
      <p:ext uri="{BB962C8B-B14F-4D97-AF65-F5344CB8AC3E}">
        <p14:creationId xmlns:p14="http://schemas.microsoft.com/office/powerpoint/2010/main" val="9324602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chor="ctr"/>
          <a:lstStyle/>
          <a:p>
            <a:pPr eaLnBrk="1" hangingPunct="1"/>
            <a:r>
              <a:rPr lang="sv-SE" sz="4400" b="0" smtClean="0">
                <a:solidFill>
                  <a:srgbClr val="000000"/>
                </a:solidFill>
                <a:cs typeface="Arial" charset="0"/>
              </a:rPr>
              <a:t>Jurnal</a:t>
            </a:r>
            <a:endParaRPr lang="en-US" sz="4400" b="0" smtClean="0">
              <a:solidFill>
                <a:srgbClr val="000000"/>
              </a:solidFill>
              <a:cs typeface="Arial" charset="0"/>
            </a:endParaRPr>
          </a:p>
        </p:txBody>
      </p:sp>
      <p:sp>
        <p:nvSpPr>
          <p:cNvPr id="9219" name="Rectangle 3"/>
          <p:cNvSpPr>
            <a:spLocks noGrp="1" noChangeArrowheads="1"/>
          </p:cNvSpPr>
          <p:nvPr>
            <p:ph type="body" idx="1"/>
          </p:nvPr>
        </p:nvSpPr>
        <p:spPr>
          <a:xfrm>
            <a:off x="1057275" y="2362200"/>
            <a:ext cx="7658100" cy="3995738"/>
          </a:xfrm>
        </p:spPr>
        <p:txBody>
          <a:bodyPr>
            <a:normAutofit/>
          </a:bodyPr>
          <a:lstStyle/>
          <a:p>
            <a:pPr algn="just" eaLnBrk="1" hangingPunct="1">
              <a:spcBef>
                <a:spcPts val="1200"/>
              </a:spcBef>
            </a:pPr>
            <a:r>
              <a:rPr lang="sv-SE" sz="2400" b="1" i="1" u="sng" smtClean="0">
                <a:solidFill>
                  <a:srgbClr val="000000"/>
                </a:solidFill>
                <a:cs typeface="Arial" charset="0"/>
              </a:rPr>
              <a:t>Jurnal</a:t>
            </a:r>
            <a:r>
              <a:rPr lang="sv-SE" sz="2400" smtClean="0">
                <a:solidFill>
                  <a:srgbClr val="000000"/>
                </a:solidFill>
                <a:cs typeface="Arial" charset="0"/>
              </a:rPr>
              <a:t> berisi tulisan-tulisan dalam satu bidang disiplin ilmu yang sama, misalnya ilmu manajemen dalam ilmu ekonomi atau teknik informatika dalam ilmu komputer. </a:t>
            </a:r>
          </a:p>
          <a:p>
            <a:pPr algn="just" eaLnBrk="1" hangingPunct="1">
              <a:spcBef>
                <a:spcPts val="1200"/>
              </a:spcBef>
            </a:pPr>
            <a:r>
              <a:rPr lang="sv-SE" sz="2400" smtClean="0">
                <a:solidFill>
                  <a:srgbClr val="000000"/>
                </a:solidFill>
                <a:cs typeface="Arial" charset="0"/>
              </a:rPr>
              <a:t>Kegunaan utama jurnal ialah dapat digunakan sebagai sumber data sekunder karena pada umumnya tulisan-tulisan di jurnal merupakan hasil penelitian. Kita dapat juga menggunakan tulisan di jurnal sebagai bahan kutipan untuk referensi dalam penelitian kita sebagaimana buku-buku referensi.</a:t>
            </a:r>
            <a:endParaRPr lang="en-US" sz="2400" smtClean="0">
              <a:latin typeface="Courier New" pitchFamily="49" charset="0"/>
              <a:cs typeface="Courier New" pitchFamily="49" charset="0"/>
            </a:endParaRPr>
          </a:p>
          <a:p>
            <a:pPr eaLnBrk="1" hangingPunct="1">
              <a:spcBef>
                <a:spcPts val="1200"/>
              </a:spcBef>
            </a:pPr>
            <a:endParaRPr lang="en-US" sz="2400" smtClean="0"/>
          </a:p>
        </p:txBody>
      </p:sp>
    </p:spTree>
    <p:extLst>
      <p:ext uri="{BB962C8B-B14F-4D97-AF65-F5344CB8AC3E}">
        <p14:creationId xmlns:p14="http://schemas.microsoft.com/office/powerpoint/2010/main" val="9779889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chor="ctr"/>
          <a:lstStyle/>
          <a:p>
            <a:pPr eaLnBrk="1" hangingPunct="1"/>
            <a:r>
              <a:rPr lang="sv-SE" sz="4400" b="0" smtClean="0">
                <a:solidFill>
                  <a:srgbClr val="000000"/>
                </a:solidFill>
                <a:cs typeface="Arial" charset="0"/>
              </a:rPr>
              <a:t>Buku referensi</a:t>
            </a:r>
            <a:endParaRPr lang="en-US" sz="4400" b="0" smtClean="0">
              <a:solidFill>
                <a:srgbClr val="000000"/>
              </a:solidFill>
              <a:cs typeface="Arial" charset="0"/>
            </a:endParaRPr>
          </a:p>
        </p:txBody>
      </p:sp>
      <p:sp>
        <p:nvSpPr>
          <p:cNvPr id="10243" name="Rectangle 3"/>
          <p:cNvSpPr>
            <a:spLocks noGrp="1" noChangeArrowheads="1"/>
          </p:cNvSpPr>
          <p:nvPr>
            <p:ph type="body" idx="1"/>
          </p:nvPr>
        </p:nvSpPr>
        <p:spPr>
          <a:xfrm>
            <a:off x="990601" y="1447800"/>
            <a:ext cx="7653338" cy="4981575"/>
          </a:xfrm>
        </p:spPr>
        <p:txBody>
          <a:bodyPr>
            <a:normAutofit/>
          </a:bodyPr>
          <a:lstStyle/>
          <a:p>
            <a:pPr algn="just" eaLnBrk="1" hangingPunct="1">
              <a:spcBef>
                <a:spcPts val="1200"/>
              </a:spcBef>
            </a:pPr>
            <a:r>
              <a:rPr lang="sv-SE" sz="2400" b="1" i="1" u="sng" dirty="0" smtClean="0">
                <a:solidFill>
                  <a:srgbClr val="000000"/>
                </a:solidFill>
                <a:cs typeface="Arial" charset="0"/>
              </a:rPr>
              <a:t>Buku referensi</a:t>
            </a:r>
            <a:r>
              <a:rPr lang="sv-SE" sz="2400" dirty="0" smtClean="0">
                <a:solidFill>
                  <a:srgbClr val="000000"/>
                </a:solidFill>
                <a:cs typeface="Arial" charset="0"/>
              </a:rPr>
              <a:t> berisi tulisan yang umum dalam disiplin ilmu tertentu. Ada baiknya kita memilih buku yang bersifat referensi bukn buku yang bersifat sebagai penuntun dalam menggunakan atau membuat sesuatu. </a:t>
            </a:r>
          </a:p>
          <a:p>
            <a:pPr algn="just" eaLnBrk="1" hangingPunct="1">
              <a:spcBef>
                <a:spcPts val="1200"/>
              </a:spcBef>
            </a:pPr>
            <a:r>
              <a:rPr lang="sv-SE" sz="2400" dirty="0" smtClean="0">
                <a:solidFill>
                  <a:srgbClr val="000000"/>
                </a:solidFill>
                <a:cs typeface="Arial" charset="0"/>
              </a:rPr>
              <a:t>Buku eferensi yang baik akan berisi tulisan yang mendalam mengenai topik tertentu dan disertai dengan teori-teori penunjangnya sehingga kita akan dapat mengetahui perkembangan teori dalam ilmu yang dibahas dalam buku tersebut. </a:t>
            </a:r>
            <a:endParaRPr lang="en-US" sz="2400" dirty="0" smtClean="0">
              <a:latin typeface="Courier New" pitchFamily="49" charset="0"/>
              <a:cs typeface="Courier New" pitchFamily="49" charset="0"/>
            </a:endParaRPr>
          </a:p>
          <a:p>
            <a:pPr eaLnBrk="1" hangingPunct="1">
              <a:spcBef>
                <a:spcPts val="1200"/>
              </a:spcBef>
            </a:pPr>
            <a:endParaRPr lang="en-US" sz="2400" dirty="0" smtClean="0"/>
          </a:p>
        </p:txBody>
      </p:sp>
    </p:spTree>
    <p:extLst>
      <p:ext uri="{BB962C8B-B14F-4D97-AF65-F5344CB8AC3E}">
        <p14:creationId xmlns:p14="http://schemas.microsoft.com/office/powerpoint/2010/main" val="16196419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chor="ctr"/>
          <a:lstStyle/>
          <a:p>
            <a:pPr eaLnBrk="1" hangingPunct="1"/>
            <a:r>
              <a:rPr lang="en-US" smtClean="0"/>
              <a:t>Cara Pencarian Pustaka</a:t>
            </a:r>
          </a:p>
        </p:txBody>
      </p:sp>
      <p:sp>
        <p:nvSpPr>
          <p:cNvPr id="11267" name="Rectangle 3"/>
          <p:cNvSpPr>
            <a:spLocks noGrp="1" noChangeArrowheads="1"/>
          </p:cNvSpPr>
          <p:nvPr>
            <p:ph type="body" idx="1"/>
          </p:nvPr>
        </p:nvSpPr>
        <p:spPr>
          <a:xfrm>
            <a:off x="1143000" y="1600200"/>
            <a:ext cx="6858000" cy="3810000"/>
          </a:xfrm>
        </p:spPr>
        <p:txBody>
          <a:bodyPr>
            <a:normAutofit fontScale="92500" lnSpcReduction="10000"/>
          </a:bodyPr>
          <a:lstStyle/>
          <a:p>
            <a:pPr eaLnBrk="1" hangingPunct="1">
              <a:spcBef>
                <a:spcPts val="600"/>
              </a:spcBef>
            </a:pPr>
            <a:r>
              <a:rPr lang="en-US" dirty="0" smtClean="0"/>
              <a:t>Manual</a:t>
            </a:r>
          </a:p>
          <a:p>
            <a:pPr lvl="1" eaLnBrk="1" hangingPunct="1">
              <a:spcBef>
                <a:spcPts val="600"/>
              </a:spcBef>
              <a:buFont typeface="Wingdings" pitchFamily="2" charset="2"/>
              <a:buChar char="Ø"/>
            </a:pPr>
            <a:r>
              <a:rPr lang="sv-SE" dirty="0" smtClean="0">
                <a:solidFill>
                  <a:srgbClr val="000000"/>
                </a:solidFill>
                <a:cs typeface="Times New Roman" pitchFamily="18" charset="0"/>
              </a:rPr>
              <a:t>mengunjungi perpustakaan</a:t>
            </a:r>
            <a:endParaRPr lang="en-US" dirty="0" smtClean="0"/>
          </a:p>
          <a:p>
            <a:pPr lvl="1" eaLnBrk="1" hangingPunct="1">
              <a:spcBef>
                <a:spcPts val="600"/>
              </a:spcBef>
              <a:buFont typeface="Wingdings" pitchFamily="2" charset="2"/>
              <a:buChar char="Ø"/>
            </a:pPr>
            <a:r>
              <a:rPr lang="sv-SE" dirty="0" smtClean="0">
                <a:solidFill>
                  <a:srgbClr val="000000"/>
                </a:solidFill>
                <a:cs typeface="Times New Roman" pitchFamily="18" charset="0"/>
              </a:rPr>
              <a:t>tempat-tempat sumber informasi</a:t>
            </a:r>
            <a:r>
              <a:rPr lang="en-US" dirty="0" smtClean="0"/>
              <a:t> (BPS)</a:t>
            </a:r>
          </a:p>
          <a:p>
            <a:pPr eaLnBrk="1" hangingPunct="1">
              <a:spcBef>
                <a:spcPts val="600"/>
              </a:spcBef>
            </a:pPr>
            <a:r>
              <a:rPr lang="en-US" dirty="0" smtClean="0"/>
              <a:t>Online</a:t>
            </a:r>
            <a:endParaRPr lang="id-ID" dirty="0" smtClean="0"/>
          </a:p>
          <a:p>
            <a:pPr eaLnBrk="1" hangingPunct="1">
              <a:spcBef>
                <a:spcPts val="600"/>
              </a:spcBef>
              <a:buFont typeface="Wingdings" pitchFamily="2" charset="2"/>
              <a:buChar char="Ø"/>
            </a:pPr>
            <a:r>
              <a:rPr lang="id-ID" dirty="0" smtClean="0"/>
              <a:t>Handsearching masuk ke google dll</a:t>
            </a:r>
            <a:endParaRPr lang="id-ID" dirty="0"/>
          </a:p>
          <a:p>
            <a:pPr eaLnBrk="1" hangingPunct="1">
              <a:spcBef>
                <a:spcPts val="600"/>
              </a:spcBef>
              <a:buFont typeface="Wingdings" pitchFamily="2" charset="2"/>
              <a:buChar char="Ø"/>
            </a:pPr>
            <a:r>
              <a:rPr lang="id-ID" dirty="0" smtClean="0"/>
              <a:t>Masuk ke databased dengan key word (kata kunci sesuai topik CSR kita) : pubmed, EBSCO, ProQuest dll</a:t>
            </a:r>
            <a:endParaRPr lang="en-US" dirty="0" smtClean="0"/>
          </a:p>
        </p:txBody>
      </p:sp>
    </p:spTree>
    <p:extLst>
      <p:ext uri="{BB962C8B-B14F-4D97-AF65-F5344CB8AC3E}">
        <p14:creationId xmlns:p14="http://schemas.microsoft.com/office/powerpoint/2010/main" val="28221351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343025" y="928688"/>
            <a:ext cx="6300788" cy="762000"/>
          </a:xfrm>
        </p:spPr>
        <p:txBody>
          <a:bodyPr anchor="ctr"/>
          <a:lstStyle/>
          <a:p>
            <a:pPr eaLnBrk="1" hangingPunct="1"/>
            <a:r>
              <a:rPr lang="sv-SE" sz="3200" b="0" dirty="0" smtClean="0">
                <a:latin typeface="Bookman Old Style" pitchFamily="18" charset="0"/>
                <a:cs typeface="Arial" charset="0"/>
              </a:rPr>
              <a:t>TINJAUAN PUSTAKA </a:t>
            </a:r>
            <a:r>
              <a:rPr lang="id-ID" sz="3200" b="0" dirty="0" smtClean="0">
                <a:latin typeface="Bookman Old Style" pitchFamily="18" charset="0"/>
                <a:cs typeface="Arial" charset="0"/>
              </a:rPr>
              <a:t>CSR</a:t>
            </a:r>
            <a:endParaRPr lang="en-US" sz="3200" dirty="0" smtClean="0">
              <a:latin typeface="Bookman Old Style" pitchFamily="18" charset="0"/>
              <a:cs typeface="Times New Roman" pitchFamily="18" charset="0"/>
            </a:endParaRPr>
          </a:p>
        </p:txBody>
      </p:sp>
      <p:sp>
        <p:nvSpPr>
          <p:cNvPr id="12291" name="Rectangle 3"/>
          <p:cNvSpPr>
            <a:spLocks noGrp="1" noChangeArrowheads="1"/>
          </p:cNvSpPr>
          <p:nvPr>
            <p:ph type="body" idx="1"/>
          </p:nvPr>
        </p:nvSpPr>
        <p:spPr>
          <a:xfrm>
            <a:off x="1785938" y="2060848"/>
            <a:ext cx="5157787" cy="3456384"/>
          </a:xfrm>
        </p:spPr>
        <p:txBody>
          <a:bodyPr>
            <a:normAutofit fontScale="55000" lnSpcReduction="20000"/>
          </a:bodyPr>
          <a:lstStyle/>
          <a:p>
            <a:pPr marL="514350" indent="-514350" eaLnBrk="1" hangingPunct="1">
              <a:spcBef>
                <a:spcPts val="1200"/>
              </a:spcBef>
              <a:buFont typeface="Arial" charset="0"/>
              <a:buAutoNum type="arabicPeriod"/>
            </a:pPr>
            <a:r>
              <a:rPr lang="id-ID" dirty="0" smtClean="0">
                <a:cs typeface="Arial" charset="0"/>
              </a:rPr>
              <a:t>Pengertian</a:t>
            </a:r>
          </a:p>
          <a:p>
            <a:pPr marL="514350" indent="-514350" eaLnBrk="1" hangingPunct="1">
              <a:spcBef>
                <a:spcPts val="1200"/>
              </a:spcBef>
              <a:buFont typeface="Arial" charset="0"/>
              <a:buAutoNum type="arabicPeriod"/>
            </a:pPr>
            <a:r>
              <a:rPr lang="id-ID" dirty="0" smtClean="0">
                <a:cs typeface="Arial" charset="0"/>
              </a:rPr>
              <a:t>Masalah</a:t>
            </a:r>
          </a:p>
          <a:p>
            <a:pPr marL="514350" indent="-514350" eaLnBrk="1" hangingPunct="1">
              <a:spcBef>
                <a:spcPts val="1200"/>
              </a:spcBef>
              <a:buFont typeface="Arial" charset="0"/>
              <a:buAutoNum type="arabicPeriod"/>
            </a:pPr>
            <a:r>
              <a:rPr lang="id-ID" dirty="0" smtClean="0">
                <a:cs typeface="Arial" charset="0"/>
              </a:rPr>
              <a:t>Faktor-faktor yang mempengaruhi</a:t>
            </a:r>
          </a:p>
          <a:p>
            <a:pPr marL="514350" indent="-514350" eaLnBrk="1" hangingPunct="1">
              <a:spcBef>
                <a:spcPts val="1200"/>
              </a:spcBef>
              <a:buFont typeface="Arial" charset="0"/>
              <a:buAutoNum type="arabicPeriod"/>
            </a:pPr>
            <a:r>
              <a:rPr lang="id-ID" dirty="0" smtClean="0">
                <a:cs typeface="Arial" charset="0"/>
              </a:rPr>
              <a:t>Dampaknya</a:t>
            </a:r>
          </a:p>
          <a:p>
            <a:pPr marL="514350" indent="-514350" eaLnBrk="1" hangingPunct="1">
              <a:spcBef>
                <a:spcPts val="1200"/>
              </a:spcBef>
              <a:buFont typeface="Arial" charset="0"/>
              <a:buAutoNum type="arabicPeriod"/>
            </a:pPr>
            <a:r>
              <a:rPr lang="id-ID" dirty="0" smtClean="0">
                <a:cs typeface="Arial" charset="0"/>
              </a:rPr>
              <a:t>Penelitian yang relevan/ Penelitian Terdahulu</a:t>
            </a:r>
          </a:p>
          <a:p>
            <a:pPr marL="514350" indent="-514350" eaLnBrk="1" hangingPunct="1">
              <a:spcBef>
                <a:spcPts val="1200"/>
              </a:spcBef>
              <a:buFont typeface="Arial" charset="0"/>
              <a:buAutoNum type="arabicPeriod"/>
            </a:pPr>
            <a:r>
              <a:rPr lang="id-ID" dirty="0" smtClean="0">
                <a:cs typeface="Arial" charset="0"/>
              </a:rPr>
              <a:t>Tinjauan </a:t>
            </a:r>
            <a:r>
              <a:rPr lang="id-ID" dirty="0" smtClean="0">
                <a:cs typeface="Arial" charset="0"/>
              </a:rPr>
              <a:t>Islami</a:t>
            </a:r>
          </a:p>
          <a:p>
            <a:pPr marL="514350" indent="-514350" eaLnBrk="1" hangingPunct="1">
              <a:spcBef>
                <a:spcPts val="1200"/>
              </a:spcBef>
              <a:buFont typeface="Arial" charset="0"/>
              <a:buAutoNum type="arabicPeriod"/>
            </a:pPr>
            <a:endParaRPr lang="id-ID" dirty="0">
              <a:cs typeface="Arial" charset="0"/>
            </a:endParaRPr>
          </a:p>
          <a:p>
            <a:pPr marL="0" indent="0" eaLnBrk="1" hangingPunct="1">
              <a:spcBef>
                <a:spcPts val="1200"/>
              </a:spcBef>
              <a:buNone/>
            </a:pPr>
            <a:r>
              <a:rPr lang="id-ID" b="1" dirty="0" smtClean="0">
                <a:cs typeface="Arial" charset="0"/>
              </a:rPr>
              <a:t>Sesuaikan dengan Buku Panduan CSR dari Prodi</a:t>
            </a:r>
            <a:endParaRPr lang="en-US" b="1" dirty="0" smtClean="0">
              <a:cs typeface="Times New Roman" pitchFamily="18" charset="0"/>
            </a:endParaRPr>
          </a:p>
        </p:txBody>
      </p:sp>
    </p:spTree>
    <p:extLst>
      <p:ext uri="{BB962C8B-B14F-4D97-AF65-F5344CB8AC3E}">
        <p14:creationId xmlns:p14="http://schemas.microsoft.com/office/powerpoint/2010/main" val="956655651"/>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Masalah dalam Studi Kasus</a:t>
            </a:r>
            <a:endParaRPr lang="id-ID" dirty="0"/>
          </a:p>
        </p:txBody>
      </p:sp>
      <p:sp>
        <p:nvSpPr>
          <p:cNvPr id="3" name="Content Placeholder 2"/>
          <p:cNvSpPr>
            <a:spLocks noGrp="1"/>
          </p:cNvSpPr>
          <p:nvPr>
            <p:ph idx="1"/>
          </p:nvPr>
        </p:nvSpPr>
        <p:spPr/>
        <p:txBody>
          <a:bodyPr/>
          <a:lstStyle/>
          <a:p>
            <a:pPr lvl="0"/>
            <a:r>
              <a:rPr lang="id-ID" dirty="0"/>
              <a:t>Penelitian studi kasus pada hakikatnya seperti penelitian kualitatif berproses. </a:t>
            </a:r>
            <a:endParaRPr lang="id-ID" dirty="0" smtClean="0"/>
          </a:p>
          <a:p>
            <a:pPr lvl="0"/>
            <a:r>
              <a:rPr lang="id-ID" dirty="0" smtClean="0"/>
              <a:t>Pembeda </a:t>
            </a:r>
            <a:r>
              <a:rPr lang="id-ID" dirty="0"/>
              <a:t>studi kasus dengan penelitian kualitatif lainnya adalah kawasan atau ruang lingkup fokus penelitiannya. </a:t>
            </a:r>
            <a:endParaRPr lang="id-ID" dirty="0" smtClean="0"/>
          </a:p>
          <a:p>
            <a:pPr lvl="0"/>
            <a:r>
              <a:rPr lang="id-ID" dirty="0" smtClean="0"/>
              <a:t>Studi </a:t>
            </a:r>
            <a:r>
              <a:rPr lang="id-ID" dirty="0"/>
              <a:t>kasus cenderung sempit dan dalam </a:t>
            </a:r>
          </a:p>
          <a:p>
            <a:endParaRPr lang="id-ID" dirty="0"/>
          </a:p>
        </p:txBody>
      </p:sp>
    </p:spTree>
    <p:extLst>
      <p:ext uri="{BB962C8B-B14F-4D97-AF65-F5344CB8AC3E}">
        <p14:creationId xmlns:p14="http://schemas.microsoft.com/office/powerpoint/2010/main" val="34969643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Teori</a:t>
            </a:r>
            <a:endParaRPr lang="id-ID" dirty="0"/>
          </a:p>
        </p:txBody>
      </p:sp>
      <p:sp>
        <p:nvSpPr>
          <p:cNvPr id="3" name="Content Placeholder 2"/>
          <p:cNvSpPr>
            <a:spLocks noGrp="1"/>
          </p:cNvSpPr>
          <p:nvPr>
            <p:ph idx="1"/>
          </p:nvPr>
        </p:nvSpPr>
        <p:spPr/>
        <p:txBody>
          <a:bodyPr>
            <a:normAutofit fontScale="85000" lnSpcReduction="10000"/>
          </a:bodyPr>
          <a:lstStyle/>
          <a:p>
            <a:pPr lvl="0" fontAlgn="base"/>
            <a:r>
              <a:rPr lang="id-ID" b="1" i="1" dirty="0"/>
              <a:t>Teori yang deduktif</a:t>
            </a:r>
            <a:r>
              <a:rPr lang="id-ID" dirty="0"/>
              <a:t>: memberikan keterangan yang dimulai dari suatu perkiraan atau pikiran spekulatif tertentu ke arah data akan diterangkan.</a:t>
            </a:r>
          </a:p>
          <a:p>
            <a:pPr lvl="0" fontAlgn="base"/>
            <a:r>
              <a:rPr lang="id-ID" b="1" i="1" dirty="0" smtClean="0"/>
              <a:t>Teori </a:t>
            </a:r>
            <a:r>
              <a:rPr lang="id-ID" b="1" i="1" dirty="0"/>
              <a:t>yang induktif</a:t>
            </a:r>
            <a:r>
              <a:rPr lang="id-ID" dirty="0"/>
              <a:t>: adalah cara menerangkan dari data ke arah teori. Dalam bentuk ekstrim titik pandang yang positivistik ini dijumpai pada kaum </a:t>
            </a:r>
            <a:r>
              <a:rPr lang="id-ID" i="1" dirty="0"/>
              <a:t>behaviorist</a:t>
            </a:r>
            <a:endParaRPr lang="id-ID" dirty="0"/>
          </a:p>
          <a:p>
            <a:pPr lvl="0" fontAlgn="base"/>
            <a:r>
              <a:rPr lang="id-ID" b="1" i="1" dirty="0" smtClean="0"/>
              <a:t>Teori </a:t>
            </a:r>
            <a:r>
              <a:rPr lang="id-ID" b="1" i="1" dirty="0"/>
              <a:t>yang fungsional</a:t>
            </a:r>
            <a:r>
              <a:rPr lang="id-ID" dirty="0"/>
              <a:t>: di sini tampak suatu interaksi pengaruh antara data dan perkiraan teoritis, yaitu data mempengaruhi pembentukan teori dan pembentukan teori kembali mempengaruhi data.</a:t>
            </a:r>
          </a:p>
          <a:p>
            <a:endParaRPr lang="id-ID" dirty="0"/>
          </a:p>
        </p:txBody>
      </p:sp>
    </p:spTree>
    <p:extLst>
      <p:ext uri="{BB962C8B-B14F-4D97-AF65-F5344CB8AC3E}">
        <p14:creationId xmlns:p14="http://schemas.microsoft.com/office/powerpoint/2010/main" val="22667093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Kerangka Berpikir</a:t>
            </a:r>
            <a:endParaRPr lang="id-ID" dirty="0"/>
          </a:p>
        </p:txBody>
      </p:sp>
      <p:sp>
        <p:nvSpPr>
          <p:cNvPr id="3" name="Content Placeholder 2"/>
          <p:cNvSpPr>
            <a:spLocks noGrp="1"/>
          </p:cNvSpPr>
          <p:nvPr>
            <p:ph idx="1"/>
          </p:nvPr>
        </p:nvSpPr>
        <p:spPr/>
        <p:txBody>
          <a:bodyPr/>
          <a:lstStyle/>
          <a:p>
            <a:r>
              <a:rPr lang="id-ID" b="1" dirty="0"/>
              <a:t>Penelitian Kualitatif</a:t>
            </a:r>
            <a:r>
              <a:rPr lang="id-ID" dirty="0"/>
              <a:t> kerangka berpikirnya terletak pada kasus yang selama ini dilihat atau diamati secara langsung oleh penulis.</a:t>
            </a:r>
          </a:p>
        </p:txBody>
      </p:sp>
    </p:spTree>
    <p:extLst>
      <p:ext uri="{BB962C8B-B14F-4D97-AF65-F5344CB8AC3E}">
        <p14:creationId xmlns:p14="http://schemas.microsoft.com/office/powerpoint/2010/main" val="1976731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fontScale="70000" lnSpcReduction="20000"/>
          </a:bodyPr>
          <a:lstStyle/>
          <a:p>
            <a:r>
              <a:rPr lang="id-ID" b="1" dirty="0"/>
              <a:t>Kerangka berpikir menerangkan :</a:t>
            </a:r>
            <a:endParaRPr lang="id-ID" dirty="0"/>
          </a:p>
          <a:p>
            <a:pPr marL="68580" lvl="0" indent="0">
              <a:buNone/>
            </a:pPr>
            <a:r>
              <a:rPr lang="id-ID" dirty="0"/>
              <a:t>1.      </a:t>
            </a:r>
            <a:r>
              <a:rPr lang="id-ID" u="sng" dirty="0"/>
              <a:t>Mengapa penelitian dilakukan?</a:t>
            </a:r>
            <a:endParaRPr lang="id-ID" dirty="0"/>
          </a:p>
          <a:p>
            <a:pPr marL="68580" indent="0">
              <a:buNone/>
            </a:pPr>
            <a:r>
              <a:rPr lang="id-ID" dirty="0"/>
              <a:t>Penelitian dilakukan untuk mencari suatu kebenaran dari data atau masalah yang ditemukan. seperti, membandingkan hasil penelitian yang telah ada dengan penelitian yang sedang atau yang akan dilakukan, membantah atau membenarkan hasil penelitian sebelumnya, atau menemukan suatu kajian baru (ilmu baru) yang akan digunakan dalam menjawab masalah-masalah yang ada.</a:t>
            </a:r>
          </a:p>
          <a:p>
            <a:pPr marL="68580" lvl="0" indent="0">
              <a:buNone/>
            </a:pPr>
            <a:r>
              <a:rPr lang="id-ID" dirty="0"/>
              <a:t>2.      </a:t>
            </a:r>
            <a:r>
              <a:rPr lang="id-ID" u="sng" dirty="0"/>
              <a:t>Bagaimana proses penelitian dilakukan ?</a:t>
            </a:r>
            <a:endParaRPr lang="id-ID" dirty="0"/>
          </a:p>
          <a:p>
            <a:pPr marL="68580" indent="0">
              <a:buNone/>
            </a:pPr>
            <a:r>
              <a:rPr lang="id-ID" dirty="0"/>
              <a:t>Proses penelitian dilakukan dengan berbagai cara sesuai dengan kebutuhan yang akan diperlukan, ada yang melakukan penelitian dengan metode sampling, olah literarute (studi pustaka), studi kasus dan lain sebagainya.</a:t>
            </a:r>
          </a:p>
          <a:p>
            <a:pPr marL="68580" lvl="0" indent="0">
              <a:buNone/>
            </a:pPr>
            <a:endParaRPr lang="id-ID" dirty="0"/>
          </a:p>
        </p:txBody>
      </p:sp>
    </p:spTree>
    <p:extLst>
      <p:ext uri="{BB962C8B-B14F-4D97-AF65-F5344CB8AC3E}">
        <p14:creationId xmlns:p14="http://schemas.microsoft.com/office/powerpoint/2010/main" val="22650543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0000" lnSpcReduction="20000"/>
          </a:bodyPr>
          <a:lstStyle/>
          <a:p>
            <a:pPr lvl="0"/>
            <a:r>
              <a:rPr lang="id-ID" dirty="0"/>
              <a:t>  </a:t>
            </a:r>
            <a:r>
              <a:rPr lang="id-ID" dirty="0" smtClean="0"/>
              <a:t>3. </a:t>
            </a:r>
            <a:r>
              <a:rPr lang="id-ID" u="sng" dirty="0" smtClean="0"/>
              <a:t>Apa </a:t>
            </a:r>
            <a:r>
              <a:rPr lang="id-ID" u="sng" dirty="0"/>
              <a:t>yang akan diperoleh dari penelitian tersebut?</a:t>
            </a:r>
            <a:endParaRPr lang="id-ID" dirty="0"/>
          </a:p>
          <a:p>
            <a:pPr marL="68580" indent="0">
              <a:buNone/>
            </a:pPr>
            <a:r>
              <a:rPr lang="id-ID" dirty="0" smtClean="0"/>
              <a:t>Apa </a:t>
            </a:r>
            <a:r>
              <a:rPr lang="id-ID" dirty="0"/>
              <a:t>yang akan di peroleh dari sebuah penelitian tergantung dari pemikiran yang sebelumnya tercantum dalam kerangka pemikiran, walaupun secara umum tidak semuanya apa yang di inginkan tidak sesuai dengan apa yang dipikirkan sebelumnya.</a:t>
            </a:r>
          </a:p>
          <a:p>
            <a:pPr lvl="0"/>
            <a:r>
              <a:rPr lang="id-ID" dirty="0"/>
              <a:t>4.      </a:t>
            </a:r>
            <a:r>
              <a:rPr lang="id-ID" u="sng" dirty="0"/>
              <a:t>Untuk apa hasil penelitian diperoleh ?</a:t>
            </a:r>
            <a:endParaRPr lang="id-ID" dirty="0"/>
          </a:p>
          <a:p>
            <a:pPr marL="68580" indent="0">
              <a:buNone/>
            </a:pPr>
            <a:r>
              <a:rPr lang="id-ID" dirty="0"/>
              <a:t>Untuk menjawab pertanyaan di atas kita bisa kembali ke point satu “mengapa penelitian itu dilakukan”? yakni untuk mencari kebenaran akan sesuatu masalah yang kontroversi di kalangan masyarakat atau untuk membantah opini atau mitos yang tersebar sejak turun-temurun. Pada intinya hasil penelitian yang diperoleh seharusnya bermanfaat bagi banyak kalangan masyarakat, sehingga penelitian itu tidak di anggap sia-sia.</a:t>
            </a:r>
          </a:p>
          <a:p>
            <a:endParaRPr lang="id-ID" dirty="0"/>
          </a:p>
          <a:p>
            <a:endParaRPr lang="id-ID" dirty="0"/>
          </a:p>
        </p:txBody>
      </p:sp>
    </p:spTree>
    <p:extLst>
      <p:ext uri="{BB962C8B-B14F-4D97-AF65-F5344CB8AC3E}">
        <p14:creationId xmlns:p14="http://schemas.microsoft.com/office/powerpoint/2010/main" val="8618322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Tahap penyusunan kerangka </a:t>
            </a:r>
            <a:r>
              <a:rPr lang="id-ID" b="1" dirty="0" smtClean="0"/>
              <a:t>alur berpikir</a:t>
            </a:r>
            <a:endParaRPr lang="id-ID" dirty="0"/>
          </a:p>
        </p:txBody>
      </p:sp>
      <p:sp>
        <p:nvSpPr>
          <p:cNvPr id="3" name="Content Placeholder 2"/>
          <p:cNvSpPr>
            <a:spLocks noGrp="1"/>
          </p:cNvSpPr>
          <p:nvPr>
            <p:ph idx="1"/>
          </p:nvPr>
        </p:nvSpPr>
        <p:spPr/>
        <p:txBody>
          <a:bodyPr>
            <a:normAutofit fontScale="62500" lnSpcReduction="20000"/>
          </a:bodyPr>
          <a:lstStyle/>
          <a:p>
            <a:r>
              <a:rPr lang="id-ID" dirty="0" smtClean="0"/>
              <a:t>Pada </a:t>
            </a:r>
            <a:r>
              <a:rPr lang="id-ID" dirty="0"/>
              <a:t>dasarnya adalah kerangka hubungan antara konsep-konsep yang ingin diamati atau diukur melalui penelitian. Untuk itu langkah-langkah yang dilakukan sebelum membuat kerangka </a:t>
            </a:r>
            <a:r>
              <a:rPr lang="id-ID" dirty="0" smtClean="0"/>
              <a:t>berpikir  </a:t>
            </a:r>
            <a:r>
              <a:rPr lang="id-ID" dirty="0"/>
              <a:t>ini adalah :</a:t>
            </a:r>
          </a:p>
          <a:p>
            <a:r>
              <a:rPr lang="id-ID" dirty="0"/>
              <a:t>Seleksi dan definisi konsep (logika berpikir untuk mencoba menjelaskan atau atribut dari masalah yang akan diteliti)</a:t>
            </a:r>
          </a:p>
          <a:p>
            <a:r>
              <a:rPr lang="id-ID" dirty="0"/>
              <a:t>Mengembangkan pernyataan hubungan.</a:t>
            </a:r>
          </a:p>
          <a:p>
            <a:r>
              <a:rPr lang="id-ID" dirty="0"/>
              <a:t>Mengembangkan konsep dalam gambar / kerangka. Yang meliputi :</a:t>
            </a:r>
          </a:p>
          <a:p>
            <a:r>
              <a:rPr lang="id-ID" dirty="0"/>
              <a:t>Disesuaikan dengan pernyataan masalah.</a:t>
            </a:r>
          </a:p>
          <a:p>
            <a:r>
              <a:rPr lang="id-ID" dirty="0"/>
              <a:t>penjelasan bagaimana hubungan masalah dengan variabel yang lain, yang diduga sebagai penyebab timbulnya masalah. Arah kerangka sesuaikan dengan variable yang akan diteliti dengan mengembangkan konsep dalam gambar / kerangka </a:t>
            </a:r>
            <a:r>
              <a:rPr lang="id-ID" dirty="0" smtClean="0"/>
              <a:t>membuat </a:t>
            </a:r>
            <a:r>
              <a:rPr lang="id-ID" dirty="0"/>
              <a:t>panah untuk bagian yang ada pengaruhnya dan tidak untuk bagian yang tidak ada pengaruh </a:t>
            </a:r>
          </a:p>
          <a:p>
            <a:r>
              <a:rPr lang="id-ID" dirty="0"/>
              <a:t>Identifikasi dan analisa teori yang diaplikasikan. </a:t>
            </a:r>
            <a:r>
              <a:rPr lang="id-ID" dirty="0" smtClean="0"/>
              <a:t>Misalkan</a:t>
            </a:r>
          </a:p>
          <a:p>
            <a:endParaRPr lang="id-ID" dirty="0" smtClean="0"/>
          </a:p>
        </p:txBody>
      </p:sp>
    </p:spTree>
    <p:extLst>
      <p:ext uri="{BB962C8B-B14F-4D97-AF65-F5344CB8AC3E}">
        <p14:creationId xmlns:p14="http://schemas.microsoft.com/office/powerpoint/2010/main" val="42350973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TERIMA KASIH</a:t>
            </a:r>
            <a:endParaRPr lang="id-ID" dirty="0"/>
          </a:p>
        </p:txBody>
      </p:sp>
    </p:spTree>
    <p:extLst>
      <p:ext uri="{BB962C8B-B14F-4D97-AF65-F5344CB8AC3E}">
        <p14:creationId xmlns:p14="http://schemas.microsoft.com/office/powerpoint/2010/main" val="2547002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lvl="0"/>
            <a:r>
              <a:rPr lang="id-ID" dirty="0" smtClean="0"/>
              <a:t>Studi kasus adalah suatu inkuiri empiris yang menyelidiki fenomena dalam konteks kehidupan nyata, bilamana batas-batas antara fenomena dan konteks tidak tampak dengan tegas dan dimana multisumber bukti dimanfaatkannya. </a:t>
            </a:r>
          </a:p>
          <a:p>
            <a:pPr lvl="0"/>
            <a:r>
              <a:rPr lang="id-ID" dirty="0" smtClean="0"/>
              <a:t>Studi kasus berkehendak untuk menggali atau mengeksplorasi, dengan bentuk pertanyaan yaitu </a:t>
            </a:r>
            <a:r>
              <a:rPr lang="id-ID" i="1" dirty="0" smtClean="0"/>
              <a:t>how</a:t>
            </a:r>
            <a:r>
              <a:rPr lang="id-ID" dirty="0" smtClean="0"/>
              <a:t> dan </a:t>
            </a:r>
            <a:r>
              <a:rPr lang="id-ID" i="1" dirty="0" smtClean="0"/>
              <a:t>why</a:t>
            </a:r>
            <a:r>
              <a:rPr lang="id-ID" dirty="0" smtClean="0"/>
              <a:t>.</a:t>
            </a:r>
          </a:p>
          <a:p>
            <a:endParaRPr lang="id-ID" dirty="0"/>
          </a:p>
        </p:txBody>
      </p:sp>
    </p:spTree>
    <p:extLst>
      <p:ext uri="{BB962C8B-B14F-4D97-AF65-F5344CB8AC3E}">
        <p14:creationId xmlns:p14="http://schemas.microsoft.com/office/powerpoint/2010/main" val="2872141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7500" lnSpcReduction="20000"/>
          </a:bodyPr>
          <a:lstStyle/>
          <a:p>
            <a:pPr lvl="0"/>
            <a:r>
              <a:rPr lang="id-ID" dirty="0"/>
              <a:t>Mempertanyakan kebagaimanaan dan kemengapaan jelas bukan menggali hakikat yang ditandai dengan pertanyaan keapaan. contoh : bagaimana proses persalinan terjadi pada Ny.X di BPM sehingga terjadi perdarahan? Maka jawabannya harus merupakan keterangan yang sangat rinci tentang cara, dan pelaksanaan pertolongan persalinan, termasuk deskripsi dan penjelasan tentang proses persalinan dalam setiap kala, bagaimana bidan dan klien berinteraksi. Jadi basisnya adalah apa yang sungguh dialami bidan dan klien dalam keseluruhan proses persalinan itu. </a:t>
            </a:r>
          </a:p>
          <a:p>
            <a:pPr lvl="0"/>
            <a:r>
              <a:rPr lang="id-ID" dirty="0"/>
              <a:t>Akan menjadi berbeda bila pertanyaannya mengapa proses persalinan Ny.X perdarahan? </a:t>
            </a:r>
          </a:p>
        </p:txBody>
      </p:sp>
    </p:spTree>
    <p:extLst>
      <p:ext uri="{BB962C8B-B14F-4D97-AF65-F5344CB8AC3E}">
        <p14:creationId xmlns:p14="http://schemas.microsoft.com/office/powerpoint/2010/main" val="1896898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pPr lvl="0"/>
            <a:r>
              <a:rPr lang="id-ID" dirty="0"/>
              <a:t>Pertanyaan ini membutuhkan jawaban yang sekaligus luas dan dalam. Karena peneliti harus dapat mendeskripsikan dan menjelaskan berbagai faktor yang nyata-nyata menyebabkan proses persalinan itu perdarahan. Semua faktor yang terlibat dalam proses persalinan itu dapat menjadi penyebabnya, peneliti harus dapat menjelaskan bagaimana jalinan faktor-faktor berfungsi atau tidak berfungsi menjadi sebab perdarahan. Pertanyaan mengapa selalu membutuhkan lebih banyak upaya dan cara untuk menggali jawabannya</a:t>
            </a:r>
            <a:r>
              <a:rPr lang="id-ID" dirty="0" smtClean="0"/>
              <a:t>.</a:t>
            </a:r>
            <a:endParaRPr lang="id-ID" dirty="0"/>
          </a:p>
        </p:txBody>
      </p:sp>
    </p:spTree>
    <p:extLst>
      <p:ext uri="{BB962C8B-B14F-4D97-AF65-F5344CB8AC3E}">
        <p14:creationId xmlns:p14="http://schemas.microsoft.com/office/powerpoint/2010/main" val="1659818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 Studi Kasus</a:t>
            </a:r>
            <a:endParaRPr lang="id-ID" dirty="0"/>
          </a:p>
        </p:txBody>
      </p:sp>
      <p:sp>
        <p:nvSpPr>
          <p:cNvPr id="3" name="Content Placeholder 2"/>
          <p:cNvSpPr>
            <a:spLocks noGrp="1"/>
          </p:cNvSpPr>
          <p:nvPr>
            <p:ph idx="1"/>
          </p:nvPr>
        </p:nvSpPr>
        <p:spPr/>
        <p:txBody>
          <a:bodyPr>
            <a:normAutofit/>
          </a:bodyPr>
          <a:lstStyle/>
          <a:p>
            <a:r>
              <a:rPr lang="id-ID" dirty="0"/>
              <a:t>Tujuan penelitian merupakan satuan yang selaras dari perumusan masalah dan manfaat penelitian. Secara umum, tujuan penelitian adalah pernyataan jawaban atas pertanyaan mengapa anda ingin melakukan peneltian tersebut. Biasanya dalam penulisan tujuan adalah sesuai dengan perumusan masalah. Tujuan penelitian merupakan sesuatu yang ingin dicapai dalam sebuah penelitian</a:t>
            </a:r>
            <a:r>
              <a:rPr lang="id-ID" dirty="0" smtClean="0"/>
              <a:t>.</a:t>
            </a:r>
            <a:endParaRPr lang="id-ID" dirty="0"/>
          </a:p>
        </p:txBody>
      </p:sp>
    </p:spTree>
    <p:extLst>
      <p:ext uri="{BB962C8B-B14F-4D97-AF65-F5344CB8AC3E}">
        <p14:creationId xmlns:p14="http://schemas.microsoft.com/office/powerpoint/2010/main" val="3023091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a:t>Tujuan penelitian dapat dibedakan menjadi tujuan umum (</a:t>
            </a:r>
            <a:r>
              <a:rPr lang="id-ID" i="1" dirty="0"/>
              <a:t>general purposes</a:t>
            </a:r>
            <a:r>
              <a:rPr lang="id-ID" dirty="0"/>
              <a:t>) dan tujuan khusus (</a:t>
            </a:r>
            <a:r>
              <a:rPr lang="id-ID" i="1" dirty="0"/>
              <a:t>spesific purposes)</a:t>
            </a:r>
            <a:r>
              <a:rPr lang="id-ID" dirty="0"/>
              <a:t>. Adanya tujuan ini dimaksudkan agar apa yang ingin dicapai dengan adanya penelitian dapat diketahui dan dapat diukur tingkat keberhasilannya. Penulisan tujuan dirumuskan dalam bentuk kalimat yang afirmatif. Tujuan harus mencantumkan indikator-indikator yang akan ditemukan dalam penelitian, terutama yang terkait dengan variabel penelitian.</a:t>
            </a:r>
          </a:p>
          <a:p>
            <a:endParaRPr lang="id-ID" dirty="0"/>
          </a:p>
        </p:txBody>
      </p:sp>
    </p:spTree>
    <p:extLst>
      <p:ext uri="{BB962C8B-B14F-4D97-AF65-F5344CB8AC3E}">
        <p14:creationId xmlns:p14="http://schemas.microsoft.com/office/powerpoint/2010/main" val="868913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881</TotalTime>
  <Words>2013</Words>
  <Application>Microsoft Office PowerPoint</Application>
  <PresentationFormat>On-screen Show (4:3)</PresentationFormat>
  <Paragraphs>208</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Prinsip Tinjauan Pustaka</vt:lpstr>
      <vt:lpstr>Komponen Latar Belakang</vt:lpstr>
      <vt:lpstr>Masalah (Problem)</vt:lpstr>
      <vt:lpstr>Masalah dalam Studi Kasus</vt:lpstr>
      <vt:lpstr>PowerPoint Presentation</vt:lpstr>
      <vt:lpstr>PowerPoint Presentation</vt:lpstr>
      <vt:lpstr>PowerPoint Presentation</vt:lpstr>
      <vt:lpstr>Tujuan Studi Kasus</vt:lpstr>
      <vt:lpstr>PowerPoint Presentation</vt:lpstr>
      <vt:lpstr>Manfaat Penelitian</vt:lpstr>
      <vt:lpstr>Ruang Lingkup</vt:lpstr>
      <vt:lpstr>Keaslian Penelitian</vt:lpstr>
      <vt:lpstr>Penelitian Terdahulu</vt:lpstr>
      <vt:lpstr>Apa yang akan kita bahas setelah Keaslian Penelitian?</vt:lpstr>
      <vt:lpstr>Apa itu tinjauan pustaka?</vt:lpstr>
      <vt:lpstr>Mengapa melakukan tinjauan pustaka?</vt:lpstr>
      <vt:lpstr>Bagaimana menyusun tinjauan pustaka</vt:lpstr>
      <vt:lpstr>Bagaimana cara memulai</vt:lpstr>
      <vt:lpstr>Nasehat untuk menulis tinjauan pustaka</vt:lpstr>
      <vt:lpstr>Hal penting dalam menulis tinjauan pustaka</vt:lpstr>
      <vt:lpstr>Tinjauan Pustaka </vt:lpstr>
      <vt:lpstr>Tinjauan Pustaka Naratif</vt:lpstr>
      <vt:lpstr>Tinjauan Pustaka Naratif</vt:lpstr>
      <vt:lpstr>Tinjauan Pustaka Sistematik</vt:lpstr>
      <vt:lpstr>Tinjauan Pustaka</vt:lpstr>
      <vt:lpstr>Contoh Merangkum</vt:lpstr>
      <vt:lpstr>Contoh Merangkum</vt:lpstr>
      <vt:lpstr>Contoh Menyimpulkan</vt:lpstr>
      <vt:lpstr>Contoh Menganalisis</vt:lpstr>
      <vt:lpstr>Contoh Menganalisis</vt:lpstr>
      <vt:lpstr>Tinjauan Pustaka mempunyai arti:</vt:lpstr>
      <vt:lpstr>Kegunaan Tinjauan Pustaka</vt:lpstr>
      <vt:lpstr>Sumber-Sumber Pustaka</vt:lpstr>
      <vt:lpstr>Indeks</vt:lpstr>
      <vt:lpstr>Review</vt:lpstr>
      <vt:lpstr>Jurnal</vt:lpstr>
      <vt:lpstr>Buku referensi</vt:lpstr>
      <vt:lpstr>Cara Pencarian Pustaka</vt:lpstr>
      <vt:lpstr>TINJAUAN PUSTAKA CSR</vt:lpstr>
      <vt:lpstr>Teori</vt:lpstr>
      <vt:lpstr>Kerangka Berpikir</vt:lpstr>
      <vt:lpstr>PowerPoint Presentation</vt:lpstr>
      <vt:lpstr>PowerPoint Presentation</vt:lpstr>
      <vt:lpstr>Tahap penyusunan kerangka alur berpikir</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pj</dc:creator>
  <cp:lastModifiedBy>Dhesi</cp:lastModifiedBy>
  <cp:revision>36</cp:revision>
  <dcterms:created xsi:type="dcterms:W3CDTF">2011-10-04T11:57:15Z</dcterms:created>
  <dcterms:modified xsi:type="dcterms:W3CDTF">2020-04-25T02:00:55Z</dcterms:modified>
</cp:coreProperties>
</file>