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79"/>
  </p:notesMasterIdLst>
  <p:sldIdLst>
    <p:sldId id="578" r:id="rId5"/>
    <p:sldId id="307" r:id="rId6"/>
    <p:sldId id="580" r:id="rId7"/>
    <p:sldId id="581" r:id="rId8"/>
    <p:sldId id="582" r:id="rId9"/>
    <p:sldId id="583" r:id="rId10"/>
    <p:sldId id="584" r:id="rId11"/>
    <p:sldId id="585" r:id="rId12"/>
    <p:sldId id="586" r:id="rId13"/>
    <p:sldId id="587" r:id="rId14"/>
    <p:sldId id="588" r:id="rId15"/>
    <p:sldId id="589" r:id="rId16"/>
    <p:sldId id="647" r:id="rId17"/>
    <p:sldId id="648" r:id="rId18"/>
    <p:sldId id="590" r:id="rId19"/>
    <p:sldId id="591" r:id="rId20"/>
    <p:sldId id="592" r:id="rId21"/>
    <p:sldId id="593" r:id="rId22"/>
    <p:sldId id="594" r:id="rId23"/>
    <p:sldId id="595" r:id="rId24"/>
    <p:sldId id="596" r:id="rId25"/>
    <p:sldId id="597" r:id="rId26"/>
    <p:sldId id="598" r:id="rId27"/>
    <p:sldId id="599" r:id="rId28"/>
    <p:sldId id="600" r:id="rId29"/>
    <p:sldId id="601" r:id="rId30"/>
    <p:sldId id="602" r:id="rId31"/>
    <p:sldId id="603" r:id="rId32"/>
    <p:sldId id="604" r:id="rId33"/>
    <p:sldId id="605" r:id="rId34"/>
    <p:sldId id="606" r:id="rId35"/>
    <p:sldId id="607" r:id="rId36"/>
    <p:sldId id="608" r:id="rId37"/>
    <p:sldId id="609" r:id="rId38"/>
    <p:sldId id="610" r:id="rId39"/>
    <p:sldId id="611" r:id="rId40"/>
    <p:sldId id="612" r:id="rId41"/>
    <p:sldId id="613" r:id="rId42"/>
    <p:sldId id="614" r:id="rId43"/>
    <p:sldId id="615" r:id="rId44"/>
    <p:sldId id="616" r:id="rId45"/>
    <p:sldId id="617" r:id="rId46"/>
    <p:sldId id="618" r:id="rId47"/>
    <p:sldId id="619" r:id="rId48"/>
    <p:sldId id="620" r:id="rId49"/>
    <p:sldId id="621" r:id="rId50"/>
    <p:sldId id="622" r:id="rId51"/>
    <p:sldId id="623" r:id="rId52"/>
    <p:sldId id="624" r:id="rId53"/>
    <p:sldId id="625" r:id="rId54"/>
    <p:sldId id="626" r:id="rId55"/>
    <p:sldId id="627" r:id="rId56"/>
    <p:sldId id="628" r:id="rId57"/>
    <p:sldId id="629" r:id="rId58"/>
    <p:sldId id="630" r:id="rId59"/>
    <p:sldId id="631" r:id="rId60"/>
    <p:sldId id="632" r:id="rId61"/>
    <p:sldId id="633" r:id="rId62"/>
    <p:sldId id="634" r:id="rId63"/>
    <p:sldId id="635" r:id="rId64"/>
    <p:sldId id="636" r:id="rId65"/>
    <p:sldId id="637" r:id="rId66"/>
    <p:sldId id="638" r:id="rId67"/>
    <p:sldId id="639" r:id="rId68"/>
    <p:sldId id="640" r:id="rId69"/>
    <p:sldId id="641" r:id="rId70"/>
    <p:sldId id="642" r:id="rId71"/>
    <p:sldId id="643" r:id="rId72"/>
    <p:sldId id="644" r:id="rId73"/>
    <p:sldId id="645" r:id="rId74"/>
    <p:sldId id="646" r:id="rId75"/>
    <p:sldId id="649" r:id="rId76"/>
    <p:sldId id="564" r:id="rId77"/>
    <p:sldId id="322"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52"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5/7/2021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07/05/2021</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850"/>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935164"/>
            <a:ext cx="10972800" cy="4389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a:xfrm>
            <a:off x="609600" y="6356351"/>
            <a:ext cx="2844800" cy="365125"/>
          </a:xfrm>
          <a:prstGeom prst="rect">
            <a:avLst/>
          </a:prstGeom>
        </p:spPr>
        <p:txBody>
          <a:bodyPr/>
          <a:lstStyle>
            <a:lvl1pPr>
              <a:defRPr/>
            </a:lvl1pPr>
          </a:lstStyle>
          <a:p>
            <a:pPr>
              <a:defRPr/>
            </a:pPr>
            <a:fld id="{F0EDD867-3172-4955-83CC-1B023DCD1A83}" type="datetimeFigureOut">
              <a:rPr lang="en-US"/>
              <a:pPr>
                <a:defRPr/>
              </a:pPr>
              <a:t>5/7/2021</a:t>
            </a:fld>
            <a:endParaRPr lang="en-US"/>
          </a:p>
        </p:txBody>
      </p:sp>
      <p:sp>
        <p:nvSpPr>
          <p:cNvPr id="5" name="Footer Placeholder 21"/>
          <p:cNvSpPr>
            <a:spLocks noGrp="1"/>
          </p:cNvSpPr>
          <p:nvPr>
            <p:ph type="ftr" sz="quarter" idx="11"/>
          </p:nvPr>
        </p:nvSpPr>
        <p:spPr>
          <a:xfrm>
            <a:off x="3556000" y="6356351"/>
            <a:ext cx="44704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10566400" y="6356351"/>
            <a:ext cx="1016000" cy="365125"/>
          </a:xfrm>
          <a:prstGeom prst="rect">
            <a:avLst/>
          </a:prstGeom>
        </p:spPr>
        <p:txBody>
          <a:bodyPr/>
          <a:lstStyle>
            <a:lvl1pPr>
              <a:defRPr/>
            </a:lvl1pPr>
          </a:lstStyle>
          <a:p>
            <a:pPr>
              <a:defRPr/>
            </a:pPr>
            <a:fld id="{0EC02FC6-9B11-4C7C-8C78-43E6743A031A}" type="slidenum">
              <a:rPr lang="en-US"/>
              <a:pPr>
                <a:defRPr/>
              </a:pPr>
              <a:t>‹#›</a:t>
            </a:fld>
            <a:endParaRPr lang="en-US"/>
          </a:p>
        </p:txBody>
      </p:sp>
    </p:spTree>
    <p:extLst>
      <p:ext uri="{BB962C8B-B14F-4D97-AF65-F5344CB8AC3E}">
        <p14:creationId xmlns:p14="http://schemas.microsoft.com/office/powerpoint/2010/main" val="1263010538"/>
      </p:ext>
    </p:extLst>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4"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5"/>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 id="214748369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a:xfrm>
            <a:off x="609600" y="1287888"/>
            <a:ext cx="10972800" cy="5036714"/>
          </a:xfrm>
        </p:spPr>
        <p:txBody>
          <a:bodyPr/>
          <a:lstStyle/>
          <a:p>
            <a:pPr marL="365125" indent="-255588">
              <a:buFont typeface="Arial" charset="0"/>
              <a:buChar char="•"/>
            </a:pPr>
            <a:r>
              <a:rPr lang="id-ID" altLang="id-ID" dirty="0">
                <a:latin typeface="Berlin Sans FB Demi" panose="020E0802020502020306" pitchFamily="34" charset="0"/>
              </a:rPr>
              <a:t>Penilaian alternatif kebijakan dengan tehnik brainstroming adalah menggunakan hasil diskusi curah gagasan sebagai alternatif kebijakan yang direkomendasikan.</a:t>
            </a:r>
          </a:p>
          <a:p>
            <a:pPr marL="365125" indent="-255588">
              <a:buFont typeface="Arial" charset="0"/>
              <a:buChar char="•"/>
            </a:pPr>
            <a:r>
              <a:rPr lang="id-ID" altLang="id-ID" dirty="0">
                <a:latin typeface="Berlin Sans FB Demi" panose="020E0802020502020306" pitchFamily="34" charset="0"/>
              </a:rPr>
              <a:t>Kelemahan analisis curah gagasan ini adalah  dimungkinkan muncul sekelompok orang yang lebih dominan dibandingkan kelompok yang lain, dan berpotensi untuk mempengaruhi pihak yang lain karena diskusi bersifat terbuka.</a:t>
            </a:r>
          </a:p>
        </p:txBody>
      </p:sp>
      <p:sp>
        <p:nvSpPr>
          <p:cNvPr id="92163" name="Title 1"/>
          <p:cNvSpPr>
            <a:spLocks noGrp="1"/>
          </p:cNvSpPr>
          <p:nvPr>
            <p:ph type="title"/>
          </p:nvPr>
        </p:nvSpPr>
        <p:spPr>
          <a:xfrm>
            <a:off x="635358" y="228332"/>
            <a:ext cx="10972800" cy="1143000"/>
          </a:xfrm>
        </p:spPr>
        <p:txBody>
          <a:bodyPr/>
          <a:lstStyle/>
          <a:p>
            <a:pPr algn="r"/>
            <a:r>
              <a:rPr lang="id-ID" altLang="id-ID" dirty="0">
                <a:latin typeface="Berlin Sans FB Demi" panose="020E0802020502020306" pitchFamily="34" charset="0"/>
              </a:rPr>
              <a:t>Analisis Brainstroming</a:t>
            </a:r>
          </a:p>
        </p:txBody>
      </p:sp>
    </p:spTree>
    <p:extLst>
      <p:ext uri="{BB962C8B-B14F-4D97-AF65-F5344CB8AC3E}">
        <p14:creationId xmlns:p14="http://schemas.microsoft.com/office/powerpoint/2010/main" val="1179174890"/>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p:txBody>
          <a:bodyPr/>
          <a:lstStyle/>
          <a:p>
            <a:r>
              <a:rPr lang="id-ID" altLang="id-ID" dirty="0">
                <a:latin typeface="Berlin Sans FB Demi" panose="020E0802020502020306" pitchFamily="34" charset="0"/>
              </a:rPr>
              <a:t>Penilaian alternatif kebijakan menggunakan tehnik delphi merupakan modifikasi dari analisis curah gagasan. </a:t>
            </a:r>
          </a:p>
          <a:p>
            <a:r>
              <a:rPr lang="id-ID" altLang="id-ID" dirty="0">
                <a:latin typeface="Berlin Sans FB Demi" panose="020E0802020502020306" pitchFamily="34" charset="0"/>
              </a:rPr>
              <a:t>Penilaian alternatif kebijakan menggunakan tehnik delphi adalah menggunakan pendapat para pakar, atau stakeholder dengan sistem yang tertutup dan klarifikasi</a:t>
            </a:r>
            <a:r>
              <a:rPr lang="id-ID" altLang="id-ID" dirty="0"/>
              <a:t>.</a:t>
            </a:r>
          </a:p>
        </p:txBody>
      </p:sp>
      <p:sp>
        <p:nvSpPr>
          <p:cNvPr id="93187" name="Title 1"/>
          <p:cNvSpPr>
            <a:spLocks noGrp="1"/>
          </p:cNvSpPr>
          <p:nvPr>
            <p:ph type="title"/>
          </p:nvPr>
        </p:nvSpPr>
        <p:spPr>
          <a:xfrm>
            <a:off x="596721" y="202574"/>
            <a:ext cx="10972800" cy="1143000"/>
          </a:xfrm>
        </p:spPr>
        <p:txBody>
          <a:bodyPr/>
          <a:lstStyle/>
          <a:p>
            <a:pPr algn="r"/>
            <a:r>
              <a:rPr lang="id-ID" altLang="id-ID" dirty="0">
                <a:latin typeface="Berlin Sans FB Demi" panose="020E0802020502020306" pitchFamily="34" charset="0"/>
              </a:rPr>
              <a:t>Analisis delphi</a:t>
            </a:r>
          </a:p>
        </p:txBody>
      </p:sp>
    </p:spTree>
    <p:extLst>
      <p:ext uri="{BB962C8B-B14F-4D97-AF65-F5344CB8AC3E}">
        <p14:creationId xmlns:p14="http://schemas.microsoft.com/office/powerpoint/2010/main" val="1631186128"/>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p:txBody>
          <a:bodyPr/>
          <a:lstStyle/>
          <a:p>
            <a:pPr marL="365125" indent="-255588">
              <a:buFont typeface="Arial" charset="0"/>
              <a:buChar char="•"/>
            </a:pPr>
            <a:r>
              <a:rPr lang="id-ID" altLang="id-ID" dirty="0">
                <a:latin typeface="Berlin Sans FB Demi" panose="020E0802020502020306" pitchFamily="34" charset="0"/>
              </a:rPr>
              <a:t>Setelah menilai dan memprediksi kebijakan tahap yang harus dilakukan oleh analis kebijakan adalah merekomendasikan kebijakan yang diyakini terbaik untuk dilakukan pemerintah.</a:t>
            </a:r>
          </a:p>
          <a:p>
            <a:pPr marL="365125" indent="-255588">
              <a:buFont typeface="Arial" charset="0"/>
              <a:buChar char="•"/>
            </a:pPr>
            <a:r>
              <a:rPr lang="id-ID" altLang="id-ID" dirty="0">
                <a:latin typeface="Berlin Sans FB Demi" panose="020E0802020502020306" pitchFamily="34" charset="0"/>
              </a:rPr>
              <a:t>Dalam kaitan dengan rekomendasi kebijakan, maka analis kebijakan harus berani lebih kreatif, lebih maju, berorientasi  kepada masa depan dan menunjukkan komitmen yang tinggi kepada publik.</a:t>
            </a:r>
          </a:p>
        </p:txBody>
      </p:sp>
      <p:sp>
        <p:nvSpPr>
          <p:cNvPr id="94211" name="Title 1"/>
          <p:cNvSpPr>
            <a:spLocks noGrp="1"/>
          </p:cNvSpPr>
          <p:nvPr>
            <p:ph type="title"/>
          </p:nvPr>
        </p:nvSpPr>
        <p:spPr>
          <a:xfrm>
            <a:off x="699753" y="266968"/>
            <a:ext cx="10972800" cy="1143000"/>
          </a:xfrm>
        </p:spPr>
        <p:txBody>
          <a:bodyPr/>
          <a:lstStyle/>
          <a:p>
            <a:r>
              <a:rPr lang="id-ID" altLang="id-ID" dirty="0">
                <a:latin typeface="Berlin Sans FB Demi" panose="020E0802020502020306" pitchFamily="34" charset="0"/>
              </a:rPr>
              <a:t>Rekomendasi kebijakan</a:t>
            </a:r>
          </a:p>
        </p:txBody>
      </p:sp>
    </p:spTree>
    <p:extLst>
      <p:ext uri="{BB962C8B-B14F-4D97-AF65-F5344CB8AC3E}">
        <p14:creationId xmlns:p14="http://schemas.microsoft.com/office/powerpoint/2010/main" val="1133301751"/>
      </p:ext>
    </p:extLst>
  </p:cSld>
  <p:clrMapOvr>
    <a:masterClrMapping/>
  </p:clrMapOvr>
  <p:transition>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p:txBody>
          <a:bodyPr/>
          <a:lstStyle/>
          <a:p>
            <a:pPr marL="109537" indent="0">
              <a:buNone/>
            </a:pPr>
            <a:r>
              <a:rPr lang="id-ID" dirty="0">
                <a:latin typeface="Berlin Sans FB Demi" panose="020E0802020502020306" pitchFamily="34" charset="0"/>
              </a:rPr>
              <a:t>Proses mengevaluasi atau menilai beberapa opsi atau alternatif kebijakan untuk menentukan mana tindakan kebijakan yang terbaik untuk mengatasi masalah sosial, ekonomi, politik, dan fisik yang sedang atau akan dihadapi oleh masyarakat. </a:t>
            </a:r>
            <a:endParaRPr lang="id-ID" altLang="id-ID" dirty="0">
              <a:latin typeface="Berlin Sans FB Demi" panose="020E0802020502020306" pitchFamily="34" charset="0"/>
            </a:endParaRPr>
          </a:p>
        </p:txBody>
      </p:sp>
      <p:sp>
        <p:nvSpPr>
          <p:cNvPr id="94211" name="Title 1"/>
          <p:cNvSpPr>
            <a:spLocks noGrp="1"/>
          </p:cNvSpPr>
          <p:nvPr>
            <p:ph type="title"/>
          </p:nvPr>
        </p:nvSpPr>
        <p:spPr>
          <a:xfrm>
            <a:off x="699753" y="266968"/>
            <a:ext cx="10972800" cy="1143000"/>
          </a:xfrm>
        </p:spPr>
        <p:txBody>
          <a:bodyPr/>
          <a:lstStyle/>
          <a:p>
            <a:r>
              <a:rPr lang="id-ID" altLang="id-ID" dirty="0">
                <a:latin typeface="Berlin Sans FB Demi" panose="020E0802020502020306" pitchFamily="34" charset="0"/>
              </a:rPr>
              <a:t>Rekomendasi kebijakan</a:t>
            </a:r>
          </a:p>
        </p:txBody>
      </p:sp>
    </p:spTree>
    <p:extLst>
      <p:ext uri="{BB962C8B-B14F-4D97-AF65-F5344CB8AC3E}">
        <p14:creationId xmlns:p14="http://schemas.microsoft.com/office/powerpoint/2010/main" val="897820600"/>
      </p:ext>
    </p:extLst>
  </p:cSld>
  <p:clrMapOvr>
    <a:masterClrMapping/>
  </p:clrMapOvr>
  <p:transition>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p:txBody>
          <a:bodyPr/>
          <a:lstStyle/>
          <a:p>
            <a:pPr marL="623887" indent="-514350">
              <a:buFont typeface="+mj-lt"/>
              <a:buAutoNum type="arabicPeriod"/>
            </a:pPr>
            <a:r>
              <a:rPr lang="id-ID" dirty="0">
                <a:latin typeface="Berlin Sans FB Demi" panose="020E0802020502020306" pitchFamily="34" charset="0"/>
              </a:rPr>
              <a:t>Rumuskan beberapa kriteria evaluasi yang relevan dengan tujuan kebijakan; </a:t>
            </a:r>
          </a:p>
          <a:p>
            <a:pPr marL="623887" indent="-514350">
              <a:buFont typeface="+mj-lt"/>
              <a:buAutoNum type="arabicPeriod"/>
            </a:pPr>
            <a:r>
              <a:rPr lang="id-ID">
                <a:latin typeface="Berlin Sans FB Demi" panose="020E0802020502020306" pitchFamily="34" charset="0"/>
              </a:rPr>
              <a:t>Analisis </a:t>
            </a:r>
            <a:r>
              <a:rPr lang="id-ID" dirty="0">
                <a:latin typeface="Berlin Sans FB Demi" panose="020E0802020502020306" pitchFamily="34" charset="0"/>
              </a:rPr>
              <a:t>efek dan dampak tiap Alternatif Kebijakan terhadap kriteria-kriteria tersebut</a:t>
            </a:r>
            <a:r>
              <a:rPr lang="id-ID">
                <a:latin typeface="Berlin Sans FB Demi" panose="020E0802020502020306" pitchFamily="34" charset="0"/>
              </a:rPr>
              <a:t>; </a:t>
            </a:r>
          </a:p>
          <a:p>
            <a:pPr marL="623887" indent="-514350">
              <a:buFont typeface="+mj-lt"/>
              <a:buAutoNum type="arabicPeriod"/>
            </a:pPr>
            <a:r>
              <a:rPr lang="id-ID">
                <a:latin typeface="Berlin Sans FB Demi" panose="020E0802020502020306" pitchFamily="34" charset="0"/>
              </a:rPr>
              <a:t>Tetapkan </a:t>
            </a:r>
            <a:r>
              <a:rPr lang="id-ID" dirty="0">
                <a:latin typeface="Berlin Sans FB Demi" panose="020E0802020502020306" pitchFamily="34" charset="0"/>
              </a:rPr>
              <a:t>Alternatif yang terbaik (lebih banyak unsur positifnya) sebagai Tindakan Kebijakan.</a:t>
            </a:r>
            <a:endParaRPr lang="id-ID" altLang="id-ID" dirty="0">
              <a:latin typeface="Berlin Sans FB Demi" panose="020E0802020502020306" pitchFamily="34" charset="0"/>
            </a:endParaRPr>
          </a:p>
        </p:txBody>
      </p:sp>
      <p:sp>
        <p:nvSpPr>
          <p:cNvPr id="94211" name="Title 1"/>
          <p:cNvSpPr>
            <a:spLocks noGrp="1"/>
          </p:cNvSpPr>
          <p:nvPr>
            <p:ph type="title"/>
          </p:nvPr>
        </p:nvSpPr>
        <p:spPr>
          <a:xfrm>
            <a:off x="0" y="266968"/>
            <a:ext cx="12192000" cy="1143000"/>
          </a:xfrm>
          <a:solidFill>
            <a:srgbClr val="00B050"/>
          </a:solidFill>
        </p:spPr>
        <p:txBody>
          <a:bodyPr/>
          <a:lstStyle/>
          <a:p>
            <a:r>
              <a:rPr lang="id-ID" altLang="id-ID" sz="3200" dirty="0">
                <a:latin typeface="Berlin Sans FB Demi" panose="020E0802020502020306" pitchFamily="34" charset="0"/>
              </a:rPr>
              <a:t>Langkah-Langkah Merumuskan Rekomendasi Kebijakan</a:t>
            </a:r>
          </a:p>
        </p:txBody>
      </p:sp>
    </p:spTree>
    <p:extLst>
      <p:ext uri="{BB962C8B-B14F-4D97-AF65-F5344CB8AC3E}">
        <p14:creationId xmlns:p14="http://schemas.microsoft.com/office/powerpoint/2010/main" val="2504164311"/>
      </p:ext>
    </p:extLst>
  </p:cSld>
  <p:clrMapOvr>
    <a:masterClrMapping/>
  </p:clrMapOvr>
  <p:transition>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ln>
            <a:miter lim="800000"/>
            <a:headEnd/>
            <a:tailEnd/>
          </a:ln>
        </p:spPr>
        <p:txBody>
          <a:bodyPr/>
          <a:lstStyle/>
          <a:p>
            <a:pPr eaLnBrk="1" fontAlgn="auto" hangingPunct="1">
              <a:spcAft>
                <a:spcPts val="0"/>
              </a:spcAft>
              <a:defRPr/>
            </a:pPr>
            <a:endParaRPr lang="id-ID" dirty="0"/>
          </a:p>
        </p:txBody>
      </p:sp>
      <p:sp>
        <p:nvSpPr>
          <p:cNvPr id="95235" name="Subtitle 2"/>
          <p:cNvSpPr>
            <a:spLocks noGrp="1"/>
          </p:cNvSpPr>
          <p:nvPr>
            <p:ph type="subTitle" idx="4294967295"/>
          </p:nvPr>
        </p:nvSpPr>
        <p:spPr>
          <a:xfrm>
            <a:off x="914400" y="3611563"/>
            <a:ext cx="10363200" cy="1200150"/>
          </a:xfrm>
          <a:prstGeom prst="rect">
            <a:avLst/>
          </a:prstGeom>
        </p:spPr>
        <p:txBody>
          <a:bodyPr/>
          <a:lstStyle/>
          <a:p>
            <a:pPr marR="0" algn="ctr" eaLnBrk="1" hangingPunct="1">
              <a:buFont typeface="Arial" charset="0"/>
              <a:buNone/>
            </a:pPr>
            <a:r>
              <a:rPr lang="id-ID" altLang="id-ID" sz="3600" dirty="0">
                <a:latin typeface="Berlin Sans FB Demi" panose="020E0802020502020306" pitchFamily="34" charset="0"/>
              </a:rPr>
              <a:t>ANALISIS PROSES IMPLEMENTASI KEBIJAKAN</a:t>
            </a:r>
          </a:p>
        </p:txBody>
      </p:sp>
    </p:spTree>
    <p:extLst>
      <p:ext uri="{BB962C8B-B14F-4D97-AF65-F5344CB8AC3E}">
        <p14:creationId xmlns:p14="http://schemas.microsoft.com/office/powerpoint/2010/main" val="47355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1"/>
          </p:nvPr>
        </p:nvSpPr>
        <p:spPr/>
        <p:txBody>
          <a:bodyPr/>
          <a:lstStyle/>
          <a:p>
            <a:pPr eaLnBrk="1" hangingPunct="1"/>
            <a:r>
              <a:rPr lang="id-ID" altLang="id-ID" sz="3200" dirty="0">
                <a:latin typeface="Berlin Sans FB Demi" panose="020E0802020502020306" pitchFamily="34" charset="0"/>
              </a:rPr>
              <a:t>Kamus Webster dalam Wahab (1991:50) implementasi diartikan sebagai </a:t>
            </a:r>
            <a:r>
              <a:rPr lang="id-ID" altLang="id-ID" sz="3200" i="1" dirty="0">
                <a:latin typeface="Berlin Sans FB Demi" panose="020E0802020502020306" pitchFamily="34" charset="0"/>
              </a:rPr>
              <a:t>“to provide the means for carrying out </a:t>
            </a:r>
            <a:r>
              <a:rPr lang="id-ID" altLang="id-ID" sz="3200" dirty="0">
                <a:latin typeface="Berlin Sans FB Demi" panose="020E0802020502020306" pitchFamily="34" charset="0"/>
              </a:rPr>
              <a:t>(menyediakan sarana untuk melaksanakan sesuatu); </a:t>
            </a:r>
            <a:r>
              <a:rPr lang="id-ID" altLang="id-ID" sz="3200" i="1" dirty="0">
                <a:latin typeface="Berlin Sans FB Demi" panose="020E0802020502020306" pitchFamily="34" charset="0"/>
              </a:rPr>
              <a:t>to give practical effects to </a:t>
            </a:r>
            <a:r>
              <a:rPr lang="id-ID" altLang="id-ID" sz="3200" dirty="0">
                <a:latin typeface="Berlin Sans FB Demi" panose="020E0802020502020306" pitchFamily="34" charset="0"/>
              </a:rPr>
              <a:t>(menimbulkan dampak/akibat terhadap sesuatu)”. </a:t>
            </a:r>
          </a:p>
          <a:p>
            <a:pPr eaLnBrk="1" hangingPunct="1">
              <a:buFont typeface="Wingdings 3" pitchFamily="18" charset="2"/>
              <a:buNone/>
            </a:pPr>
            <a:endParaRPr lang="id-ID" altLang="id-ID" sz="3200" dirty="0">
              <a:latin typeface="Berlin Sans FB Demi" panose="020E0802020502020306" pitchFamily="34" charset="0"/>
            </a:endParaRPr>
          </a:p>
        </p:txBody>
      </p:sp>
      <p:sp>
        <p:nvSpPr>
          <p:cNvPr id="96259" name="Title 1"/>
          <p:cNvSpPr>
            <a:spLocks noGrp="1"/>
          </p:cNvSpPr>
          <p:nvPr>
            <p:ph type="title"/>
          </p:nvPr>
        </p:nvSpPr>
        <p:spPr>
          <a:xfrm>
            <a:off x="609600" y="12879"/>
            <a:ext cx="10972800" cy="1143000"/>
          </a:xfrm>
        </p:spPr>
        <p:txBody>
          <a:bodyPr/>
          <a:lstStyle/>
          <a:p>
            <a:pPr eaLnBrk="1" hangingPunct="1"/>
            <a:r>
              <a:rPr lang="id-ID" altLang="id-ID" dirty="0">
                <a:latin typeface="Berlin Sans FB Demi" panose="020E0802020502020306" pitchFamily="34" charset="0"/>
              </a:rPr>
              <a:t>Definisi</a:t>
            </a:r>
          </a:p>
        </p:txBody>
      </p:sp>
    </p:spTree>
    <p:extLst>
      <p:ext uri="{BB962C8B-B14F-4D97-AF65-F5344CB8AC3E}">
        <p14:creationId xmlns:p14="http://schemas.microsoft.com/office/powerpoint/2010/main" val="527639050"/>
      </p:ext>
    </p:extLst>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1"/>
          <p:cNvSpPr>
            <a:spLocks noGrp="1"/>
          </p:cNvSpPr>
          <p:nvPr>
            <p:ph idx="1"/>
          </p:nvPr>
        </p:nvSpPr>
        <p:spPr/>
        <p:txBody>
          <a:bodyPr/>
          <a:lstStyle/>
          <a:p>
            <a:r>
              <a:rPr lang="id-ID" altLang="id-ID" i="1" dirty="0"/>
              <a:t>“</a:t>
            </a:r>
            <a:r>
              <a:rPr lang="id-ID" altLang="id-ID" sz="2800" i="1" dirty="0">
                <a:latin typeface="Berlin Sans FB Demi" panose="020E0802020502020306" pitchFamily="34" charset="0"/>
              </a:rPr>
              <a:t>policy implementation encompasses those action by public and private individuals (or groups) that are directed at the achievement of objectives set forth in prior policy decisions. This include both one time efforts to transform decisions into operational terms, as well as continuing efforts to achieve the large and small changes mandated by policy decisions”.</a:t>
            </a:r>
          </a:p>
        </p:txBody>
      </p:sp>
      <p:sp>
        <p:nvSpPr>
          <p:cNvPr id="3" name="Title 2"/>
          <p:cNvSpPr>
            <a:spLocks noGrp="1"/>
          </p:cNvSpPr>
          <p:nvPr>
            <p:ph type="title"/>
          </p:nvPr>
        </p:nvSpPr>
        <p:spPr>
          <a:xfrm>
            <a:off x="1060361" y="151059"/>
            <a:ext cx="10972800" cy="1143000"/>
          </a:xfrm>
        </p:spPr>
        <p:txBody>
          <a:bodyPr>
            <a:normAutofit/>
          </a:bodyPr>
          <a:lstStyle/>
          <a:p>
            <a:pPr algn="r">
              <a:defRPr/>
            </a:pPr>
            <a:r>
              <a:rPr lang="id-ID" dirty="0">
                <a:latin typeface="Berlin Sans FB Demi" panose="020E0802020502020306" pitchFamily="34" charset="0"/>
              </a:rPr>
              <a:t>Donald S. Van Mater dan carl E. Va</a:t>
            </a:r>
          </a:p>
        </p:txBody>
      </p:sp>
    </p:spTree>
    <p:extLst>
      <p:ext uri="{BB962C8B-B14F-4D97-AF65-F5344CB8AC3E}">
        <p14:creationId xmlns:p14="http://schemas.microsoft.com/office/powerpoint/2010/main" val="1655083600"/>
      </p:ext>
    </p:extLst>
  </p:cSld>
  <p:clrMapOvr>
    <a:masterClrMapping/>
  </p:clrMapOvr>
  <p:transition>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1"/>
          <p:cNvSpPr>
            <a:spLocks noGrp="1"/>
          </p:cNvSpPr>
          <p:nvPr>
            <p:ph idx="1"/>
          </p:nvPr>
        </p:nvSpPr>
        <p:spPr>
          <a:xfrm>
            <a:off x="558085" y="1357312"/>
            <a:ext cx="10972800" cy="5500688"/>
          </a:xfrm>
        </p:spPr>
        <p:txBody>
          <a:bodyPr/>
          <a:lstStyle/>
          <a:p>
            <a:r>
              <a:rPr lang="id-ID" altLang="id-ID" dirty="0">
                <a:latin typeface="Berlin Sans FB Demi" panose="020E0802020502020306" pitchFamily="34" charset="0"/>
              </a:rPr>
              <a:t>Implementasi kebijakan menekankan pada suatu tindakan, baik yang dilakukan oleh pihak pemerintah maupun individu (atau kelompok) swasta yang diarahkan untuk mencapai tujuan-tujuan yang telah ditetapkan dalam suatu keputusan kebijakan sebelumnya. Pada suatu saat tindakan-tindakan ini berusaha mentransformasikan keputusan-keputusan menjadi pola-pola operasional serta melanjutkan usaha-usaha tersebut untuk mencapai perubahan, baik besar maupun kecil yang diamanatkan oleh keputusan-keputusan kebijakan tertentu.</a:t>
            </a:r>
          </a:p>
        </p:txBody>
      </p:sp>
      <p:sp>
        <p:nvSpPr>
          <p:cNvPr id="3" name="Title 2"/>
          <p:cNvSpPr>
            <a:spLocks noGrp="1"/>
          </p:cNvSpPr>
          <p:nvPr>
            <p:ph type="title"/>
          </p:nvPr>
        </p:nvSpPr>
        <p:spPr>
          <a:xfrm>
            <a:off x="403538" y="1098887"/>
            <a:ext cx="10972800" cy="225425"/>
          </a:xfrm>
        </p:spPr>
        <p:txBody>
          <a:bodyPr>
            <a:normAutofit fontScale="90000"/>
          </a:bodyPr>
          <a:lstStyle/>
          <a:p>
            <a:pPr>
              <a:defRPr/>
            </a:pPr>
            <a:endParaRPr lang="id-ID" dirty="0"/>
          </a:p>
        </p:txBody>
      </p:sp>
    </p:spTree>
    <p:extLst>
      <p:ext uri="{BB962C8B-B14F-4D97-AF65-F5344CB8AC3E}">
        <p14:creationId xmlns:p14="http://schemas.microsoft.com/office/powerpoint/2010/main" val="1808190481"/>
      </p:ext>
    </p:extLst>
  </p:cSld>
  <p:clrMapOvr>
    <a:masterClrMapping/>
  </p:clrMapOvr>
  <p:transition>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1"/>
          <p:cNvSpPr>
            <a:spLocks noGrp="1"/>
          </p:cNvSpPr>
          <p:nvPr>
            <p:ph idx="1"/>
          </p:nvPr>
        </p:nvSpPr>
        <p:spPr/>
        <p:txBody>
          <a:bodyPr/>
          <a:lstStyle/>
          <a:p>
            <a:pPr algn="just"/>
            <a:r>
              <a:rPr lang="id-ID" altLang="id-ID" sz="2800" i="1" dirty="0">
                <a:latin typeface="Berlin Sans FB Demi" panose="020E0802020502020306" pitchFamily="34" charset="0"/>
              </a:rPr>
              <a:t>Organization; The establishment or rearrangement of resources, units, and methods for pitting a policy into effect.</a:t>
            </a:r>
          </a:p>
          <a:p>
            <a:pPr algn="just"/>
            <a:r>
              <a:rPr lang="id-ID" altLang="id-ID" sz="2800" i="1" dirty="0">
                <a:latin typeface="Berlin Sans FB Demi" panose="020E0802020502020306" pitchFamily="34" charset="0"/>
              </a:rPr>
              <a:t>Interpretation; The translation of language (often contained in a statute) into acceptable and feasible plans and directives.</a:t>
            </a:r>
          </a:p>
          <a:p>
            <a:pPr algn="just"/>
            <a:r>
              <a:rPr lang="id-ID" altLang="id-ID" sz="2800" i="1" dirty="0">
                <a:latin typeface="Berlin Sans FB Demi" panose="020E0802020502020306" pitchFamily="34" charset="0"/>
              </a:rPr>
              <a:t>Application; The routine provision of service, payments, or other agree upon objectives or instruments.</a:t>
            </a:r>
          </a:p>
        </p:txBody>
      </p:sp>
      <p:sp>
        <p:nvSpPr>
          <p:cNvPr id="3" name="Title 2"/>
          <p:cNvSpPr>
            <a:spLocks noGrp="1"/>
          </p:cNvSpPr>
          <p:nvPr>
            <p:ph type="title"/>
          </p:nvPr>
        </p:nvSpPr>
        <p:spPr/>
        <p:txBody>
          <a:bodyPr>
            <a:normAutofit fontScale="90000"/>
          </a:bodyPr>
          <a:lstStyle/>
          <a:p>
            <a:pPr>
              <a:defRPr/>
            </a:pPr>
            <a:r>
              <a:rPr lang="id-ID" dirty="0">
                <a:latin typeface="Berlin Sans FB Demi" panose="020E0802020502020306" pitchFamily="34" charset="0"/>
              </a:rPr>
              <a:t>Aktifitas Implementasi Kebijakan (Jones, 1997)</a:t>
            </a:r>
          </a:p>
        </p:txBody>
      </p:sp>
    </p:spTree>
    <p:extLst>
      <p:ext uri="{BB962C8B-B14F-4D97-AF65-F5344CB8AC3E}">
        <p14:creationId xmlns:p14="http://schemas.microsoft.com/office/powerpoint/2010/main" val="3040675840"/>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3600" dirty="0">
                <a:solidFill>
                  <a:schemeClr val="tx1"/>
                </a:solidFill>
                <a:latin typeface="Berlin Sans FB" panose="020E0602020502020306" pitchFamily="34" charset="0"/>
                <a:cs typeface="Arial" charset="0"/>
              </a:rPr>
              <a:t>PENILAIAN DAN PREDIKSI KEBIJAKAN DINAMIS</a:t>
            </a:r>
            <a:endParaRPr lang="en-US" sz="3600" dirty="0">
              <a:solidFill>
                <a:schemeClr val="tx1"/>
              </a:solidFill>
              <a:latin typeface="Berlin Sans FB" panose="020E0602020502020306"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NUR FAIDATI</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Analisis Kebijakan Publik</a:t>
            </a:r>
            <a:endParaRPr lang="en-US" sz="1600" dirty="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1"/>
          <p:cNvSpPr>
            <a:spLocks noGrp="1"/>
          </p:cNvSpPr>
          <p:nvPr>
            <p:ph idx="1"/>
          </p:nvPr>
        </p:nvSpPr>
        <p:spPr/>
        <p:txBody>
          <a:bodyPr/>
          <a:lstStyle/>
          <a:p>
            <a:pPr algn="just"/>
            <a:r>
              <a:rPr lang="id-ID" altLang="id-ID" sz="3200" dirty="0">
                <a:latin typeface="Berlin Sans FB Demi" panose="020E0802020502020306" pitchFamily="34" charset="0"/>
              </a:rPr>
              <a:t>Aktivitas`pengorganisasian merupakan suatu upaya untuk menetapkan dan menata kembali sumber daya, unit-unit, dan metode-metode yang mengarah pada upaya mewujudkan/merealisasikan kebijakan menjadi hasil (outcome) sesuai dengan apa yang menjadi tujuan dan sasaran kebijakan.</a:t>
            </a:r>
          </a:p>
        </p:txBody>
      </p:sp>
      <p:sp>
        <p:nvSpPr>
          <p:cNvPr id="100355" name="Title 2"/>
          <p:cNvSpPr>
            <a:spLocks noGrp="1"/>
          </p:cNvSpPr>
          <p:nvPr>
            <p:ph type="title"/>
          </p:nvPr>
        </p:nvSpPr>
        <p:spPr/>
        <p:txBody>
          <a:bodyPr/>
          <a:lstStyle/>
          <a:p>
            <a:r>
              <a:rPr lang="id-ID" altLang="id-ID" dirty="0">
                <a:latin typeface="Berlin Sans FB Demi" panose="020E0802020502020306" pitchFamily="34" charset="0"/>
              </a:rPr>
              <a:t>Tahap Pengorganisasian</a:t>
            </a:r>
          </a:p>
        </p:txBody>
      </p:sp>
    </p:spTree>
    <p:extLst>
      <p:ext uri="{BB962C8B-B14F-4D97-AF65-F5344CB8AC3E}">
        <p14:creationId xmlns:p14="http://schemas.microsoft.com/office/powerpoint/2010/main" val="4163261364"/>
      </p:ext>
    </p:extLst>
  </p:cSld>
  <p:clrMapOvr>
    <a:masterClrMapping/>
  </p:clrMapOvr>
  <p:transition>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1"/>
          <p:cNvSpPr>
            <a:spLocks noGrp="1"/>
          </p:cNvSpPr>
          <p:nvPr>
            <p:ph idx="1"/>
          </p:nvPr>
        </p:nvSpPr>
        <p:spPr/>
        <p:txBody>
          <a:bodyPr/>
          <a:lstStyle/>
          <a:p>
            <a:pPr algn="just"/>
            <a:r>
              <a:rPr lang="id-ID" altLang="id-ID" dirty="0">
                <a:latin typeface="Berlin Sans FB Demi" panose="020E0802020502020306" pitchFamily="34" charset="0"/>
              </a:rPr>
              <a:t>Aktivitas interpretasi (interpretation)  merupakan aktivitas interpretasi (penjelasan) substansi dari suatu kebijakan dalam bahasa yang lebih operasional dan mudah dipahami sehingga dapat dilaksanakan dan diterima oleh para pelaku dan sasaran kebijakan.</a:t>
            </a:r>
          </a:p>
          <a:p>
            <a:pPr algn="just"/>
            <a:r>
              <a:rPr lang="id-ID" altLang="id-ID" dirty="0">
                <a:latin typeface="Berlin Sans FB Demi" panose="020E0802020502020306" pitchFamily="34" charset="0"/>
              </a:rPr>
              <a:t>Tahap interpretasi merupakan tahapan penjabaran sebuah kebijakan yang masih bersifat abstrak ke dalam kebijakan yang lebih bersifat teknis operasional.</a:t>
            </a:r>
          </a:p>
        </p:txBody>
      </p:sp>
      <p:sp>
        <p:nvSpPr>
          <p:cNvPr id="101379" name="Title 2"/>
          <p:cNvSpPr>
            <a:spLocks noGrp="1"/>
          </p:cNvSpPr>
          <p:nvPr>
            <p:ph type="title"/>
          </p:nvPr>
        </p:nvSpPr>
        <p:spPr/>
        <p:txBody>
          <a:bodyPr/>
          <a:lstStyle/>
          <a:p>
            <a:r>
              <a:rPr lang="id-ID" altLang="id-ID" dirty="0">
                <a:latin typeface="Berlin Sans FB Demi" panose="020E0802020502020306" pitchFamily="34" charset="0"/>
              </a:rPr>
              <a:t>Tahap Interpretasi</a:t>
            </a:r>
          </a:p>
        </p:txBody>
      </p:sp>
    </p:spTree>
    <p:extLst>
      <p:ext uri="{BB962C8B-B14F-4D97-AF65-F5344CB8AC3E}">
        <p14:creationId xmlns:p14="http://schemas.microsoft.com/office/powerpoint/2010/main" val="2971306434"/>
      </p:ext>
    </p:extLst>
  </p:cSld>
  <p:clrMapOvr>
    <a:masterClrMapping/>
  </p:clrMapOvr>
  <p:transition>
    <p:wheel spokes="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10972800" cy="4864100"/>
          </a:xfrm>
        </p:spPr>
        <p:txBody>
          <a:bodyPr/>
          <a:lstStyle/>
          <a:p>
            <a:pPr>
              <a:defRPr/>
            </a:pPr>
            <a:r>
              <a:rPr lang="id-ID" sz="3200" dirty="0">
                <a:latin typeface="Berlin Sans FB Demi" panose="020E0802020502020306" pitchFamily="34" charset="0"/>
              </a:rPr>
              <a:t>Tahap pengorganisasian:</a:t>
            </a:r>
          </a:p>
          <a:p>
            <a:pPr marL="623887" indent="-514350">
              <a:buFont typeface="+mj-lt"/>
              <a:buAutoNum type="alphaLcPeriod"/>
              <a:defRPr/>
            </a:pPr>
            <a:r>
              <a:rPr lang="id-ID" sz="3200" dirty="0">
                <a:latin typeface="Berlin Sans FB Demi" panose="020E0802020502020306" pitchFamily="34" charset="0"/>
              </a:rPr>
              <a:t>Pelaksana kebijakan?</a:t>
            </a:r>
          </a:p>
          <a:p>
            <a:pPr marL="623887" indent="-514350">
              <a:buFont typeface="+mj-lt"/>
              <a:buAutoNum type="alphaLcPeriod"/>
              <a:defRPr/>
            </a:pPr>
            <a:r>
              <a:rPr lang="id-ID" sz="3200" dirty="0">
                <a:latin typeface="Berlin Sans FB Demi" panose="020E0802020502020306" pitchFamily="34" charset="0"/>
              </a:rPr>
              <a:t>SOP</a:t>
            </a:r>
          </a:p>
          <a:p>
            <a:pPr marL="623887" indent="-514350">
              <a:buFont typeface="+mj-lt"/>
              <a:buAutoNum type="alphaLcPeriod"/>
              <a:defRPr/>
            </a:pPr>
            <a:r>
              <a:rPr lang="id-ID" sz="3200" dirty="0">
                <a:latin typeface="Berlin Sans FB Demi" panose="020E0802020502020306" pitchFamily="34" charset="0"/>
              </a:rPr>
              <a:t>Sumber daya keuangan dan peralatan</a:t>
            </a:r>
          </a:p>
          <a:p>
            <a:pPr marL="623887" indent="-514350">
              <a:buFont typeface="+mj-lt"/>
              <a:buAutoNum type="alphaLcPeriod"/>
              <a:defRPr/>
            </a:pPr>
            <a:r>
              <a:rPr lang="id-ID" sz="3200" dirty="0">
                <a:latin typeface="Berlin Sans FB Demi" panose="020E0802020502020306" pitchFamily="34" charset="0"/>
              </a:rPr>
              <a:t>Penetapan manajemen pelaksanaan kebijakan</a:t>
            </a:r>
          </a:p>
          <a:p>
            <a:pPr marL="623887" indent="-514350">
              <a:buFont typeface="+mj-lt"/>
              <a:buAutoNum type="alphaLcPeriod"/>
              <a:defRPr/>
            </a:pPr>
            <a:r>
              <a:rPr lang="id-ID" sz="3200" dirty="0">
                <a:latin typeface="Berlin Sans FB Demi" panose="020E0802020502020306" pitchFamily="34" charset="0"/>
              </a:rPr>
              <a:t>Penetapan jadwal kegiatan </a:t>
            </a:r>
          </a:p>
          <a:p>
            <a:pPr marL="623887" indent="-514350">
              <a:buFont typeface="+mj-lt"/>
              <a:buAutoNum type="alphaLcPeriod"/>
              <a:defRPr/>
            </a:pPr>
            <a:r>
              <a:rPr lang="id-ID" sz="3200" dirty="0">
                <a:latin typeface="Berlin Sans FB Demi" panose="020E0802020502020306" pitchFamily="34" charset="0"/>
              </a:rPr>
              <a:t>Tahap aplikasi</a:t>
            </a:r>
          </a:p>
        </p:txBody>
      </p:sp>
      <p:sp>
        <p:nvSpPr>
          <p:cNvPr id="3" name="Title 2"/>
          <p:cNvSpPr>
            <a:spLocks noGrp="1"/>
          </p:cNvSpPr>
          <p:nvPr>
            <p:ph type="title"/>
          </p:nvPr>
        </p:nvSpPr>
        <p:spPr>
          <a:xfrm>
            <a:off x="609600" y="274638"/>
            <a:ext cx="10972800" cy="368300"/>
          </a:xfrm>
        </p:spPr>
        <p:txBody>
          <a:bodyPr>
            <a:normAutofit fontScale="90000"/>
          </a:bodyPr>
          <a:lstStyle/>
          <a:p>
            <a:pPr>
              <a:defRPr/>
            </a:pPr>
            <a:endParaRPr lang="id-ID" dirty="0"/>
          </a:p>
        </p:txBody>
      </p:sp>
    </p:spTree>
    <p:extLst>
      <p:ext uri="{BB962C8B-B14F-4D97-AF65-F5344CB8AC3E}">
        <p14:creationId xmlns:p14="http://schemas.microsoft.com/office/powerpoint/2010/main" val="3732711881"/>
      </p:ext>
    </p:extLst>
  </p:cSld>
  <p:clrMapOvr>
    <a:masterClrMapping/>
  </p:clrMapOvr>
  <p:transition>
    <p:wheel spokes="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id-ID" dirty="0">
                <a:latin typeface="Berlin Sans FB Demi" panose="020E0802020502020306" pitchFamily="34" charset="0"/>
              </a:rPr>
              <a:t>Pelaku kontrol pelaksanaan kebijakan</a:t>
            </a:r>
          </a:p>
          <a:p>
            <a:pPr indent="92075">
              <a:buFont typeface="Wingdings" pitchFamily="2" charset="2"/>
              <a:buChar char="§"/>
              <a:defRPr/>
            </a:pPr>
            <a:r>
              <a:rPr lang="id-ID" dirty="0">
                <a:latin typeface="Berlin Sans FB Demi" panose="020E0802020502020306" pitchFamily="34" charset="0"/>
              </a:rPr>
              <a:t>	Kontrol internal</a:t>
            </a:r>
          </a:p>
          <a:p>
            <a:pPr indent="617538">
              <a:buFont typeface="Wingdings" pitchFamily="2" charset="2"/>
              <a:buChar char="§"/>
              <a:defRPr/>
            </a:pPr>
            <a:r>
              <a:rPr lang="id-ID" dirty="0">
                <a:latin typeface="Berlin Sans FB Demi" panose="020E0802020502020306" pitchFamily="34" charset="0"/>
              </a:rPr>
              <a:t>Kontrol eksternal</a:t>
            </a:r>
          </a:p>
          <a:p>
            <a:pPr>
              <a:defRPr/>
            </a:pPr>
            <a:r>
              <a:rPr lang="id-ID" dirty="0">
                <a:latin typeface="Berlin Sans FB Demi" panose="020E0802020502020306" pitchFamily="34" charset="0"/>
              </a:rPr>
              <a:t>Standar prosedur operasi kontrol</a:t>
            </a:r>
          </a:p>
          <a:p>
            <a:pPr>
              <a:defRPr/>
            </a:pPr>
            <a:r>
              <a:rPr lang="id-ID" dirty="0">
                <a:latin typeface="Berlin Sans FB Demi" panose="020E0802020502020306" pitchFamily="34" charset="0"/>
              </a:rPr>
              <a:t>Kontrol sumber daya keuangan dan peralatan</a:t>
            </a:r>
          </a:p>
          <a:p>
            <a:pPr>
              <a:defRPr/>
            </a:pPr>
            <a:r>
              <a:rPr lang="id-ID" dirty="0">
                <a:latin typeface="Berlin Sans FB Demi" panose="020E0802020502020306" pitchFamily="34" charset="0"/>
              </a:rPr>
              <a:t>Jadwal pelaksanaan kontrol</a:t>
            </a:r>
          </a:p>
          <a:p>
            <a:pPr>
              <a:buFont typeface="Wingdings 3" pitchFamily="18" charset="2"/>
              <a:buNone/>
              <a:defRPr/>
            </a:pPr>
            <a:endParaRPr lang="id-ID" dirty="0"/>
          </a:p>
        </p:txBody>
      </p:sp>
      <p:sp>
        <p:nvSpPr>
          <p:cNvPr id="3" name="Title 2"/>
          <p:cNvSpPr>
            <a:spLocks noGrp="1"/>
          </p:cNvSpPr>
          <p:nvPr>
            <p:ph type="title"/>
          </p:nvPr>
        </p:nvSpPr>
        <p:spPr/>
        <p:txBody>
          <a:bodyPr>
            <a:normAutofit/>
          </a:bodyPr>
          <a:lstStyle/>
          <a:p>
            <a:pPr>
              <a:defRPr/>
            </a:pPr>
            <a:r>
              <a:rPr lang="id-ID" dirty="0">
                <a:latin typeface="Berlin Sans FB Demi" panose="020E0802020502020306" pitchFamily="34" charset="0"/>
              </a:rPr>
              <a:t>Kontrol Pelaksanaan Kebijakan Publik</a:t>
            </a:r>
          </a:p>
        </p:txBody>
      </p:sp>
    </p:spTree>
    <p:extLst>
      <p:ext uri="{BB962C8B-B14F-4D97-AF65-F5344CB8AC3E}">
        <p14:creationId xmlns:p14="http://schemas.microsoft.com/office/powerpoint/2010/main" val="1228860361"/>
      </p:ext>
    </p:extLst>
  </p:cSld>
  <p:clrMapOvr>
    <a:masterClrMapping/>
  </p:clrMapOvr>
  <p:transition>
    <p:wheel spokes="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0" y="1"/>
            <a:ext cx="12192000" cy="1571625"/>
          </a:xfrm>
          <a:solidFill>
            <a:srgbClr val="00B050"/>
          </a:solidFill>
        </p:spPr>
        <p:txBody>
          <a:bodyPr/>
          <a:lstStyle/>
          <a:p>
            <a:r>
              <a:rPr lang="id-ID" altLang="id-ID" dirty="0">
                <a:latin typeface="Berlin Sans FB Demi" panose="020E0802020502020306" pitchFamily="34" charset="0"/>
              </a:rPr>
              <a:t>Model Implementasi Kebijakan Publik (Edward III)</a:t>
            </a:r>
          </a:p>
        </p:txBody>
      </p:sp>
      <p:graphicFrame>
        <p:nvGraphicFramePr>
          <p:cNvPr id="3074" name="Object 34"/>
          <p:cNvGraphicFramePr>
            <a:graphicFrameLocks noChangeAspect="1"/>
          </p:cNvGraphicFramePr>
          <p:nvPr/>
        </p:nvGraphicFramePr>
        <p:xfrm>
          <a:off x="571500" y="1428750"/>
          <a:ext cx="10763251" cy="4572000"/>
        </p:xfrm>
        <a:graphic>
          <a:graphicData uri="http://schemas.openxmlformats.org/presentationml/2006/ole">
            <mc:AlternateContent xmlns:mc="http://schemas.openxmlformats.org/markup-compatibility/2006">
              <mc:Choice xmlns:v="urn:schemas-microsoft-com:vml" Requires="v">
                <p:oleObj name="Document" r:id="rId2" imgW="5730832" imgH="3000348" progId="Word.Document.12">
                  <p:embed/>
                </p:oleObj>
              </mc:Choice>
              <mc:Fallback>
                <p:oleObj name="Document" r:id="rId2" imgW="5730832" imgH="3000348" progId="Word.Document.12">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428750"/>
                        <a:ext cx="10763251"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22928676"/>
      </p:ext>
    </p:extLst>
  </p:cSld>
  <p:clrMapOvr>
    <a:masterClrMapping/>
  </p:clrMapOvr>
  <p:transition>
    <p:wheel spokes="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1"/>
          <p:cNvSpPr>
            <a:spLocks noGrp="1"/>
          </p:cNvSpPr>
          <p:nvPr>
            <p:ph idx="1"/>
          </p:nvPr>
        </p:nvSpPr>
        <p:spPr/>
        <p:txBody>
          <a:bodyPr/>
          <a:lstStyle/>
          <a:p>
            <a:pPr algn="just"/>
            <a:r>
              <a:rPr lang="id-ID" altLang="id-ID" dirty="0">
                <a:latin typeface="Berlin Sans FB Demi" panose="020E0802020502020306" pitchFamily="34" charset="0"/>
              </a:rPr>
              <a:t>Komunikasi diartikan sebagai proses penyampaian informasi dari komunikator (policy maker) kepada komunikan (policy implementors)</a:t>
            </a:r>
          </a:p>
          <a:p>
            <a:pPr algn="just"/>
            <a:r>
              <a:rPr lang="id-ID" altLang="id-ID" dirty="0">
                <a:latin typeface="Berlin Sans FB Demi" panose="020E0802020502020306" pitchFamily="34" charset="0"/>
              </a:rPr>
              <a:t>Komunikasi kebijakan memiliki beberapa macam dimensi antara lain dimensi transformasi (transmission), kejelasan (clarity), dan konsistensi (consistency).</a:t>
            </a:r>
          </a:p>
        </p:txBody>
      </p:sp>
      <p:sp>
        <p:nvSpPr>
          <p:cNvPr id="104451" name="Title 2"/>
          <p:cNvSpPr>
            <a:spLocks noGrp="1"/>
          </p:cNvSpPr>
          <p:nvPr>
            <p:ph type="title"/>
          </p:nvPr>
        </p:nvSpPr>
        <p:spPr/>
        <p:txBody>
          <a:bodyPr/>
          <a:lstStyle/>
          <a:p>
            <a:r>
              <a:rPr lang="id-ID" altLang="id-ID" dirty="0">
                <a:latin typeface="Berlin Sans FB Demi" panose="020E0802020502020306" pitchFamily="34" charset="0"/>
              </a:rPr>
              <a:t>Faktor komunikasi</a:t>
            </a:r>
          </a:p>
        </p:txBody>
      </p:sp>
    </p:spTree>
    <p:extLst>
      <p:ext uri="{BB962C8B-B14F-4D97-AF65-F5344CB8AC3E}">
        <p14:creationId xmlns:p14="http://schemas.microsoft.com/office/powerpoint/2010/main" val="2375002642"/>
      </p:ext>
    </p:extLst>
  </p:cSld>
  <p:clrMapOvr>
    <a:masterClrMapping/>
  </p:clrMapOvr>
  <p:transition>
    <p:wheel spokes="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1"/>
          <p:cNvSpPr>
            <a:spLocks noGrp="1"/>
          </p:cNvSpPr>
          <p:nvPr>
            <p:ph idx="1"/>
          </p:nvPr>
        </p:nvSpPr>
        <p:spPr/>
        <p:txBody>
          <a:bodyPr/>
          <a:lstStyle/>
          <a:p>
            <a:r>
              <a:rPr lang="id-ID" altLang="id-ID" dirty="0">
                <a:latin typeface="Berlin Sans FB Demi" panose="020E0802020502020306" pitchFamily="34" charset="0"/>
              </a:rPr>
              <a:t>Sumber Daya Manusia</a:t>
            </a:r>
          </a:p>
          <a:p>
            <a:r>
              <a:rPr lang="id-ID" altLang="id-ID" dirty="0">
                <a:latin typeface="Berlin Sans FB Demi" panose="020E0802020502020306" pitchFamily="34" charset="0"/>
              </a:rPr>
              <a:t>Sumber Daya Anggaran</a:t>
            </a:r>
          </a:p>
          <a:p>
            <a:r>
              <a:rPr lang="id-ID" altLang="id-ID" dirty="0">
                <a:latin typeface="Berlin Sans FB Demi" panose="020E0802020502020306" pitchFamily="34" charset="0"/>
              </a:rPr>
              <a:t>Sumber Daya peralatan</a:t>
            </a:r>
          </a:p>
          <a:p>
            <a:r>
              <a:rPr lang="id-ID" altLang="id-ID" dirty="0">
                <a:latin typeface="Berlin Sans FB Demi" panose="020E0802020502020306" pitchFamily="34" charset="0"/>
              </a:rPr>
              <a:t>Sumber Daya Informasi dan Kewenangan</a:t>
            </a:r>
          </a:p>
        </p:txBody>
      </p:sp>
      <p:sp>
        <p:nvSpPr>
          <p:cNvPr id="105475" name="Title 2"/>
          <p:cNvSpPr>
            <a:spLocks noGrp="1"/>
          </p:cNvSpPr>
          <p:nvPr>
            <p:ph type="title"/>
          </p:nvPr>
        </p:nvSpPr>
        <p:spPr/>
        <p:txBody>
          <a:bodyPr/>
          <a:lstStyle/>
          <a:p>
            <a:r>
              <a:rPr lang="id-ID" altLang="id-ID" dirty="0">
                <a:latin typeface="Berlin Sans FB Demi" panose="020E0802020502020306" pitchFamily="34" charset="0"/>
              </a:rPr>
              <a:t>Sumber Daya</a:t>
            </a:r>
          </a:p>
        </p:txBody>
      </p:sp>
    </p:spTree>
    <p:extLst>
      <p:ext uri="{BB962C8B-B14F-4D97-AF65-F5344CB8AC3E}">
        <p14:creationId xmlns:p14="http://schemas.microsoft.com/office/powerpoint/2010/main" val="993878557"/>
      </p:ext>
    </p:extLst>
  </p:cSld>
  <p:clrMapOvr>
    <a:masterClrMapping/>
  </p:clrMapOvr>
  <p:transition>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1"/>
          <p:cNvSpPr>
            <a:spLocks noGrp="1"/>
          </p:cNvSpPr>
          <p:nvPr>
            <p:ph idx="1"/>
          </p:nvPr>
        </p:nvSpPr>
        <p:spPr/>
        <p:txBody>
          <a:bodyPr/>
          <a:lstStyle/>
          <a:p>
            <a:pPr algn="just"/>
            <a:r>
              <a:rPr lang="id-ID" altLang="id-ID" dirty="0">
                <a:latin typeface="Berlin Sans FB Demi" panose="020E0802020502020306" pitchFamily="34" charset="0"/>
              </a:rPr>
              <a:t>Disposisi merupakan kemauan, keinginan, dan kecenderungan para pelaku kebijakan untuk melaksanakan kebijakan secara sungguh-sungguh sehingga apa yang menjadi tujuan kebijakan dapat diwujudkan. </a:t>
            </a:r>
          </a:p>
          <a:p>
            <a:pPr algn="just">
              <a:buFont typeface="Wingdings 3" pitchFamily="18" charset="2"/>
              <a:buNone/>
            </a:pPr>
            <a:endParaRPr lang="id-ID" altLang="id-ID" dirty="0"/>
          </a:p>
        </p:txBody>
      </p:sp>
      <p:sp>
        <p:nvSpPr>
          <p:cNvPr id="106499" name="Title 2"/>
          <p:cNvSpPr>
            <a:spLocks noGrp="1"/>
          </p:cNvSpPr>
          <p:nvPr>
            <p:ph type="title"/>
          </p:nvPr>
        </p:nvSpPr>
        <p:spPr/>
        <p:txBody>
          <a:bodyPr/>
          <a:lstStyle/>
          <a:p>
            <a:r>
              <a:rPr lang="id-ID" altLang="id-ID" dirty="0">
                <a:latin typeface="Berlin Sans FB Demi" panose="020E0802020502020306" pitchFamily="34" charset="0"/>
              </a:rPr>
              <a:t>Disposisi</a:t>
            </a:r>
          </a:p>
        </p:txBody>
      </p:sp>
    </p:spTree>
    <p:extLst>
      <p:ext uri="{BB962C8B-B14F-4D97-AF65-F5344CB8AC3E}">
        <p14:creationId xmlns:p14="http://schemas.microsoft.com/office/powerpoint/2010/main" val="2726615867"/>
      </p:ext>
    </p:extLst>
  </p:cSld>
  <p:clrMapOvr>
    <a:masterClrMapping/>
  </p:clrMapOvr>
  <p:transition>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1"/>
          <p:cNvSpPr>
            <a:spLocks noGrp="1"/>
          </p:cNvSpPr>
          <p:nvPr>
            <p:ph idx="1"/>
          </p:nvPr>
        </p:nvSpPr>
        <p:spPr/>
        <p:txBody>
          <a:bodyPr/>
          <a:lstStyle/>
          <a:p>
            <a:pPr algn="just"/>
            <a:r>
              <a:rPr lang="id-ID" altLang="id-ID" dirty="0">
                <a:latin typeface="Berlin Sans FB Demi" panose="020E0802020502020306" pitchFamily="34" charset="0"/>
              </a:rPr>
              <a:t>Struktur birokrasi ini mencakup aspek-aspek seperti struktur organisasi, pembagian kewenangan, hubungan antar unit-unit organisasi yang ada dalam organisasi yang besangkutan, dan hubungan organisasi dengan organisasi luar dsb.</a:t>
            </a:r>
          </a:p>
          <a:p>
            <a:pPr algn="just"/>
            <a:r>
              <a:rPr lang="id-ID" altLang="id-ID" dirty="0">
                <a:latin typeface="Berlin Sans FB Demi" panose="020E0802020502020306" pitchFamily="34" charset="0"/>
              </a:rPr>
              <a:t>Struktur birokrasi mencakup dimensi fragmentasi, dan SOP</a:t>
            </a:r>
          </a:p>
        </p:txBody>
      </p:sp>
      <p:sp>
        <p:nvSpPr>
          <p:cNvPr id="107523" name="Title 2"/>
          <p:cNvSpPr>
            <a:spLocks noGrp="1"/>
          </p:cNvSpPr>
          <p:nvPr>
            <p:ph type="title"/>
          </p:nvPr>
        </p:nvSpPr>
        <p:spPr>
          <a:xfrm>
            <a:off x="1098997" y="176816"/>
            <a:ext cx="10972800" cy="1143000"/>
          </a:xfrm>
        </p:spPr>
        <p:txBody>
          <a:bodyPr/>
          <a:lstStyle/>
          <a:p>
            <a:r>
              <a:rPr lang="id-ID" altLang="id-ID" dirty="0">
                <a:latin typeface="Berlin Sans FB Demi" panose="020E0802020502020306" pitchFamily="34" charset="0"/>
              </a:rPr>
              <a:t>Struktur Birokrasi</a:t>
            </a:r>
          </a:p>
        </p:txBody>
      </p:sp>
    </p:spTree>
    <p:extLst>
      <p:ext uri="{BB962C8B-B14F-4D97-AF65-F5344CB8AC3E}">
        <p14:creationId xmlns:p14="http://schemas.microsoft.com/office/powerpoint/2010/main" val="344506179"/>
      </p:ext>
    </p:extLst>
  </p:cSld>
  <p:clrMapOvr>
    <a:masterClrMapping/>
  </p:clrMapOvr>
  <p:transition>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p:spPr>
        <p:txBody>
          <a:bodyPr/>
          <a:lstStyle/>
          <a:p>
            <a:pPr eaLnBrk="1" fontAlgn="auto" hangingPunct="1">
              <a:spcAft>
                <a:spcPts val="0"/>
              </a:spcAft>
              <a:defRPr/>
            </a:pPr>
            <a:endParaRPr lang="id-ID" dirty="0"/>
          </a:p>
        </p:txBody>
      </p:sp>
      <p:sp>
        <p:nvSpPr>
          <p:cNvPr id="108547" name="Subtitle 2"/>
          <p:cNvSpPr>
            <a:spLocks noGrp="1"/>
          </p:cNvSpPr>
          <p:nvPr>
            <p:ph type="subTitle" idx="4294967295"/>
          </p:nvPr>
        </p:nvSpPr>
        <p:spPr>
          <a:xfrm>
            <a:off x="193183" y="3540126"/>
            <a:ext cx="11099235" cy="1101725"/>
          </a:xfrm>
          <a:prstGeom prst="rect">
            <a:avLst/>
          </a:prstGeom>
        </p:spPr>
        <p:txBody>
          <a:bodyPr/>
          <a:lstStyle/>
          <a:p>
            <a:pPr marL="0" marR="0" indent="0" algn="ctr" eaLnBrk="1" hangingPunct="1">
              <a:buNone/>
            </a:pPr>
            <a:r>
              <a:rPr lang="id-ID" altLang="id-ID" dirty="0">
                <a:latin typeface="Berlin Sans FB Demi" panose="020E0802020502020306" pitchFamily="34" charset="0"/>
              </a:rPr>
              <a:t>ANALISIS PROSES EVALUASI KEBIJAKAN PUBLIK</a:t>
            </a:r>
          </a:p>
        </p:txBody>
      </p:sp>
    </p:spTree>
    <p:extLst>
      <p:ext uri="{BB962C8B-B14F-4D97-AF65-F5344CB8AC3E}">
        <p14:creationId xmlns:p14="http://schemas.microsoft.com/office/powerpoint/2010/main" val="523236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1"/>
          </p:nvPr>
        </p:nvSpPr>
        <p:spPr/>
        <p:txBody>
          <a:bodyPr/>
          <a:lstStyle/>
          <a:p>
            <a:r>
              <a:rPr lang="id-ID" altLang="id-ID" dirty="0">
                <a:latin typeface="Berlin Sans FB Demi" panose="020E0802020502020306" pitchFamily="34" charset="0"/>
              </a:rPr>
              <a:t>Penilaian dan prediksi kebijakan adalah tahap analisis kebijakan berusaha untuk menilai beberapa alternatif kebijakan dan mengambil satu atau beberapa kebijakan yang diprediksi merupakan pilihan terbaik untuk menyelesaikan masalah publik tertentu, menentukan prioritas program yang direkomendasikan kepada pemerintah untuk dilakukan.</a:t>
            </a:r>
          </a:p>
        </p:txBody>
      </p:sp>
      <p:sp>
        <p:nvSpPr>
          <p:cNvPr id="84995" name="Title 1"/>
          <p:cNvSpPr>
            <a:spLocks noGrp="1"/>
          </p:cNvSpPr>
          <p:nvPr>
            <p:ph type="title"/>
          </p:nvPr>
        </p:nvSpPr>
        <p:spPr>
          <a:xfrm>
            <a:off x="583843" y="176817"/>
            <a:ext cx="10972800" cy="1143000"/>
          </a:xfrm>
        </p:spPr>
        <p:txBody>
          <a:bodyPr/>
          <a:lstStyle/>
          <a:p>
            <a:r>
              <a:rPr lang="id-ID" altLang="id-ID" dirty="0">
                <a:latin typeface="Berlin Sans FB Demi" panose="020E0802020502020306" pitchFamily="34" charset="0"/>
              </a:rPr>
              <a:t>Definisi</a:t>
            </a:r>
          </a:p>
        </p:txBody>
      </p:sp>
    </p:spTree>
    <p:extLst>
      <p:ext uri="{BB962C8B-B14F-4D97-AF65-F5344CB8AC3E}">
        <p14:creationId xmlns:p14="http://schemas.microsoft.com/office/powerpoint/2010/main" val="2788894489"/>
      </p:ext>
    </p:extLst>
  </p:cSld>
  <p:clrMapOvr>
    <a:masterClrMapping/>
  </p:clrMapOvr>
  <p:transition>
    <p:wheel spokes="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20675"/>
            <a:ext cx="11148811" cy="1143000"/>
          </a:xfrm>
        </p:spPr>
        <p:txBody>
          <a:bodyPr>
            <a:normAutofit/>
          </a:bodyPr>
          <a:lstStyle/>
          <a:p>
            <a:pPr algn="r" eaLnBrk="1" fontAlgn="auto" hangingPunct="1">
              <a:spcAft>
                <a:spcPts val="0"/>
              </a:spcAft>
              <a:defRPr/>
            </a:pPr>
            <a:r>
              <a:rPr lang="id-ID" dirty="0">
                <a:latin typeface="Berlin Sans FB Demi" panose="020E0802020502020306" pitchFamily="34" charset="0"/>
              </a:rPr>
              <a:t>Konsep Evaluasi Kebijakan Publik</a:t>
            </a:r>
          </a:p>
        </p:txBody>
      </p:sp>
      <p:sp>
        <p:nvSpPr>
          <p:cNvPr id="109571" name="Content Placeholder 2"/>
          <p:cNvSpPr>
            <a:spLocks noGrp="1"/>
          </p:cNvSpPr>
          <p:nvPr>
            <p:ph idx="1"/>
          </p:nvPr>
        </p:nvSpPr>
        <p:spPr/>
        <p:txBody>
          <a:bodyPr/>
          <a:lstStyle/>
          <a:p>
            <a:pPr eaLnBrk="1" hangingPunct="1"/>
            <a:r>
              <a:rPr lang="id-ID" altLang="id-ID" sz="3200" dirty="0">
                <a:latin typeface="Berlin Sans FB Demi" panose="020E0802020502020306" pitchFamily="34" charset="0"/>
              </a:rPr>
              <a:t>Evaluasi kebijakan merupakan kegiatan untuk menilai atau melihat keberhasilan atau kegagalan pelaksanaan suatu kebijakan publik.</a:t>
            </a:r>
          </a:p>
          <a:p>
            <a:pPr eaLnBrk="1" hangingPunct="1"/>
            <a:r>
              <a:rPr lang="id-ID" altLang="id-ID" sz="3200" dirty="0">
                <a:latin typeface="Berlin Sans FB Demi" panose="020E0802020502020306" pitchFamily="34" charset="0"/>
              </a:rPr>
              <a:t>Oleh karena itu, evaluasi merupakan kegiatan pemberian nilai atas sesuatu “fenomena” di dalamnya terkandung pertimbangan nilai (</a:t>
            </a:r>
            <a:r>
              <a:rPr lang="id-ID" altLang="id-ID" sz="3200" i="1" dirty="0">
                <a:latin typeface="Berlin Sans FB Demi" panose="020E0802020502020306" pitchFamily="34" charset="0"/>
              </a:rPr>
              <a:t>value judgement) </a:t>
            </a:r>
            <a:r>
              <a:rPr lang="id-ID" altLang="id-ID" sz="3200" dirty="0">
                <a:latin typeface="Berlin Sans FB Demi" panose="020E0802020502020306" pitchFamily="34" charset="0"/>
              </a:rPr>
              <a:t>tertentu.</a:t>
            </a:r>
          </a:p>
        </p:txBody>
      </p:sp>
    </p:spTree>
    <p:extLst>
      <p:ext uri="{BB962C8B-B14F-4D97-AF65-F5344CB8AC3E}">
        <p14:creationId xmlns:p14="http://schemas.microsoft.com/office/powerpoint/2010/main" val="1347840623"/>
      </p:ext>
    </p:extLst>
  </p:cSld>
  <p:clrMapOvr>
    <a:masterClrMapping/>
  </p:clrMapOvr>
  <p:transition>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609600" y="320675"/>
            <a:ext cx="9652000" cy="1143000"/>
          </a:xfrm>
        </p:spPr>
        <p:txBody>
          <a:bodyPr/>
          <a:lstStyle/>
          <a:p>
            <a:pPr algn="r" eaLnBrk="1" hangingPunct="1"/>
            <a:r>
              <a:rPr lang="id-ID" altLang="id-ID" dirty="0">
                <a:latin typeface="Berlin Sans FB Demi" panose="020E0802020502020306" pitchFamily="34" charset="0"/>
              </a:rPr>
              <a:t>Tipe Evaluasi Kebijakan</a:t>
            </a:r>
          </a:p>
        </p:txBody>
      </p:sp>
      <p:sp>
        <p:nvSpPr>
          <p:cNvPr id="110595" name="Content Placeholder 2"/>
          <p:cNvSpPr>
            <a:spLocks noGrp="1"/>
          </p:cNvSpPr>
          <p:nvPr>
            <p:ph idx="1"/>
          </p:nvPr>
        </p:nvSpPr>
        <p:spPr/>
        <p:txBody>
          <a:bodyPr/>
          <a:lstStyle/>
          <a:p>
            <a:pPr eaLnBrk="1" hangingPunct="1"/>
            <a:r>
              <a:rPr lang="id-ID" altLang="id-ID" sz="3200" dirty="0">
                <a:latin typeface="Berlin Sans FB Demi" panose="020E0802020502020306" pitchFamily="34" charset="0"/>
              </a:rPr>
              <a:t>Tipe evaluasi hasil (</a:t>
            </a:r>
            <a:r>
              <a:rPr lang="id-ID" altLang="id-ID" sz="3200" i="1" dirty="0">
                <a:latin typeface="Berlin Sans FB Demi" panose="020E0802020502020306" pitchFamily="34" charset="0"/>
              </a:rPr>
              <a:t>outcomes of public policy implementation)</a:t>
            </a:r>
            <a:r>
              <a:rPr lang="id-ID" altLang="id-ID" sz="3200" dirty="0">
                <a:latin typeface="Berlin Sans FB Demi" panose="020E0802020502020306" pitchFamily="34" charset="0"/>
              </a:rPr>
              <a:t>, merupakan riset yang mendasarkan diri pada tujuan kebijakan.</a:t>
            </a:r>
          </a:p>
          <a:p>
            <a:pPr eaLnBrk="1" hangingPunct="1"/>
            <a:r>
              <a:rPr lang="id-ID" altLang="id-ID" sz="3200" dirty="0">
                <a:latin typeface="Berlin Sans FB Demi" panose="020E0802020502020306" pitchFamily="34" charset="0"/>
              </a:rPr>
              <a:t>Tipe evaluasi proses (</a:t>
            </a:r>
            <a:r>
              <a:rPr lang="id-ID" altLang="id-ID" sz="3200" i="1" dirty="0">
                <a:latin typeface="Berlin Sans FB Demi" panose="020E0802020502020306" pitchFamily="34" charset="0"/>
              </a:rPr>
              <a:t>process of public policy implementation)</a:t>
            </a:r>
            <a:r>
              <a:rPr lang="id-ID" altLang="id-ID" sz="3200" dirty="0">
                <a:latin typeface="Berlin Sans FB Demi" panose="020E0802020502020306" pitchFamily="34" charset="0"/>
              </a:rPr>
              <a:t>, yaitu riset evaluasi yang mendasarkan diri pada petunjuk pelaksanaan (juklak) dan petunjuk teknis (juknis)</a:t>
            </a:r>
          </a:p>
        </p:txBody>
      </p:sp>
    </p:spTree>
    <p:extLst>
      <p:ext uri="{BB962C8B-B14F-4D97-AF65-F5344CB8AC3E}">
        <p14:creationId xmlns:p14="http://schemas.microsoft.com/office/powerpoint/2010/main" val="170529705"/>
      </p:ext>
    </p:extLst>
  </p:cSld>
  <p:clrMapOvr>
    <a:masterClrMapping/>
  </p:clrMapOvr>
  <p:transition>
    <p:wheel spokes="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609600" y="320675"/>
            <a:ext cx="9652000" cy="1143000"/>
          </a:xfrm>
        </p:spPr>
        <p:txBody>
          <a:bodyPr/>
          <a:lstStyle/>
          <a:p>
            <a:pPr eaLnBrk="1" hangingPunct="1"/>
            <a:r>
              <a:rPr lang="id-ID" altLang="id-ID"/>
              <a:t>Weiss (1972)</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id-ID" i="1" dirty="0">
                <a:latin typeface="Berlin Sans FB Demi" panose="020E0802020502020306" pitchFamily="34" charset="0"/>
              </a:rPr>
              <a:t>The p</a:t>
            </a:r>
            <a:r>
              <a:rPr lang="en-US" i="1" dirty="0">
                <a:latin typeface="Berlin Sans FB Demi" panose="020E0802020502020306" pitchFamily="34" charset="0"/>
              </a:rPr>
              <a:t>u</a:t>
            </a:r>
            <a:r>
              <a:rPr lang="id-ID" i="1" dirty="0">
                <a:latin typeface="Berlin Sans FB Demi" panose="020E0802020502020306" pitchFamily="34" charset="0"/>
              </a:rPr>
              <a:t>rpose of evaluation research is to measure the effects of a program againts the goals it set out to accomplish as a means of contributing to subsequent decision making about the program and improving future programming.</a:t>
            </a:r>
          </a:p>
          <a:p>
            <a:pPr marL="274320" indent="-274320" eaLnBrk="1" fontAlgn="auto" hangingPunct="1">
              <a:spcAft>
                <a:spcPts val="0"/>
              </a:spcAft>
              <a:buFont typeface="Wingdings 2"/>
              <a:buChar char=""/>
              <a:defRPr/>
            </a:pPr>
            <a:r>
              <a:rPr lang="id-ID" dirty="0">
                <a:latin typeface="Berlin Sans FB Demi" panose="020E0802020502020306" pitchFamily="34" charset="0"/>
              </a:rPr>
              <a:t>Riset evaluasi bertujuan untuk mengukur dampak dari suatu program yang mengarah pada pencapaian dari serangkaian tujuan yang telah ditetapkan dan sebagai sarana untuk memberikan kontribusi (rekomendasi) dalam membuat keputusan dan perbaikan program pada masa mendatang.</a:t>
            </a:r>
          </a:p>
        </p:txBody>
      </p:sp>
    </p:spTree>
    <p:extLst>
      <p:ext uri="{BB962C8B-B14F-4D97-AF65-F5344CB8AC3E}">
        <p14:creationId xmlns:p14="http://schemas.microsoft.com/office/powerpoint/2010/main" val="1711316990"/>
      </p:ext>
    </p:extLst>
  </p:cSld>
  <p:clrMapOvr>
    <a:masterClrMapping/>
  </p:clrMapOvr>
  <p:transition>
    <p:wheel spokes="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248" y="397948"/>
            <a:ext cx="9652000" cy="1143000"/>
          </a:xfrm>
        </p:spPr>
        <p:txBody>
          <a:bodyPr>
            <a:normAutofit/>
          </a:bodyPr>
          <a:lstStyle/>
          <a:p>
            <a:pPr eaLnBrk="1" fontAlgn="auto" hangingPunct="1">
              <a:spcAft>
                <a:spcPts val="0"/>
              </a:spcAft>
              <a:defRPr/>
            </a:pPr>
            <a:r>
              <a:rPr lang="id-ID" dirty="0">
                <a:latin typeface="Berlin Sans FB Demi" panose="020E0802020502020306" pitchFamily="34" charset="0"/>
              </a:rPr>
              <a:t>Unsur Evaluasi Kebijakan Publik</a:t>
            </a:r>
          </a:p>
        </p:txBody>
      </p:sp>
      <p:sp>
        <p:nvSpPr>
          <p:cNvPr id="3" name="Content Placeholder 2"/>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id-ID" dirty="0">
                <a:latin typeface="Berlin Sans FB Demi" panose="020E0802020502020306" pitchFamily="34" charset="0"/>
              </a:rPr>
              <a:t>Untuk mengukur dampak (to measure effects) dengan bertumpu pada metodologi riset yang digunakan.</a:t>
            </a:r>
          </a:p>
          <a:p>
            <a:pPr marL="274320" indent="-274320" eaLnBrk="1" fontAlgn="auto" hangingPunct="1">
              <a:spcAft>
                <a:spcPts val="0"/>
              </a:spcAft>
              <a:buFont typeface="Wingdings 2"/>
              <a:buChar char=""/>
              <a:defRPr/>
            </a:pPr>
            <a:r>
              <a:rPr lang="id-ID" dirty="0">
                <a:latin typeface="Berlin Sans FB Demi" panose="020E0802020502020306" pitchFamily="34" charset="0"/>
              </a:rPr>
              <a:t>Dampak (effects) tadi menekankan pada suatu hasil (outcomes) dari efisiensi, kejujuran, moral yang melekat pada aturan-aturan atau standar.</a:t>
            </a:r>
          </a:p>
          <a:p>
            <a:pPr marL="274320" indent="-274320" eaLnBrk="1" fontAlgn="auto" hangingPunct="1">
              <a:spcAft>
                <a:spcPts val="0"/>
              </a:spcAft>
              <a:buFont typeface="Wingdings 2"/>
              <a:buChar char=""/>
              <a:defRPr/>
            </a:pPr>
            <a:r>
              <a:rPr lang="id-ID" dirty="0">
                <a:latin typeface="Berlin Sans FB Demi" panose="020E0802020502020306" pitchFamily="34" charset="0"/>
              </a:rPr>
              <a:t>Perbandingan antara dampak (effects) dengan tujuan (goals) menekankan pada penggunaan kriteria yang jelas dalam menilai bagaimana suatu kebijakan telah dilaksanakan dengan baik.</a:t>
            </a:r>
          </a:p>
          <a:p>
            <a:pPr marL="274320" indent="-274320" eaLnBrk="1" fontAlgn="auto" hangingPunct="1">
              <a:spcAft>
                <a:spcPts val="0"/>
              </a:spcAft>
              <a:buFont typeface="Wingdings 2"/>
              <a:buChar char=""/>
              <a:defRPr/>
            </a:pPr>
            <a:r>
              <a:rPr lang="id-ID" dirty="0">
                <a:latin typeface="Berlin Sans FB Demi" panose="020E0802020502020306" pitchFamily="34" charset="0"/>
              </a:rPr>
              <a:t>Memberikan kontribusi pada pembuatan keputusan selanjutnya dan perbaikan kebijakan pada masa mendatang sebagai tujuan sosial dari evaluasi.</a:t>
            </a:r>
          </a:p>
        </p:txBody>
      </p:sp>
    </p:spTree>
    <p:extLst>
      <p:ext uri="{BB962C8B-B14F-4D97-AF65-F5344CB8AC3E}">
        <p14:creationId xmlns:p14="http://schemas.microsoft.com/office/powerpoint/2010/main" val="2391312968"/>
      </p:ext>
    </p:extLst>
  </p:cSld>
  <p:clrMapOvr>
    <a:masterClrMapping/>
  </p:clrMapOvr>
  <p:transition>
    <p:wheel spokes="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675"/>
            <a:ext cx="11303358" cy="1143000"/>
          </a:xfrm>
        </p:spPr>
        <p:txBody>
          <a:bodyPr>
            <a:normAutofit/>
          </a:bodyPr>
          <a:lstStyle/>
          <a:p>
            <a:pPr algn="r" eaLnBrk="1" fontAlgn="auto" hangingPunct="1">
              <a:spcAft>
                <a:spcPts val="0"/>
              </a:spcAft>
              <a:defRPr/>
            </a:pPr>
            <a:r>
              <a:rPr lang="id-ID" dirty="0">
                <a:latin typeface="Berlin Sans FB Demi" panose="020E0802020502020306" pitchFamily="34" charset="0"/>
              </a:rPr>
              <a:t>Tujuan riset evaluasi kebijakan publik</a:t>
            </a:r>
          </a:p>
        </p:txBody>
      </p:sp>
      <p:sp>
        <p:nvSpPr>
          <p:cNvPr id="113667" name="Content Placeholder 2"/>
          <p:cNvSpPr>
            <a:spLocks noGrp="1"/>
          </p:cNvSpPr>
          <p:nvPr>
            <p:ph idx="1"/>
          </p:nvPr>
        </p:nvSpPr>
        <p:spPr/>
        <p:txBody>
          <a:bodyPr/>
          <a:lstStyle/>
          <a:p>
            <a:pPr eaLnBrk="1" hangingPunct="1"/>
            <a:r>
              <a:rPr lang="id-ID" altLang="id-ID" sz="3000" dirty="0">
                <a:latin typeface="Berlin Sans FB Demi" panose="020E0802020502020306" pitchFamily="34" charset="0"/>
              </a:rPr>
              <a:t>Tujuan utama</a:t>
            </a:r>
          </a:p>
          <a:p>
            <a:pPr eaLnBrk="1" hangingPunct="1">
              <a:buFont typeface="Wingdings 2" pitchFamily="18" charset="2"/>
              <a:buNone/>
            </a:pPr>
            <a:r>
              <a:rPr lang="id-ID" altLang="id-ID" sz="3000" dirty="0">
                <a:latin typeface="Berlin Sans FB Demi" panose="020E0802020502020306" pitchFamily="34" charset="0"/>
              </a:rPr>
              <a:t>	untuk mengetahui sejauhmana keberhasilan suatu kebijakan program </a:t>
            </a:r>
          </a:p>
          <a:p>
            <a:pPr eaLnBrk="1" hangingPunct="1"/>
            <a:r>
              <a:rPr lang="id-ID" altLang="id-ID" sz="3000" dirty="0">
                <a:latin typeface="Berlin Sans FB Demi" panose="020E0802020502020306" pitchFamily="34" charset="0"/>
              </a:rPr>
              <a:t>Tujuan sosial</a:t>
            </a:r>
          </a:p>
          <a:p>
            <a:pPr eaLnBrk="1" hangingPunct="1">
              <a:buFont typeface="Wingdings 2" pitchFamily="18" charset="2"/>
              <a:buNone/>
            </a:pPr>
            <a:r>
              <a:rPr lang="id-ID" altLang="id-ID" sz="3000" dirty="0">
                <a:latin typeface="Berlin Sans FB Demi" panose="020E0802020502020306" pitchFamily="34" charset="0"/>
              </a:rPr>
              <a:t>	untuk memberikaan kontribusi (rekomendasi) pada pembuatan keputusan selanjutnya dan perbaikan kebijakan program pada masa mendatang.</a:t>
            </a:r>
          </a:p>
        </p:txBody>
      </p:sp>
    </p:spTree>
    <p:extLst>
      <p:ext uri="{BB962C8B-B14F-4D97-AF65-F5344CB8AC3E}">
        <p14:creationId xmlns:p14="http://schemas.microsoft.com/office/powerpoint/2010/main" val="2295410565"/>
      </p:ext>
    </p:extLst>
  </p:cSld>
  <p:clrMapOvr>
    <a:masterClrMapping/>
  </p:clrMapOvr>
  <p:transition>
    <p:wheel spokes="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675"/>
            <a:ext cx="11135932" cy="1143000"/>
          </a:xfrm>
        </p:spPr>
        <p:txBody>
          <a:bodyPr>
            <a:normAutofit fontScale="90000"/>
          </a:bodyPr>
          <a:lstStyle/>
          <a:p>
            <a:pPr algn="r" eaLnBrk="1" fontAlgn="auto" hangingPunct="1">
              <a:spcAft>
                <a:spcPts val="0"/>
              </a:spcAft>
              <a:defRPr/>
            </a:pPr>
            <a:r>
              <a:rPr lang="id-ID" dirty="0">
                <a:latin typeface="Berlin Sans FB Demi" panose="020E0802020502020306" pitchFamily="34" charset="0"/>
              </a:rPr>
              <a:t>Keputusan tentang masa depan kebijakan (Weiss, 1972)</a:t>
            </a:r>
          </a:p>
        </p:txBody>
      </p:sp>
      <p:sp>
        <p:nvSpPr>
          <p:cNvPr id="114691" name="Content Placeholder 2"/>
          <p:cNvSpPr>
            <a:spLocks noGrp="1"/>
          </p:cNvSpPr>
          <p:nvPr>
            <p:ph idx="1"/>
          </p:nvPr>
        </p:nvSpPr>
        <p:spPr/>
        <p:txBody>
          <a:bodyPr/>
          <a:lstStyle/>
          <a:p>
            <a:pPr eaLnBrk="1" hangingPunct="1"/>
            <a:r>
              <a:rPr lang="id-ID" altLang="id-ID" i="1" dirty="0">
                <a:latin typeface="Berlin Sans FB Demi" panose="020E0802020502020306" pitchFamily="34" charset="0"/>
              </a:rPr>
              <a:t>To continue or discontinue the program.</a:t>
            </a:r>
          </a:p>
          <a:p>
            <a:pPr eaLnBrk="1" hangingPunct="1"/>
            <a:r>
              <a:rPr lang="id-ID" altLang="id-ID" i="1" dirty="0">
                <a:latin typeface="Berlin Sans FB Demi" panose="020E0802020502020306" pitchFamily="34" charset="0"/>
              </a:rPr>
              <a:t>To improve its practices and procedures.</a:t>
            </a:r>
          </a:p>
          <a:p>
            <a:pPr eaLnBrk="1" hangingPunct="1"/>
            <a:r>
              <a:rPr lang="id-ID" altLang="id-ID" i="1" dirty="0">
                <a:latin typeface="Berlin Sans FB Demi" panose="020E0802020502020306" pitchFamily="34" charset="0"/>
              </a:rPr>
              <a:t>To add or drop specific program strategies and techniques.</a:t>
            </a:r>
          </a:p>
          <a:p>
            <a:pPr eaLnBrk="1" hangingPunct="1"/>
            <a:r>
              <a:rPr lang="id-ID" altLang="id-ID" i="1" dirty="0">
                <a:latin typeface="Berlin Sans FB Demi" panose="020E0802020502020306" pitchFamily="34" charset="0"/>
              </a:rPr>
              <a:t>To institute similar programs elsewhere.</a:t>
            </a:r>
          </a:p>
          <a:p>
            <a:pPr eaLnBrk="1" hangingPunct="1"/>
            <a:r>
              <a:rPr lang="id-ID" altLang="id-ID" i="1" dirty="0">
                <a:latin typeface="Berlin Sans FB Demi" panose="020E0802020502020306" pitchFamily="34" charset="0"/>
              </a:rPr>
              <a:t>To allocate resource among competing programs.</a:t>
            </a:r>
          </a:p>
          <a:p>
            <a:pPr eaLnBrk="1" hangingPunct="1"/>
            <a:r>
              <a:rPr lang="id-ID" altLang="id-ID" i="1" dirty="0">
                <a:latin typeface="Berlin Sans FB Demi" panose="020E0802020502020306" pitchFamily="34" charset="0"/>
              </a:rPr>
              <a:t>To accept or reject a program approach or theory.</a:t>
            </a:r>
          </a:p>
        </p:txBody>
      </p:sp>
    </p:spTree>
    <p:extLst>
      <p:ext uri="{BB962C8B-B14F-4D97-AF65-F5344CB8AC3E}">
        <p14:creationId xmlns:p14="http://schemas.microsoft.com/office/powerpoint/2010/main" val="1668104795"/>
      </p:ext>
    </p:extLst>
  </p:cSld>
  <p:clrMapOvr>
    <a:masterClrMapping/>
  </p:clrMapOvr>
  <p:transition>
    <p:wheel spokes="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pPr eaLnBrk="1" hangingPunct="1"/>
            <a:endParaRPr lang="id-ID" altLang="id-ID"/>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id-ID" dirty="0">
                <a:latin typeface="Berlin Sans FB Demi" panose="020E0802020502020306" pitchFamily="34" charset="0"/>
              </a:rPr>
              <a:t>Kebijakan perlu diteruskan atau dihentikan</a:t>
            </a:r>
          </a:p>
          <a:p>
            <a:pPr marL="274320" indent="-274320" eaLnBrk="1" fontAlgn="auto" hangingPunct="1">
              <a:spcAft>
                <a:spcPts val="0"/>
              </a:spcAft>
              <a:buFont typeface="Wingdings 2"/>
              <a:buChar char=""/>
              <a:defRPr/>
            </a:pPr>
            <a:r>
              <a:rPr lang="id-ID" dirty="0">
                <a:latin typeface="Berlin Sans FB Demi" panose="020E0802020502020306" pitchFamily="34" charset="0"/>
              </a:rPr>
              <a:t>Kebijakan perlu diteruskan, namun perlu diperbaiki baik prosedur maupun penerapannya.</a:t>
            </a:r>
          </a:p>
          <a:p>
            <a:pPr marL="274320" indent="-274320" eaLnBrk="1" fontAlgn="auto" hangingPunct="1">
              <a:spcAft>
                <a:spcPts val="0"/>
              </a:spcAft>
              <a:buFont typeface="Wingdings 2"/>
              <a:buChar char=""/>
              <a:defRPr/>
            </a:pPr>
            <a:r>
              <a:rPr lang="id-ID" dirty="0">
                <a:latin typeface="Berlin Sans FB Demi" panose="020E0802020502020306" pitchFamily="34" charset="0"/>
              </a:rPr>
              <a:t>Perlunya menambah atau mengembangkan strategi dan teknik program-program khusus</a:t>
            </a:r>
          </a:p>
          <a:p>
            <a:pPr marL="274320" indent="-274320" eaLnBrk="1" fontAlgn="auto" hangingPunct="1">
              <a:spcAft>
                <a:spcPts val="0"/>
              </a:spcAft>
              <a:buFont typeface="Wingdings 2"/>
              <a:buChar char=""/>
              <a:defRPr/>
            </a:pPr>
            <a:r>
              <a:rPr lang="id-ID" dirty="0">
                <a:latin typeface="Berlin Sans FB Demi" panose="020E0802020502020306" pitchFamily="34" charset="0"/>
              </a:rPr>
              <a:t>Perlunya menerapkan kebijakan program serupa di tempat lain</a:t>
            </a:r>
          </a:p>
          <a:p>
            <a:pPr marL="274320" indent="-274320" eaLnBrk="1" fontAlgn="auto" hangingPunct="1">
              <a:spcAft>
                <a:spcPts val="0"/>
              </a:spcAft>
              <a:buFont typeface="Wingdings 2"/>
              <a:buChar char=""/>
              <a:defRPr/>
            </a:pPr>
            <a:r>
              <a:rPr lang="id-ID" dirty="0">
                <a:latin typeface="Berlin Sans FB Demi" panose="020E0802020502020306" pitchFamily="34" charset="0"/>
              </a:rPr>
              <a:t>Perlunya mengalokasikan sumber daya langka diantara program yang saling berkompetitif</a:t>
            </a:r>
          </a:p>
          <a:p>
            <a:pPr marL="274320" indent="-274320" eaLnBrk="1" fontAlgn="auto" hangingPunct="1">
              <a:spcAft>
                <a:spcPts val="0"/>
              </a:spcAft>
              <a:buFont typeface="Wingdings 2"/>
              <a:buChar char=""/>
              <a:defRPr/>
            </a:pPr>
            <a:r>
              <a:rPr lang="id-ID" dirty="0">
                <a:latin typeface="Berlin Sans FB Demi" panose="020E0802020502020306" pitchFamily="34" charset="0"/>
              </a:rPr>
              <a:t>Perlunya menolak atau menerima teori atau pendekatan kebijakan program</a:t>
            </a:r>
          </a:p>
        </p:txBody>
      </p:sp>
    </p:spTree>
    <p:extLst>
      <p:ext uri="{BB962C8B-B14F-4D97-AF65-F5344CB8AC3E}">
        <p14:creationId xmlns:p14="http://schemas.microsoft.com/office/powerpoint/2010/main" val="3940886337"/>
      </p:ext>
    </p:extLst>
  </p:cSld>
  <p:clrMapOvr>
    <a:masterClrMapping/>
  </p:clrMapOvr>
  <p:transition>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609600" y="320675"/>
            <a:ext cx="9652000" cy="1143000"/>
          </a:xfrm>
        </p:spPr>
        <p:txBody>
          <a:bodyPr/>
          <a:lstStyle/>
          <a:p>
            <a:pPr algn="r" eaLnBrk="1" hangingPunct="1"/>
            <a:r>
              <a:rPr lang="id-ID" altLang="id-ID" dirty="0">
                <a:latin typeface="Berlin Sans FB Demi" panose="020E0802020502020306" pitchFamily="34" charset="0"/>
              </a:rPr>
              <a:t>Riset Evaluasi (Rossi, 1979)</a:t>
            </a:r>
          </a:p>
        </p:txBody>
      </p:sp>
      <p:sp>
        <p:nvSpPr>
          <p:cNvPr id="116739" name="Content Placeholder 2"/>
          <p:cNvSpPr>
            <a:spLocks noGrp="1"/>
          </p:cNvSpPr>
          <p:nvPr>
            <p:ph idx="1"/>
          </p:nvPr>
        </p:nvSpPr>
        <p:spPr/>
        <p:txBody>
          <a:bodyPr/>
          <a:lstStyle/>
          <a:p>
            <a:pPr eaLnBrk="1" hangingPunct="1"/>
            <a:r>
              <a:rPr lang="id-ID" altLang="id-ID" sz="3600" dirty="0">
                <a:latin typeface="Berlin Sans FB Demi" panose="020E0802020502020306" pitchFamily="34" charset="0"/>
              </a:rPr>
              <a:t>Research for program Planning and Development</a:t>
            </a:r>
          </a:p>
          <a:p>
            <a:pPr eaLnBrk="1" hangingPunct="1"/>
            <a:r>
              <a:rPr lang="id-ID" altLang="id-ID" sz="3600" dirty="0">
                <a:latin typeface="Berlin Sans FB Demi" panose="020E0802020502020306" pitchFamily="34" charset="0"/>
              </a:rPr>
              <a:t>Project monitoring Evaluation Research</a:t>
            </a:r>
          </a:p>
          <a:p>
            <a:pPr eaLnBrk="1" hangingPunct="1"/>
            <a:r>
              <a:rPr lang="id-ID" altLang="id-ID" sz="3600" i="1" dirty="0">
                <a:latin typeface="Berlin Sans FB Demi" panose="020E0802020502020306" pitchFamily="34" charset="0"/>
              </a:rPr>
              <a:t>Impact Evaluation</a:t>
            </a:r>
          </a:p>
          <a:p>
            <a:pPr eaLnBrk="1" hangingPunct="1"/>
            <a:r>
              <a:rPr lang="id-ID" altLang="id-ID" sz="3600" i="1" dirty="0">
                <a:latin typeface="Berlin Sans FB Demi" panose="020E0802020502020306" pitchFamily="34" charset="0"/>
              </a:rPr>
              <a:t>Economic Efficiency Evaluation</a:t>
            </a:r>
          </a:p>
          <a:p>
            <a:pPr eaLnBrk="1" hangingPunct="1"/>
            <a:r>
              <a:rPr lang="id-ID" altLang="id-ID" sz="3600" i="1" dirty="0">
                <a:latin typeface="Berlin Sans FB Demi" panose="020E0802020502020306" pitchFamily="34" charset="0"/>
              </a:rPr>
              <a:t>Comprehensive Evaluation</a:t>
            </a:r>
          </a:p>
        </p:txBody>
      </p:sp>
    </p:spTree>
    <p:extLst>
      <p:ext uri="{BB962C8B-B14F-4D97-AF65-F5344CB8AC3E}">
        <p14:creationId xmlns:p14="http://schemas.microsoft.com/office/powerpoint/2010/main" val="1374064440"/>
      </p:ext>
    </p:extLst>
  </p:cSld>
  <p:clrMapOvr>
    <a:masterClrMapping/>
  </p:clrMapOvr>
  <p:transition>
    <p:wheel spokes="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305" y="269160"/>
            <a:ext cx="9652000" cy="1143000"/>
          </a:xfrm>
        </p:spPr>
        <p:txBody>
          <a:bodyPr>
            <a:normAutofit fontScale="90000"/>
          </a:bodyPr>
          <a:lstStyle/>
          <a:p>
            <a:pPr eaLnBrk="1" fontAlgn="auto" hangingPunct="1">
              <a:spcAft>
                <a:spcPts val="0"/>
              </a:spcAft>
              <a:defRPr/>
            </a:pPr>
            <a:r>
              <a:rPr lang="id-ID" dirty="0">
                <a:latin typeface="Berlin Sans FB Demi" panose="020E0802020502020306" pitchFamily="34" charset="0"/>
              </a:rPr>
              <a:t>Tahapan (Proses) Evaluasi Kebijakan Publik</a:t>
            </a:r>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id-ID" dirty="0">
                <a:latin typeface="Berlin Sans FB Demi" panose="020E0802020502020306" pitchFamily="34" charset="0"/>
              </a:rPr>
              <a:t>Mengidentifikasi apa yang menjadi tujuan kebijkan, program, dan kegiatan</a:t>
            </a:r>
          </a:p>
          <a:p>
            <a:pPr marL="274320" indent="-274320" eaLnBrk="1" fontAlgn="auto" hangingPunct="1">
              <a:spcAft>
                <a:spcPts val="0"/>
              </a:spcAft>
              <a:buFont typeface="Wingdings 2"/>
              <a:buChar char=""/>
              <a:defRPr/>
            </a:pPr>
            <a:r>
              <a:rPr lang="id-ID" dirty="0">
                <a:latin typeface="Berlin Sans FB Demi" panose="020E0802020502020306" pitchFamily="34" charset="0"/>
              </a:rPr>
              <a:t>Penjabaran tujuan kebijakan, program, dan kegiatan ke dalam kriteria atau indikator pencapaian tujuan.</a:t>
            </a:r>
          </a:p>
          <a:p>
            <a:pPr marL="274320" indent="-274320" eaLnBrk="1" fontAlgn="auto" hangingPunct="1">
              <a:spcAft>
                <a:spcPts val="0"/>
              </a:spcAft>
              <a:buFont typeface="Wingdings 2"/>
              <a:buChar char=""/>
              <a:defRPr/>
            </a:pPr>
            <a:r>
              <a:rPr lang="id-ID" dirty="0">
                <a:latin typeface="Berlin Sans FB Demi" panose="020E0802020502020306" pitchFamily="34" charset="0"/>
              </a:rPr>
              <a:t>Pengukuran indikator pencapaian tujuan kebijakan program.</a:t>
            </a:r>
          </a:p>
          <a:p>
            <a:pPr marL="274320" indent="-274320" eaLnBrk="1" fontAlgn="auto" hangingPunct="1">
              <a:spcAft>
                <a:spcPts val="0"/>
              </a:spcAft>
              <a:buFont typeface="Wingdings 2"/>
              <a:buChar char=""/>
              <a:defRPr/>
            </a:pPr>
            <a:r>
              <a:rPr lang="id-ID" dirty="0">
                <a:latin typeface="Berlin Sans FB Demi" panose="020E0802020502020306" pitchFamily="34" charset="0"/>
              </a:rPr>
              <a:t>Berdasarkan indikator pencapaian tujuan kebijakan program tadi, dicarikan datanya di lapangan.</a:t>
            </a:r>
          </a:p>
          <a:p>
            <a:pPr marL="274320" indent="-274320" eaLnBrk="1" fontAlgn="auto" hangingPunct="1">
              <a:spcAft>
                <a:spcPts val="0"/>
              </a:spcAft>
              <a:buFont typeface="Wingdings 2"/>
              <a:buChar char=""/>
              <a:defRPr/>
            </a:pPr>
            <a:r>
              <a:rPr lang="id-ID" dirty="0">
                <a:latin typeface="Berlin Sans FB Demi" panose="020E0802020502020306" pitchFamily="34" charset="0"/>
              </a:rPr>
              <a:t>Hasil data yang diperoleh dari lapangan kemudian dilakukan pengolahan, dan dikomparasi dengan kriteria pencapaian tujuan.</a:t>
            </a:r>
          </a:p>
        </p:txBody>
      </p:sp>
    </p:spTree>
    <p:extLst>
      <p:ext uri="{BB962C8B-B14F-4D97-AF65-F5344CB8AC3E}">
        <p14:creationId xmlns:p14="http://schemas.microsoft.com/office/powerpoint/2010/main" val="4098707734"/>
      </p:ext>
    </p:extLst>
  </p:cSld>
  <p:clrMapOvr>
    <a:masterClrMapping/>
  </p:clrMapOvr>
  <p:transition>
    <p:wheel spokes="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428750"/>
          </a:xfrm>
          <a:solidFill>
            <a:srgbClr val="00B050"/>
          </a:solidFill>
        </p:spPr>
        <p:txBody>
          <a:bodyPr>
            <a:normAutofit fontScale="90000"/>
          </a:bodyPr>
          <a:lstStyle/>
          <a:p>
            <a:pPr eaLnBrk="1" fontAlgn="auto" hangingPunct="1">
              <a:spcAft>
                <a:spcPts val="0"/>
              </a:spcAft>
              <a:defRPr/>
            </a:pPr>
            <a:r>
              <a:rPr lang="id-ID" sz="3200" dirty="0">
                <a:latin typeface="Berlin Sans FB Demi" panose="020E0802020502020306" pitchFamily="34" charset="0"/>
              </a:rPr>
              <a:t>Campbell (2001:2) mengembangkan sistem pengukuran kinerja program menjadi beberapa kegiatan proses pengukuran:</a:t>
            </a:r>
          </a:p>
        </p:txBody>
      </p:sp>
      <p:sp>
        <p:nvSpPr>
          <p:cNvPr id="118787" name="Content Placeholder 2"/>
          <p:cNvSpPr>
            <a:spLocks noGrp="1"/>
          </p:cNvSpPr>
          <p:nvPr>
            <p:ph idx="1"/>
          </p:nvPr>
        </p:nvSpPr>
        <p:spPr>
          <a:xfrm>
            <a:off x="609600" y="1428750"/>
            <a:ext cx="10972800" cy="4697413"/>
          </a:xfrm>
        </p:spPr>
        <p:txBody>
          <a:bodyPr/>
          <a:lstStyle/>
          <a:p>
            <a:pPr eaLnBrk="1" hangingPunct="1"/>
            <a:r>
              <a:rPr lang="id-ID" altLang="id-ID" sz="3600" dirty="0">
                <a:latin typeface="Berlin Sans FB Demi" panose="020E0802020502020306" pitchFamily="34" charset="0"/>
              </a:rPr>
              <a:t>Identifikasi hasil yang diharapkan</a:t>
            </a:r>
          </a:p>
          <a:p>
            <a:pPr eaLnBrk="1" hangingPunct="1"/>
            <a:r>
              <a:rPr lang="id-ID" altLang="id-ID" sz="3600" dirty="0">
                <a:latin typeface="Berlin Sans FB Demi" panose="020E0802020502020306" pitchFamily="34" charset="0"/>
              </a:rPr>
              <a:t>Memilih ukuran atau indikator</a:t>
            </a:r>
          </a:p>
          <a:p>
            <a:pPr eaLnBrk="1" hangingPunct="1"/>
            <a:r>
              <a:rPr lang="id-ID" altLang="id-ID" sz="3600" dirty="0">
                <a:latin typeface="Berlin Sans FB Demi" panose="020E0802020502020306" pitchFamily="34" charset="0"/>
              </a:rPr>
              <a:t>Menyusun standar hasil dan kinerja</a:t>
            </a:r>
          </a:p>
          <a:p>
            <a:pPr eaLnBrk="1" hangingPunct="1"/>
            <a:r>
              <a:rPr lang="id-ID" altLang="id-ID" sz="3600" dirty="0">
                <a:latin typeface="Berlin Sans FB Demi" panose="020E0802020502020306" pitchFamily="34" charset="0"/>
              </a:rPr>
              <a:t>Laporan hasil</a:t>
            </a:r>
          </a:p>
          <a:p>
            <a:pPr eaLnBrk="1" hangingPunct="1"/>
            <a:r>
              <a:rPr lang="id-ID" altLang="id-ID" sz="3600" dirty="0">
                <a:latin typeface="Berlin Sans FB Demi" panose="020E0802020502020306" pitchFamily="34" charset="0"/>
              </a:rPr>
              <a:t>Gunakan laporan untuk membuat rencana, mengelola, dan menyusun anggaran</a:t>
            </a:r>
          </a:p>
        </p:txBody>
      </p:sp>
    </p:spTree>
    <p:extLst>
      <p:ext uri="{BB962C8B-B14F-4D97-AF65-F5344CB8AC3E}">
        <p14:creationId xmlns:p14="http://schemas.microsoft.com/office/powerpoint/2010/main" val="2662338460"/>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idx="1"/>
          </p:nvPr>
        </p:nvSpPr>
        <p:spPr/>
        <p:txBody>
          <a:bodyPr/>
          <a:lstStyle/>
          <a:p>
            <a:r>
              <a:rPr lang="id-ID" altLang="id-ID" dirty="0">
                <a:latin typeface="Berlin Sans FB Demi" panose="020E0802020502020306" pitchFamily="34" charset="0"/>
              </a:rPr>
              <a:t>Analisis skor menunjuk proses menilai alternatif kebijakan dengan menciptakan dan menggunakan indikator-indikator untuk menilai (menskoring) alternatif-alternatif kebijakan yang telah dikembangkan sesuai dengan tujuan yang telah dirumuskan sebelumnya, dan bila diperlukan memberikan pembobotan pada indikator yang dinilai lebih penting dari indikator yang lain.</a:t>
            </a:r>
          </a:p>
        </p:txBody>
      </p:sp>
      <p:sp>
        <p:nvSpPr>
          <p:cNvPr id="86019" name="Title 1"/>
          <p:cNvSpPr>
            <a:spLocks noGrp="1"/>
          </p:cNvSpPr>
          <p:nvPr>
            <p:ph type="title"/>
          </p:nvPr>
        </p:nvSpPr>
        <p:spPr>
          <a:xfrm>
            <a:off x="506569" y="0"/>
            <a:ext cx="10972800" cy="1143000"/>
          </a:xfrm>
        </p:spPr>
        <p:txBody>
          <a:bodyPr/>
          <a:lstStyle/>
          <a:p>
            <a:r>
              <a:rPr lang="id-ID" altLang="id-ID" dirty="0">
                <a:latin typeface="Berlin Sans FB Demi" panose="020E0802020502020306" pitchFamily="34" charset="0"/>
              </a:rPr>
              <a:t>Analisis Skor</a:t>
            </a:r>
          </a:p>
        </p:txBody>
      </p:sp>
    </p:spTree>
    <p:extLst>
      <p:ext uri="{BB962C8B-B14F-4D97-AF65-F5344CB8AC3E}">
        <p14:creationId xmlns:p14="http://schemas.microsoft.com/office/powerpoint/2010/main" val="1823938664"/>
      </p:ext>
    </p:extLst>
  </p:cSld>
  <p:clrMapOvr>
    <a:masterClrMapping/>
  </p:clrMapOvr>
  <p:transition>
    <p:wheel spokes="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1563"/>
          </a:xfrm>
          <a:solidFill>
            <a:srgbClr val="00B050"/>
          </a:solidFill>
        </p:spPr>
        <p:txBody>
          <a:bodyPr>
            <a:normAutofit/>
          </a:bodyPr>
          <a:lstStyle/>
          <a:p>
            <a:pPr algn="r" eaLnBrk="1" fontAlgn="auto" hangingPunct="1">
              <a:spcAft>
                <a:spcPts val="0"/>
              </a:spcAft>
              <a:defRPr/>
            </a:pPr>
            <a:r>
              <a:rPr lang="id-ID" dirty="0">
                <a:latin typeface="Berlin Sans FB Demi" panose="020E0802020502020306" pitchFamily="34" charset="0"/>
              </a:rPr>
              <a:t>Tahapan riset evaluasi kebijakan</a:t>
            </a:r>
          </a:p>
        </p:txBody>
      </p:sp>
      <p:sp>
        <p:nvSpPr>
          <p:cNvPr id="3" name="Content Placeholder 2"/>
          <p:cNvSpPr>
            <a:spLocks noGrp="1"/>
          </p:cNvSpPr>
          <p:nvPr>
            <p:ph idx="1"/>
          </p:nvPr>
        </p:nvSpPr>
        <p:spPr>
          <a:xfrm>
            <a:off x="609600" y="1143001"/>
            <a:ext cx="9652000" cy="5313363"/>
          </a:xfrm>
        </p:spPr>
        <p:txBody>
          <a:bodyPr>
            <a:noAutofit/>
          </a:bodyPr>
          <a:lstStyle/>
          <a:p>
            <a:pPr marL="274320" indent="-274320" eaLnBrk="1" fontAlgn="auto" hangingPunct="1">
              <a:spcAft>
                <a:spcPts val="0"/>
              </a:spcAft>
              <a:buFont typeface="Wingdings 2"/>
              <a:buChar char=""/>
              <a:defRPr/>
            </a:pPr>
            <a:r>
              <a:rPr lang="id-ID" sz="2800" dirty="0">
                <a:latin typeface="Berlin Sans FB Demi" panose="020E0802020502020306" pitchFamily="34" charset="0"/>
              </a:rPr>
              <a:t>Perencanaan riset evaluasi</a:t>
            </a:r>
          </a:p>
          <a:p>
            <a:pPr marL="514350" indent="-514350" eaLnBrk="1" fontAlgn="auto" hangingPunct="1">
              <a:spcAft>
                <a:spcPts val="0"/>
              </a:spcAft>
              <a:buFont typeface="+mj-lt"/>
              <a:buAutoNum type="arabicPeriod"/>
              <a:defRPr/>
            </a:pPr>
            <a:r>
              <a:rPr lang="id-ID" sz="2800" dirty="0">
                <a:latin typeface="Berlin Sans FB Demi" panose="020E0802020502020306" pitchFamily="34" charset="0"/>
              </a:rPr>
              <a:t>Menetapkan kebijakan publik</a:t>
            </a:r>
          </a:p>
          <a:p>
            <a:pPr marL="514350" indent="-514350" eaLnBrk="1" fontAlgn="auto" hangingPunct="1">
              <a:spcAft>
                <a:spcPts val="0"/>
              </a:spcAft>
              <a:buFont typeface="+mj-lt"/>
              <a:buAutoNum type="arabicPeriod"/>
              <a:defRPr/>
            </a:pPr>
            <a:r>
              <a:rPr lang="id-ID" sz="2800" dirty="0">
                <a:latin typeface="Berlin Sans FB Demi" panose="020E0802020502020306" pitchFamily="34" charset="0"/>
              </a:rPr>
              <a:t>Menetapkan kapan hasil riset evaluasi diperlukan</a:t>
            </a:r>
          </a:p>
          <a:p>
            <a:pPr marL="514350" indent="-514350" eaLnBrk="1" fontAlgn="auto" hangingPunct="1">
              <a:spcAft>
                <a:spcPts val="0"/>
              </a:spcAft>
              <a:buFont typeface="+mj-lt"/>
              <a:buAutoNum type="arabicPeriod"/>
              <a:defRPr/>
            </a:pPr>
            <a:r>
              <a:rPr lang="id-ID" sz="2800" dirty="0">
                <a:latin typeface="Berlin Sans FB Demi" panose="020E0802020502020306" pitchFamily="34" charset="0"/>
              </a:rPr>
              <a:t>Menemukan dan memformulasikan tujuan kebijakan</a:t>
            </a:r>
          </a:p>
          <a:p>
            <a:pPr marL="514350" indent="-514350" eaLnBrk="1" fontAlgn="auto" hangingPunct="1">
              <a:spcAft>
                <a:spcPts val="0"/>
              </a:spcAft>
              <a:buFont typeface="+mj-lt"/>
              <a:buAutoNum type="arabicPeriod"/>
              <a:defRPr/>
            </a:pPr>
            <a:r>
              <a:rPr lang="id-ID" sz="2800" dirty="0">
                <a:latin typeface="Berlin Sans FB Demi" panose="020E0802020502020306" pitchFamily="34" charset="0"/>
              </a:rPr>
              <a:t>Menetapkan indikator pencapaian tujuan kebijakan</a:t>
            </a:r>
          </a:p>
          <a:p>
            <a:pPr marL="514350" indent="-514350" eaLnBrk="1" fontAlgn="auto" hangingPunct="1">
              <a:spcAft>
                <a:spcPts val="0"/>
              </a:spcAft>
              <a:buFont typeface="+mj-lt"/>
              <a:buAutoNum type="arabicPeriod"/>
              <a:defRPr/>
            </a:pPr>
            <a:r>
              <a:rPr lang="id-ID" sz="2800" dirty="0">
                <a:latin typeface="Berlin Sans FB Demi" panose="020E0802020502020306" pitchFamily="34" charset="0"/>
              </a:rPr>
              <a:t>Menyusun instrumen penelitian</a:t>
            </a:r>
          </a:p>
          <a:p>
            <a:pPr marL="514350" indent="-514350" eaLnBrk="1" fontAlgn="auto" hangingPunct="1">
              <a:spcAft>
                <a:spcPts val="0"/>
              </a:spcAft>
              <a:buFont typeface="+mj-lt"/>
              <a:buAutoNum type="arabicPeriod"/>
              <a:defRPr/>
            </a:pPr>
            <a:r>
              <a:rPr lang="id-ID" sz="2800" dirty="0">
                <a:latin typeface="Berlin Sans FB Demi" panose="020E0802020502020306" pitchFamily="34" charset="0"/>
              </a:rPr>
              <a:t>Menetapkan sumber dan tehnik pengumpulan data</a:t>
            </a:r>
          </a:p>
        </p:txBody>
      </p:sp>
    </p:spTree>
    <p:extLst>
      <p:ext uri="{BB962C8B-B14F-4D97-AF65-F5344CB8AC3E}">
        <p14:creationId xmlns:p14="http://schemas.microsoft.com/office/powerpoint/2010/main" val="1098780513"/>
      </p:ext>
    </p:extLst>
  </p:cSld>
  <p:clrMapOvr>
    <a:masterClrMapping/>
  </p:clrMapOvr>
  <p:transition>
    <p:wheel spokes="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pPr eaLnBrk="1" hangingPunct="1"/>
            <a:endParaRPr lang="id-ID" altLang="id-ID"/>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id-ID" sz="3600" dirty="0">
                <a:latin typeface="Berlin Sans FB Demi" panose="020E0802020502020306" pitchFamily="34" charset="0"/>
              </a:rPr>
              <a:t>Pelaksanaan riset evaluasi kebijakan</a:t>
            </a:r>
          </a:p>
          <a:p>
            <a:pPr marL="514350" indent="-239713" eaLnBrk="1" fontAlgn="auto" hangingPunct="1">
              <a:spcAft>
                <a:spcPts val="0"/>
              </a:spcAft>
              <a:buFont typeface="+mj-lt"/>
              <a:buAutoNum type="arabicPeriod"/>
              <a:defRPr/>
            </a:pPr>
            <a:r>
              <a:rPr lang="id-ID" sz="3600" dirty="0">
                <a:latin typeface="Berlin Sans FB Demi" panose="020E0802020502020306" pitchFamily="34" charset="0"/>
              </a:rPr>
              <a:t>Tahap editing</a:t>
            </a:r>
          </a:p>
          <a:p>
            <a:pPr marL="514350" indent="-239713" eaLnBrk="1" fontAlgn="auto" hangingPunct="1">
              <a:spcAft>
                <a:spcPts val="0"/>
              </a:spcAft>
              <a:buFont typeface="+mj-lt"/>
              <a:buAutoNum type="arabicPeriod"/>
              <a:defRPr/>
            </a:pPr>
            <a:r>
              <a:rPr lang="id-ID" sz="3600" dirty="0">
                <a:latin typeface="Berlin Sans FB Demi" panose="020E0802020502020306" pitchFamily="34" charset="0"/>
              </a:rPr>
              <a:t>Tahap coding</a:t>
            </a:r>
          </a:p>
          <a:p>
            <a:pPr marL="514350" indent="-239713" eaLnBrk="1" fontAlgn="auto" hangingPunct="1">
              <a:spcAft>
                <a:spcPts val="0"/>
              </a:spcAft>
              <a:buFont typeface="+mj-lt"/>
              <a:buAutoNum type="arabicPeriod"/>
              <a:defRPr/>
            </a:pPr>
            <a:r>
              <a:rPr lang="id-ID" sz="3600" dirty="0">
                <a:latin typeface="Berlin Sans FB Demi" panose="020E0802020502020306" pitchFamily="34" charset="0"/>
              </a:rPr>
              <a:t>Tahap tabulating</a:t>
            </a:r>
          </a:p>
          <a:p>
            <a:pPr marL="0" indent="0" eaLnBrk="1" fontAlgn="auto" hangingPunct="1">
              <a:spcAft>
                <a:spcPts val="0"/>
              </a:spcAft>
              <a:buFont typeface="Wingdings 2"/>
              <a:buChar char=""/>
              <a:defRPr/>
            </a:pPr>
            <a:r>
              <a:rPr lang="id-ID" sz="3600" dirty="0">
                <a:latin typeface="Berlin Sans FB Demi" panose="020E0802020502020306" pitchFamily="34" charset="0"/>
              </a:rPr>
              <a:t> Tindak Lanjut</a:t>
            </a:r>
          </a:p>
        </p:txBody>
      </p:sp>
    </p:spTree>
    <p:extLst>
      <p:ext uri="{BB962C8B-B14F-4D97-AF65-F5344CB8AC3E}">
        <p14:creationId xmlns:p14="http://schemas.microsoft.com/office/powerpoint/2010/main" val="2118268509"/>
      </p:ext>
    </p:extLst>
  </p:cSld>
  <p:clrMapOvr>
    <a:masterClrMapping/>
  </p:clrMapOvr>
  <p:transition>
    <p:wheel spokes="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675"/>
            <a:ext cx="12192000" cy="1143000"/>
          </a:xfrm>
          <a:solidFill>
            <a:srgbClr val="00B050"/>
          </a:solidFill>
        </p:spPr>
        <p:txBody>
          <a:bodyPr>
            <a:normAutofit/>
          </a:bodyPr>
          <a:lstStyle/>
          <a:p>
            <a:pPr algn="r" eaLnBrk="1" fontAlgn="auto" hangingPunct="1">
              <a:spcAft>
                <a:spcPts val="0"/>
              </a:spcAft>
              <a:defRPr/>
            </a:pPr>
            <a:r>
              <a:rPr lang="id-ID" dirty="0">
                <a:latin typeface="Berlin Sans FB Demi" panose="020E0802020502020306" pitchFamily="34" charset="0"/>
              </a:rPr>
              <a:t>Analisis Evaluasi Kinerja Kebijakan Publik</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id-ID" sz="3600" dirty="0">
                <a:latin typeface="Berlin Sans FB Demi" panose="020E0802020502020306" pitchFamily="34" charset="0"/>
              </a:rPr>
              <a:t>Mengkritisi kebijakan dapat dipelajari melalui dua pendekatan, yaitu:</a:t>
            </a:r>
          </a:p>
          <a:p>
            <a:pPr marL="514350" indent="-514350" eaLnBrk="1" fontAlgn="auto" hangingPunct="1">
              <a:spcAft>
                <a:spcPts val="0"/>
              </a:spcAft>
              <a:buFont typeface="+mj-lt"/>
              <a:buAutoNum type="arabicPeriod"/>
              <a:defRPr/>
            </a:pPr>
            <a:r>
              <a:rPr lang="id-ID" sz="3600" dirty="0">
                <a:latin typeface="Berlin Sans FB Demi" panose="020E0802020502020306" pitchFamily="34" charset="0"/>
              </a:rPr>
              <a:t>Analysis of the policy process</a:t>
            </a:r>
          </a:p>
          <a:p>
            <a:pPr marL="514350" indent="-514350" eaLnBrk="1" fontAlgn="auto" hangingPunct="1">
              <a:spcAft>
                <a:spcPts val="0"/>
              </a:spcAft>
              <a:buFont typeface="+mj-lt"/>
              <a:buAutoNum type="arabicPeriod"/>
              <a:defRPr/>
            </a:pPr>
            <a:r>
              <a:rPr lang="id-ID" sz="3600" dirty="0">
                <a:latin typeface="Berlin Sans FB Demi" panose="020E0802020502020306" pitchFamily="34" charset="0"/>
              </a:rPr>
              <a:t>Analysis in and for the policy process</a:t>
            </a:r>
          </a:p>
        </p:txBody>
      </p:sp>
    </p:spTree>
    <p:extLst>
      <p:ext uri="{BB962C8B-B14F-4D97-AF65-F5344CB8AC3E}">
        <p14:creationId xmlns:p14="http://schemas.microsoft.com/office/powerpoint/2010/main" val="2065653703"/>
      </p:ext>
    </p:extLst>
  </p:cSld>
  <p:clrMapOvr>
    <a:masterClrMapping/>
  </p:clrMapOvr>
  <p:transition>
    <p:wheel spokes="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96" y="0"/>
            <a:ext cx="11457904" cy="1143000"/>
          </a:xfrm>
        </p:spPr>
        <p:txBody>
          <a:bodyPr>
            <a:normAutofit/>
          </a:bodyPr>
          <a:lstStyle/>
          <a:p>
            <a:pPr algn="r" eaLnBrk="1" fontAlgn="auto" hangingPunct="1">
              <a:spcAft>
                <a:spcPts val="0"/>
              </a:spcAft>
              <a:defRPr/>
            </a:pPr>
            <a:r>
              <a:rPr lang="id-ID" dirty="0">
                <a:latin typeface="Berlin Sans FB Demi" panose="020E0802020502020306" pitchFamily="34" charset="0"/>
              </a:rPr>
              <a:t>Metode penilaian kinerja kebijakan</a:t>
            </a:r>
          </a:p>
        </p:txBody>
      </p:sp>
      <p:sp>
        <p:nvSpPr>
          <p:cNvPr id="122883" name="Content Placeholder 2"/>
          <p:cNvSpPr>
            <a:spLocks noGrp="1"/>
          </p:cNvSpPr>
          <p:nvPr>
            <p:ph idx="1"/>
          </p:nvPr>
        </p:nvSpPr>
        <p:spPr/>
        <p:txBody>
          <a:bodyPr/>
          <a:lstStyle/>
          <a:p>
            <a:pPr eaLnBrk="1" hangingPunct="1"/>
            <a:r>
              <a:rPr lang="id-ID" altLang="id-ID" sz="4000" i="1" dirty="0">
                <a:latin typeface="Berlin Sans FB Demi" panose="020E0802020502020306" pitchFamily="34" charset="0"/>
              </a:rPr>
              <a:t>Input and output performance model</a:t>
            </a:r>
          </a:p>
          <a:p>
            <a:pPr eaLnBrk="1" hangingPunct="1"/>
            <a:r>
              <a:rPr lang="id-ID" altLang="id-ID" sz="4000" i="1" dirty="0">
                <a:latin typeface="Berlin Sans FB Demi" panose="020E0802020502020306" pitchFamily="34" charset="0"/>
              </a:rPr>
              <a:t>Basic production model</a:t>
            </a:r>
          </a:p>
          <a:p>
            <a:pPr eaLnBrk="1" hangingPunct="1"/>
            <a:r>
              <a:rPr lang="id-ID" altLang="id-ID" sz="4000" i="1" dirty="0">
                <a:latin typeface="Berlin Sans FB Demi" panose="020E0802020502020306" pitchFamily="34" charset="0"/>
              </a:rPr>
              <a:t>Balance score card model</a:t>
            </a:r>
          </a:p>
          <a:p>
            <a:pPr eaLnBrk="1" hangingPunct="1">
              <a:buFont typeface="Wingdings 2" pitchFamily="18" charset="2"/>
              <a:buNone/>
            </a:pPr>
            <a:endParaRPr lang="id-ID" altLang="id-ID" dirty="0"/>
          </a:p>
        </p:txBody>
      </p:sp>
    </p:spTree>
    <p:extLst>
      <p:ext uri="{BB962C8B-B14F-4D97-AF65-F5344CB8AC3E}">
        <p14:creationId xmlns:p14="http://schemas.microsoft.com/office/powerpoint/2010/main" val="344821436"/>
      </p:ext>
    </p:extLst>
  </p:cSld>
  <p:clrMapOvr>
    <a:masterClrMapping/>
  </p:clrMapOvr>
  <p:transition>
    <p:wheel spokes="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ln>
            <a:miter lim="800000"/>
            <a:headEnd/>
            <a:tailEnd/>
          </a:ln>
        </p:spPr>
        <p:txBody>
          <a:bodyPr/>
          <a:lstStyle/>
          <a:p>
            <a:pPr eaLnBrk="1" fontAlgn="auto" hangingPunct="1">
              <a:spcAft>
                <a:spcPts val="0"/>
              </a:spcAft>
              <a:defRPr/>
            </a:pPr>
            <a:endParaRPr lang="id-ID" dirty="0"/>
          </a:p>
        </p:txBody>
      </p:sp>
      <p:sp>
        <p:nvSpPr>
          <p:cNvPr id="123907" name="Subtitle 2"/>
          <p:cNvSpPr>
            <a:spLocks noGrp="1"/>
          </p:cNvSpPr>
          <p:nvPr>
            <p:ph type="subTitle" idx="4294967295"/>
          </p:nvPr>
        </p:nvSpPr>
        <p:spPr>
          <a:xfrm>
            <a:off x="914400" y="3611563"/>
            <a:ext cx="10363200" cy="1200150"/>
          </a:xfrm>
          <a:prstGeom prst="rect">
            <a:avLst/>
          </a:prstGeom>
        </p:spPr>
        <p:txBody>
          <a:bodyPr/>
          <a:lstStyle/>
          <a:p>
            <a:pPr marR="0" algn="ctr" eaLnBrk="1" hangingPunct="1">
              <a:buFont typeface="Arial" charset="0"/>
              <a:buNone/>
            </a:pPr>
            <a:r>
              <a:rPr lang="id-ID" altLang="id-ID" dirty="0">
                <a:latin typeface="Berlin Sans FB Demi" panose="020E0802020502020306" pitchFamily="34" charset="0"/>
              </a:rPr>
              <a:t>PERUBAHAN DAN TERMINASI KEBIJAKAN</a:t>
            </a:r>
          </a:p>
        </p:txBody>
      </p:sp>
    </p:spTree>
    <p:extLst>
      <p:ext uri="{BB962C8B-B14F-4D97-AF65-F5344CB8AC3E}">
        <p14:creationId xmlns:p14="http://schemas.microsoft.com/office/powerpoint/2010/main" val="3907333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Content Placeholder 2"/>
          <p:cNvSpPr>
            <a:spLocks noGrp="1"/>
          </p:cNvSpPr>
          <p:nvPr>
            <p:ph idx="1"/>
          </p:nvPr>
        </p:nvSpPr>
        <p:spPr/>
        <p:txBody>
          <a:bodyPr/>
          <a:lstStyle/>
          <a:p>
            <a:pPr eaLnBrk="1" hangingPunct="1"/>
            <a:r>
              <a:rPr lang="id-ID" altLang="id-ID" sz="4000" dirty="0">
                <a:latin typeface="Berlin Sans FB Demi" panose="020E0802020502020306" pitchFamily="34" charset="0"/>
              </a:rPr>
              <a:t>Konsep perubahan kebijakan menunjuk pada pergantian satu atau lebih kebijakan dengan satu atau lebih kebijakan lain.</a:t>
            </a:r>
          </a:p>
        </p:txBody>
      </p:sp>
      <p:sp>
        <p:nvSpPr>
          <p:cNvPr id="124931"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854674866"/>
      </p:ext>
    </p:extLst>
  </p:cSld>
  <p:clrMapOvr>
    <a:masterClrMapping/>
  </p:clrMapOvr>
  <p:transition>
    <p:wheel spokes="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p:cNvSpPr>
            <a:spLocks noGrp="1"/>
          </p:cNvSpPr>
          <p:nvPr>
            <p:ph idx="1"/>
          </p:nvPr>
        </p:nvSpPr>
        <p:spPr>
          <a:xfrm>
            <a:off x="571500" y="1500188"/>
            <a:ext cx="10972800" cy="4525962"/>
          </a:xfrm>
        </p:spPr>
        <p:txBody>
          <a:bodyPr/>
          <a:lstStyle/>
          <a:p>
            <a:pPr eaLnBrk="1" hangingPunct="1"/>
            <a:r>
              <a:rPr lang="id-ID" altLang="id-ID" dirty="0">
                <a:latin typeface="Berlin Sans FB Demi" panose="020E0802020502020306" pitchFamily="34" charset="0"/>
              </a:rPr>
              <a:t>Perubahan sedikit (tambal sulam) dari kebijakan yang telah dievaluasi.</a:t>
            </a:r>
          </a:p>
          <a:p>
            <a:pPr eaLnBrk="1" hangingPunct="1"/>
            <a:r>
              <a:rPr lang="id-ID" altLang="id-ID" dirty="0">
                <a:latin typeface="Berlin Sans FB Demi" panose="020E0802020502020306" pitchFamily="34" charset="0"/>
              </a:rPr>
              <a:t>Pembuatan statuta baru dalam area kebijakan tertentu</a:t>
            </a:r>
          </a:p>
          <a:p>
            <a:pPr eaLnBrk="1" hangingPunct="1"/>
            <a:r>
              <a:rPr lang="id-ID" altLang="id-ID" dirty="0">
                <a:latin typeface="Berlin Sans FB Demi" panose="020E0802020502020306" pitchFamily="34" charset="0"/>
              </a:rPr>
              <a:t>Perubahan drastis dari kebijakan publik sebagai konsekuensi dari munculnya pilihan-pilihan baru.</a:t>
            </a:r>
          </a:p>
        </p:txBody>
      </p:sp>
      <p:sp>
        <p:nvSpPr>
          <p:cNvPr id="2" name="Title 1"/>
          <p:cNvSpPr>
            <a:spLocks noGrp="1"/>
          </p:cNvSpPr>
          <p:nvPr>
            <p:ph type="title"/>
          </p:nvPr>
        </p:nvSpPr>
        <p:spPr>
          <a:xfrm>
            <a:off x="1219200" y="0"/>
            <a:ext cx="10972800" cy="1143000"/>
          </a:xfrm>
        </p:spPr>
        <p:txBody>
          <a:bodyPr>
            <a:normAutofit fontScale="90000"/>
          </a:bodyPr>
          <a:lstStyle/>
          <a:p>
            <a:pPr eaLnBrk="1" fontAlgn="auto" hangingPunct="1">
              <a:spcAft>
                <a:spcPts val="0"/>
              </a:spcAft>
              <a:defRPr/>
            </a:pPr>
            <a:r>
              <a:rPr lang="id-ID" dirty="0">
                <a:latin typeface="Berlin Sans FB Demi" panose="020E0802020502020306" pitchFamily="34" charset="0"/>
              </a:rPr>
              <a:t>3 bentuk perubahan kebijakan</a:t>
            </a:r>
            <a:br>
              <a:rPr lang="id-ID" dirty="0">
                <a:latin typeface="Berlin Sans FB Demi" panose="020E0802020502020306" pitchFamily="34" charset="0"/>
              </a:rPr>
            </a:br>
            <a:r>
              <a:rPr lang="id-ID" dirty="0">
                <a:latin typeface="Berlin Sans FB Demi" panose="020E0802020502020306" pitchFamily="34" charset="0"/>
              </a:rPr>
              <a:t> (Easton, 1992)</a:t>
            </a:r>
          </a:p>
        </p:txBody>
      </p:sp>
    </p:spTree>
    <p:extLst>
      <p:ext uri="{BB962C8B-B14F-4D97-AF65-F5344CB8AC3E}">
        <p14:creationId xmlns:p14="http://schemas.microsoft.com/office/powerpoint/2010/main" val="2048333163"/>
      </p:ext>
    </p:extLst>
  </p:cSld>
  <p:clrMapOvr>
    <a:masterClrMapping/>
  </p:clrMapOvr>
  <p:transition>
    <p:wheel spokes="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Content Placeholder 2"/>
          <p:cNvSpPr>
            <a:spLocks noGrp="1"/>
          </p:cNvSpPr>
          <p:nvPr>
            <p:ph idx="1"/>
          </p:nvPr>
        </p:nvSpPr>
        <p:spPr>
          <a:xfrm>
            <a:off x="507105" y="2607772"/>
            <a:ext cx="10972800" cy="4525962"/>
          </a:xfrm>
        </p:spPr>
        <p:txBody>
          <a:bodyPr/>
          <a:lstStyle/>
          <a:p>
            <a:pPr eaLnBrk="1" hangingPunct="1"/>
            <a:r>
              <a:rPr lang="id-ID" altLang="id-ID" dirty="0">
                <a:latin typeface="Berlin Sans FB Demi" panose="020E0802020502020306" pitchFamily="34" charset="0"/>
              </a:rPr>
              <a:t>Perubahan kebijakan hanya berbentuk linear</a:t>
            </a:r>
          </a:p>
          <a:p>
            <a:pPr eaLnBrk="1" hangingPunct="1"/>
            <a:r>
              <a:rPr lang="id-ID" altLang="id-ID" dirty="0">
                <a:latin typeface="Berlin Sans FB Demi" panose="020E0802020502020306" pitchFamily="34" charset="0"/>
              </a:rPr>
              <a:t>Penggabungan (merger) beberapa program yang dianggap cocok</a:t>
            </a:r>
          </a:p>
          <a:p>
            <a:pPr eaLnBrk="1" hangingPunct="1"/>
            <a:r>
              <a:rPr lang="id-ID" altLang="id-ID" dirty="0">
                <a:latin typeface="Berlin Sans FB Demi" panose="020E0802020502020306" pitchFamily="34" charset="0"/>
              </a:rPr>
              <a:t>Pemisahan satu program menjadi dua atau beberapa paket program</a:t>
            </a:r>
          </a:p>
          <a:p>
            <a:pPr eaLnBrk="1" hangingPunct="1"/>
            <a:r>
              <a:rPr lang="id-ID" altLang="id-ID" dirty="0">
                <a:latin typeface="Berlin Sans FB Demi" panose="020E0802020502020306" pitchFamily="34" charset="0"/>
              </a:rPr>
              <a:t>Perubahan program secara nonlinear</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id-ID" dirty="0">
                <a:latin typeface="Berlin Sans FB Demi" panose="020E0802020502020306" pitchFamily="34" charset="0"/>
              </a:rPr>
              <a:t>Kasus  perubahan kebijakan</a:t>
            </a:r>
            <a:br>
              <a:rPr lang="id-ID" dirty="0">
                <a:latin typeface="Berlin Sans FB Demi" panose="020E0802020502020306" pitchFamily="34" charset="0"/>
              </a:rPr>
            </a:br>
            <a:r>
              <a:rPr lang="id-ID" dirty="0">
                <a:latin typeface="Berlin Sans FB Demi" panose="020E0802020502020306" pitchFamily="34" charset="0"/>
              </a:rPr>
              <a:t>Lester dan Stewart (2000)</a:t>
            </a:r>
            <a:br>
              <a:rPr lang="id-ID" dirty="0">
                <a:latin typeface="Berlin Sans FB Demi" panose="020E0802020502020306" pitchFamily="34" charset="0"/>
              </a:rPr>
            </a:br>
            <a:endParaRPr lang="id-ID" dirty="0">
              <a:latin typeface="Berlin Sans FB Demi" panose="020E0802020502020306" pitchFamily="34" charset="0"/>
            </a:endParaRPr>
          </a:p>
        </p:txBody>
      </p:sp>
    </p:spTree>
    <p:extLst>
      <p:ext uri="{BB962C8B-B14F-4D97-AF65-F5344CB8AC3E}">
        <p14:creationId xmlns:p14="http://schemas.microsoft.com/office/powerpoint/2010/main" val="785103768"/>
      </p:ext>
    </p:extLst>
  </p:cSld>
  <p:clrMapOvr>
    <a:masterClrMapping/>
  </p:clrMapOvr>
  <p:transition>
    <p:wheel spokes="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10000"/>
          </a:bodyPr>
          <a:lstStyle/>
          <a:p>
            <a:pPr marL="365760" indent="-256032" eaLnBrk="1" fontAlgn="auto" hangingPunct="1">
              <a:spcAft>
                <a:spcPts val="0"/>
              </a:spcAft>
              <a:buFont typeface="Arial" pitchFamily="34" charset="0"/>
              <a:buChar char="•"/>
              <a:defRPr/>
            </a:pPr>
            <a:r>
              <a:rPr lang="id-ID" dirty="0">
                <a:latin typeface="Berlin Sans FB Demi" panose="020E0802020502020306" pitchFamily="34" charset="0"/>
              </a:rPr>
              <a:t>Pemerintah memperluas aktivitasnya dalam kebijakan tertentu, sehingga tumpang tindih dengan program yang sedang berjalan.</a:t>
            </a:r>
          </a:p>
          <a:p>
            <a:pPr marL="365760" indent="-256032" eaLnBrk="1" fontAlgn="auto" hangingPunct="1">
              <a:spcAft>
                <a:spcPts val="0"/>
              </a:spcAft>
              <a:buFont typeface="Arial" pitchFamily="34" charset="0"/>
              <a:buChar char="•"/>
              <a:defRPr/>
            </a:pPr>
            <a:r>
              <a:rPr lang="id-ID" dirty="0">
                <a:latin typeface="Berlin Sans FB Demi" panose="020E0802020502020306" pitchFamily="34" charset="0"/>
              </a:rPr>
              <a:t>Kebijakan itu sendiri yang menciptakan kondisi yang mensyaratkan perubahan karena ketidakmampuannya menciptakan efek samping sesuai yang diharapkan.</a:t>
            </a:r>
          </a:p>
          <a:p>
            <a:pPr marL="365760" indent="-256032" eaLnBrk="1" fontAlgn="auto" hangingPunct="1">
              <a:spcAft>
                <a:spcPts val="0"/>
              </a:spcAft>
              <a:buFont typeface="Arial" pitchFamily="34" charset="0"/>
              <a:buChar char="•"/>
              <a:defRPr/>
            </a:pPr>
            <a:r>
              <a:rPr lang="id-ID" dirty="0">
                <a:latin typeface="Berlin Sans FB Demi" panose="020E0802020502020306" pitchFamily="34" charset="0"/>
              </a:rPr>
              <a:t>Tingkat relativitas keberlanjutan pertumbuhan ekonomi dan implikasi finansialnya menyebabkan suatu kebijakan yang ada kemudian dianggap tidak diperlukan lagi, hanya bersifat pemborosan, dan tidak tepat.</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id-ID" dirty="0">
                <a:latin typeface="Berlin Sans FB Demi" panose="020E0802020502020306" pitchFamily="34" charset="0"/>
              </a:rPr>
              <a:t>3 Alasan perubahan kebijakan di negara barat</a:t>
            </a:r>
          </a:p>
        </p:txBody>
      </p:sp>
    </p:spTree>
    <p:extLst>
      <p:ext uri="{BB962C8B-B14F-4D97-AF65-F5344CB8AC3E}">
        <p14:creationId xmlns:p14="http://schemas.microsoft.com/office/powerpoint/2010/main" val="153368452"/>
      </p:ext>
    </p:extLst>
  </p:cSld>
  <p:clrMapOvr>
    <a:masterClrMapping/>
  </p:clrMapOvr>
  <p:transition>
    <p:wheel spokes="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id-ID" sz="4000" dirty="0">
                <a:latin typeface="Berlin Sans FB Demi" panose="020E0802020502020306" pitchFamily="34" charset="0"/>
              </a:rPr>
              <a:t>Tesis Siklikal (The Cyclical Thesis)</a:t>
            </a:r>
          </a:p>
          <a:p>
            <a:pPr marL="365760" indent="-256032" eaLnBrk="1" fontAlgn="auto" hangingPunct="1">
              <a:spcAft>
                <a:spcPts val="0"/>
              </a:spcAft>
              <a:buFont typeface="Wingdings 3"/>
              <a:buNone/>
              <a:defRPr/>
            </a:pPr>
            <a:r>
              <a:rPr lang="id-ID" sz="4000" dirty="0">
                <a:latin typeface="Berlin Sans FB Demi" panose="020E0802020502020306" pitchFamily="34" charset="0"/>
              </a:rPr>
              <a:t>	Model ini menjelaskan bahwa perubahan kebijakan disebabkan adanya suatu pergeseran secara terus menerus dalam keterlibatan secara nasional antara kepentingan publik dan kepentingan swasta</a:t>
            </a:r>
          </a:p>
        </p:txBody>
      </p:sp>
      <p:sp>
        <p:nvSpPr>
          <p:cNvPr id="129027" name="Title 1"/>
          <p:cNvSpPr>
            <a:spLocks noGrp="1"/>
          </p:cNvSpPr>
          <p:nvPr>
            <p:ph type="title"/>
          </p:nvPr>
        </p:nvSpPr>
        <p:spPr>
          <a:xfrm>
            <a:off x="970209" y="202574"/>
            <a:ext cx="10972800" cy="1143000"/>
          </a:xfrm>
        </p:spPr>
        <p:txBody>
          <a:bodyPr/>
          <a:lstStyle/>
          <a:p>
            <a:pPr algn="r" eaLnBrk="1" hangingPunct="1"/>
            <a:r>
              <a:rPr lang="id-ID" altLang="id-ID" dirty="0">
                <a:latin typeface="Berlin Sans FB Demi" panose="020E0802020502020306" pitchFamily="34" charset="0"/>
              </a:rPr>
              <a:t>3 Model perubahan kebijakan</a:t>
            </a:r>
          </a:p>
        </p:txBody>
      </p:sp>
    </p:spTree>
    <p:extLst>
      <p:ext uri="{BB962C8B-B14F-4D97-AF65-F5344CB8AC3E}">
        <p14:creationId xmlns:p14="http://schemas.microsoft.com/office/powerpoint/2010/main" val="2738868398"/>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1"/>
          </p:nvPr>
        </p:nvSpPr>
        <p:spPr>
          <a:xfrm>
            <a:off x="609600" y="1352282"/>
            <a:ext cx="10972800" cy="4972319"/>
          </a:xfrm>
        </p:spPr>
        <p:txBody>
          <a:bodyPr/>
          <a:lstStyle/>
          <a:p>
            <a:pPr>
              <a:buFont typeface="Arial" charset="0"/>
              <a:buChar char="•"/>
            </a:pPr>
            <a:r>
              <a:rPr lang="id-ID" altLang="id-ID" dirty="0">
                <a:latin typeface="Berlin Sans FB Demi" panose="020E0802020502020306" pitchFamily="34" charset="0"/>
              </a:rPr>
              <a:t>Mengingat masalah kebijakan</a:t>
            </a:r>
          </a:p>
          <a:p>
            <a:pPr>
              <a:buFont typeface="Arial" charset="0"/>
              <a:buChar char="•"/>
            </a:pPr>
            <a:r>
              <a:rPr lang="id-ID" altLang="id-ID" dirty="0">
                <a:latin typeface="Berlin Sans FB Demi" panose="020E0802020502020306" pitchFamily="34" charset="0"/>
              </a:rPr>
              <a:t>Mengidentifikasi alternatif-alternatif kebijakan </a:t>
            </a:r>
          </a:p>
          <a:p>
            <a:pPr>
              <a:buFont typeface="Arial" charset="0"/>
              <a:buChar char="•"/>
            </a:pPr>
            <a:r>
              <a:rPr lang="id-ID" altLang="id-ID" dirty="0">
                <a:latin typeface="Berlin Sans FB Demi" panose="020E0802020502020306" pitchFamily="34" charset="0"/>
              </a:rPr>
              <a:t>Mengidentifikasi indikator-indikator untuk menilai alternatif kebijakan sesuai dengan tujuan-tujuan yang dirumuskan sebelumnya.</a:t>
            </a:r>
          </a:p>
          <a:p>
            <a:pPr>
              <a:buFont typeface="Arial" charset="0"/>
              <a:buChar char="•"/>
            </a:pPr>
            <a:r>
              <a:rPr lang="id-ID" altLang="id-ID" dirty="0">
                <a:latin typeface="Berlin Sans FB Demi" panose="020E0802020502020306" pitchFamily="34" charset="0"/>
              </a:rPr>
              <a:t>Melakukan skoring alternatif-alternatif kebijakan dengan indikator-indikator yang telah ditentukan.</a:t>
            </a:r>
          </a:p>
          <a:p>
            <a:pPr>
              <a:buFont typeface="Arial" charset="0"/>
              <a:buChar char="•"/>
            </a:pPr>
            <a:r>
              <a:rPr lang="id-ID" altLang="id-ID" dirty="0">
                <a:latin typeface="Berlin Sans FB Demi" panose="020E0802020502020306" pitchFamily="34" charset="0"/>
              </a:rPr>
              <a:t>Merekomendasikan kebijakan</a:t>
            </a:r>
          </a:p>
        </p:txBody>
      </p:sp>
      <p:sp>
        <p:nvSpPr>
          <p:cNvPr id="87043" name="Title 1"/>
          <p:cNvSpPr>
            <a:spLocks noGrp="1"/>
          </p:cNvSpPr>
          <p:nvPr>
            <p:ph type="title"/>
          </p:nvPr>
        </p:nvSpPr>
        <p:spPr>
          <a:xfrm>
            <a:off x="596721" y="151058"/>
            <a:ext cx="10972800" cy="1143000"/>
          </a:xfrm>
        </p:spPr>
        <p:txBody>
          <a:bodyPr/>
          <a:lstStyle/>
          <a:p>
            <a:pPr algn="r"/>
            <a:r>
              <a:rPr lang="id-ID" altLang="id-ID" dirty="0">
                <a:latin typeface="Berlin Sans FB Demi" panose="020E0802020502020306" pitchFamily="34" charset="0"/>
              </a:rPr>
              <a:t>Tahap-Tahap Analisis Skor</a:t>
            </a:r>
          </a:p>
        </p:txBody>
      </p:sp>
    </p:spTree>
    <p:extLst>
      <p:ext uri="{BB962C8B-B14F-4D97-AF65-F5344CB8AC3E}">
        <p14:creationId xmlns:p14="http://schemas.microsoft.com/office/powerpoint/2010/main" val="147333052"/>
      </p:ext>
    </p:extLst>
  </p:cSld>
  <p:clrMapOvr>
    <a:masterClrMapping/>
  </p:clrMapOvr>
  <p:transition>
    <p:wheel spokes="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Tesis Policy Learning</a:t>
            </a:r>
          </a:p>
          <a:p>
            <a:pPr eaLnBrk="1" hangingPunct="1">
              <a:buFont typeface="Wingdings 3" pitchFamily="18" charset="2"/>
              <a:buNone/>
            </a:pPr>
            <a:r>
              <a:rPr lang="id-ID" altLang="id-ID" dirty="0">
                <a:latin typeface="Berlin Sans FB Demi" panose="020E0802020502020306" pitchFamily="34" charset="0"/>
              </a:rPr>
              <a:t>	Model ini memandang perubahan kebijakan sebagai suatu fungsi dari tiga faktor:</a:t>
            </a:r>
          </a:p>
          <a:p>
            <a:pPr eaLnBrk="1" hangingPunct="1">
              <a:buFont typeface="Wingdings 3" pitchFamily="18" charset="2"/>
              <a:buNone/>
            </a:pPr>
            <a:r>
              <a:rPr lang="id-ID" altLang="id-ID" dirty="0">
                <a:latin typeface="Berlin Sans FB Demi" panose="020E0802020502020306" pitchFamily="34" charset="0"/>
              </a:rPr>
              <a:t>	- interaksi dari advocacy coalitions</a:t>
            </a:r>
          </a:p>
          <a:p>
            <a:pPr eaLnBrk="1" hangingPunct="1">
              <a:buFont typeface="Wingdings 3" pitchFamily="18" charset="2"/>
              <a:buNone/>
            </a:pPr>
            <a:r>
              <a:rPr lang="id-ID" altLang="id-ID" dirty="0">
                <a:latin typeface="Berlin Sans FB Demi" panose="020E0802020502020306" pitchFamily="34" charset="0"/>
              </a:rPr>
              <a:t>	- perubahan-perubahan eksternal terhadap subsistem</a:t>
            </a:r>
          </a:p>
          <a:p>
            <a:pPr eaLnBrk="1" hangingPunct="1">
              <a:buFont typeface="Wingdings 3" pitchFamily="18" charset="2"/>
              <a:buNone/>
            </a:pPr>
            <a:r>
              <a:rPr lang="id-ID" altLang="id-ID" dirty="0">
                <a:latin typeface="Berlin Sans FB Demi" panose="020E0802020502020306" pitchFamily="34" charset="0"/>
              </a:rPr>
              <a:t>	- Akibat-akibat dari parameter sistem yang stabil.</a:t>
            </a:r>
          </a:p>
          <a:p>
            <a:pPr eaLnBrk="1" hangingPunct="1"/>
            <a:endParaRPr lang="id-ID" altLang="id-ID" dirty="0"/>
          </a:p>
        </p:txBody>
      </p:sp>
      <p:sp>
        <p:nvSpPr>
          <p:cNvPr id="130051"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1626952736"/>
      </p:ext>
    </p:extLst>
  </p:cSld>
  <p:clrMapOvr>
    <a:masterClrMapping/>
  </p:clrMapOvr>
  <p:transition>
    <p:wheel spokes="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Tesis zig zag</a:t>
            </a:r>
          </a:p>
          <a:p>
            <a:pPr eaLnBrk="1" hangingPunct="1">
              <a:buFont typeface="Wingdings 3" pitchFamily="18" charset="2"/>
              <a:buNone/>
            </a:pPr>
            <a:r>
              <a:rPr lang="id-ID" altLang="id-ID" dirty="0">
                <a:latin typeface="Berlin Sans FB Demi" panose="020E0802020502020306" pitchFamily="34" charset="0"/>
              </a:rPr>
              <a:t>	Polaini dikarakteristikkan oleh zig zag effect atau stimulus dan respons. Ini bukan merupakan pergeseran besar dari liberal ke konservatisme. Konsep Class strugless atau koalisi masyarakat yang bersaing merupakan suatu cara yang berguna untuk menjelaskan pergeseran-pergeseran</a:t>
            </a:r>
            <a:r>
              <a:rPr lang="id-ID" altLang="id-ID" dirty="0"/>
              <a:t>.</a:t>
            </a:r>
          </a:p>
        </p:txBody>
      </p:sp>
      <p:sp>
        <p:nvSpPr>
          <p:cNvPr id="131075"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3437499663"/>
      </p:ext>
    </p:extLst>
  </p:cSld>
  <p:clrMapOvr>
    <a:masterClrMapping/>
  </p:clrMapOvr>
  <p:transition>
    <p:wheel spokes="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Istilah terminasi kebijakan mengarah pada penghapusan agensi, mengarahkan kembali kebijakan dasar, penghapusan program, penghapusan sebagian (agensi, kebijakan dasar, dan program), dan pengurangan anggaran.</a:t>
            </a:r>
          </a:p>
        </p:txBody>
      </p:sp>
      <p:sp>
        <p:nvSpPr>
          <p:cNvPr id="132099" name="Title 1"/>
          <p:cNvSpPr>
            <a:spLocks noGrp="1"/>
          </p:cNvSpPr>
          <p:nvPr>
            <p:ph type="title"/>
          </p:nvPr>
        </p:nvSpPr>
        <p:spPr>
          <a:xfrm>
            <a:off x="880056" y="215453"/>
            <a:ext cx="10972800" cy="1143000"/>
          </a:xfrm>
        </p:spPr>
        <p:txBody>
          <a:bodyPr/>
          <a:lstStyle/>
          <a:p>
            <a:pPr eaLnBrk="1" hangingPunct="1"/>
            <a:r>
              <a:rPr lang="id-ID" altLang="id-ID" dirty="0">
                <a:latin typeface="Berlin Sans FB Demi" panose="020E0802020502020306" pitchFamily="34" charset="0"/>
              </a:rPr>
              <a:t>Terminasi Kebijakan</a:t>
            </a:r>
          </a:p>
        </p:txBody>
      </p:sp>
    </p:spTree>
    <p:extLst>
      <p:ext uri="{BB962C8B-B14F-4D97-AF65-F5344CB8AC3E}">
        <p14:creationId xmlns:p14="http://schemas.microsoft.com/office/powerpoint/2010/main" val="2998632331"/>
      </p:ext>
    </p:extLst>
  </p:cSld>
  <p:clrMapOvr>
    <a:masterClrMapping/>
  </p:clrMapOvr>
  <p:transition>
    <p:wheel spokes="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Munculnya tuntutan politik agar kebijakan diterminasi biasanya disebabkan terkontaminasinya implementasi kebijakan dan komponen-komponennya oleh kepentingan pribadi ataupun kepentingan jangka pendek para aktor yang terlibat. Sehingga, kebijakan atau program menghadapi masalah pembiayaan.</a:t>
            </a:r>
          </a:p>
        </p:txBody>
      </p:sp>
      <p:sp>
        <p:nvSpPr>
          <p:cNvPr id="133123"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2017859745"/>
      </p:ext>
    </p:extLst>
  </p:cSld>
  <p:clrMapOvr>
    <a:masterClrMapping/>
  </p:clrMapOvr>
  <p:transition>
    <p:wheel spokes="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Berkaitan dengan itu, kelompok koalisi anti terminasi segera melakukan mobilisasi dan menggunakan segala sumber daya yang dimiliki untuk mempertahankan kebijakan, program, dan organissai yang dituntut untuk diterminasi.</a:t>
            </a:r>
          </a:p>
        </p:txBody>
      </p:sp>
      <p:sp>
        <p:nvSpPr>
          <p:cNvPr id="134147"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3460141114"/>
      </p:ext>
    </p:extLst>
  </p:cSld>
  <p:clrMapOvr>
    <a:masterClrMapping/>
  </p:clrMapOvr>
  <p:transition>
    <p:wheel spokes="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Beberapa kebijakan dan program ternyata tidak efektiff sehingga perlu untuk dihapuskan</a:t>
            </a:r>
          </a:p>
          <a:p>
            <a:pPr eaLnBrk="1" hangingPunct="1"/>
            <a:r>
              <a:rPr lang="id-ID" altLang="id-ID" dirty="0">
                <a:latin typeface="Berlin Sans FB Demi" panose="020E0802020502020306" pitchFamily="34" charset="0"/>
              </a:rPr>
              <a:t>Adanya suasana politik yang tidak mendukung pelaksanaan program serta pengurangan fiskal yang biasanya berwujud penyusutan anggaran.</a:t>
            </a:r>
          </a:p>
        </p:txBody>
      </p:sp>
      <p:sp>
        <p:nvSpPr>
          <p:cNvPr id="2" name="Title 1"/>
          <p:cNvSpPr>
            <a:spLocks noGrp="1"/>
          </p:cNvSpPr>
          <p:nvPr>
            <p:ph type="title"/>
          </p:nvPr>
        </p:nvSpPr>
        <p:spPr>
          <a:xfrm>
            <a:off x="0" y="176817"/>
            <a:ext cx="12192000" cy="1143000"/>
          </a:xfrm>
          <a:solidFill>
            <a:srgbClr val="00B050"/>
          </a:solidFill>
        </p:spPr>
        <p:txBody>
          <a:bodyPr>
            <a:normAutofit/>
          </a:bodyPr>
          <a:lstStyle/>
          <a:p>
            <a:pPr eaLnBrk="1" fontAlgn="auto" hangingPunct="1">
              <a:spcAft>
                <a:spcPts val="0"/>
              </a:spcAft>
              <a:defRPr/>
            </a:pPr>
            <a:r>
              <a:rPr lang="id-ID" dirty="0">
                <a:latin typeface="Berlin Sans FB Demi" panose="020E0802020502020306" pitchFamily="34" charset="0"/>
              </a:rPr>
              <a:t>Alasan adanya perhatian terhadap terminasi</a:t>
            </a:r>
          </a:p>
        </p:txBody>
      </p:sp>
    </p:spTree>
    <p:extLst>
      <p:ext uri="{BB962C8B-B14F-4D97-AF65-F5344CB8AC3E}">
        <p14:creationId xmlns:p14="http://schemas.microsoft.com/office/powerpoint/2010/main" val="1665852862"/>
      </p:ext>
    </p:extLst>
  </p:cSld>
  <p:clrMapOvr>
    <a:masterClrMapping/>
  </p:clrMapOvr>
  <p:transition>
    <p:wheel spokes="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Terminasi fungsional, yaitu terminasi yang terarah pada tindakan eliminasi seluruh area kebijakan, meliputi baik organisasi maupun kebijakannya sendiri.</a:t>
            </a:r>
          </a:p>
          <a:p>
            <a:pPr eaLnBrk="1" hangingPunct="1"/>
            <a:r>
              <a:rPr lang="id-ID" altLang="id-ID" dirty="0">
                <a:latin typeface="Berlin Sans FB Demi" panose="020E0802020502020306" pitchFamily="34" charset="0"/>
              </a:rPr>
              <a:t>Terminasi organisasi, yaitu tertuju pada penghapusan seluruh organisasi yang terlibat dalam implementasi kebijakan atau program, akibat dari kegagalannya mencapai tujuan</a:t>
            </a:r>
            <a:r>
              <a:rPr lang="id-ID" altLang="id-ID" dirty="0"/>
              <a:t>.</a:t>
            </a:r>
          </a:p>
          <a:p>
            <a:pPr eaLnBrk="1" hangingPunct="1">
              <a:buFont typeface="Wingdings 3" pitchFamily="18" charset="2"/>
              <a:buNone/>
            </a:pPr>
            <a:endParaRPr lang="id-ID" altLang="id-ID" dirty="0"/>
          </a:p>
        </p:txBody>
      </p:sp>
      <p:sp>
        <p:nvSpPr>
          <p:cNvPr id="2" name="Title 1"/>
          <p:cNvSpPr>
            <a:spLocks noGrp="1"/>
          </p:cNvSpPr>
          <p:nvPr>
            <p:ph type="title"/>
          </p:nvPr>
        </p:nvSpPr>
        <p:spPr>
          <a:xfrm>
            <a:off x="0" y="138179"/>
            <a:ext cx="12033160" cy="1143000"/>
          </a:xfrm>
          <a:solidFill>
            <a:srgbClr val="00B050"/>
          </a:solidFill>
        </p:spPr>
        <p:txBody>
          <a:bodyPr>
            <a:normAutofit fontScale="90000"/>
          </a:bodyPr>
          <a:lstStyle/>
          <a:p>
            <a:pPr eaLnBrk="1" fontAlgn="auto" hangingPunct="1">
              <a:spcAft>
                <a:spcPts val="0"/>
              </a:spcAft>
              <a:defRPr/>
            </a:pPr>
            <a:r>
              <a:rPr lang="id-ID" dirty="0">
                <a:latin typeface="Berlin Sans FB Demi" panose="020E0802020502020306" pitchFamily="34" charset="0"/>
              </a:rPr>
              <a:t>Bentuk-bentuk terminasi</a:t>
            </a:r>
            <a:br>
              <a:rPr lang="id-ID" dirty="0">
                <a:latin typeface="Berlin Sans FB Demi" panose="020E0802020502020306" pitchFamily="34" charset="0"/>
              </a:rPr>
            </a:br>
            <a:r>
              <a:rPr lang="id-ID" dirty="0">
                <a:latin typeface="Berlin Sans FB Demi" panose="020E0802020502020306" pitchFamily="34" charset="0"/>
              </a:rPr>
              <a:t> (Lester dan Stewart, 2000)</a:t>
            </a:r>
          </a:p>
        </p:txBody>
      </p:sp>
    </p:spTree>
    <p:extLst>
      <p:ext uri="{BB962C8B-B14F-4D97-AF65-F5344CB8AC3E}">
        <p14:creationId xmlns:p14="http://schemas.microsoft.com/office/powerpoint/2010/main" val="1773938582"/>
      </p:ext>
    </p:extLst>
  </p:cSld>
  <p:clrMapOvr>
    <a:masterClrMapping/>
  </p:clrMapOvr>
  <p:transition>
    <p:wheel spokes="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Terminasi kebijakan, yaitu tertuju kepada penghapusan sebuah kebijakan ketika teori dan pendekatan yang mendukung sudah tidak dipercaya kebenarannya oleh aktor-aktor formal.</a:t>
            </a:r>
          </a:p>
          <a:p>
            <a:pPr eaLnBrk="1" hangingPunct="1"/>
            <a:r>
              <a:rPr lang="id-ID" altLang="id-ID" dirty="0">
                <a:latin typeface="Berlin Sans FB Demi" panose="020E0802020502020306" pitchFamily="34" charset="0"/>
              </a:rPr>
              <a:t>Terminasi program, dilakukan untuk mengeliminasi program-program spesifik</a:t>
            </a:r>
          </a:p>
        </p:txBody>
      </p:sp>
      <p:sp>
        <p:nvSpPr>
          <p:cNvPr id="137219"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1734734060"/>
      </p:ext>
    </p:extLst>
  </p:cSld>
  <p:clrMapOvr>
    <a:masterClrMapping/>
  </p:clrMapOvr>
  <p:transition>
    <p:wheel spokes="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Terminasi big bang</a:t>
            </a:r>
          </a:p>
          <a:p>
            <a:pPr eaLnBrk="1" hangingPunct="1">
              <a:buFont typeface="Wingdings 3" pitchFamily="18" charset="2"/>
              <a:buNone/>
            </a:pPr>
            <a:r>
              <a:rPr lang="id-ID" altLang="id-ID" dirty="0">
                <a:latin typeface="Berlin Sans FB Demi" panose="020E0802020502020306" pitchFamily="34" charset="0"/>
              </a:rPr>
              <a:t>	Pihak pemegang otoritas kebijakan mmenetapkan terminasi secara desisif dan dilakukan dalam waktu cepat, sehingga tidak memberikan kesempatan oposisi untuk mengorganisisr kekuatan melawan langkah terminasi.</a:t>
            </a:r>
          </a:p>
          <a:p>
            <a:pPr eaLnBrk="1" hangingPunct="1">
              <a:buFont typeface="Wingdings 3" pitchFamily="18" charset="2"/>
              <a:buNone/>
            </a:pPr>
            <a:endParaRPr lang="id-ID" altLang="id-ID" dirty="0"/>
          </a:p>
        </p:txBody>
      </p:sp>
      <p:sp>
        <p:nvSpPr>
          <p:cNvPr id="2" name="Title 1"/>
          <p:cNvSpPr>
            <a:spLocks noGrp="1"/>
          </p:cNvSpPr>
          <p:nvPr>
            <p:ph type="title"/>
          </p:nvPr>
        </p:nvSpPr>
        <p:spPr>
          <a:xfrm>
            <a:off x="-100483" y="257548"/>
            <a:ext cx="12392967" cy="1161841"/>
          </a:xfrm>
          <a:solidFill>
            <a:srgbClr val="00B050"/>
          </a:solidFill>
        </p:spPr>
        <p:txBody>
          <a:bodyPr>
            <a:normAutofit/>
          </a:bodyPr>
          <a:lstStyle/>
          <a:p>
            <a:pPr eaLnBrk="1" fontAlgn="auto" hangingPunct="1">
              <a:spcAft>
                <a:spcPts val="0"/>
              </a:spcAft>
              <a:defRPr/>
            </a:pPr>
            <a:r>
              <a:rPr lang="id-ID" dirty="0">
                <a:latin typeface="Berlin Sans FB Demi" panose="020E0802020502020306" pitchFamily="34" charset="0"/>
              </a:rPr>
              <a:t>2 Pendekatan dalam studi Terminasi Kebijakan</a:t>
            </a:r>
          </a:p>
        </p:txBody>
      </p:sp>
    </p:spTree>
    <p:extLst>
      <p:ext uri="{BB962C8B-B14F-4D97-AF65-F5344CB8AC3E}">
        <p14:creationId xmlns:p14="http://schemas.microsoft.com/office/powerpoint/2010/main" val="2981335978"/>
      </p:ext>
    </p:extLst>
  </p:cSld>
  <p:clrMapOvr>
    <a:masterClrMapping/>
  </p:clrMapOvr>
  <p:transition>
    <p:wheel spokes="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Terminasi Long Whimper</a:t>
            </a:r>
          </a:p>
          <a:p>
            <a:pPr eaLnBrk="1" hangingPunct="1">
              <a:buFont typeface="Wingdings 3" pitchFamily="18" charset="2"/>
              <a:buNone/>
            </a:pPr>
            <a:r>
              <a:rPr lang="id-ID" altLang="id-ID" dirty="0">
                <a:latin typeface="Berlin Sans FB Demi" panose="020E0802020502020306" pitchFamily="34" charset="0"/>
              </a:rPr>
              <a:t>	Menunjukkan terminasi sebagai akhir dari proses penurunan sumber daya organisasi dalam waktu yang lama. Proses yang terjadi di sebut juga dekrementalisme.</a:t>
            </a:r>
          </a:p>
        </p:txBody>
      </p:sp>
      <p:sp>
        <p:nvSpPr>
          <p:cNvPr id="139267"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3497177425"/>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p:txBody>
          <a:bodyPr/>
          <a:lstStyle/>
          <a:p>
            <a:r>
              <a:rPr lang="id-ID" altLang="id-ID" sz="3600" dirty="0">
                <a:latin typeface="Berlin Sans FB Demi" panose="020E0802020502020306" pitchFamily="34" charset="0"/>
              </a:rPr>
              <a:t>Analisis indeks menunjuk proses menilai alternatif kebijakan dengan menciptakan dan menggunakan indikator-indikator serta indeks.</a:t>
            </a:r>
          </a:p>
        </p:txBody>
      </p:sp>
      <p:sp>
        <p:nvSpPr>
          <p:cNvPr id="88067" name="Title 1"/>
          <p:cNvSpPr>
            <a:spLocks noGrp="1"/>
          </p:cNvSpPr>
          <p:nvPr>
            <p:ph type="title"/>
          </p:nvPr>
        </p:nvSpPr>
        <p:spPr>
          <a:xfrm>
            <a:off x="712631" y="176817"/>
            <a:ext cx="10972800" cy="1143000"/>
          </a:xfrm>
        </p:spPr>
        <p:txBody>
          <a:bodyPr/>
          <a:lstStyle/>
          <a:p>
            <a:r>
              <a:rPr lang="id-ID" altLang="id-ID" dirty="0">
                <a:latin typeface="Berlin Sans FB Demi" panose="020E0802020502020306" pitchFamily="34" charset="0"/>
              </a:rPr>
              <a:t>Analisis Indeks</a:t>
            </a:r>
          </a:p>
        </p:txBody>
      </p:sp>
    </p:spTree>
    <p:extLst>
      <p:ext uri="{BB962C8B-B14F-4D97-AF65-F5344CB8AC3E}">
        <p14:creationId xmlns:p14="http://schemas.microsoft.com/office/powerpoint/2010/main" val="1364371804"/>
      </p:ext>
    </p:extLst>
  </p:cSld>
  <p:clrMapOvr>
    <a:masterClrMapping/>
  </p:clrMapOvr>
  <p:transition>
    <p:wheel spokes="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Dari uraian di atas, bahwa terminasi kebijakan tidak sepenuhnya didasarkan pada alasan-alasan rasional dan administratif semata, namun nilai-nilai politik dan ideologi merupakan variabel kunci untuk menjelaskan langkah dilakukannya terminasi kebijakan, pertimbangan-pertimbangan politik lebih mengemuka dibandingkan pertimbangan evaluasi.</a:t>
            </a:r>
          </a:p>
        </p:txBody>
      </p:sp>
      <p:sp>
        <p:nvSpPr>
          <p:cNvPr id="140291" name="Title 1"/>
          <p:cNvSpPr>
            <a:spLocks noGrp="1"/>
          </p:cNvSpPr>
          <p:nvPr>
            <p:ph type="title"/>
          </p:nvPr>
        </p:nvSpPr>
        <p:spPr/>
        <p:txBody>
          <a:bodyPr/>
          <a:lstStyle/>
          <a:p>
            <a:pPr eaLnBrk="1" hangingPunct="1"/>
            <a:endParaRPr lang="id-ID" altLang="id-ID"/>
          </a:p>
        </p:txBody>
      </p:sp>
    </p:spTree>
    <p:extLst>
      <p:ext uri="{BB962C8B-B14F-4D97-AF65-F5344CB8AC3E}">
        <p14:creationId xmlns:p14="http://schemas.microsoft.com/office/powerpoint/2010/main" val="451122686"/>
      </p:ext>
    </p:extLst>
  </p:cSld>
  <p:clrMapOvr>
    <a:masterClrMapping/>
  </p:clrMapOvr>
  <p:transition>
    <p:wheel spokes="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Para terminator disarankan untuk tidak mengumbar infformasi secara dini mengenai terminasi kebijakan tertentu.</a:t>
            </a:r>
          </a:p>
          <a:p>
            <a:pPr eaLnBrk="1" hangingPunct="1"/>
            <a:r>
              <a:rPr lang="id-ID" altLang="id-ID" dirty="0">
                <a:latin typeface="Berlin Sans FB Demi" panose="020E0802020502020306" pitchFamily="34" charset="0"/>
              </a:rPr>
              <a:t>Terminator akan lebih berhasil menghapus kebijakan jika memperluas para pendukungnya hingga keluar basis pendukungnya secara tradisional</a:t>
            </a:r>
          </a:p>
          <a:p>
            <a:pPr eaLnBrk="1" hangingPunct="1"/>
            <a:r>
              <a:rPr lang="id-ID" altLang="id-ID" dirty="0">
                <a:latin typeface="Berlin Sans FB Demi" panose="020E0802020502020306" pitchFamily="34" charset="0"/>
              </a:rPr>
              <a:t>Memfokuskan terminasi pada kebijakan atau program yang secara politis tidak merusak.</a:t>
            </a:r>
          </a:p>
        </p:txBody>
      </p:sp>
      <p:sp>
        <p:nvSpPr>
          <p:cNvPr id="2" name="Title 1"/>
          <p:cNvSpPr>
            <a:spLocks noGrp="1"/>
          </p:cNvSpPr>
          <p:nvPr>
            <p:ph type="title"/>
          </p:nvPr>
        </p:nvSpPr>
        <p:spPr>
          <a:xfrm>
            <a:off x="1" y="279847"/>
            <a:ext cx="12192000" cy="1143000"/>
          </a:xfrm>
          <a:solidFill>
            <a:srgbClr val="00B050"/>
          </a:solidFill>
        </p:spPr>
        <p:txBody>
          <a:bodyPr>
            <a:normAutofit fontScale="90000"/>
          </a:bodyPr>
          <a:lstStyle/>
          <a:p>
            <a:pPr algn="r" eaLnBrk="1" fontAlgn="auto" hangingPunct="1">
              <a:spcAft>
                <a:spcPts val="0"/>
              </a:spcAft>
              <a:defRPr/>
            </a:pPr>
            <a:r>
              <a:rPr lang="id-ID" dirty="0">
                <a:latin typeface="Berlin Sans FB Demi" panose="020E0802020502020306" pitchFamily="34" charset="0"/>
              </a:rPr>
              <a:t>Strategi untuk melakukan terminasi kebijakan (Robert Behn)</a:t>
            </a:r>
          </a:p>
        </p:txBody>
      </p:sp>
    </p:spTree>
    <p:extLst>
      <p:ext uri="{BB962C8B-B14F-4D97-AF65-F5344CB8AC3E}">
        <p14:creationId xmlns:p14="http://schemas.microsoft.com/office/powerpoint/2010/main" val="3143868024"/>
      </p:ext>
    </p:extLst>
  </p:cSld>
  <p:clrMapOvr>
    <a:masterClrMapping/>
  </p:clrMapOvr>
  <p:transition>
    <p:wheel spokes="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Content Placeholder 2"/>
          <p:cNvSpPr>
            <a:spLocks noGrp="1"/>
          </p:cNvSpPr>
          <p:nvPr>
            <p:ph idx="1"/>
          </p:nvPr>
        </p:nvSpPr>
        <p:spPr>
          <a:xfrm>
            <a:off x="570963" y="1231900"/>
            <a:ext cx="10972800" cy="5626100"/>
          </a:xfrm>
        </p:spPr>
        <p:txBody>
          <a:bodyPr/>
          <a:lstStyle/>
          <a:p>
            <a:pPr eaLnBrk="1" hangingPunct="1"/>
            <a:r>
              <a:rPr lang="id-ID" altLang="id-ID" dirty="0">
                <a:latin typeface="Berlin Sans FB Demi" panose="020E0802020502020306" pitchFamily="34" charset="0"/>
              </a:rPr>
              <a:t>Memanfaatkan ideologi untuk memberi persfektif baru bahwa kebijakan yang akan dieliminasi bersifat merusak.</a:t>
            </a:r>
          </a:p>
          <a:p>
            <a:pPr eaLnBrk="1" hangingPunct="1"/>
            <a:r>
              <a:rPr lang="id-ID" altLang="id-ID" dirty="0">
                <a:latin typeface="Berlin Sans FB Demi" panose="020E0802020502020306" pitchFamily="34" charset="0"/>
              </a:rPr>
              <a:t>Menciptakan langkah-langkah yang akan menggagalkan terjadinya kompromi berbagai kelompok yang mendukung kebijakan yang dieliminasi.</a:t>
            </a:r>
          </a:p>
          <a:p>
            <a:pPr eaLnBrk="1" hangingPunct="1"/>
            <a:r>
              <a:rPr lang="id-ID" altLang="id-ID" dirty="0">
                <a:latin typeface="Berlin Sans FB Demi" panose="020E0802020502020306" pitchFamily="34" charset="0"/>
              </a:rPr>
              <a:t>Menggunakan para outsider mengembangkan isu-isu yang tidak menguntungkan kebijakan yang akan di hapus.</a:t>
            </a:r>
          </a:p>
        </p:txBody>
      </p:sp>
      <p:sp>
        <p:nvSpPr>
          <p:cNvPr id="2" name="Title 1"/>
          <p:cNvSpPr>
            <a:spLocks noGrp="1"/>
          </p:cNvSpPr>
          <p:nvPr>
            <p:ph type="title"/>
          </p:nvPr>
        </p:nvSpPr>
        <p:spPr>
          <a:xfrm>
            <a:off x="609600" y="274639"/>
            <a:ext cx="10972800" cy="153987"/>
          </a:xfrm>
        </p:spPr>
        <p:txBody>
          <a:bodyPr>
            <a:normAutofit fontScale="90000"/>
          </a:bodyPr>
          <a:lstStyle/>
          <a:p>
            <a:pPr eaLnBrk="1" fontAlgn="auto" hangingPunct="1">
              <a:spcAft>
                <a:spcPts val="0"/>
              </a:spcAft>
              <a:defRPr/>
            </a:pPr>
            <a:endParaRPr lang="id-ID" dirty="0"/>
          </a:p>
        </p:txBody>
      </p:sp>
    </p:spTree>
    <p:extLst>
      <p:ext uri="{BB962C8B-B14F-4D97-AF65-F5344CB8AC3E}">
        <p14:creationId xmlns:p14="http://schemas.microsoft.com/office/powerpoint/2010/main" val="2144227190"/>
      </p:ext>
    </p:extLst>
  </p:cSld>
  <p:clrMapOvr>
    <a:masterClrMapping/>
  </p:clrMapOvr>
  <p:transition>
    <p:wheel spokes="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994" y="1238788"/>
            <a:ext cx="10972800" cy="5840413"/>
          </a:xfrm>
        </p:spPr>
        <p:txBody>
          <a:bodyPr>
            <a:normAutofit lnSpcReduction="10000"/>
          </a:bodyPr>
          <a:lstStyle/>
          <a:p>
            <a:pPr marL="365760" indent="-256032" eaLnBrk="1" fontAlgn="auto" hangingPunct="1">
              <a:spcAft>
                <a:spcPts val="0"/>
              </a:spcAft>
              <a:buFont typeface="Wingdings 3"/>
              <a:buChar char=""/>
              <a:defRPr/>
            </a:pPr>
            <a:r>
              <a:rPr lang="id-ID" sz="3000" dirty="0">
                <a:latin typeface="Berlin Sans FB Demi" panose="020E0802020502020306" pitchFamily="34" charset="0"/>
              </a:rPr>
              <a:t>Menghindari pemungutan suara di lembaga legislatif, karena para legislator biasanya berorientasi pada dukungan bukan pada permusuhan.</a:t>
            </a:r>
          </a:p>
          <a:p>
            <a:pPr marL="365760" indent="-256032" eaLnBrk="1" fontAlgn="auto" hangingPunct="1">
              <a:spcAft>
                <a:spcPts val="0"/>
              </a:spcAft>
              <a:buFont typeface="Wingdings 3"/>
              <a:buChar char=""/>
              <a:defRPr/>
            </a:pPr>
            <a:r>
              <a:rPr lang="id-ID" sz="3000" dirty="0">
                <a:latin typeface="Berlin Sans FB Demi" panose="020E0802020502020306" pitchFamily="34" charset="0"/>
              </a:rPr>
              <a:t>Para terminator dari birokrasi disarankan untuk menghindari konflik antara kekuatan konstitusional presiden dan legialtif.</a:t>
            </a:r>
          </a:p>
          <a:p>
            <a:pPr marL="365760" indent="-256032" eaLnBrk="1" fontAlgn="auto" hangingPunct="1">
              <a:spcAft>
                <a:spcPts val="0"/>
              </a:spcAft>
              <a:buFont typeface="Wingdings 3"/>
              <a:buChar char=""/>
              <a:defRPr/>
            </a:pPr>
            <a:r>
              <a:rPr lang="id-ID" sz="3000" dirty="0">
                <a:latin typeface="Berlin Sans FB Demi" panose="020E0802020502020306" pitchFamily="34" charset="0"/>
              </a:rPr>
              <a:t>Menerima peningkatan biaya terminasi dalam jangka pendek.</a:t>
            </a:r>
          </a:p>
          <a:p>
            <a:pPr marL="365760" indent="-256032" eaLnBrk="1" fontAlgn="auto" hangingPunct="1">
              <a:spcAft>
                <a:spcPts val="0"/>
              </a:spcAft>
              <a:buFont typeface="Wingdings 3"/>
              <a:buChar char=""/>
              <a:defRPr/>
            </a:pPr>
            <a:r>
              <a:rPr lang="id-ID" sz="3000" dirty="0">
                <a:latin typeface="Berlin Sans FB Demi" panose="020E0802020502020306" pitchFamily="34" charset="0"/>
              </a:rPr>
              <a:t>Menawarkan pekerjaan alternatif bagi pekerja yang terlibat dalam program yang dieliminasi, serta memberi biaya pengganti pada organisasi klien yang terlibat dalam program.</a:t>
            </a:r>
          </a:p>
        </p:txBody>
      </p:sp>
      <p:sp>
        <p:nvSpPr>
          <p:cNvPr id="2" name="Title 1"/>
          <p:cNvSpPr>
            <a:spLocks noGrp="1"/>
          </p:cNvSpPr>
          <p:nvPr>
            <p:ph type="title"/>
          </p:nvPr>
        </p:nvSpPr>
        <p:spPr>
          <a:xfrm>
            <a:off x="1665668" y="5658008"/>
            <a:ext cx="10972800" cy="153987"/>
          </a:xfrm>
        </p:spPr>
        <p:txBody>
          <a:bodyPr>
            <a:normAutofit fontScale="90000"/>
          </a:bodyPr>
          <a:lstStyle/>
          <a:p>
            <a:pPr eaLnBrk="1" fontAlgn="auto" hangingPunct="1">
              <a:spcAft>
                <a:spcPts val="0"/>
              </a:spcAft>
              <a:defRPr/>
            </a:pPr>
            <a:endParaRPr lang="id-ID" dirty="0"/>
          </a:p>
        </p:txBody>
      </p:sp>
    </p:spTree>
    <p:extLst>
      <p:ext uri="{BB962C8B-B14F-4D97-AF65-F5344CB8AC3E}">
        <p14:creationId xmlns:p14="http://schemas.microsoft.com/office/powerpoint/2010/main" val="533634962"/>
      </p:ext>
    </p:extLst>
  </p:cSld>
  <p:clrMapOvr>
    <a:masterClrMapping/>
  </p:clrMapOvr>
  <p:transition>
    <p:wheel spokes="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Content Placeholder 2"/>
          <p:cNvSpPr>
            <a:spLocks noGrp="1"/>
          </p:cNvSpPr>
          <p:nvPr>
            <p:ph idx="1"/>
          </p:nvPr>
        </p:nvSpPr>
        <p:spPr>
          <a:xfrm>
            <a:off x="558084" y="1194316"/>
            <a:ext cx="10972800" cy="5768975"/>
          </a:xfrm>
        </p:spPr>
        <p:txBody>
          <a:bodyPr/>
          <a:lstStyle/>
          <a:p>
            <a:pPr eaLnBrk="1" hangingPunct="1"/>
            <a:r>
              <a:rPr lang="id-ID" altLang="id-ID" dirty="0">
                <a:latin typeface="Berlin Sans FB Demi" panose="020E0802020502020306" pitchFamily="34" charset="0"/>
              </a:rPr>
              <a:t>Menciptakan kasus yang menimbulkan persepsi bahwa kebijakan baru yang lebih baik perlu diadopsi tetapi dengan persyaratan adanya penghapusan kebijakan yang sedang berjalan.</a:t>
            </a:r>
          </a:p>
          <a:p>
            <a:pPr eaLnBrk="1" hangingPunct="1"/>
            <a:r>
              <a:rPr lang="id-ID" altLang="id-ID" dirty="0">
                <a:latin typeface="Berlin Sans FB Demi" panose="020E0802020502020306" pitchFamily="34" charset="0"/>
              </a:rPr>
              <a:t>Karena terminasi merupakan cara yang sulit, maka supaya tidak counter productive para terminator disarankan melakukan terminasi tidak sembarangan dan tergesa-gesa.</a:t>
            </a:r>
          </a:p>
        </p:txBody>
      </p:sp>
      <p:sp>
        <p:nvSpPr>
          <p:cNvPr id="2" name="Title 1"/>
          <p:cNvSpPr>
            <a:spLocks noGrp="1"/>
          </p:cNvSpPr>
          <p:nvPr>
            <p:ph type="title"/>
          </p:nvPr>
        </p:nvSpPr>
        <p:spPr>
          <a:xfrm flipV="1">
            <a:off x="609600" y="0"/>
            <a:ext cx="10972800" cy="274638"/>
          </a:xfrm>
        </p:spPr>
        <p:txBody>
          <a:bodyPr>
            <a:normAutofit fontScale="90000"/>
          </a:bodyPr>
          <a:lstStyle/>
          <a:p>
            <a:pPr eaLnBrk="1" fontAlgn="auto" hangingPunct="1">
              <a:spcAft>
                <a:spcPts val="0"/>
              </a:spcAft>
              <a:defRPr/>
            </a:pPr>
            <a:endParaRPr lang="id-ID" dirty="0"/>
          </a:p>
        </p:txBody>
      </p:sp>
    </p:spTree>
    <p:extLst>
      <p:ext uri="{BB962C8B-B14F-4D97-AF65-F5344CB8AC3E}">
        <p14:creationId xmlns:p14="http://schemas.microsoft.com/office/powerpoint/2010/main" val="1869688191"/>
      </p:ext>
    </p:extLst>
  </p:cSld>
  <p:clrMapOvr>
    <a:masterClrMapping/>
  </p:clrMapOvr>
  <p:transition>
    <p:wheel spokes="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p:spPr>
        <p:txBody>
          <a:bodyPr/>
          <a:lstStyle/>
          <a:p>
            <a:pPr eaLnBrk="1" fontAlgn="auto" hangingPunct="1">
              <a:spcAft>
                <a:spcPts val="0"/>
              </a:spcAft>
              <a:defRPr/>
            </a:pPr>
            <a:endParaRPr lang="id-ID" dirty="0"/>
          </a:p>
        </p:txBody>
      </p:sp>
      <p:sp>
        <p:nvSpPr>
          <p:cNvPr id="145411" name="Subtitle 2"/>
          <p:cNvSpPr>
            <a:spLocks noGrp="1"/>
          </p:cNvSpPr>
          <p:nvPr>
            <p:ph type="subTitle" idx="4294967295"/>
          </p:nvPr>
        </p:nvSpPr>
        <p:spPr>
          <a:xfrm>
            <a:off x="711200" y="3228975"/>
            <a:ext cx="10473267" cy="1752600"/>
          </a:xfrm>
          <a:prstGeom prst="rect">
            <a:avLst/>
          </a:prstGeom>
        </p:spPr>
        <p:txBody>
          <a:bodyPr/>
          <a:lstStyle/>
          <a:p>
            <a:pPr marL="0" marR="0" indent="0" algn="ctr" eaLnBrk="1" hangingPunct="1">
              <a:buNone/>
            </a:pPr>
            <a:r>
              <a:rPr lang="id-ID" altLang="id-ID" dirty="0">
                <a:latin typeface="Berlin Sans FB Demi" panose="020E0802020502020306" pitchFamily="34" charset="0"/>
              </a:rPr>
              <a:t>KEBIJAKAN PUBLIK DAN GOOD GOVERNANCE</a:t>
            </a:r>
          </a:p>
        </p:txBody>
      </p:sp>
    </p:spTree>
    <p:extLst>
      <p:ext uri="{BB962C8B-B14F-4D97-AF65-F5344CB8AC3E}">
        <p14:creationId xmlns:p14="http://schemas.microsoft.com/office/powerpoint/2010/main" val="28905039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a:xfrm>
            <a:off x="545206" y="215453"/>
            <a:ext cx="10972800" cy="1143000"/>
          </a:xfrm>
        </p:spPr>
        <p:txBody>
          <a:bodyPr/>
          <a:lstStyle/>
          <a:p>
            <a:pPr algn="r" eaLnBrk="1" hangingPunct="1"/>
            <a:r>
              <a:rPr lang="id-ID" altLang="id-ID" i="1" dirty="0">
                <a:latin typeface="Berlin Sans FB Demi" panose="020E0802020502020306" pitchFamily="34" charset="0"/>
              </a:rPr>
              <a:t>GOOD GOVERNANCE</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Good governance dapat dimaknai sebagai:</a:t>
            </a:r>
          </a:p>
          <a:p>
            <a:pPr marL="514350" indent="-239713" eaLnBrk="1" fontAlgn="auto" hangingPunct="1">
              <a:spcAft>
                <a:spcPts val="0"/>
              </a:spcAft>
              <a:buClr>
                <a:schemeClr val="accent3"/>
              </a:buClr>
              <a:buFont typeface="+mj-lt"/>
              <a:buAutoNum type="arabicPeriod"/>
              <a:defRPr/>
            </a:pPr>
            <a:r>
              <a:rPr lang="id-ID" sz="3200" dirty="0">
                <a:latin typeface="Berlin Sans FB Demi" panose="020E0802020502020306" pitchFamily="34" charset="0"/>
              </a:rPr>
              <a:t>Kinerja suatu lembaga</a:t>
            </a:r>
          </a:p>
          <a:p>
            <a:pPr marL="514350" indent="-239713" eaLnBrk="1" fontAlgn="auto" hangingPunct="1">
              <a:spcAft>
                <a:spcPts val="0"/>
              </a:spcAft>
              <a:buClr>
                <a:schemeClr val="accent3"/>
              </a:buClr>
              <a:buFont typeface="+mj-lt"/>
              <a:buAutoNum type="arabicPeriod"/>
              <a:defRPr/>
            </a:pPr>
            <a:r>
              <a:rPr lang="id-ID" sz="3200" dirty="0">
                <a:latin typeface="Berlin Sans FB Demi" panose="020E0802020502020306" pitchFamily="34" charset="0"/>
              </a:rPr>
              <a:t> Mengarahkan, mengendalikan, dan mempengaruhi masalah publik</a:t>
            </a:r>
          </a:p>
          <a:p>
            <a:pPr marL="514350" indent="-239713" eaLnBrk="1" fontAlgn="auto" hangingPunct="1">
              <a:spcAft>
                <a:spcPts val="0"/>
              </a:spcAft>
              <a:buClr>
                <a:schemeClr val="accent3"/>
              </a:buClr>
              <a:buFont typeface="Wingdings 2"/>
              <a:buNone/>
              <a:defRPr/>
            </a:pPr>
            <a:endParaRPr lang="id-ID" sz="3200" dirty="0"/>
          </a:p>
        </p:txBody>
      </p:sp>
    </p:spTree>
    <p:extLst>
      <p:ext uri="{BB962C8B-B14F-4D97-AF65-F5344CB8AC3E}">
        <p14:creationId xmlns:p14="http://schemas.microsoft.com/office/powerpoint/2010/main" val="3534453070"/>
      </p:ext>
    </p:extLst>
  </p:cSld>
  <p:clrMapOvr>
    <a:masterClrMapping/>
  </p:clrMapOvr>
  <p:transition>
    <p:wheel spokes="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4699"/>
            <a:ext cx="10972800" cy="1603151"/>
          </a:xfrm>
        </p:spPr>
        <p:txBody>
          <a:bodyPr>
            <a:normAutofit/>
          </a:bodyPr>
          <a:lstStyle/>
          <a:p>
            <a:pPr algn="r" eaLnBrk="1" fontAlgn="auto" hangingPunct="1">
              <a:spcAft>
                <a:spcPts val="0"/>
              </a:spcAft>
              <a:defRPr/>
            </a:pPr>
            <a:r>
              <a:rPr lang="id-ID" dirty="0">
                <a:latin typeface="Berlin Sans FB Demi" panose="020E0802020502020306" pitchFamily="34" charset="0"/>
              </a:rPr>
              <a:t>Latar Belakang Good Governance</a:t>
            </a:r>
          </a:p>
        </p:txBody>
      </p:sp>
      <p:sp>
        <p:nvSpPr>
          <p:cNvPr id="147459" name="Content Placeholder 2"/>
          <p:cNvSpPr>
            <a:spLocks noGrp="1"/>
          </p:cNvSpPr>
          <p:nvPr>
            <p:ph idx="1"/>
          </p:nvPr>
        </p:nvSpPr>
        <p:spPr/>
        <p:txBody>
          <a:bodyPr/>
          <a:lstStyle/>
          <a:p>
            <a:pPr eaLnBrk="1" hangingPunct="1"/>
            <a:r>
              <a:rPr lang="id-ID" altLang="id-ID" sz="3200" dirty="0">
                <a:latin typeface="Berlin Sans FB Demi" panose="020E0802020502020306" pitchFamily="34" charset="0"/>
              </a:rPr>
              <a:t>Tuntutan eksternal (pengaruh globalisasi)</a:t>
            </a:r>
          </a:p>
          <a:p>
            <a:pPr eaLnBrk="1" hangingPunct="1"/>
            <a:r>
              <a:rPr lang="id-ID" altLang="id-ID" sz="3200" dirty="0">
                <a:latin typeface="Berlin Sans FB Demi" panose="020E0802020502020306" pitchFamily="34" charset="0"/>
              </a:rPr>
              <a:t>Tuntutan internal </a:t>
            </a:r>
          </a:p>
          <a:p>
            <a:pPr eaLnBrk="1" hangingPunct="1">
              <a:buFont typeface="Wingdings 2" pitchFamily="18" charset="2"/>
              <a:buNone/>
            </a:pPr>
            <a:r>
              <a:rPr lang="id-ID" altLang="id-ID" sz="3200" dirty="0">
                <a:latin typeface="Berlin Sans FB Demi" panose="020E0802020502020306" pitchFamily="34" charset="0"/>
              </a:rPr>
              <a:t>	Tuntutan terhadap pemerintahan yang menerapkan nilai transparansi, akuntabilitas, partisipasi, dan demokrasi.</a:t>
            </a:r>
          </a:p>
        </p:txBody>
      </p:sp>
    </p:spTree>
    <p:extLst>
      <p:ext uri="{BB962C8B-B14F-4D97-AF65-F5344CB8AC3E}">
        <p14:creationId xmlns:p14="http://schemas.microsoft.com/office/powerpoint/2010/main" val="3140256556"/>
      </p:ext>
    </p:extLst>
  </p:cSld>
  <p:clrMapOvr>
    <a:masterClrMapping/>
  </p:clrMapOvr>
  <p:transition>
    <p:wheel spokes="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a:xfrm>
            <a:off x="980941" y="206264"/>
            <a:ext cx="10972800" cy="1143000"/>
          </a:xfrm>
        </p:spPr>
        <p:txBody>
          <a:bodyPr/>
          <a:lstStyle/>
          <a:p>
            <a:pPr eaLnBrk="1" hangingPunct="1"/>
            <a:r>
              <a:rPr lang="id-ID" altLang="id-ID" dirty="0">
                <a:latin typeface="Berlin Sans FB Demi" panose="020E0802020502020306" pitchFamily="34" charset="0"/>
              </a:rPr>
              <a:t>Prinsip </a:t>
            </a:r>
            <a:r>
              <a:rPr lang="id-ID" altLang="id-ID" i="1" dirty="0">
                <a:latin typeface="Berlin Sans FB Demi" panose="020E0802020502020306" pitchFamily="34" charset="0"/>
              </a:rPr>
              <a:t>Good Governance</a:t>
            </a:r>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Partisipasi</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Aturan hukum</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Transparansi</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Daya tanggap</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Berorientasi konsensus</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Berkeadilan</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Efektif efisien</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Akuntabilitas</a:t>
            </a:r>
          </a:p>
          <a:p>
            <a:pPr marL="274320" indent="-274320" eaLnBrk="1" fontAlgn="auto" hangingPunct="1">
              <a:spcAft>
                <a:spcPts val="0"/>
              </a:spcAft>
              <a:buClr>
                <a:schemeClr val="accent3"/>
              </a:buClr>
              <a:buFont typeface="Wingdings 2"/>
              <a:buChar char=""/>
              <a:defRPr/>
            </a:pPr>
            <a:r>
              <a:rPr lang="id-ID" sz="3200" dirty="0">
                <a:latin typeface="Berlin Sans FB Demi" panose="020E0802020502020306" pitchFamily="34" charset="0"/>
              </a:rPr>
              <a:t>Visi strategis</a:t>
            </a:r>
          </a:p>
        </p:txBody>
      </p:sp>
    </p:spTree>
    <p:extLst>
      <p:ext uri="{BB962C8B-B14F-4D97-AF65-F5344CB8AC3E}">
        <p14:creationId xmlns:p14="http://schemas.microsoft.com/office/powerpoint/2010/main" val="4110873704"/>
      </p:ext>
    </p:extLst>
  </p:cSld>
  <p:clrMapOvr>
    <a:masterClrMapping/>
  </p:clrMapOvr>
  <p:transition>
    <p:wheel spokes="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a:xfrm>
            <a:off x="828541" y="176816"/>
            <a:ext cx="10972800" cy="1143000"/>
          </a:xfrm>
        </p:spPr>
        <p:txBody>
          <a:bodyPr/>
          <a:lstStyle/>
          <a:p>
            <a:pPr algn="r" eaLnBrk="1" hangingPunct="1"/>
            <a:r>
              <a:rPr lang="id-ID" altLang="id-ID" dirty="0">
                <a:latin typeface="Berlin Sans FB Demi" panose="020E0802020502020306" pitchFamily="34" charset="0"/>
              </a:rPr>
              <a:t>Karakteristik </a:t>
            </a:r>
            <a:r>
              <a:rPr lang="id-ID" altLang="id-ID" i="1" dirty="0">
                <a:latin typeface="Berlin Sans FB Demi" panose="020E0802020502020306" pitchFamily="34" charset="0"/>
              </a:rPr>
              <a:t>Good Governance</a:t>
            </a:r>
          </a:p>
        </p:txBody>
      </p:sp>
      <p:sp>
        <p:nvSpPr>
          <p:cNvPr id="149507" name="Content Placeholder 2"/>
          <p:cNvSpPr>
            <a:spLocks noGrp="1"/>
          </p:cNvSpPr>
          <p:nvPr>
            <p:ph idx="1"/>
          </p:nvPr>
        </p:nvSpPr>
        <p:spPr/>
        <p:txBody>
          <a:bodyPr/>
          <a:lstStyle/>
          <a:p>
            <a:pPr eaLnBrk="1" hangingPunct="1"/>
            <a:r>
              <a:rPr lang="id-ID" altLang="id-ID" sz="3600" dirty="0">
                <a:latin typeface="Berlin Sans FB Demi" panose="020E0802020502020306" pitchFamily="34" charset="0"/>
              </a:rPr>
              <a:t>Diakuinya semangat pluralisme</a:t>
            </a:r>
          </a:p>
          <a:p>
            <a:pPr eaLnBrk="1" hangingPunct="1"/>
            <a:r>
              <a:rPr lang="id-ID" altLang="id-ID" sz="3600" dirty="0">
                <a:latin typeface="Berlin Sans FB Demi" panose="020E0802020502020306" pitchFamily="34" charset="0"/>
              </a:rPr>
              <a:t>Tingginya sikap toleransi</a:t>
            </a:r>
          </a:p>
          <a:p>
            <a:pPr eaLnBrk="1" hangingPunct="1"/>
            <a:r>
              <a:rPr lang="id-ID" altLang="id-ID" sz="3600" dirty="0">
                <a:latin typeface="Berlin Sans FB Demi" panose="020E0802020502020306" pitchFamily="34" charset="0"/>
              </a:rPr>
              <a:t>Tegaknya prinsip demokrasi</a:t>
            </a:r>
          </a:p>
          <a:p>
            <a:pPr eaLnBrk="1" hangingPunct="1"/>
            <a:endParaRPr lang="id-ID" altLang="id-ID" sz="3600" dirty="0"/>
          </a:p>
        </p:txBody>
      </p:sp>
    </p:spTree>
    <p:extLst>
      <p:ext uri="{BB962C8B-B14F-4D97-AF65-F5344CB8AC3E}">
        <p14:creationId xmlns:p14="http://schemas.microsoft.com/office/powerpoint/2010/main" val="1782857287"/>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609600" y="1300766"/>
            <a:ext cx="10972800" cy="5293217"/>
          </a:xfrm>
        </p:spPr>
        <p:txBody>
          <a:bodyPr/>
          <a:lstStyle/>
          <a:p>
            <a:pPr>
              <a:buFont typeface="Arial" charset="0"/>
              <a:buChar char="•"/>
            </a:pPr>
            <a:r>
              <a:rPr lang="id-ID" altLang="id-ID" dirty="0">
                <a:latin typeface="Berlin Sans FB Demi" panose="020E0802020502020306" pitchFamily="34" charset="0"/>
              </a:rPr>
              <a:t>Menentukan sasaran penelitian, dan populasi</a:t>
            </a:r>
          </a:p>
          <a:p>
            <a:pPr>
              <a:buFont typeface="Arial" charset="0"/>
              <a:buChar char="•"/>
            </a:pPr>
            <a:r>
              <a:rPr lang="id-ID" altLang="id-ID" dirty="0">
                <a:latin typeface="Berlin Sans FB Demi" panose="020E0802020502020306" pitchFamily="34" charset="0"/>
              </a:rPr>
              <a:t>Menentukan sampel</a:t>
            </a:r>
          </a:p>
          <a:p>
            <a:pPr>
              <a:buFont typeface="Arial" charset="0"/>
              <a:buChar char="•"/>
            </a:pPr>
            <a:r>
              <a:rPr lang="id-ID" altLang="id-ID" dirty="0">
                <a:latin typeface="Berlin Sans FB Demi" panose="020E0802020502020306" pitchFamily="34" charset="0"/>
              </a:rPr>
              <a:t>Membuat difinisi konsep</a:t>
            </a:r>
          </a:p>
          <a:p>
            <a:pPr>
              <a:buFont typeface="Arial" charset="0"/>
              <a:buChar char="•"/>
            </a:pPr>
            <a:r>
              <a:rPr lang="id-ID" altLang="id-ID" dirty="0">
                <a:latin typeface="Berlin Sans FB Demi" panose="020E0802020502020306" pitchFamily="34" charset="0"/>
              </a:rPr>
              <a:t>Membuat definisi operasional</a:t>
            </a:r>
          </a:p>
          <a:p>
            <a:pPr>
              <a:buFont typeface="Arial" charset="0"/>
              <a:buChar char="•"/>
            </a:pPr>
            <a:r>
              <a:rPr lang="id-ID" altLang="id-ID" dirty="0">
                <a:latin typeface="Berlin Sans FB Demi" panose="020E0802020502020306" pitchFamily="34" charset="0"/>
              </a:rPr>
              <a:t>Membuat tehnik analisis data</a:t>
            </a:r>
          </a:p>
          <a:p>
            <a:pPr>
              <a:buFont typeface="Arial" charset="0"/>
              <a:buChar char="•"/>
            </a:pPr>
            <a:r>
              <a:rPr lang="id-ID" altLang="id-ID" dirty="0">
                <a:latin typeface="Berlin Sans FB Demi" panose="020E0802020502020306" pitchFamily="34" charset="0"/>
              </a:rPr>
              <a:t>Membuat kuisioner</a:t>
            </a:r>
          </a:p>
          <a:p>
            <a:pPr>
              <a:buFont typeface="Arial" charset="0"/>
              <a:buChar char="•"/>
            </a:pPr>
            <a:r>
              <a:rPr lang="id-ID" altLang="id-ID" dirty="0">
                <a:latin typeface="Berlin Sans FB Demi" panose="020E0802020502020306" pitchFamily="34" charset="0"/>
              </a:rPr>
              <a:t>Membuat jadwal penelitian</a:t>
            </a:r>
          </a:p>
          <a:p>
            <a:pPr>
              <a:buFont typeface="Arial" charset="0"/>
              <a:buChar char="•"/>
            </a:pPr>
            <a:r>
              <a:rPr lang="id-ID" altLang="id-ID" dirty="0">
                <a:latin typeface="Berlin Sans FB Demi" panose="020E0802020502020306" pitchFamily="34" charset="0"/>
              </a:rPr>
              <a:t>Penelitian lapangan</a:t>
            </a:r>
          </a:p>
          <a:p>
            <a:pPr>
              <a:buFont typeface="Arial" charset="0"/>
              <a:buChar char="•"/>
            </a:pPr>
            <a:r>
              <a:rPr lang="id-ID" altLang="id-ID" dirty="0">
                <a:latin typeface="Berlin Sans FB Demi" panose="020E0802020502020306" pitchFamily="34" charset="0"/>
              </a:rPr>
              <a:t>Analisis data</a:t>
            </a:r>
          </a:p>
        </p:txBody>
      </p:sp>
      <p:sp>
        <p:nvSpPr>
          <p:cNvPr id="89091" name="Title 1"/>
          <p:cNvSpPr>
            <a:spLocks noGrp="1"/>
          </p:cNvSpPr>
          <p:nvPr>
            <p:ph type="title"/>
          </p:nvPr>
        </p:nvSpPr>
        <p:spPr>
          <a:xfrm>
            <a:off x="1047481" y="138180"/>
            <a:ext cx="10972800" cy="1143000"/>
          </a:xfrm>
        </p:spPr>
        <p:txBody>
          <a:bodyPr/>
          <a:lstStyle/>
          <a:p>
            <a:pPr algn="r"/>
            <a:r>
              <a:rPr lang="id-ID" altLang="id-ID" dirty="0">
                <a:latin typeface="Berlin Sans FB Demi" panose="020E0802020502020306" pitchFamily="34" charset="0"/>
              </a:rPr>
              <a:t>Tahap-Tahap Analisis Indeks</a:t>
            </a:r>
          </a:p>
        </p:txBody>
      </p:sp>
    </p:spTree>
    <p:extLst>
      <p:ext uri="{BB962C8B-B14F-4D97-AF65-F5344CB8AC3E}">
        <p14:creationId xmlns:p14="http://schemas.microsoft.com/office/powerpoint/2010/main" val="2757660011"/>
      </p:ext>
    </p:extLst>
  </p:cSld>
  <p:clrMapOvr>
    <a:masterClrMapping/>
  </p:clrMapOvr>
  <p:transition>
    <p:wheel spokes="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209" y="202573"/>
            <a:ext cx="10972800" cy="1143000"/>
          </a:xfrm>
        </p:spPr>
        <p:txBody>
          <a:bodyPr>
            <a:normAutofit fontScale="90000"/>
          </a:bodyPr>
          <a:lstStyle/>
          <a:p>
            <a:pPr algn="r" eaLnBrk="1" fontAlgn="auto" hangingPunct="1">
              <a:spcAft>
                <a:spcPts val="0"/>
              </a:spcAft>
              <a:defRPr/>
            </a:pPr>
            <a:r>
              <a:rPr lang="id-ID" dirty="0">
                <a:latin typeface="Berlin Sans FB Demi" panose="020E0802020502020306" pitchFamily="34" charset="0"/>
              </a:rPr>
              <a:t>Implementasi Good Governance dalam Kebijakan Publik</a:t>
            </a:r>
          </a:p>
        </p:txBody>
      </p:sp>
      <p:sp>
        <p:nvSpPr>
          <p:cNvPr id="150531" name="Content Placeholder 2"/>
          <p:cNvSpPr>
            <a:spLocks noGrp="1"/>
          </p:cNvSpPr>
          <p:nvPr>
            <p:ph idx="1"/>
          </p:nvPr>
        </p:nvSpPr>
        <p:spPr/>
        <p:txBody>
          <a:bodyPr/>
          <a:lstStyle/>
          <a:p>
            <a:pPr eaLnBrk="1" hangingPunct="1"/>
            <a:r>
              <a:rPr lang="id-ID" altLang="id-ID" dirty="0">
                <a:latin typeface="Berlin Sans FB Demi" panose="020E0802020502020306" pitchFamily="34" charset="0"/>
              </a:rPr>
              <a:t>Apakah formulasi kebijakan sudah dilandasi praktek implementasi good governance</a:t>
            </a:r>
          </a:p>
          <a:p>
            <a:pPr eaLnBrk="1" hangingPunct="1"/>
            <a:r>
              <a:rPr lang="id-ID" altLang="id-ID" dirty="0">
                <a:latin typeface="Berlin Sans FB Demi" panose="020E0802020502020306" pitchFamily="34" charset="0"/>
              </a:rPr>
              <a:t>Apakah implementasi kebijakan sudah dilandasi praktek implementasi good governance</a:t>
            </a:r>
          </a:p>
          <a:p>
            <a:pPr eaLnBrk="1" hangingPunct="1"/>
            <a:r>
              <a:rPr lang="id-ID" altLang="id-ID" dirty="0">
                <a:latin typeface="Berlin Sans FB Demi" panose="020E0802020502020306" pitchFamily="34" charset="0"/>
              </a:rPr>
              <a:t>Apakah evaluasi kebijakan sudah dilandasi praktek implementasi good governance</a:t>
            </a:r>
          </a:p>
          <a:p>
            <a:pPr eaLnBrk="1" hangingPunct="1"/>
            <a:endParaRPr lang="id-ID" altLang="id-ID" dirty="0"/>
          </a:p>
          <a:p>
            <a:pPr eaLnBrk="1" hangingPunct="1"/>
            <a:endParaRPr lang="id-ID" altLang="id-ID" dirty="0"/>
          </a:p>
        </p:txBody>
      </p:sp>
    </p:spTree>
    <p:extLst>
      <p:ext uri="{BB962C8B-B14F-4D97-AF65-F5344CB8AC3E}">
        <p14:creationId xmlns:p14="http://schemas.microsoft.com/office/powerpoint/2010/main" val="2201200978"/>
      </p:ext>
    </p:extLst>
  </p:cSld>
  <p:clrMapOvr>
    <a:masterClrMapping/>
  </p:clrMapOvr>
  <p:transition>
    <p:wheel spokes="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p:nvPr>
        </p:nvSpPr>
        <p:spPr>
          <a:xfrm>
            <a:off x="635358" y="99543"/>
            <a:ext cx="10972800" cy="1143000"/>
          </a:xfrm>
        </p:spPr>
        <p:txBody>
          <a:bodyPr/>
          <a:lstStyle/>
          <a:p>
            <a:pPr algn="r" eaLnBrk="1" hangingPunct="1"/>
            <a:r>
              <a:rPr lang="id-ID" altLang="id-ID" dirty="0">
                <a:latin typeface="Berlin Sans FB Demi" panose="020E0802020502020306" pitchFamily="34" charset="0"/>
              </a:rPr>
              <a:t>Matriks Good Governance</a:t>
            </a:r>
          </a:p>
        </p:txBody>
      </p:sp>
      <p:graphicFrame>
        <p:nvGraphicFramePr>
          <p:cNvPr id="4" name="Content Placeholder 3"/>
          <p:cNvGraphicFramePr>
            <a:graphicFrameLocks noGrp="1"/>
          </p:cNvGraphicFramePr>
          <p:nvPr>
            <p:ph idx="1"/>
          </p:nvPr>
        </p:nvGraphicFramePr>
        <p:xfrm>
          <a:off x="762000" y="2857500"/>
          <a:ext cx="10972801" cy="1752600"/>
        </p:xfrm>
        <a:graphic>
          <a:graphicData uri="http://schemas.openxmlformats.org/drawingml/2006/table">
            <a:tbl>
              <a:tblPr firstRow="1" bandRow="1">
                <a:tableStyleId>{5C22544A-7EE6-4342-B048-85BDC9FD1C3A}</a:tableStyleId>
              </a:tblPr>
              <a:tblGrid>
                <a:gridCol w="723867">
                  <a:extLst>
                    <a:ext uri="{9D8B030D-6E8A-4147-A177-3AD203B41FA5}">
                      <a16:colId xmlns:a16="http://schemas.microsoft.com/office/drawing/2014/main" val="20000"/>
                    </a:ext>
                  </a:extLst>
                </a:gridCol>
                <a:gridCol w="2411219">
                  <a:extLst>
                    <a:ext uri="{9D8B030D-6E8A-4147-A177-3AD203B41FA5}">
                      <a16:colId xmlns:a16="http://schemas.microsoft.com/office/drawing/2014/main" val="20001"/>
                    </a:ext>
                  </a:extLst>
                </a:gridCol>
                <a:gridCol w="1567543">
                  <a:extLst>
                    <a:ext uri="{9D8B030D-6E8A-4147-A177-3AD203B41FA5}">
                      <a16:colId xmlns:a16="http://schemas.microsoft.com/office/drawing/2014/main" val="20002"/>
                    </a:ext>
                  </a:extLst>
                </a:gridCol>
                <a:gridCol w="1567543">
                  <a:extLst>
                    <a:ext uri="{9D8B030D-6E8A-4147-A177-3AD203B41FA5}">
                      <a16:colId xmlns:a16="http://schemas.microsoft.com/office/drawing/2014/main" val="20003"/>
                    </a:ext>
                  </a:extLst>
                </a:gridCol>
                <a:gridCol w="1567543">
                  <a:extLst>
                    <a:ext uri="{9D8B030D-6E8A-4147-A177-3AD203B41FA5}">
                      <a16:colId xmlns:a16="http://schemas.microsoft.com/office/drawing/2014/main" val="20004"/>
                    </a:ext>
                  </a:extLst>
                </a:gridCol>
                <a:gridCol w="1567543">
                  <a:extLst>
                    <a:ext uri="{9D8B030D-6E8A-4147-A177-3AD203B41FA5}">
                      <a16:colId xmlns:a16="http://schemas.microsoft.com/office/drawing/2014/main" val="20005"/>
                    </a:ext>
                  </a:extLst>
                </a:gridCol>
                <a:gridCol w="1567543">
                  <a:extLst>
                    <a:ext uri="{9D8B030D-6E8A-4147-A177-3AD203B41FA5}">
                      <a16:colId xmlns:a16="http://schemas.microsoft.com/office/drawing/2014/main" val="20006"/>
                    </a:ext>
                  </a:extLst>
                </a:gridCol>
              </a:tblGrid>
              <a:tr h="370840">
                <a:tc>
                  <a:txBody>
                    <a:bodyPr/>
                    <a:lstStyle/>
                    <a:p>
                      <a:r>
                        <a:rPr lang="id-ID" dirty="0"/>
                        <a:t>No</a:t>
                      </a:r>
                    </a:p>
                  </a:txBody>
                  <a:tcPr marL="121920" marR="121920"/>
                </a:tc>
                <a:tc>
                  <a:txBody>
                    <a:bodyPr/>
                    <a:lstStyle/>
                    <a:p>
                      <a:r>
                        <a:rPr lang="id-ID" dirty="0"/>
                        <a:t>Kebijakan</a:t>
                      </a:r>
                    </a:p>
                  </a:txBody>
                  <a:tcPr marL="121920" marR="121920"/>
                </a:tc>
                <a:tc>
                  <a:txBody>
                    <a:bodyPr/>
                    <a:lstStyle/>
                    <a:p>
                      <a:r>
                        <a:rPr lang="id-ID" dirty="0"/>
                        <a:t>Transpa-ransi</a:t>
                      </a:r>
                    </a:p>
                  </a:txBody>
                  <a:tcPr marL="121920" marR="121920"/>
                </a:tc>
                <a:tc>
                  <a:txBody>
                    <a:bodyPr/>
                    <a:lstStyle/>
                    <a:p>
                      <a:r>
                        <a:rPr lang="id-ID" dirty="0"/>
                        <a:t>Akuntabilitas</a:t>
                      </a:r>
                    </a:p>
                  </a:txBody>
                  <a:tcPr marL="121920" marR="121920"/>
                </a:tc>
                <a:tc>
                  <a:txBody>
                    <a:bodyPr/>
                    <a:lstStyle/>
                    <a:p>
                      <a:r>
                        <a:rPr lang="id-ID" dirty="0"/>
                        <a:t>Fairness</a:t>
                      </a:r>
                    </a:p>
                  </a:txBody>
                  <a:tcPr marL="121920" marR="121920"/>
                </a:tc>
                <a:tc>
                  <a:txBody>
                    <a:bodyPr/>
                    <a:lstStyle/>
                    <a:p>
                      <a:r>
                        <a:rPr lang="id-ID" dirty="0"/>
                        <a:t>Responsi-veness</a:t>
                      </a:r>
                    </a:p>
                  </a:txBody>
                  <a:tcPr marL="121920" marR="121920"/>
                </a:tc>
                <a:tc>
                  <a:txBody>
                    <a:bodyPr/>
                    <a:lstStyle/>
                    <a:p>
                      <a:r>
                        <a:rPr lang="id-ID" dirty="0"/>
                        <a:t>Total Skor</a:t>
                      </a:r>
                    </a:p>
                  </a:txBody>
                  <a:tcPr marL="121920" marR="121920"/>
                </a:tc>
                <a:extLst>
                  <a:ext uri="{0D108BD9-81ED-4DB2-BD59-A6C34878D82A}">
                    <a16:rowId xmlns:a16="http://schemas.microsoft.com/office/drawing/2014/main" val="10000"/>
                  </a:ext>
                </a:extLst>
              </a:tr>
              <a:tr h="370840">
                <a:tc>
                  <a:txBody>
                    <a:bodyPr/>
                    <a:lstStyle/>
                    <a:p>
                      <a:r>
                        <a:rPr lang="id-ID" dirty="0"/>
                        <a:t>1</a:t>
                      </a:r>
                    </a:p>
                  </a:txBody>
                  <a:tcPr marL="121920" marR="121920"/>
                </a:tc>
                <a:tc>
                  <a:txBody>
                    <a:bodyPr/>
                    <a:lstStyle/>
                    <a:p>
                      <a:r>
                        <a:rPr lang="id-ID" dirty="0"/>
                        <a:t>Formulasi</a:t>
                      </a:r>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extLst>
                  <a:ext uri="{0D108BD9-81ED-4DB2-BD59-A6C34878D82A}">
                    <a16:rowId xmlns:a16="http://schemas.microsoft.com/office/drawing/2014/main" val="10001"/>
                  </a:ext>
                </a:extLst>
              </a:tr>
              <a:tr h="370840">
                <a:tc>
                  <a:txBody>
                    <a:bodyPr/>
                    <a:lstStyle/>
                    <a:p>
                      <a:r>
                        <a:rPr lang="id-ID" dirty="0"/>
                        <a:t>2</a:t>
                      </a:r>
                    </a:p>
                  </a:txBody>
                  <a:tcPr marL="121920" marR="121920"/>
                </a:tc>
                <a:tc>
                  <a:txBody>
                    <a:bodyPr/>
                    <a:lstStyle/>
                    <a:p>
                      <a:r>
                        <a:rPr lang="id-ID" dirty="0"/>
                        <a:t>Implementasi</a:t>
                      </a:r>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extLst>
                  <a:ext uri="{0D108BD9-81ED-4DB2-BD59-A6C34878D82A}">
                    <a16:rowId xmlns:a16="http://schemas.microsoft.com/office/drawing/2014/main" val="10002"/>
                  </a:ext>
                </a:extLst>
              </a:tr>
              <a:tr h="370840">
                <a:tc>
                  <a:txBody>
                    <a:bodyPr/>
                    <a:lstStyle/>
                    <a:p>
                      <a:r>
                        <a:rPr lang="id-ID" dirty="0"/>
                        <a:t>3</a:t>
                      </a:r>
                    </a:p>
                  </a:txBody>
                  <a:tcPr marL="121920" marR="121920"/>
                </a:tc>
                <a:tc>
                  <a:txBody>
                    <a:bodyPr/>
                    <a:lstStyle/>
                    <a:p>
                      <a:r>
                        <a:rPr lang="id-ID" dirty="0"/>
                        <a:t>Evaluasi</a:t>
                      </a:r>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a:p>
                  </a:txBody>
                  <a:tcPr marL="121920" marR="121920"/>
                </a:tc>
                <a:tc>
                  <a:txBody>
                    <a:bodyPr/>
                    <a:lstStyle/>
                    <a:p>
                      <a:endParaRPr lang="id-ID" dirty="0"/>
                    </a:p>
                  </a:txBody>
                  <a:tcPr marL="121920" marR="12192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56478447"/>
      </p:ext>
    </p:extLst>
  </p:cSld>
  <p:clrMapOvr>
    <a:masterClrMapping/>
  </p:clrMapOvr>
  <p:transition>
    <p:wheel spokes="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95B4-DD85-45EE-AAB3-1C8113E1A04A}"/>
              </a:ext>
            </a:extLst>
          </p:cNvPr>
          <p:cNvSpPr>
            <a:spLocks noGrp="1"/>
          </p:cNvSpPr>
          <p:nvPr>
            <p:ph type="title"/>
          </p:nvPr>
        </p:nvSpPr>
        <p:spPr>
          <a:xfrm>
            <a:off x="471948" y="124746"/>
            <a:ext cx="10972800" cy="1143000"/>
          </a:xfrm>
        </p:spPr>
        <p:txBody>
          <a:bodyPr/>
          <a:lstStyle/>
          <a:p>
            <a:r>
              <a:rPr lang="en-US" dirty="0" err="1"/>
              <a:t>Tugas</a:t>
            </a:r>
            <a:r>
              <a:rPr lang="en-US" dirty="0"/>
              <a:t> Seminar</a:t>
            </a:r>
          </a:p>
        </p:txBody>
      </p:sp>
      <p:sp>
        <p:nvSpPr>
          <p:cNvPr id="3" name="Content Placeholder 2">
            <a:extLst>
              <a:ext uri="{FF2B5EF4-FFF2-40B4-BE49-F238E27FC236}">
                <a16:creationId xmlns:a16="http://schemas.microsoft.com/office/drawing/2014/main" id="{8A60AAC6-7B88-4964-B8CB-50BFEA266609}"/>
              </a:ext>
            </a:extLst>
          </p:cNvPr>
          <p:cNvSpPr>
            <a:spLocks noGrp="1"/>
          </p:cNvSpPr>
          <p:nvPr>
            <p:ph idx="1"/>
          </p:nvPr>
        </p:nvSpPr>
        <p:spPr>
          <a:xfrm>
            <a:off x="108155" y="993058"/>
            <a:ext cx="11926529" cy="5565058"/>
          </a:xfrm>
        </p:spPr>
        <p:txBody>
          <a:bodyPr/>
          <a:lstStyle/>
          <a:p>
            <a:r>
              <a:rPr lang="en-US" dirty="0" err="1"/>
              <a:t>Silakan</a:t>
            </a:r>
            <a:r>
              <a:rPr lang="en-US" dirty="0"/>
              <a:t> </a:t>
            </a:r>
            <a:r>
              <a:rPr lang="en-US" dirty="0" err="1"/>
              <a:t>cari</a:t>
            </a:r>
            <a:r>
              <a:rPr lang="en-US" dirty="0"/>
              <a:t> </a:t>
            </a:r>
            <a:r>
              <a:rPr lang="en-US" dirty="0" err="1"/>
              <a:t>kasus</a:t>
            </a:r>
            <a:r>
              <a:rPr lang="en-US" dirty="0"/>
              <a:t> </a:t>
            </a:r>
            <a:r>
              <a:rPr lang="en-US" dirty="0" err="1"/>
              <a:t>analisis</a:t>
            </a:r>
            <a:r>
              <a:rPr lang="en-US" dirty="0"/>
              <a:t> </a:t>
            </a:r>
            <a:r>
              <a:rPr lang="en-US" dirty="0" err="1"/>
              <a:t>implementasi</a:t>
            </a:r>
            <a:r>
              <a:rPr lang="en-US" dirty="0"/>
              <a:t> </a:t>
            </a:r>
            <a:r>
              <a:rPr lang="en-US" dirty="0" err="1"/>
              <a:t>kebijakan</a:t>
            </a:r>
            <a:r>
              <a:rPr lang="en-US" dirty="0"/>
              <a:t> public. </a:t>
            </a:r>
            <a:r>
              <a:rPr lang="en-US" dirty="0" err="1"/>
              <a:t>Boleh</a:t>
            </a:r>
            <a:r>
              <a:rPr lang="en-US" dirty="0"/>
              <a:t> </a:t>
            </a:r>
            <a:r>
              <a:rPr lang="en-US" dirty="0" err="1"/>
              <a:t>dari</a:t>
            </a:r>
            <a:r>
              <a:rPr lang="en-US" dirty="0"/>
              <a:t> media </a:t>
            </a:r>
            <a:r>
              <a:rPr lang="en-US" dirty="0" err="1"/>
              <a:t>atau</a:t>
            </a:r>
            <a:r>
              <a:rPr lang="en-US" dirty="0"/>
              <a:t> </a:t>
            </a:r>
            <a:r>
              <a:rPr lang="en-US" dirty="0" err="1"/>
              <a:t>jurnal</a:t>
            </a:r>
            <a:endParaRPr lang="en-US" dirty="0"/>
          </a:p>
          <a:p>
            <a:r>
              <a:rPr lang="en-US" dirty="0" err="1"/>
              <a:t>Analisislah</a:t>
            </a:r>
            <a:r>
              <a:rPr lang="en-US" dirty="0"/>
              <a:t>:</a:t>
            </a:r>
          </a:p>
          <a:p>
            <a:pPr lvl="1"/>
            <a:r>
              <a:rPr lang="en-US" dirty="0" err="1"/>
              <a:t>Bagaimana</a:t>
            </a:r>
            <a:r>
              <a:rPr lang="en-US" dirty="0"/>
              <a:t> </a:t>
            </a:r>
            <a:r>
              <a:rPr lang="en-US" dirty="0" err="1"/>
              <a:t>tahapan</a:t>
            </a:r>
            <a:r>
              <a:rPr lang="en-US" dirty="0"/>
              <a:t> </a:t>
            </a:r>
            <a:r>
              <a:rPr lang="en-US" dirty="0" err="1"/>
              <a:t>implementasinya</a:t>
            </a:r>
            <a:r>
              <a:rPr lang="en-US" dirty="0"/>
              <a:t>?</a:t>
            </a:r>
          </a:p>
          <a:p>
            <a:pPr lvl="1"/>
            <a:r>
              <a:rPr lang="en-US" dirty="0" err="1"/>
              <a:t>Bagaimana</a:t>
            </a:r>
            <a:r>
              <a:rPr lang="en-US" dirty="0"/>
              <a:t> Proses </a:t>
            </a:r>
            <a:r>
              <a:rPr lang="en-US" dirty="0" err="1"/>
              <a:t>Komunikasi</a:t>
            </a:r>
            <a:r>
              <a:rPr lang="en-US" dirty="0"/>
              <a:t> </a:t>
            </a:r>
            <a:r>
              <a:rPr lang="en-US" dirty="0" err="1"/>
              <a:t>Kebijakan</a:t>
            </a:r>
            <a:r>
              <a:rPr lang="en-US" dirty="0"/>
              <a:t> </a:t>
            </a:r>
            <a:r>
              <a:rPr lang="en-US" dirty="0" err="1"/>
              <a:t>Tersebut</a:t>
            </a:r>
            <a:r>
              <a:rPr lang="en-US" dirty="0"/>
              <a:t> </a:t>
            </a:r>
            <a:r>
              <a:rPr lang="en-US" dirty="0" err="1"/>
              <a:t>Berlangsung</a:t>
            </a:r>
            <a:r>
              <a:rPr lang="en-US" dirty="0"/>
              <a:t>?</a:t>
            </a:r>
          </a:p>
          <a:p>
            <a:pPr lvl="1"/>
            <a:r>
              <a:rPr lang="en-US" dirty="0" err="1"/>
              <a:t>Sumber</a:t>
            </a:r>
            <a:r>
              <a:rPr lang="en-US" dirty="0"/>
              <a:t> </a:t>
            </a:r>
            <a:r>
              <a:rPr lang="en-US" dirty="0" err="1"/>
              <a:t>Daya</a:t>
            </a:r>
            <a:r>
              <a:rPr lang="en-US" dirty="0"/>
              <a:t> </a:t>
            </a:r>
            <a:r>
              <a:rPr lang="en-US" dirty="0" err="1"/>
              <a:t>Apa</a:t>
            </a:r>
            <a:r>
              <a:rPr lang="en-US" dirty="0"/>
              <a:t> </a:t>
            </a:r>
            <a:r>
              <a:rPr lang="en-US" dirty="0" err="1"/>
              <a:t>Saja</a:t>
            </a:r>
            <a:r>
              <a:rPr lang="en-US" dirty="0"/>
              <a:t> Yang </a:t>
            </a:r>
            <a:r>
              <a:rPr lang="en-US" dirty="0" err="1"/>
              <a:t>Digunakan</a:t>
            </a:r>
            <a:r>
              <a:rPr lang="en-US" dirty="0"/>
              <a:t> </a:t>
            </a:r>
            <a:r>
              <a:rPr lang="en-US" dirty="0" err="1"/>
              <a:t>dalam</a:t>
            </a:r>
            <a:r>
              <a:rPr lang="en-US" dirty="0"/>
              <a:t> Proses </a:t>
            </a:r>
            <a:r>
              <a:rPr lang="en-US" dirty="0" err="1"/>
              <a:t>Implementasi</a:t>
            </a:r>
            <a:r>
              <a:rPr lang="en-US" dirty="0"/>
              <a:t> </a:t>
            </a:r>
            <a:r>
              <a:rPr lang="en-US" dirty="0" err="1"/>
              <a:t>Tersebut</a:t>
            </a:r>
            <a:r>
              <a:rPr lang="en-US" dirty="0"/>
              <a:t>?</a:t>
            </a:r>
          </a:p>
          <a:p>
            <a:pPr lvl="1"/>
            <a:r>
              <a:rPr lang="en-US" dirty="0" err="1"/>
              <a:t>Bagaimana</a:t>
            </a:r>
            <a:r>
              <a:rPr lang="en-US" dirty="0"/>
              <a:t> </a:t>
            </a:r>
            <a:r>
              <a:rPr lang="en-US" dirty="0" err="1"/>
              <a:t>Bekerjanya</a:t>
            </a:r>
            <a:r>
              <a:rPr lang="en-US" dirty="0"/>
              <a:t> </a:t>
            </a:r>
            <a:r>
              <a:rPr lang="en-US" dirty="0" err="1"/>
              <a:t>Sistem</a:t>
            </a:r>
            <a:r>
              <a:rPr lang="en-US" dirty="0"/>
              <a:t> </a:t>
            </a:r>
            <a:r>
              <a:rPr lang="en-US" dirty="0" err="1"/>
              <a:t>Birokrasi</a:t>
            </a:r>
            <a:r>
              <a:rPr lang="en-US" dirty="0"/>
              <a:t> </a:t>
            </a:r>
            <a:r>
              <a:rPr lang="en-US" dirty="0" err="1"/>
              <a:t>Dalam</a:t>
            </a:r>
            <a:r>
              <a:rPr lang="en-US" dirty="0"/>
              <a:t> </a:t>
            </a:r>
            <a:r>
              <a:rPr lang="en-US" dirty="0" err="1"/>
              <a:t>Implementasi</a:t>
            </a:r>
            <a:r>
              <a:rPr lang="en-US" dirty="0"/>
              <a:t>?</a:t>
            </a:r>
          </a:p>
          <a:p>
            <a:pPr lvl="1"/>
            <a:r>
              <a:rPr lang="en-US" dirty="0"/>
              <a:t>Hasil </a:t>
            </a:r>
            <a:r>
              <a:rPr lang="en-US" dirty="0" err="1"/>
              <a:t>Analisis</a:t>
            </a:r>
            <a:r>
              <a:rPr lang="en-US" dirty="0"/>
              <a:t> </a:t>
            </a:r>
            <a:r>
              <a:rPr lang="en-US" dirty="0" err="1"/>
              <a:t>Dibuat</a:t>
            </a:r>
            <a:r>
              <a:rPr lang="en-US" dirty="0"/>
              <a:t> </a:t>
            </a:r>
            <a:r>
              <a:rPr lang="en-US" dirty="0" err="1"/>
              <a:t>Dalam</a:t>
            </a:r>
            <a:r>
              <a:rPr lang="en-US" dirty="0"/>
              <a:t> </a:t>
            </a:r>
            <a:r>
              <a:rPr lang="en-US" dirty="0" err="1"/>
              <a:t>Bentuk</a:t>
            </a:r>
            <a:r>
              <a:rPr lang="en-US" dirty="0"/>
              <a:t> Porto Folio </a:t>
            </a:r>
            <a:r>
              <a:rPr lang="en-US" dirty="0" err="1"/>
              <a:t>Kebijakan</a:t>
            </a:r>
            <a:r>
              <a:rPr lang="en-US" dirty="0"/>
              <a:t> (Poster/Flyer)</a:t>
            </a:r>
          </a:p>
          <a:p>
            <a:pPr lvl="1"/>
            <a:r>
              <a:rPr lang="en-US" dirty="0" err="1"/>
              <a:t>Tugas</a:t>
            </a:r>
            <a:r>
              <a:rPr lang="en-US" dirty="0"/>
              <a:t> seminar </a:t>
            </a:r>
            <a:r>
              <a:rPr lang="en-US" dirty="0" err="1"/>
              <a:t>dikerjakan</a:t>
            </a:r>
            <a:r>
              <a:rPr lang="en-US" dirty="0"/>
              <a:t> </a:t>
            </a:r>
            <a:r>
              <a:rPr lang="en-US" dirty="0" err="1"/>
              <a:t>secara</a:t>
            </a:r>
            <a:r>
              <a:rPr lang="en-US" dirty="0"/>
              <a:t> </a:t>
            </a:r>
            <a:r>
              <a:rPr lang="en-US" dirty="0" err="1"/>
              <a:t>berpasangan</a:t>
            </a:r>
            <a:r>
              <a:rPr lang="en-US" dirty="0"/>
              <a:t> dan </a:t>
            </a:r>
            <a:r>
              <a:rPr lang="en-US" dirty="0" err="1"/>
              <a:t>hasilnya</a:t>
            </a:r>
            <a:r>
              <a:rPr lang="en-US" dirty="0"/>
              <a:t> </a:t>
            </a:r>
            <a:r>
              <a:rPr lang="en-US" dirty="0" err="1"/>
              <a:t>dikirim</a:t>
            </a:r>
            <a:r>
              <a:rPr lang="en-US" dirty="0"/>
              <a:t> </a:t>
            </a:r>
            <a:r>
              <a:rPr lang="en-US" dirty="0" err="1"/>
              <a:t>ke</a:t>
            </a:r>
            <a:r>
              <a:rPr lang="en-US" dirty="0"/>
              <a:t> nurfaidati2020@gmail.com, </a:t>
            </a:r>
            <a:r>
              <a:rPr lang="en-US" dirty="0" err="1"/>
              <a:t>selambatnya</a:t>
            </a:r>
            <a:r>
              <a:rPr lang="en-US" dirty="0"/>
              <a:t>  </a:t>
            </a:r>
            <a:r>
              <a:rPr lang="en-US" dirty="0" err="1"/>
              <a:t>tanggal</a:t>
            </a:r>
            <a:r>
              <a:rPr lang="en-US" dirty="0"/>
              <a:t> 11 Mei 2020 </a:t>
            </a:r>
            <a:r>
              <a:rPr lang="en-US" dirty="0" err="1"/>
              <a:t>pukul</a:t>
            </a:r>
            <a:r>
              <a:rPr lang="en-US" dirty="0"/>
              <a:t> 12.00</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69235161"/>
      </p:ext>
    </p:extLst>
  </p:cSld>
  <p:clrMapOvr>
    <a:masterClrMapping/>
  </p:clrMapOvr>
  <p:transition>
    <p:wheel spokes="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201"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p:txBody>
          <a:bodyPr/>
          <a:lstStyle/>
          <a:p>
            <a:r>
              <a:rPr lang="id-ID" altLang="id-ID" dirty="0">
                <a:latin typeface="Berlin Sans FB Demi" panose="020E0802020502020306" pitchFamily="34" charset="0"/>
              </a:rPr>
              <a:t>Penilaian alternatif kebijakan dengan menggunakan analisis gaming dan simulasi adalah menggunakan tehnik simulasi dan game sebagai tehnik memilih alternatif terbaik.</a:t>
            </a:r>
          </a:p>
          <a:p>
            <a:r>
              <a:rPr lang="id-ID" altLang="id-ID" dirty="0">
                <a:latin typeface="Berlin Sans FB Demi" panose="020E0802020502020306" pitchFamily="34" charset="0"/>
              </a:rPr>
              <a:t>Salah satu yang dipakai adalah menggunakan role-play</a:t>
            </a:r>
          </a:p>
        </p:txBody>
      </p:sp>
      <p:sp>
        <p:nvSpPr>
          <p:cNvPr id="90115" name="Title 1"/>
          <p:cNvSpPr>
            <a:spLocks noGrp="1"/>
          </p:cNvSpPr>
          <p:nvPr>
            <p:ph type="title"/>
          </p:nvPr>
        </p:nvSpPr>
        <p:spPr>
          <a:xfrm>
            <a:off x="648236" y="215453"/>
            <a:ext cx="10972800" cy="1143000"/>
          </a:xfrm>
        </p:spPr>
        <p:txBody>
          <a:bodyPr/>
          <a:lstStyle/>
          <a:p>
            <a:pPr algn="r"/>
            <a:r>
              <a:rPr lang="id-ID" altLang="id-ID" dirty="0">
                <a:latin typeface="Berlin Sans FB Demi" panose="020E0802020502020306" pitchFamily="34" charset="0"/>
              </a:rPr>
              <a:t>Analisis Gaming dan simulasi</a:t>
            </a:r>
          </a:p>
        </p:txBody>
      </p:sp>
    </p:spTree>
    <p:extLst>
      <p:ext uri="{BB962C8B-B14F-4D97-AF65-F5344CB8AC3E}">
        <p14:creationId xmlns:p14="http://schemas.microsoft.com/office/powerpoint/2010/main" val="3663998080"/>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idx="1"/>
          </p:nvPr>
        </p:nvSpPr>
        <p:spPr/>
        <p:txBody>
          <a:bodyPr/>
          <a:lstStyle/>
          <a:p>
            <a:r>
              <a:rPr lang="id-ID" altLang="id-ID" sz="3600" dirty="0">
                <a:latin typeface="Berlin Sans FB Demi" panose="020E0802020502020306" pitchFamily="34" charset="0"/>
              </a:rPr>
              <a:t>Penilaian alternatif kebijakan dengan menggunakan analisis kontra faktual menunjuk menilai alternatif-alternatif kebijakan dengan menggunakan argumen-argumen kontra yang akan muncul seandainya suatu kebijakan diputuskan.</a:t>
            </a:r>
          </a:p>
        </p:txBody>
      </p:sp>
      <p:sp>
        <p:nvSpPr>
          <p:cNvPr id="91139" name="Title 1"/>
          <p:cNvSpPr>
            <a:spLocks noGrp="1"/>
          </p:cNvSpPr>
          <p:nvPr>
            <p:ph type="title"/>
          </p:nvPr>
        </p:nvSpPr>
        <p:spPr>
          <a:xfrm>
            <a:off x="635357" y="215453"/>
            <a:ext cx="10972800" cy="1143000"/>
          </a:xfrm>
        </p:spPr>
        <p:txBody>
          <a:bodyPr/>
          <a:lstStyle/>
          <a:p>
            <a:pPr algn="r"/>
            <a:r>
              <a:rPr lang="id-ID" altLang="id-ID" dirty="0">
                <a:latin typeface="Berlin Sans FB Demi" panose="020E0802020502020306" pitchFamily="34" charset="0"/>
              </a:rPr>
              <a:t>Analisis Kontra Faktual</a:t>
            </a:r>
          </a:p>
        </p:txBody>
      </p:sp>
    </p:spTree>
    <p:extLst>
      <p:ext uri="{BB962C8B-B14F-4D97-AF65-F5344CB8AC3E}">
        <p14:creationId xmlns:p14="http://schemas.microsoft.com/office/powerpoint/2010/main" val="232681247"/>
      </p:ext>
    </p:extLst>
  </p:cSld>
  <p:clrMapOvr>
    <a:masterClrMapping/>
  </p:clrMapOvr>
  <p:transition>
    <p:wheel spokes="1"/>
  </p:transition>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7746</TotalTime>
  <Words>2725</Words>
  <Application>Microsoft Office PowerPoint</Application>
  <PresentationFormat>Widescreen</PresentationFormat>
  <Paragraphs>278</Paragraphs>
  <Slides>74</Slides>
  <Notes>0</Notes>
  <HiddenSlides>0</HiddenSlides>
  <MMClips>0</MMClips>
  <ScaleCrop>false</ScaleCrop>
  <HeadingPairs>
    <vt:vector size="8" baseType="variant">
      <vt:variant>
        <vt:lpstr>Fonts Used</vt:lpstr>
      </vt:variant>
      <vt:variant>
        <vt:i4>9</vt:i4>
      </vt:variant>
      <vt:variant>
        <vt:lpstr>Theme</vt:lpstr>
      </vt:variant>
      <vt:variant>
        <vt:i4>4</vt:i4>
      </vt:variant>
      <vt:variant>
        <vt:lpstr>Embedded OLE Servers</vt:lpstr>
      </vt:variant>
      <vt:variant>
        <vt:i4>1</vt:i4>
      </vt:variant>
      <vt:variant>
        <vt:lpstr>Slide Titles</vt:lpstr>
      </vt:variant>
      <vt:variant>
        <vt:i4>74</vt:i4>
      </vt:variant>
    </vt:vector>
  </HeadingPairs>
  <TitlesOfParts>
    <vt:vector size="88" baseType="lpstr">
      <vt:lpstr>Arial</vt:lpstr>
      <vt:lpstr>Berlin Sans FB</vt:lpstr>
      <vt:lpstr>Berlin Sans FB Demi</vt:lpstr>
      <vt:lpstr>Calibri</vt:lpstr>
      <vt:lpstr>Franklin Gothic Heavy</vt:lpstr>
      <vt:lpstr>Gill Sans MT Condensed</vt:lpstr>
      <vt:lpstr>Wingdings</vt:lpstr>
      <vt:lpstr>Wingdings 2</vt:lpstr>
      <vt:lpstr>Wingdings 3</vt:lpstr>
      <vt:lpstr>Presentation UNISA_01</vt:lpstr>
      <vt:lpstr>1_Presentation UNISA_01</vt:lpstr>
      <vt:lpstr>1_Office Theme</vt:lpstr>
      <vt:lpstr>2_Office Theme</vt:lpstr>
      <vt:lpstr>Document</vt:lpstr>
      <vt:lpstr>PEMBUKA BELAJAR</vt:lpstr>
      <vt:lpstr>PENILAIAN DAN PREDIKSI KEBIJAKAN DINAMIS</vt:lpstr>
      <vt:lpstr>Definisi</vt:lpstr>
      <vt:lpstr>Analisis Skor</vt:lpstr>
      <vt:lpstr>Tahap-Tahap Analisis Skor</vt:lpstr>
      <vt:lpstr>Analisis Indeks</vt:lpstr>
      <vt:lpstr>Tahap-Tahap Analisis Indeks</vt:lpstr>
      <vt:lpstr>Analisis Gaming dan simulasi</vt:lpstr>
      <vt:lpstr>Analisis Kontra Faktual</vt:lpstr>
      <vt:lpstr>Analisis Brainstroming</vt:lpstr>
      <vt:lpstr>Analisis delphi</vt:lpstr>
      <vt:lpstr>Rekomendasi kebijakan</vt:lpstr>
      <vt:lpstr>Rekomendasi kebijakan</vt:lpstr>
      <vt:lpstr>Langkah-Langkah Merumuskan Rekomendasi Kebijakan</vt:lpstr>
      <vt:lpstr>PowerPoint Presentation</vt:lpstr>
      <vt:lpstr>Definisi</vt:lpstr>
      <vt:lpstr>Donald S. Van Mater dan carl E. Va</vt:lpstr>
      <vt:lpstr>PowerPoint Presentation</vt:lpstr>
      <vt:lpstr>Aktifitas Implementasi Kebijakan (Jones, 1997)</vt:lpstr>
      <vt:lpstr>Tahap Pengorganisasian</vt:lpstr>
      <vt:lpstr>Tahap Interpretasi</vt:lpstr>
      <vt:lpstr>PowerPoint Presentation</vt:lpstr>
      <vt:lpstr>Kontrol Pelaksanaan Kebijakan Publik</vt:lpstr>
      <vt:lpstr>Model Implementasi Kebijakan Publik (Edward III)</vt:lpstr>
      <vt:lpstr>Faktor komunikasi</vt:lpstr>
      <vt:lpstr>Sumber Daya</vt:lpstr>
      <vt:lpstr>Disposisi</vt:lpstr>
      <vt:lpstr>Struktur Birokrasi</vt:lpstr>
      <vt:lpstr>PowerPoint Presentation</vt:lpstr>
      <vt:lpstr>Konsep Evaluasi Kebijakan Publik</vt:lpstr>
      <vt:lpstr>Tipe Evaluasi Kebijakan</vt:lpstr>
      <vt:lpstr>Weiss (1972)</vt:lpstr>
      <vt:lpstr>Unsur Evaluasi Kebijakan Publik</vt:lpstr>
      <vt:lpstr>Tujuan riset evaluasi kebijakan publik</vt:lpstr>
      <vt:lpstr>Keputusan tentang masa depan kebijakan (Weiss, 1972)</vt:lpstr>
      <vt:lpstr>PowerPoint Presentation</vt:lpstr>
      <vt:lpstr>Riset Evaluasi (Rossi, 1979)</vt:lpstr>
      <vt:lpstr>Tahapan (Proses) Evaluasi Kebijakan Publik</vt:lpstr>
      <vt:lpstr>Campbell (2001:2) mengembangkan sistem pengukuran kinerja program menjadi beberapa kegiatan proses pengukuran:</vt:lpstr>
      <vt:lpstr>Tahapan riset evaluasi kebijakan</vt:lpstr>
      <vt:lpstr>PowerPoint Presentation</vt:lpstr>
      <vt:lpstr>Analisis Evaluasi Kinerja Kebijakan Publik</vt:lpstr>
      <vt:lpstr>Metode penilaian kinerja kebijakan</vt:lpstr>
      <vt:lpstr>PowerPoint Presentation</vt:lpstr>
      <vt:lpstr>PowerPoint Presentation</vt:lpstr>
      <vt:lpstr>3 bentuk perubahan kebijakan  (Easton, 1992)</vt:lpstr>
      <vt:lpstr>Kasus  perubahan kebijakan Lester dan Stewart (2000) </vt:lpstr>
      <vt:lpstr>3 Alasan perubahan kebijakan di negara barat</vt:lpstr>
      <vt:lpstr>3 Model perubahan kebijakan</vt:lpstr>
      <vt:lpstr>PowerPoint Presentation</vt:lpstr>
      <vt:lpstr>PowerPoint Presentation</vt:lpstr>
      <vt:lpstr>Terminasi Kebijakan</vt:lpstr>
      <vt:lpstr>PowerPoint Presentation</vt:lpstr>
      <vt:lpstr>PowerPoint Presentation</vt:lpstr>
      <vt:lpstr>Alasan adanya perhatian terhadap terminasi</vt:lpstr>
      <vt:lpstr>Bentuk-bentuk terminasi  (Lester dan Stewart, 2000)</vt:lpstr>
      <vt:lpstr>PowerPoint Presentation</vt:lpstr>
      <vt:lpstr>2 Pendekatan dalam studi Terminasi Kebijakan</vt:lpstr>
      <vt:lpstr>PowerPoint Presentation</vt:lpstr>
      <vt:lpstr>PowerPoint Presentation</vt:lpstr>
      <vt:lpstr>Strategi untuk melakukan terminasi kebijakan (Robert Behn)</vt:lpstr>
      <vt:lpstr>PowerPoint Presentation</vt:lpstr>
      <vt:lpstr>PowerPoint Presentation</vt:lpstr>
      <vt:lpstr>PowerPoint Presentation</vt:lpstr>
      <vt:lpstr>PowerPoint Presentation</vt:lpstr>
      <vt:lpstr>GOOD GOVERNANCE</vt:lpstr>
      <vt:lpstr>Latar Belakang Good Governance</vt:lpstr>
      <vt:lpstr>Prinsip Good Governance</vt:lpstr>
      <vt:lpstr>Karakteristik Good Governance</vt:lpstr>
      <vt:lpstr>Implementasi Good Governance dalam Kebijakan Publik</vt:lpstr>
      <vt:lpstr>Matriks Good Governance</vt:lpstr>
      <vt:lpstr>Tugas Seminar</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222</cp:revision>
  <dcterms:created xsi:type="dcterms:W3CDTF">2017-11-21T07:01:38Z</dcterms:created>
  <dcterms:modified xsi:type="dcterms:W3CDTF">2021-05-07T08:05:50Z</dcterms:modified>
</cp:coreProperties>
</file>