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36"/>
  </p:notesMasterIdLst>
  <p:sldIdLst>
    <p:sldId id="578" r:id="rId5"/>
    <p:sldId id="307" r:id="rId6"/>
    <p:sldId id="580" r:id="rId7"/>
    <p:sldId id="599" r:id="rId8"/>
    <p:sldId id="600" r:id="rId9"/>
    <p:sldId id="583" r:id="rId10"/>
    <p:sldId id="584" r:id="rId11"/>
    <p:sldId id="585" r:id="rId12"/>
    <p:sldId id="601" r:id="rId13"/>
    <p:sldId id="602" r:id="rId14"/>
    <p:sldId id="603" r:id="rId15"/>
    <p:sldId id="604" r:id="rId16"/>
    <p:sldId id="605" r:id="rId17"/>
    <p:sldId id="606" r:id="rId18"/>
    <p:sldId id="607" r:id="rId19"/>
    <p:sldId id="594" r:id="rId20"/>
    <p:sldId id="595" r:id="rId21"/>
    <p:sldId id="596" r:id="rId22"/>
    <p:sldId id="597" r:id="rId23"/>
    <p:sldId id="598" r:id="rId24"/>
    <p:sldId id="608" r:id="rId25"/>
    <p:sldId id="609" r:id="rId26"/>
    <p:sldId id="610" r:id="rId27"/>
    <p:sldId id="611" r:id="rId28"/>
    <p:sldId id="612" r:id="rId29"/>
    <p:sldId id="613" r:id="rId30"/>
    <p:sldId id="614" r:id="rId31"/>
    <p:sldId id="615" r:id="rId32"/>
    <p:sldId id="616" r:id="rId33"/>
    <p:sldId id="564" r:id="rId34"/>
    <p:sldId id="32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6" y="6459793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3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4" y="6459793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1B7D-64C0-4280-AC71-B4F3EA324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62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8FDB-BEAA-4B3B-B2B8-377FB7BEC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4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5" cstate="print"/>
          <a:srcRect t="63542"/>
          <a:stretch>
            <a:fillRect/>
          </a:stretch>
        </p:blipFill>
        <p:spPr>
          <a:xfrm>
            <a:off x="1642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Mahkamah_Konstitusi" TargetMode="External"/><Relationship Id="rId3" Type="http://schemas.openxmlformats.org/officeDocument/2006/relationships/hyperlink" Target="http://id.wikipedia.org/wiki/Majelis_Permusyawaratan_Rakyat" TargetMode="External"/><Relationship Id="rId7" Type="http://schemas.openxmlformats.org/officeDocument/2006/relationships/hyperlink" Target="http://id.wikipedia.org/wiki/Mahkamah_Agung" TargetMode="External"/><Relationship Id="rId2" Type="http://schemas.openxmlformats.org/officeDocument/2006/relationships/hyperlink" Target="http://id.wikipedia.org/wiki/Undang-Undang_Dasar_194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d.wikipedia.org/wiki/Badan_Pemeriksa_Keuangan" TargetMode="External"/><Relationship Id="rId5" Type="http://schemas.openxmlformats.org/officeDocument/2006/relationships/hyperlink" Target="http://id.wikipedia.org/wiki/Dewan_Perwakilan_Daerah" TargetMode="External"/><Relationship Id="rId4" Type="http://schemas.openxmlformats.org/officeDocument/2006/relationships/hyperlink" Target="http://id.wikipedia.org/wiki/Dewan_Perwakilan_Rakya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Nanggroe_Aceh_Darussalam" TargetMode="External"/><Relationship Id="rId7" Type="http://schemas.openxmlformats.org/officeDocument/2006/relationships/hyperlink" Target="http://id.wikipedia.org/wiki/Papua_Barat" TargetMode="External"/><Relationship Id="rId2" Type="http://schemas.openxmlformats.org/officeDocument/2006/relationships/hyperlink" Target="http://id.wikipedia.org/wiki/Qanu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d.wikipedia.org/wiki/Papua" TargetMode="External"/><Relationship Id="rId5" Type="http://schemas.openxmlformats.org/officeDocument/2006/relationships/hyperlink" Target="http://id.wikipedia.org/w/index.php?title=Perdasi&amp;action=edit&amp;redlink=1" TargetMode="External"/><Relationship Id="rId4" Type="http://schemas.openxmlformats.org/officeDocument/2006/relationships/hyperlink" Target="http://id.wikipedia.org/w/index.php?title=Perdasus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Nanggroe_Aceh_Darussalam" TargetMode="External"/><Relationship Id="rId7" Type="http://schemas.openxmlformats.org/officeDocument/2006/relationships/hyperlink" Target="http://id.wikipedia.org/wiki/Papua_Barat" TargetMode="External"/><Relationship Id="rId2" Type="http://schemas.openxmlformats.org/officeDocument/2006/relationships/hyperlink" Target="http://id.wikipedia.org/wiki/Qanu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d.wikipedia.org/wiki/Papua" TargetMode="External"/><Relationship Id="rId5" Type="http://schemas.openxmlformats.org/officeDocument/2006/relationships/hyperlink" Target="http://id.wikipedia.org/w/index.php?title=Perdasi&amp;action=edit&amp;redlink=1" TargetMode="External"/><Relationship Id="rId4" Type="http://schemas.openxmlformats.org/officeDocument/2006/relationships/hyperlink" Target="http://id.wikipedia.org/w/index.php?title=Perdasus&amp;action=edit&amp;redlink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4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7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5" y="304801"/>
            <a:ext cx="7827819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id-ID" sz="2400" dirty="0" smtClean="0">
                <a:latin typeface="Berlin Sans FB Demi" panose="020E0802020502020306" pitchFamily="34" charset="0"/>
              </a:rPr>
              <a:t>Lanjutan ...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Ketetapan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Majelis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Permusyawaratan</a:t>
            </a:r>
            <a:r>
              <a:rPr lang="en-US" sz="2800" dirty="0">
                <a:latin typeface="Berlin Sans FB Demi" panose="020E0802020502020306" pitchFamily="34" charset="0"/>
              </a:rPr>
              <a:t> Rakyat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Perubahan</a:t>
            </a:r>
            <a:r>
              <a:rPr lang="en-US" sz="2800" dirty="0">
                <a:latin typeface="Berlin Sans FB Demi" panose="020E0802020502020306" pitchFamily="34" charset="0"/>
              </a:rPr>
              <a:t> (</a:t>
            </a:r>
            <a:r>
              <a:rPr lang="en-US" sz="2800" dirty="0" err="1">
                <a:latin typeface="Berlin Sans FB Demi" panose="020E0802020502020306" pitchFamily="34" charset="0"/>
              </a:rPr>
              <a:t>Amandemen</a:t>
            </a:r>
            <a:r>
              <a:rPr lang="en-US" sz="2800" dirty="0">
                <a:latin typeface="Berlin Sans FB Demi" panose="020E0802020502020306" pitchFamily="34" charset="0"/>
              </a:rPr>
              <a:t>) </a:t>
            </a:r>
            <a:r>
              <a:rPr lang="en-US" sz="2800" dirty="0">
                <a:latin typeface="Berlin Sans FB Demi" panose="020E0802020502020306" pitchFamily="34" charset="0"/>
                <a:hlinkClick r:id="rId2" tooltip="Undang-Undang Dasar 1945"/>
              </a:rPr>
              <a:t>UUD 1945</a:t>
            </a:r>
            <a:r>
              <a:rPr lang="en-US" sz="2800" dirty="0">
                <a:latin typeface="Berlin Sans FB Demi" panose="020E0802020502020306" pitchFamily="34" charset="0"/>
              </a:rPr>
              <a:t> </a:t>
            </a:r>
            <a:r>
              <a:rPr lang="en-US" sz="2800" dirty="0" err="1">
                <a:latin typeface="Berlin Sans FB Demi" panose="020E0802020502020306" pitchFamily="34" charset="0"/>
              </a:rPr>
              <a:t>membawa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implikasi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terhadap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kedudukan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tugas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wewenang</a:t>
            </a:r>
            <a:r>
              <a:rPr lang="en-US" sz="2800" dirty="0">
                <a:latin typeface="Berlin Sans FB Demi" panose="020E0802020502020306" pitchFamily="34" charset="0"/>
              </a:rPr>
              <a:t> </a:t>
            </a:r>
            <a:r>
              <a:rPr lang="en-US" sz="2800" dirty="0">
                <a:latin typeface="Berlin Sans FB Demi" panose="020E0802020502020306" pitchFamily="34" charset="0"/>
                <a:hlinkClick r:id="rId3" tooltip="Majelis Permusyawaratan Rakyat"/>
              </a:rPr>
              <a:t>MPR</a:t>
            </a:r>
            <a:r>
              <a:rPr lang="en-US" sz="2800" dirty="0">
                <a:latin typeface="Berlin Sans FB Demi" panose="020E0802020502020306" pitchFamily="34" charset="0"/>
              </a:rPr>
              <a:t>. MPR yang </a:t>
            </a:r>
            <a:r>
              <a:rPr lang="en-US" sz="2800" dirty="0" err="1">
                <a:latin typeface="Berlin Sans FB Demi" panose="020E0802020502020306" pitchFamily="34" charset="0"/>
              </a:rPr>
              <a:t>dahulu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berkedudukan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sebagai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lembaga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tertinggi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negara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kini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berkedudukan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sebagai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lembaga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negara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setara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lembaga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negara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lainnya</a:t>
            </a:r>
            <a:r>
              <a:rPr lang="en-US" sz="2800" dirty="0">
                <a:latin typeface="Berlin Sans FB Demi" panose="020E0802020502020306" pitchFamily="34" charset="0"/>
              </a:rPr>
              <a:t> (</a:t>
            </a:r>
            <a:r>
              <a:rPr lang="en-US" sz="2800" dirty="0" err="1">
                <a:latin typeface="Berlin Sans FB Demi" panose="020E0802020502020306" pitchFamily="34" charset="0"/>
              </a:rPr>
              <a:t>seperti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Kepresidenan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>
                <a:latin typeface="Berlin Sans FB Demi" panose="020E0802020502020306" pitchFamily="34" charset="0"/>
                <a:hlinkClick r:id="rId4" tooltip="Dewan Perwakilan Rakyat"/>
              </a:rPr>
              <a:t>DPR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>
                <a:latin typeface="Berlin Sans FB Demi" panose="020E0802020502020306" pitchFamily="34" charset="0"/>
                <a:hlinkClick r:id="rId5" tooltip="Dewan Perwakilan Daerah"/>
              </a:rPr>
              <a:t>DPD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>
                <a:latin typeface="Berlin Sans FB Demi" panose="020E0802020502020306" pitchFamily="34" charset="0"/>
                <a:hlinkClick r:id="rId6" tooltip="Badan Pemeriksa Keuangan"/>
              </a:rPr>
              <a:t>BPK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>
                <a:latin typeface="Berlin Sans FB Demi" panose="020E0802020502020306" pitchFamily="34" charset="0"/>
                <a:hlinkClick r:id="rId7" tooltip="Mahkamah Agung"/>
              </a:rPr>
              <a:t>MA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 </a:t>
            </a:r>
            <a:r>
              <a:rPr lang="en-US" sz="2800" dirty="0">
                <a:latin typeface="Berlin Sans FB Demi" panose="020E0802020502020306" pitchFamily="34" charset="0"/>
                <a:hlinkClick r:id="rId8" tooltip="Mahkamah Konstitusi"/>
              </a:rPr>
              <a:t>MK</a:t>
            </a:r>
            <a:r>
              <a:rPr lang="en-US" sz="2800" dirty="0">
                <a:latin typeface="Berlin Sans FB Demi" panose="020E0802020502020306" pitchFamily="34" charset="0"/>
              </a:rPr>
              <a:t>).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demikian</a:t>
            </a:r>
            <a:r>
              <a:rPr lang="en-US" sz="2800" dirty="0">
                <a:latin typeface="Berlin Sans FB Demi" panose="020E0802020502020306" pitchFamily="34" charset="0"/>
              </a:rPr>
              <a:t> MPR </a:t>
            </a:r>
            <a:r>
              <a:rPr lang="en-US" sz="2800" dirty="0" err="1">
                <a:latin typeface="Berlin Sans FB Demi" panose="020E0802020502020306" pitchFamily="34" charset="0"/>
              </a:rPr>
              <a:t>kini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hanya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menetapkan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ketetapan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bersifat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penetapan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yaitu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menetapkan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Wapres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menjadi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Presiden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memilih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Wapres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apabila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terjadi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kekosongan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jabatan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Wapres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serta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memilih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Presiden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Wapres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apabila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Presiden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Wapres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mangkat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berhenti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diberhentikan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atau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tidak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melakukan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kewajibannya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masa </a:t>
            </a:r>
            <a:r>
              <a:rPr lang="en-US" sz="2800" dirty="0" err="1">
                <a:latin typeface="Berlin Sans FB Demi" panose="020E0802020502020306" pitchFamily="34" charset="0"/>
              </a:rPr>
              <a:t>jabatannya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secara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bersama-sama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id-ID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id-ID" sz="2400" dirty="0" smtClean="0">
                <a:latin typeface="Berlin Sans FB Demi" panose="020E0802020502020306" pitchFamily="34" charset="0"/>
              </a:rPr>
              <a:t>Lanjutan ...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Pengganti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Undang-Undang</a:t>
            </a:r>
            <a:r>
              <a:rPr lang="en-US" altLang="id-ID" sz="2800" dirty="0">
                <a:latin typeface="Berlin Sans FB Demi" panose="020E0802020502020306" pitchFamily="34" charset="0"/>
              </a:rPr>
              <a:t>.</a:t>
            </a:r>
          </a:p>
          <a:p>
            <a:pPr lvl="2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situasi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gawat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presiden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dapat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mengeluarkan</a:t>
            </a:r>
            <a:r>
              <a:rPr lang="en-US" altLang="id-ID" sz="2800" dirty="0">
                <a:latin typeface="Berlin Sans FB Demi" panose="020E0802020502020306" pitchFamily="34" charset="0"/>
              </a:rPr>
              <a:t> PP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punya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fungsi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atau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lingkup</a:t>
            </a:r>
            <a:r>
              <a:rPr lang="en-US" altLang="id-ID" sz="2800" dirty="0"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sama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dengan</a:t>
            </a:r>
            <a:r>
              <a:rPr lang="en-US" altLang="id-ID" sz="2800" dirty="0">
                <a:latin typeface="Berlin Sans FB Demi" panose="020E0802020502020306" pitchFamily="34" charset="0"/>
              </a:rPr>
              <a:t> UU</a:t>
            </a:r>
          </a:p>
          <a:p>
            <a:pPr lvl="2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800" dirty="0">
                <a:latin typeface="Berlin Sans FB Demi" panose="020E0802020502020306" pitchFamily="34" charset="0"/>
              </a:rPr>
              <a:t>PP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harus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dijadikan</a:t>
            </a:r>
            <a:r>
              <a:rPr lang="en-US" altLang="id-ID" sz="2800" dirty="0">
                <a:latin typeface="Berlin Sans FB Demi" panose="020E0802020502020306" pitchFamily="34" charset="0"/>
              </a:rPr>
              <a:t> UU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atau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ditolak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sidang</a:t>
            </a:r>
            <a:r>
              <a:rPr lang="en-US" altLang="id-ID" sz="2800" dirty="0">
                <a:latin typeface="Berlin Sans FB Demi" panose="020E0802020502020306" pitchFamily="34" charset="0"/>
              </a:rPr>
              <a:t> DPR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berikutnya</a:t>
            </a:r>
            <a:endParaRPr lang="en-US" altLang="id-ID" sz="28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id-ID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2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id-ID" sz="2400" dirty="0" smtClean="0">
                <a:latin typeface="Berlin Sans FB Demi" panose="020E0802020502020306" pitchFamily="34" charset="0"/>
              </a:rPr>
              <a:t>Lanjutan ...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latin typeface="Berlin Sans FB Demi" panose="020E0802020502020306" pitchFamily="34" charset="0"/>
              </a:rPr>
              <a:t>: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Merupakan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perangkat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hukum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sekunder</a:t>
            </a:r>
            <a:r>
              <a:rPr lang="en-US" altLang="id-ID" sz="2800" dirty="0"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merupakan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pelaksanaan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sebuah</a:t>
            </a:r>
            <a:r>
              <a:rPr lang="en-US" altLang="id-ID" sz="2800" dirty="0">
                <a:latin typeface="Berlin Sans FB Demi" panose="020E0802020502020306" pitchFamily="34" charset="0"/>
              </a:rPr>
              <a:t> UU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Keputusan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Presiden</a:t>
            </a:r>
            <a:r>
              <a:rPr lang="en-US" altLang="id-ID" sz="2800" dirty="0">
                <a:latin typeface="Berlin Sans FB Demi" panose="020E0802020502020306" pitchFamily="34" charset="0"/>
              </a:rPr>
              <a:t>: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Kedudukannya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lebih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rendah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daripada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merupakan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perangkat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pelaksanaan</a:t>
            </a:r>
            <a:r>
              <a:rPr lang="en-US" altLang="id-ID" sz="2800" dirty="0">
                <a:latin typeface="Berlin Sans FB Demi" panose="020E0802020502020306" pitchFamily="34" charset="0"/>
              </a:rPr>
              <a:t> UU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800" dirty="0">
                <a:latin typeface="Berlin Sans FB Demi" panose="020E0802020502020306" pitchFamily="34" charset="0"/>
              </a:rPr>
              <a:t> program-program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endParaRPr lang="en-US" altLang="id-ID" sz="28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Daerah: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Memiliki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kedudukan</a:t>
            </a:r>
            <a:r>
              <a:rPr lang="en-US" altLang="id-ID" sz="2800" dirty="0">
                <a:latin typeface="Berlin Sans FB Demi" panose="020E0802020502020306" pitchFamily="34" charset="0"/>
              </a:rPr>
              <a:t> paling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rendah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hirarki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sistem</a:t>
            </a:r>
            <a:r>
              <a:rPr lang="en-US" altLang="id-ID" sz="2800" dirty="0">
                <a:latin typeface="Berlin Sans FB Demi" panose="020E0802020502020306" pitchFamily="34" charset="0"/>
              </a:rPr>
              <a:t> perundang2an di Indonesia. 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300" dirty="0" err="1">
                <a:latin typeface="Berlin Sans FB Demi" panose="020E0802020502020306" pitchFamily="34" charset="0"/>
              </a:rPr>
              <a:t>Berdasarkan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Pasal</a:t>
            </a:r>
            <a:r>
              <a:rPr lang="en-US" altLang="id-ID" sz="2300" dirty="0">
                <a:latin typeface="Berlin Sans FB Demi" panose="020E0802020502020306" pitchFamily="34" charset="0"/>
              </a:rPr>
              <a:t> 7 UU No. 10/2004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Perda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meliputi</a:t>
            </a:r>
            <a:r>
              <a:rPr lang="en-US" altLang="id-ID" sz="2300" dirty="0">
                <a:latin typeface="Berlin Sans FB Demi" panose="020E0802020502020306" pitchFamily="34" charset="0"/>
              </a:rPr>
              <a:t>: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Perda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provinsi</a:t>
            </a:r>
            <a:r>
              <a:rPr lang="en-US" altLang="id-ID" sz="2300" dirty="0">
                <a:latin typeface="Berlin Sans FB Demi" panose="020E0802020502020306" pitchFamily="34" charset="0"/>
              </a:rPr>
              <a:t>,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Perda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kabupaten</a:t>
            </a:r>
            <a:r>
              <a:rPr lang="en-US" altLang="id-ID" sz="2300" dirty="0">
                <a:latin typeface="Berlin Sans FB Demi" panose="020E0802020502020306" pitchFamily="34" charset="0"/>
              </a:rPr>
              <a:t>/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kota</a:t>
            </a:r>
            <a:r>
              <a:rPr lang="en-US" altLang="id-ID" sz="2300" dirty="0">
                <a:latin typeface="Berlin Sans FB Demi" panose="020E0802020502020306" pitchFamily="34" charset="0"/>
              </a:rPr>
              <a:t>,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Desa</a:t>
            </a:r>
            <a:r>
              <a:rPr lang="en-US" altLang="id-ID" sz="2300" dirty="0">
                <a:latin typeface="Berlin Sans FB Demi" panose="020E0802020502020306" pitchFamily="34" charset="0"/>
              </a:rPr>
              <a:t>.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400" dirty="0" err="1">
                <a:latin typeface="Berlin Sans FB Demi" panose="020E0802020502020306" pitchFamily="34" charset="0"/>
              </a:rPr>
              <a:t>termasuk</a:t>
            </a:r>
            <a:r>
              <a:rPr lang="en-US" altLang="id-ID" sz="2400" dirty="0">
                <a:latin typeface="Berlin Sans FB Demi" panose="020E0802020502020306" pitchFamily="34" charset="0"/>
              </a:rPr>
              <a:t> pula </a:t>
            </a:r>
            <a:r>
              <a:rPr lang="en-US" altLang="id-ID" sz="2400" i="1" dirty="0" err="1">
                <a:latin typeface="Berlin Sans FB Demi" panose="020E0802020502020306" pitchFamily="34" charset="0"/>
                <a:hlinkClick r:id="rId2" tooltip="Qanun"/>
              </a:rPr>
              <a:t>Qanun</a:t>
            </a:r>
            <a:r>
              <a:rPr lang="en-US" altLang="id-ID" sz="2400" dirty="0">
                <a:latin typeface="Berlin Sans FB Demi" panose="020E0802020502020306" pitchFamily="34" charset="0"/>
              </a:rPr>
              <a:t> yang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berlaku</a:t>
            </a:r>
            <a:r>
              <a:rPr lang="en-US" altLang="id-ID" sz="2400" dirty="0">
                <a:latin typeface="Berlin Sans FB Demi" panose="020E0802020502020306" pitchFamily="34" charset="0"/>
              </a:rPr>
              <a:t> di </a:t>
            </a:r>
            <a:r>
              <a:rPr lang="en-US" altLang="id-ID" sz="2400" dirty="0" err="1">
                <a:latin typeface="Berlin Sans FB Demi" panose="020E0802020502020306" pitchFamily="34" charset="0"/>
                <a:hlinkClick r:id="rId3" tooltip="Nanggroe Aceh Darussalam"/>
              </a:rPr>
              <a:t>Nanggroe</a:t>
            </a:r>
            <a:r>
              <a:rPr lang="en-US" altLang="id-ID" sz="2400" dirty="0">
                <a:latin typeface="Berlin Sans FB Demi" panose="020E0802020502020306" pitchFamily="34" charset="0"/>
                <a:hlinkClick r:id="rId3" tooltip="Nanggroe Aceh Darussalam"/>
              </a:rPr>
              <a:t> Aceh Darussalam</a:t>
            </a:r>
            <a:r>
              <a:rPr lang="en-US" altLang="id-ID" sz="2400" dirty="0">
                <a:latin typeface="Berlin Sans FB Demi" panose="020E0802020502020306" pitchFamily="34" charset="0"/>
              </a:rPr>
              <a:t>,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serta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i="1" dirty="0" err="1">
                <a:latin typeface="Berlin Sans FB Demi" panose="020E0802020502020306" pitchFamily="34" charset="0"/>
                <a:hlinkClick r:id="rId4" tooltip="Perdasus (halaman belum tersedia)"/>
              </a:rPr>
              <a:t>Perdasus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i="1" dirty="0" err="1">
                <a:latin typeface="Berlin Sans FB Demi" panose="020E0802020502020306" pitchFamily="34" charset="0"/>
                <a:hlinkClick r:id="rId5" tooltip="Perdasi (halaman belum tersedia)"/>
              </a:rPr>
              <a:t>Perdasi</a:t>
            </a:r>
            <a:r>
              <a:rPr lang="en-US" altLang="id-ID" sz="2400" dirty="0">
                <a:latin typeface="Berlin Sans FB Demi" panose="020E0802020502020306" pitchFamily="34" charset="0"/>
              </a:rPr>
              <a:t> yang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berlaku</a:t>
            </a:r>
            <a:r>
              <a:rPr lang="en-US" altLang="id-ID" sz="2400" dirty="0">
                <a:latin typeface="Berlin Sans FB Demi" panose="020E0802020502020306" pitchFamily="34" charset="0"/>
              </a:rPr>
              <a:t> di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Provinsi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>
                <a:latin typeface="Berlin Sans FB Demi" panose="020E0802020502020306" pitchFamily="34" charset="0"/>
                <a:hlinkClick r:id="rId6" tooltip="Papua"/>
              </a:rPr>
              <a:t>Papua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>
                <a:latin typeface="Berlin Sans FB Demi" panose="020E0802020502020306" pitchFamily="34" charset="0"/>
                <a:hlinkClick r:id="rId7" tooltip="Papua Barat"/>
              </a:rPr>
              <a:t>Papua Barat</a:t>
            </a:r>
            <a:r>
              <a:rPr lang="en-US" altLang="id-ID" sz="2400" dirty="0">
                <a:latin typeface="Berlin Sans FB Demi" panose="020E0802020502020306" pitchFamily="34" charset="0"/>
              </a:rPr>
              <a:t>.</a:t>
            </a:r>
            <a:endParaRPr lang="en-US" altLang="id-ID" sz="23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id-ID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id-ID" sz="2400" dirty="0" smtClean="0">
                <a:latin typeface="Berlin Sans FB Demi" panose="020E0802020502020306" pitchFamily="34" charset="0"/>
              </a:rPr>
              <a:t>Lanjutan ...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latin typeface="Berlin Sans FB Demi" panose="020E0802020502020306" pitchFamily="34" charset="0"/>
              </a:rPr>
              <a:t>: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Merupakan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perangkat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hukum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sekunder</a:t>
            </a:r>
            <a:r>
              <a:rPr lang="en-US" altLang="id-ID" sz="2800" dirty="0"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merupakan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pelaksanaan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sebuah</a:t>
            </a:r>
            <a:r>
              <a:rPr lang="en-US" altLang="id-ID" sz="2800" dirty="0">
                <a:latin typeface="Berlin Sans FB Demi" panose="020E0802020502020306" pitchFamily="34" charset="0"/>
              </a:rPr>
              <a:t> UU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Keputusan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Presiden</a:t>
            </a:r>
            <a:r>
              <a:rPr lang="en-US" altLang="id-ID" sz="2800" dirty="0">
                <a:latin typeface="Berlin Sans FB Demi" panose="020E0802020502020306" pitchFamily="34" charset="0"/>
              </a:rPr>
              <a:t>: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Kedudukannya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lebih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rendah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daripada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merupakan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perangkat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pelaksanaan</a:t>
            </a:r>
            <a:r>
              <a:rPr lang="en-US" altLang="id-ID" sz="2800" dirty="0">
                <a:latin typeface="Berlin Sans FB Demi" panose="020E0802020502020306" pitchFamily="34" charset="0"/>
              </a:rPr>
              <a:t> UU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800" dirty="0">
                <a:latin typeface="Berlin Sans FB Demi" panose="020E0802020502020306" pitchFamily="34" charset="0"/>
              </a:rPr>
              <a:t> program-program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endParaRPr lang="en-US" altLang="id-ID" sz="28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800" dirty="0">
                <a:latin typeface="Berlin Sans FB Demi" panose="020E0802020502020306" pitchFamily="34" charset="0"/>
              </a:rPr>
              <a:t> Daerah: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Memiliki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kedudukan</a:t>
            </a:r>
            <a:r>
              <a:rPr lang="en-US" altLang="id-ID" sz="2800" dirty="0">
                <a:latin typeface="Berlin Sans FB Demi" panose="020E0802020502020306" pitchFamily="34" charset="0"/>
              </a:rPr>
              <a:t> paling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rendah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hirarki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sistem</a:t>
            </a:r>
            <a:r>
              <a:rPr lang="en-US" altLang="id-ID" sz="2800" dirty="0">
                <a:latin typeface="Berlin Sans FB Demi" panose="020E0802020502020306" pitchFamily="34" charset="0"/>
              </a:rPr>
              <a:t> perundang2an di Indonesia. 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300" dirty="0" err="1">
                <a:latin typeface="Berlin Sans FB Demi" panose="020E0802020502020306" pitchFamily="34" charset="0"/>
              </a:rPr>
              <a:t>Berdasarkan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Pasal</a:t>
            </a:r>
            <a:r>
              <a:rPr lang="en-US" altLang="id-ID" sz="2300" dirty="0">
                <a:latin typeface="Berlin Sans FB Demi" panose="020E0802020502020306" pitchFamily="34" charset="0"/>
              </a:rPr>
              <a:t> 7 UU No. 10/2004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Perda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meliputi</a:t>
            </a:r>
            <a:r>
              <a:rPr lang="en-US" altLang="id-ID" sz="2300" dirty="0">
                <a:latin typeface="Berlin Sans FB Demi" panose="020E0802020502020306" pitchFamily="34" charset="0"/>
              </a:rPr>
              <a:t>: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Perda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provinsi</a:t>
            </a:r>
            <a:r>
              <a:rPr lang="en-US" altLang="id-ID" sz="2300" dirty="0">
                <a:latin typeface="Berlin Sans FB Demi" panose="020E0802020502020306" pitchFamily="34" charset="0"/>
              </a:rPr>
              <a:t>,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Perda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kabupaten</a:t>
            </a:r>
            <a:r>
              <a:rPr lang="en-US" altLang="id-ID" sz="2300" dirty="0">
                <a:latin typeface="Berlin Sans FB Demi" panose="020E0802020502020306" pitchFamily="34" charset="0"/>
              </a:rPr>
              <a:t>/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kota</a:t>
            </a:r>
            <a:r>
              <a:rPr lang="en-US" altLang="id-ID" sz="2300" dirty="0">
                <a:latin typeface="Berlin Sans FB Demi" panose="020E0802020502020306" pitchFamily="34" charset="0"/>
              </a:rPr>
              <a:t>,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Peraturan</a:t>
            </a:r>
            <a:r>
              <a:rPr lang="en-US" altLang="id-ID" sz="2300" dirty="0">
                <a:latin typeface="Berlin Sans FB Demi" panose="020E0802020502020306" pitchFamily="34" charset="0"/>
              </a:rPr>
              <a:t> </a:t>
            </a:r>
            <a:r>
              <a:rPr lang="en-US" altLang="id-ID" sz="2300" dirty="0" err="1">
                <a:latin typeface="Berlin Sans FB Demi" panose="020E0802020502020306" pitchFamily="34" charset="0"/>
              </a:rPr>
              <a:t>Desa</a:t>
            </a:r>
            <a:r>
              <a:rPr lang="en-US" altLang="id-ID" sz="2300" dirty="0">
                <a:latin typeface="Berlin Sans FB Demi" panose="020E0802020502020306" pitchFamily="34" charset="0"/>
              </a:rPr>
              <a:t>.</a:t>
            </a: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id-ID" sz="2400" dirty="0" err="1">
                <a:latin typeface="Berlin Sans FB Demi" panose="020E0802020502020306" pitchFamily="34" charset="0"/>
              </a:rPr>
              <a:t>termasuk</a:t>
            </a:r>
            <a:r>
              <a:rPr lang="en-US" altLang="id-ID" sz="2400" dirty="0">
                <a:latin typeface="Berlin Sans FB Demi" panose="020E0802020502020306" pitchFamily="34" charset="0"/>
              </a:rPr>
              <a:t> pula </a:t>
            </a:r>
            <a:r>
              <a:rPr lang="en-US" altLang="id-ID" sz="2400" i="1" dirty="0" err="1">
                <a:latin typeface="Berlin Sans FB Demi" panose="020E0802020502020306" pitchFamily="34" charset="0"/>
                <a:hlinkClick r:id="rId2" tooltip="Qanun"/>
              </a:rPr>
              <a:t>Qanun</a:t>
            </a:r>
            <a:r>
              <a:rPr lang="en-US" altLang="id-ID" sz="2400" dirty="0">
                <a:latin typeface="Berlin Sans FB Demi" panose="020E0802020502020306" pitchFamily="34" charset="0"/>
              </a:rPr>
              <a:t> yang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berlaku</a:t>
            </a:r>
            <a:r>
              <a:rPr lang="en-US" altLang="id-ID" sz="2400" dirty="0">
                <a:latin typeface="Berlin Sans FB Demi" panose="020E0802020502020306" pitchFamily="34" charset="0"/>
              </a:rPr>
              <a:t> di </a:t>
            </a:r>
            <a:r>
              <a:rPr lang="en-US" altLang="id-ID" sz="2400" dirty="0" err="1">
                <a:latin typeface="Berlin Sans FB Demi" panose="020E0802020502020306" pitchFamily="34" charset="0"/>
                <a:hlinkClick r:id="rId3" tooltip="Nanggroe Aceh Darussalam"/>
              </a:rPr>
              <a:t>Nanggroe</a:t>
            </a:r>
            <a:r>
              <a:rPr lang="en-US" altLang="id-ID" sz="2400" dirty="0">
                <a:latin typeface="Berlin Sans FB Demi" panose="020E0802020502020306" pitchFamily="34" charset="0"/>
                <a:hlinkClick r:id="rId3" tooltip="Nanggroe Aceh Darussalam"/>
              </a:rPr>
              <a:t> Aceh Darussalam</a:t>
            </a:r>
            <a:r>
              <a:rPr lang="en-US" altLang="id-ID" sz="2400" dirty="0">
                <a:latin typeface="Berlin Sans FB Demi" panose="020E0802020502020306" pitchFamily="34" charset="0"/>
              </a:rPr>
              <a:t>,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serta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i="1" dirty="0" err="1">
                <a:latin typeface="Berlin Sans FB Demi" panose="020E0802020502020306" pitchFamily="34" charset="0"/>
                <a:hlinkClick r:id="rId4" tooltip="Perdasus (halaman belum tersedia)"/>
              </a:rPr>
              <a:t>Perdasus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i="1" dirty="0" err="1">
                <a:latin typeface="Berlin Sans FB Demi" panose="020E0802020502020306" pitchFamily="34" charset="0"/>
                <a:hlinkClick r:id="rId5" tooltip="Perdasi (halaman belum tersedia)"/>
              </a:rPr>
              <a:t>Perdasi</a:t>
            </a:r>
            <a:r>
              <a:rPr lang="en-US" altLang="id-ID" sz="2400" dirty="0">
                <a:latin typeface="Berlin Sans FB Demi" panose="020E0802020502020306" pitchFamily="34" charset="0"/>
              </a:rPr>
              <a:t> yang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berlaku</a:t>
            </a:r>
            <a:r>
              <a:rPr lang="en-US" altLang="id-ID" sz="2400" dirty="0">
                <a:latin typeface="Berlin Sans FB Demi" panose="020E0802020502020306" pitchFamily="34" charset="0"/>
              </a:rPr>
              <a:t> di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Provinsi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>
                <a:latin typeface="Berlin Sans FB Demi" panose="020E0802020502020306" pitchFamily="34" charset="0"/>
                <a:hlinkClick r:id="rId6" tooltip="Papua"/>
              </a:rPr>
              <a:t>Papua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400" dirty="0">
                <a:latin typeface="Berlin Sans FB Demi" panose="020E0802020502020306" pitchFamily="34" charset="0"/>
              </a:rPr>
              <a:t> </a:t>
            </a:r>
            <a:r>
              <a:rPr lang="en-US" altLang="id-ID" sz="2400" dirty="0">
                <a:latin typeface="Berlin Sans FB Demi" panose="020E0802020502020306" pitchFamily="34" charset="0"/>
                <a:hlinkClick r:id="rId7" tooltip="Papua Barat"/>
              </a:rPr>
              <a:t>Papua Barat</a:t>
            </a:r>
            <a:r>
              <a:rPr lang="en-US" altLang="id-ID" sz="2400" dirty="0">
                <a:latin typeface="Berlin Sans FB Demi" panose="020E0802020502020306" pitchFamily="34" charset="0"/>
              </a:rPr>
              <a:t>.</a:t>
            </a:r>
            <a:endParaRPr lang="en-US" altLang="id-ID" sz="23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id-ID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id-ID" sz="2400" dirty="0" smtClean="0">
                <a:latin typeface="Berlin Sans FB Demi" panose="020E0802020502020306" pitchFamily="34" charset="0"/>
              </a:rPr>
              <a:t>Luas Lingkup Secara Horizontal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Secara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horisontal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luas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lingkup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publik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dibedakan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berdasarkan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substansi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kebijakan</a:t>
            </a:r>
            <a:endParaRPr lang="en-US" altLang="id-ID" sz="2800" dirty="0">
              <a:latin typeface="Berlin Sans FB Demi" panose="020E08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sistem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pemerintahan</a:t>
            </a:r>
            <a:r>
              <a:rPr lang="en-US" altLang="id-ID" sz="2800" dirty="0">
                <a:latin typeface="Berlin Sans FB Demi" panose="020E0802020502020306" pitchFamily="34" charset="0"/>
              </a:rPr>
              <a:t>,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substansi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ini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ditangani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oleh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id-ID" altLang="id-ID" sz="2800" dirty="0" smtClean="0">
                <a:latin typeface="Berlin Sans FB Demi" panose="020E0802020502020306" pitchFamily="34" charset="0"/>
              </a:rPr>
              <a:t>Kementrian</a:t>
            </a:r>
            <a:r>
              <a:rPr lang="en-US" altLang="id-ID" sz="2800" dirty="0" smtClean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atau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Dinas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pada</a:t>
            </a:r>
            <a:r>
              <a:rPr lang="en-US" altLang="id-ID" sz="2800" dirty="0">
                <a:latin typeface="Berlin Sans FB Demi" panose="020E0802020502020306" pitchFamily="34" charset="0"/>
              </a:rPr>
              <a:t> level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Provinsi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Kabupaten</a:t>
            </a:r>
            <a:r>
              <a:rPr lang="en-US" altLang="id-ID" sz="2800" dirty="0">
                <a:latin typeface="Berlin Sans FB Demi" panose="020E0802020502020306" pitchFamily="34" charset="0"/>
              </a:rPr>
              <a:t>/Kota</a:t>
            </a:r>
            <a:r>
              <a:rPr lang="en-US" altLang="id-ID" sz="2800" dirty="0" smtClean="0">
                <a:latin typeface="Berlin Sans FB Demi" panose="020E0802020502020306" pitchFamily="34" charset="0"/>
              </a:rPr>
              <a:t>.</a:t>
            </a:r>
            <a:endParaRPr lang="id-ID" altLang="id-ID" sz="2800" dirty="0" smtClean="0">
              <a:latin typeface="Berlin Sans FB Demi" panose="020E0802020502020306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Berdasarkan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departemenisasinya</a:t>
            </a:r>
            <a:r>
              <a:rPr lang="en-US" altLang="id-ID" sz="2800" dirty="0">
                <a:latin typeface="Berlin Sans FB Demi" panose="020E0802020502020306" pitchFamily="34" charset="0"/>
              </a:rPr>
              <a:t>, 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maka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luas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lingkup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publik</a:t>
            </a:r>
            <a:r>
              <a:rPr lang="en-US" altLang="id-ID" sz="2800" dirty="0">
                <a:latin typeface="Berlin Sans FB Demi" panose="020E0802020502020306" pitchFamily="34" charset="0"/>
              </a:rPr>
              <a:t> di Indonesia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adalah</a:t>
            </a:r>
            <a:r>
              <a:rPr lang="en-US" altLang="id-ID" sz="2800" dirty="0">
                <a:latin typeface="Berlin Sans FB Demi" panose="020E0802020502020306" pitchFamily="34" charset="0"/>
              </a:rPr>
              <a:t>: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altLang="id-ID" sz="2800" dirty="0" err="1">
                <a:latin typeface="Berlin Sans FB Demi" panose="020E0802020502020306" pitchFamily="34" charset="0"/>
              </a:rPr>
              <a:t>Untuk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kewenangan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dinas</a:t>
            </a:r>
            <a:r>
              <a:rPr lang="en-US" altLang="id-ID" sz="2800" dirty="0"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ada</a:t>
            </a:r>
            <a:r>
              <a:rPr lang="en-US" altLang="id-ID" sz="2800" dirty="0">
                <a:latin typeface="Berlin Sans FB Demi" panose="020E0802020502020306" pitchFamily="34" charset="0"/>
              </a:rPr>
              <a:t> di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Provinsi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dan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Kabupaten</a:t>
            </a:r>
            <a:r>
              <a:rPr lang="en-US" altLang="id-ID" sz="2800" dirty="0">
                <a:latin typeface="Berlin Sans FB Demi" panose="020E0802020502020306" pitchFamily="34" charset="0"/>
              </a:rPr>
              <a:t>/Kota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diatur</a:t>
            </a:r>
            <a:r>
              <a:rPr lang="en-US" altLang="id-ID" sz="2800" dirty="0"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latin typeface="Berlin Sans FB Demi" panose="020E0802020502020306" pitchFamily="34" charset="0"/>
              </a:rPr>
              <a:t> PP No. </a:t>
            </a:r>
            <a:r>
              <a:rPr lang="id-ID" altLang="id-ID" sz="2800" dirty="0">
                <a:latin typeface="Berlin Sans FB Demi" panose="020E0802020502020306" pitchFamily="34" charset="0"/>
              </a:rPr>
              <a:t>18</a:t>
            </a:r>
            <a:r>
              <a:rPr lang="en-US" altLang="id-ID" sz="2800" dirty="0">
                <a:latin typeface="Berlin Sans FB Demi" panose="020E0802020502020306" pitchFamily="34" charset="0"/>
              </a:rPr>
              <a:t>/20</a:t>
            </a:r>
            <a:r>
              <a:rPr lang="id-ID" altLang="id-ID" sz="2800" dirty="0">
                <a:latin typeface="Berlin Sans FB Demi" panose="020E0802020502020306" pitchFamily="34" charset="0"/>
              </a:rPr>
              <a:t>16</a:t>
            </a:r>
            <a:r>
              <a:rPr lang="en-US" altLang="id-ID" sz="2800" dirty="0">
                <a:latin typeface="Berlin Sans FB Demi" panose="020E0802020502020306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id-ID" sz="28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id-ID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2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id-ID" sz="2400" dirty="0" smtClean="0">
                <a:latin typeface="Berlin Sans FB Demi" panose="020E0802020502020306" pitchFamily="34" charset="0"/>
              </a:rPr>
              <a:t>MODEL KEBIJAKAN (Allison, 1981)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altLang="id-ID" sz="2400" dirty="0" smtClean="0">
                <a:latin typeface="Berlin Sans FB Demi" panose="020E0802020502020306" pitchFamily="34" charset="0"/>
              </a:rPr>
              <a:t>Rational Actor; Sosok Pemerintah Sebagai Kotak Hitam, Spt Aktor Individual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altLang="id-ID" sz="2400" dirty="0" smtClean="0">
                <a:latin typeface="Berlin Sans FB Demi" panose="020E0802020502020306" pitchFamily="34" charset="0"/>
              </a:rPr>
              <a:t>Organisational Process; Kebijakan Sebagai Output Organisasi, dengan struktur, sistem koordinasi , kerjasama antar satuan – SOP. Ekspektasi Terhadap Kebijakan: Inkremantal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d-ID" altLang="id-ID" sz="2400" dirty="0" smtClean="0">
                <a:latin typeface="Berlin Sans FB Demi" panose="020E0802020502020306" pitchFamily="34" charset="0"/>
              </a:rPr>
              <a:t>Bureaucratic Politics; Kebijakan Pemerintah adalah produk politik, tawar menawar, tergantung posisi dan persepsi  para pelaku ‘where you stand depends on where you sit</a:t>
            </a:r>
            <a:endParaRPr lang="en-US" altLang="id-ID" sz="2400" dirty="0">
              <a:latin typeface="Berlin Sans FB Demi" panose="020E0802020502020306" pitchFamily="34" charset="0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id-ID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5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-2011680"/>
            <a:ext cx="11074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3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168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6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1785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320800" y="685800"/>
            <a:ext cx="2743200" cy="376238"/>
          </a:xfrm>
          <a:prstGeom prst="rect">
            <a:avLst/>
          </a:prstGeom>
          <a:solidFill>
            <a:schemeClr val="bg2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Social justice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791200" y="685800"/>
            <a:ext cx="3657600" cy="376238"/>
          </a:xfrm>
          <a:prstGeom prst="rect">
            <a:avLst/>
          </a:prstGeom>
          <a:solidFill>
            <a:schemeClr val="bg2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Human weel-being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165600" y="1752600"/>
            <a:ext cx="2235200" cy="376238"/>
          </a:xfrm>
          <a:prstGeom prst="rect">
            <a:avLst/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Social policy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08000" y="3048000"/>
            <a:ext cx="2438400" cy="376238"/>
          </a:xfrm>
          <a:prstGeom prst="rect">
            <a:avLst/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poverty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251200" y="3048000"/>
            <a:ext cx="2336800" cy="376238"/>
          </a:xfrm>
          <a:prstGeom prst="rect">
            <a:avLst/>
          </a:prstGeom>
          <a:solidFill>
            <a:srgbClr val="FF66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Living standart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0" y="3048000"/>
            <a:ext cx="2133600" cy="376238"/>
          </a:xfrm>
          <a:prstGeom prst="rect">
            <a:avLst/>
          </a:prstGeom>
          <a:solidFill>
            <a:schemeClr val="hlink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protection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636000" y="3048001"/>
            <a:ext cx="2133600" cy="366713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employment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04800" y="4495800"/>
            <a:ext cx="14224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Social protection policy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032000" y="4495801"/>
            <a:ext cx="1524000" cy="2769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Labour market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962400" y="4495800"/>
            <a:ext cx="14224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Policy to adress inequality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588000" y="4495801"/>
            <a:ext cx="152400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Policy for basic health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315200" y="4495801"/>
            <a:ext cx="1320800" cy="2769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Basic education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737600" y="4495801"/>
            <a:ext cx="1016000" cy="4667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/>
              <a:t>Housing policy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9956800" y="4495800"/>
            <a:ext cx="15240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/>
              <a:t>Physical security policy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641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641600" y="1371600"/>
            <a:ext cx="416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6807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4876800" y="137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48768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1422400" y="2590800"/>
            <a:ext cx="812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14224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48768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95504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70104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2" name="AutoShape 26"/>
          <p:cNvSpPr>
            <a:spLocks noChangeArrowheads="1"/>
          </p:cNvSpPr>
          <p:nvPr/>
        </p:nvSpPr>
        <p:spPr bwMode="auto">
          <a:xfrm>
            <a:off x="1016000" y="3657600"/>
            <a:ext cx="9448800" cy="685800"/>
          </a:xfrm>
          <a:prstGeom prst="upArrowCallout">
            <a:avLst>
              <a:gd name="adj1" fmla="val 258333"/>
              <a:gd name="adj2" fmla="val 258333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2032000" y="5867400"/>
            <a:ext cx="2032000" cy="711200"/>
          </a:xfrm>
          <a:prstGeom prst="rect">
            <a:avLst/>
          </a:prstGeom>
          <a:solidFill>
            <a:srgbClr val="FF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000"/>
              <a:t>Economic growth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604000" y="5943601"/>
            <a:ext cx="2540000" cy="396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000"/>
              <a:t>Political choice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H="1" flipV="1">
            <a:off x="1117600" y="53340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V="1">
            <a:off x="2946400" y="5105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2946400" y="5334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V="1">
            <a:off x="2946400" y="5029200"/>
            <a:ext cx="3352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V="1">
            <a:off x="3048000" y="5410200"/>
            <a:ext cx="426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V="1">
            <a:off x="3048000" y="5334000"/>
            <a:ext cx="6197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V="1">
            <a:off x="3048000" y="5334000"/>
            <a:ext cx="772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1625600" y="5257800"/>
            <a:ext cx="609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 flipV="1">
            <a:off x="3149600" y="5105400"/>
            <a:ext cx="457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5080000" y="5257800"/>
            <a:ext cx="264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H="1" flipV="1">
            <a:off x="6604000" y="5105400"/>
            <a:ext cx="1117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V="1">
            <a:off x="7721600" y="5410200"/>
            <a:ext cx="10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V="1">
            <a:off x="7721600" y="5105400"/>
            <a:ext cx="142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 flipV="1">
            <a:off x="7721600" y="5257800"/>
            <a:ext cx="264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8432800" y="1676400"/>
            <a:ext cx="2641600" cy="376238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Economic policy</a:t>
            </a:r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304800" y="1752600"/>
            <a:ext cx="2336800" cy="376238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Sectoral policy</a:t>
            </a:r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>
            <a:off x="6400800" y="1905000"/>
            <a:ext cx="20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>
            <a:off x="2641600" y="190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6908800" y="1447801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Compl.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368800" y="990601"/>
            <a:ext cx="142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/>
              <a:t>Need for</a:t>
            </a:r>
          </a:p>
        </p:txBody>
      </p:sp>
    </p:spTree>
    <p:extLst>
      <p:ext uri="{BB962C8B-B14F-4D97-AF65-F5344CB8AC3E}">
        <p14:creationId xmlns:p14="http://schemas.microsoft.com/office/powerpoint/2010/main" val="24698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3600" dirty="0" smtClean="0">
                <a:solidFill>
                  <a:schemeClr val="tx1"/>
                </a:solidFill>
                <a:latin typeface="Berlin Sans FB" panose="020E0602020502020306" pitchFamily="34" charset="0"/>
                <a:cs typeface="Arial" charset="0"/>
              </a:rPr>
              <a:t>KERANGKA ANALISIS KEBIJAKAN PUBLIK</a:t>
            </a:r>
            <a:endParaRPr lang="en-US" sz="3600" dirty="0" smtClean="0">
              <a:solidFill>
                <a:schemeClr val="tx1"/>
              </a:solidFill>
              <a:latin typeface="Berlin Sans FB" panose="020E0602020502020306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NUR FAIDATI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MK </a:t>
            </a:r>
            <a:r>
              <a:rPr lang="id-ID" sz="1600" dirty="0" smtClean="0">
                <a:latin typeface="Berlin Sans FB Demi" pitchFamily="34" charset="0"/>
              </a:rPr>
              <a:t>Analisis Kebijakan Publik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smtClean="0"/>
              <a:t>Tugas anda...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dirty="0" smtClean="0"/>
              <a:t>Berempat...</a:t>
            </a:r>
            <a:endParaRPr lang="id-ID" altLang="id-ID" dirty="0" smtClean="0"/>
          </a:p>
          <a:p>
            <a:r>
              <a:rPr lang="id-ID" altLang="id-ID" dirty="0" smtClean="0"/>
              <a:t>Baca, pelajari dan diskusikan “masalah publik” yang dibuat oleh teman saudara.</a:t>
            </a:r>
          </a:p>
          <a:p>
            <a:r>
              <a:rPr lang="id-ID" altLang="id-ID" dirty="0" smtClean="0"/>
              <a:t>Batasi masalah publik tersebut, buat logika perumusan kebijakan yang mungkin dibuat untuk menyelesaikan masalah publik tersebut.</a:t>
            </a:r>
          </a:p>
          <a:p>
            <a:r>
              <a:rPr lang="id-ID" altLang="id-ID" dirty="0" smtClean="0"/>
              <a:t>Pembatasan berdasarkan lingkup vertikal dan lingkup horizontal.</a:t>
            </a:r>
          </a:p>
          <a:p>
            <a:r>
              <a:rPr lang="id-ID" altLang="id-ID" dirty="0" smtClean="0"/>
              <a:t>Siapa aktor kebijakan ? (State, private, society)</a:t>
            </a:r>
          </a:p>
        </p:txBody>
      </p:sp>
    </p:spTree>
    <p:extLst>
      <p:ext uri="{BB962C8B-B14F-4D97-AF65-F5344CB8AC3E}">
        <p14:creationId xmlns:p14="http://schemas.microsoft.com/office/powerpoint/2010/main" val="3190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Kesejahteraan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ke-2 Alinea ke-4 UUD 1945</a:t>
            </a:r>
          </a:p>
          <a:p>
            <a:r>
              <a:rPr lang="id-ID" dirty="0" smtClean="0"/>
              <a:t>Lokasi: Kab. Bogor</a:t>
            </a:r>
          </a:p>
          <a:p>
            <a:r>
              <a:rPr lang="id-ID" dirty="0" smtClean="0"/>
              <a:t>Pembatasan Vertikal</a:t>
            </a:r>
          </a:p>
          <a:p>
            <a:pPr lvl="1"/>
            <a:r>
              <a:rPr lang="id-ID" dirty="0" smtClean="0"/>
              <a:t>UUD 1945 Ps 27 dan 28</a:t>
            </a:r>
          </a:p>
          <a:p>
            <a:pPr lvl="1"/>
            <a:r>
              <a:rPr lang="id-ID" dirty="0" smtClean="0"/>
              <a:t>UU No. 11/2009 </a:t>
            </a:r>
            <a:r>
              <a:rPr lang="id-ID" dirty="0" smtClean="0">
                <a:sym typeface="Wingdings" panose="05000000000000000000" pitchFamily="2" charset="2"/>
              </a:rPr>
              <a:t> Kesejahteraan Sosial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UU No. 13/2011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UU No. 20/2003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UU No. 40/2004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UU No. 36 Tahun 2009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UU No. 24/2011</a:t>
            </a:r>
          </a:p>
          <a:p>
            <a:pPr lvl="1"/>
            <a:r>
              <a:rPr lang="id-ID" dirty="0" smtClean="0">
                <a:sym typeface="Wingdings" panose="05000000000000000000" pitchFamily="2" charset="2"/>
              </a:rPr>
              <a:t>UU No. 24/2013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4175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Kesejahteraan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PP 39/2012</a:t>
            </a:r>
          </a:p>
          <a:p>
            <a:r>
              <a:rPr lang="id-ID" dirty="0" smtClean="0"/>
              <a:t>PP 63/2013</a:t>
            </a:r>
          </a:p>
          <a:p>
            <a:r>
              <a:rPr lang="id-ID" dirty="0" smtClean="0"/>
              <a:t>PP 16/2015</a:t>
            </a:r>
          </a:p>
          <a:p>
            <a:r>
              <a:rPr lang="id-ID" dirty="0" smtClean="0"/>
              <a:t>Perpres 15/2010</a:t>
            </a:r>
          </a:p>
          <a:p>
            <a:r>
              <a:rPr lang="id-ID" dirty="0" smtClean="0"/>
              <a:t>Perpres 166/2014</a:t>
            </a:r>
          </a:p>
          <a:p>
            <a:r>
              <a:rPr lang="id-ID" dirty="0" smtClean="0"/>
              <a:t>Perpres 96/2015</a:t>
            </a:r>
          </a:p>
          <a:p>
            <a:r>
              <a:rPr lang="id-ID" dirty="0" smtClean="0"/>
              <a:t>Inpres 7/2014</a:t>
            </a:r>
          </a:p>
          <a:p>
            <a:r>
              <a:rPr lang="id-ID" dirty="0" smtClean="0"/>
              <a:t>Perda Kabupaten Bogor No7/2016 </a:t>
            </a:r>
            <a:r>
              <a:rPr lang="id-ID" dirty="0" smtClean="0">
                <a:sym typeface="Wingdings" panose="05000000000000000000" pitchFamily="2" charset="2"/>
              </a:rPr>
              <a:t> Kesos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2869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Kesejahteraan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Permensos No. 8 Tahun 2012</a:t>
            </a:r>
          </a:p>
          <a:p>
            <a:pPr marL="0" indent="0">
              <a:buNone/>
            </a:pPr>
            <a:r>
              <a:rPr lang="id-ID" dirty="0" smtClean="0"/>
              <a:t>Pembatasan Horisontal:</a:t>
            </a:r>
          </a:p>
          <a:p>
            <a:pPr marL="514350" indent="-514350">
              <a:buAutoNum type="arabicPeriod"/>
            </a:pPr>
            <a:r>
              <a:rPr lang="id-ID" dirty="0" smtClean="0"/>
              <a:t>Presiden RI</a:t>
            </a:r>
          </a:p>
          <a:p>
            <a:pPr marL="514350" indent="-514350">
              <a:buAutoNum type="arabicPeriod"/>
            </a:pPr>
            <a:r>
              <a:rPr lang="id-ID" dirty="0" smtClean="0"/>
              <a:t>Kemensos</a:t>
            </a:r>
          </a:p>
          <a:p>
            <a:pPr marL="514350" indent="-514350">
              <a:buAutoNum type="arabicPeriod"/>
            </a:pPr>
            <a:r>
              <a:rPr lang="id-ID" dirty="0" smtClean="0"/>
              <a:t>Dinsos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7727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Pembuangan dan Pengelolaan Limbah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961"/>
            <a:ext cx="11582400" cy="4922204"/>
          </a:xfrm>
        </p:spPr>
        <p:txBody>
          <a:bodyPr/>
          <a:lstStyle/>
          <a:p>
            <a:r>
              <a:rPr lang="id-ID" dirty="0" smtClean="0"/>
              <a:t>Pembatasan Vertikal</a:t>
            </a:r>
          </a:p>
          <a:p>
            <a:pPr lvl="1"/>
            <a:r>
              <a:rPr lang="id-ID" dirty="0" smtClean="0"/>
              <a:t>UU 32/2009 : Pengelolaan B3</a:t>
            </a:r>
          </a:p>
          <a:p>
            <a:pPr lvl="1"/>
            <a:r>
              <a:rPr lang="id-ID" dirty="0" smtClean="0"/>
              <a:t>PP 82/2001: Pengelolaan Kualitas Air dan Pengendalian Pencemaran Air</a:t>
            </a:r>
          </a:p>
          <a:p>
            <a:pPr lvl="1"/>
            <a:r>
              <a:rPr lang="id-ID" dirty="0" smtClean="0"/>
              <a:t>PP 74/2001: Pengelolaan B3</a:t>
            </a:r>
          </a:p>
          <a:p>
            <a:pPr lvl="1"/>
            <a:r>
              <a:rPr lang="id-ID" dirty="0" smtClean="0"/>
              <a:t>PP 101/2014: Pengelolaan Limbah B3</a:t>
            </a:r>
          </a:p>
          <a:p>
            <a:pPr lvl="1"/>
            <a:r>
              <a:rPr lang="id-ID" dirty="0" smtClean="0"/>
              <a:t>Permen LH 5/2014: Baku Mutu Air Limbah</a:t>
            </a:r>
          </a:p>
          <a:p>
            <a:pPr lvl="1"/>
            <a:r>
              <a:rPr lang="id-ID" dirty="0" smtClean="0"/>
              <a:t>Perda DIY 3/2015: Perlindunga dan Pengelolaan LH</a:t>
            </a:r>
          </a:p>
          <a:p>
            <a:pPr lvl="1"/>
            <a:r>
              <a:rPr lang="id-ID" dirty="0" smtClean="0"/>
              <a:t>Keputusan Gubernur DIY No. 65 Tahun 1999: Baku Mutu Limbah Bagi Kegiatan Pelayanan Kesehatan di Prov DIY</a:t>
            </a:r>
          </a:p>
          <a:p>
            <a:pPr lvl="1"/>
            <a:r>
              <a:rPr lang="id-ID" dirty="0" smtClean="0"/>
              <a:t>Perda Bantul No. 10/2013: Pengelolaan Air Limbah Domestik</a:t>
            </a:r>
          </a:p>
          <a:p>
            <a:pPr lvl="1"/>
            <a:r>
              <a:rPr lang="id-ID" dirty="0" smtClean="0"/>
              <a:t>Perda Bantul No. 12/2015: Perlindungan dan Pengelolaan LH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5059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Pembuangan dan Pengelolaan Limbah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961"/>
            <a:ext cx="11582400" cy="4922204"/>
          </a:xfrm>
        </p:spPr>
        <p:txBody>
          <a:bodyPr/>
          <a:lstStyle/>
          <a:p>
            <a:r>
              <a:rPr lang="id-ID" dirty="0" smtClean="0"/>
              <a:t>Pembatasan Horisontal</a:t>
            </a:r>
          </a:p>
          <a:p>
            <a:pPr lvl="1"/>
            <a:r>
              <a:rPr lang="id-ID" dirty="0" smtClean="0"/>
              <a:t>DLH Prov DIY</a:t>
            </a:r>
          </a:p>
          <a:p>
            <a:pPr lvl="1"/>
            <a:r>
              <a:rPr lang="id-ID" dirty="0" smtClean="0"/>
              <a:t>BLH Kab Bantul</a:t>
            </a:r>
          </a:p>
          <a:p>
            <a:pPr lvl="1"/>
            <a:r>
              <a:rPr lang="id-ID" dirty="0" smtClean="0"/>
              <a:t>Dinas PU Bantul</a:t>
            </a:r>
          </a:p>
          <a:p>
            <a:pPr lvl="1"/>
            <a:r>
              <a:rPr lang="id-ID" dirty="0" smtClean="0"/>
              <a:t>Penyidik Pegawai Negeri Sipil (PPNS) di Lingkungan Pemerintah Bantul</a:t>
            </a:r>
          </a:p>
          <a:p>
            <a:pPr lvl="1"/>
            <a:r>
              <a:rPr lang="id-ID" dirty="0" smtClean="0"/>
              <a:t>Pengawasan Hukum Lingkungan</a:t>
            </a:r>
          </a:p>
          <a:p>
            <a:pPr lvl="1"/>
            <a:r>
              <a:rPr lang="id-ID" dirty="0" smtClean="0"/>
              <a:t>Penegak Hukum Lingkungan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26902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Narkotika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961"/>
            <a:ext cx="11582400" cy="4922204"/>
          </a:xfrm>
        </p:spPr>
        <p:txBody>
          <a:bodyPr/>
          <a:lstStyle/>
          <a:p>
            <a:r>
              <a:rPr lang="id-ID" dirty="0" smtClean="0"/>
              <a:t>Pembatasan Vertikal</a:t>
            </a:r>
          </a:p>
          <a:p>
            <a:pPr lvl="1"/>
            <a:r>
              <a:rPr lang="id-ID" dirty="0" smtClean="0"/>
              <a:t>UU RI 35/2009: Narkotika</a:t>
            </a:r>
          </a:p>
          <a:p>
            <a:pPr lvl="1"/>
            <a:r>
              <a:rPr lang="id-ID" dirty="0" smtClean="0"/>
              <a:t>Inpres 6/2018: Renaksi Pencegahan dan Pemberantasan Penyalahgunaan dan Peredaran gelap Narkotika</a:t>
            </a:r>
          </a:p>
          <a:p>
            <a:pPr lvl="1"/>
            <a:r>
              <a:rPr lang="id-ID" dirty="0" smtClean="0"/>
              <a:t>PP 25/2011: Wajib Lapor pecandu Narkoba</a:t>
            </a:r>
          </a:p>
          <a:p>
            <a:pPr lvl="1"/>
            <a:r>
              <a:rPr lang="id-ID" dirty="0" smtClean="0"/>
              <a:t>Permenkes 2415/Menkes/PBN/XII/2011: Rehabilitisi Medis Pecandu Penyalahgunaan Narkotika</a:t>
            </a:r>
          </a:p>
          <a:p>
            <a:pPr lvl="1"/>
            <a:r>
              <a:rPr lang="id-ID" dirty="0" smtClean="0"/>
              <a:t>Permendagri No. 21/2013 Tentang Fasilitas Pencegahan Penyalahgunaan Narkotika</a:t>
            </a:r>
          </a:p>
          <a:p>
            <a:pPr lvl="1"/>
            <a:r>
              <a:rPr lang="id-ID" dirty="0" smtClean="0"/>
              <a:t>Perda diy 13/2010: Pencegahan dan Penanggulangan thd penyalahgunaan dan peredaran gelap narkotika</a:t>
            </a:r>
          </a:p>
          <a:p>
            <a:pPr lvl="1"/>
            <a:r>
              <a:rPr lang="id-ID" dirty="0" smtClean="0"/>
              <a:t>Pergub 20/2014: Penegakan perda No. 13/2010 –sda-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4056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Narkotika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961"/>
            <a:ext cx="11582400" cy="4922204"/>
          </a:xfrm>
        </p:spPr>
        <p:txBody>
          <a:bodyPr/>
          <a:lstStyle/>
          <a:p>
            <a:r>
              <a:rPr lang="id-ID" dirty="0" smtClean="0"/>
              <a:t>Pembatasan Horisontal</a:t>
            </a:r>
          </a:p>
          <a:p>
            <a:pPr lvl="1"/>
            <a:r>
              <a:rPr lang="id-ID" dirty="0" smtClean="0"/>
              <a:t>Dinkes</a:t>
            </a:r>
          </a:p>
          <a:p>
            <a:pPr lvl="1"/>
            <a:r>
              <a:rPr lang="id-ID" dirty="0" smtClean="0"/>
              <a:t>Dinsos</a:t>
            </a:r>
          </a:p>
          <a:p>
            <a:pPr lvl="1"/>
            <a:r>
              <a:rPr lang="id-ID" dirty="0" smtClean="0"/>
              <a:t>BNN</a:t>
            </a:r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1210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Pengelolaan Sampah (Bekasi)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960"/>
            <a:ext cx="11582400" cy="5410199"/>
          </a:xfrm>
        </p:spPr>
        <p:txBody>
          <a:bodyPr/>
          <a:lstStyle/>
          <a:p>
            <a:pPr lvl="1"/>
            <a:r>
              <a:rPr lang="id-ID" dirty="0" smtClean="0"/>
              <a:t>Pembatasan Vertikal</a:t>
            </a:r>
          </a:p>
          <a:p>
            <a:pPr lvl="2"/>
            <a:r>
              <a:rPr lang="id-ID" dirty="0" smtClean="0"/>
              <a:t>Perda Kota Bekasi 15/2011 Pengelolaan Sampah</a:t>
            </a:r>
          </a:p>
          <a:p>
            <a:pPr lvl="2"/>
            <a:r>
              <a:rPr lang="id-ID" dirty="0" smtClean="0"/>
              <a:t>Perda Kota Bekasi 9/2013 Pengelolaan Sampah</a:t>
            </a:r>
          </a:p>
          <a:p>
            <a:pPr lvl="2"/>
            <a:r>
              <a:rPr lang="id-ID" dirty="0" smtClean="0"/>
              <a:t>Perda Prov Jawa Barat12/2010</a:t>
            </a:r>
          </a:p>
          <a:p>
            <a:pPr lvl="2"/>
            <a:r>
              <a:rPr lang="id-ID" dirty="0" smtClean="0"/>
              <a:t>Perpres 18/2008 Pengelolaan Sampah</a:t>
            </a:r>
          </a:p>
          <a:p>
            <a:pPr lvl="2"/>
            <a:r>
              <a:rPr lang="id-ID" dirty="0" smtClean="0"/>
              <a:t>Perpres 97/2011 Kebijakan dan Strategi Nasional tentang Pengelolaan Sampah RT dan Sejenis Sampah RT</a:t>
            </a:r>
          </a:p>
          <a:p>
            <a:pPr lvl="2"/>
            <a:r>
              <a:rPr lang="id-ID" dirty="0" smtClean="0"/>
              <a:t>Perpres 83/2018 penanganan sampah laut</a:t>
            </a:r>
          </a:p>
          <a:p>
            <a:pPr lvl="2"/>
            <a:r>
              <a:rPr lang="id-ID" dirty="0" smtClean="0"/>
              <a:t>Perpres 35/2018 Percepatan pembangunan instalasi pengolah sampah menjadi energi listrik berbasis teknologi ramah lingkungan</a:t>
            </a:r>
          </a:p>
          <a:p>
            <a:pPr lvl="2"/>
            <a:r>
              <a:rPr lang="id-ID" dirty="0" smtClean="0"/>
              <a:t>Permen LH 13/2013 Pedoman pelaksanaan 3R melalui Bank Sampah</a:t>
            </a:r>
          </a:p>
          <a:p>
            <a:pPr lvl="2"/>
            <a:r>
              <a:rPr lang="id-ID" dirty="0" smtClean="0"/>
              <a:t>Permenpen PU 3/2013 Penyelenggaraan Sarana dan Pra sarana Sampah</a:t>
            </a:r>
          </a:p>
          <a:p>
            <a:pPr lvl="2"/>
            <a:r>
              <a:rPr lang="id-ID" dirty="0" smtClean="0">
                <a:solidFill>
                  <a:srgbClr val="FF0000"/>
                </a:solidFill>
              </a:rPr>
              <a:t>UU 9/2017 Pengelolaan Sampah</a:t>
            </a:r>
          </a:p>
          <a:p>
            <a:pPr lvl="2"/>
            <a:r>
              <a:rPr lang="id-ID" dirty="0" smtClean="0">
                <a:solidFill>
                  <a:srgbClr val="FF0000"/>
                </a:solidFill>
              </a:rPr>
              <a:t>UU 9/2018 Pengelolaan Sampah</a:t>
            </a:r>
          </a:p>
          <a:p>
            <a:pPr lvl="2"/>
            <a:r>
              <a:rPr lang="id-ID" dirty="0" smtClean="0"/>
              <a:t>UU 32/2009 Perlindungan dan Pengelolaan LH</a:t>
            </a:r>
          </a:p>
          <a:p>
            <a:pPr marL="914400" lvl="2" indent="0">
              <a:buNone/>
            </a:pPr>
            <a:endParaRPr lang="id-ID" dirty="0" smtClean="0"/>
          </a:p>
          <a:p>
            <a:pPr lvl="2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7854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Pengelolaan Sampah (Bekasi)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960"/>
            <a:ext cx="11582400" cy="5410199"/>
          </a:xfrm>
        </p:spPr>
        <p:txBody>
          <a:bodyPr/>
          <a:lstStyle/>
          <a:p>
            <a:pPr lvl="1"/>
            <a:r>
              <a:rPr lang="id-ID" dirty="0" smtClean="0"/>
              <a:t>Pembatasan Horizontal</a:t>
            </a:r>
          </a:p>
          <a:p>
            <a:pPr lvl="2"/>
            <a:r>
              <a:rPr lang="id-ID" dirty="0" smtClean="0"/>
              <a:t>Presiden</a:t>
            </a:r>
          </a:p>
          <a:p>
            <a:pPr lvl="2"/>
            <a:r>
              <a:rPr lang="id-ID" dirty="0" smtClean="0"/>
              <a:t>Kemen PU</a:t>
            </a:r>
          </a:p>
          <a:p>
            <a:pPr lvl="2"/>
            <a:r>
              <a:rPr lang="id-ID" dirty="0" smtClean="0"/>
              <a:t>KLHK</a:t>
            </a:r>
          </a:p>
          <a:p>
            <a:pPr lvl="2"/>
            <a:r>
              <a:rPr lang="id-ID" dirty="0" smtClean="0"/>
              <a:t>Walikota Bekasi</a:t>
            </a:r>
          </a:p>
          <a:p>
            <a:pPr lvl="2"/>
            <a:r>
              <a:rPr lang="id-ID" dirty="0" smtClean="0"/>
              <a:t>DLH Bekasi</a:t>
            </a:r>
          </a:p>
          <a:p>
            <a:pPr lvl="2"/>
            <a:r>
              <a:rPr lang="id-ID" dirty="0" smtClean="0"/>
              <a:t>PT PLN</a:t>
            </a:r>
          </a:p>
          <a:p>
            <a:pPr marL="914400" lvl="2" indent="0">
              <a:buNone/>
            </a:pPr>
            <a:endParaRPr lang="id-ID" dirty="0" smtClean="0"/>
          </a:p>
          <a:p>
            <a:pPr marL="914400" lvl="2" indent="0">
              <a:buNone/>
            </a:pPr>
            <a:endParaRPr lang="id-ID" dirty="0" smtClean="0"/>
          </a:p>
          <a:p>
            <a:pPr lvl="2"/>
            <a:endParaRPr lang="id-ID" dirty="0" smtClean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123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234" y="347730"/>
            <a:ext cx="8920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3600" dirty="0" err="1">
                <a:latin typeface="Berlin Sans FB Demi" panose="020E0802020502020306" pitchFamily="34" charset="0"/>
              </a:rPr>
              <a:t>Luasnya</a:t>
            </a:r>
            <a:r>
              <a:rPr lang="en-US" altLang="id-ID" sz="3600" dirty="0"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>
                <a:latin typeface="Berlin Sans FB Demi" panose="020E0802020502020306" pitchFamily="34" charset="0"/>
              </a:rPr>
              <a:t>Dimensi</a:t>
            </a:r>
            <a:r>
              <a:rPr lang="en-US" altLang="id-ID" sz="3600" dirty="0"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>
                <a:latin typeface="Berlin Sans FB Demi" panose="020E0802020502020306" pitchFamily="34" charset="0"/>
              </a:rPr>
              <a:t>Kebijakan</a:t>
            </a:r>
            <a:r>
              <a:rPr lang="en-US" altLang="id-ID" sz="3600" dirty="0"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>
                <a:latin typeface="Berlin Sans FB Demi" panose="020E0802020502020306" pitchFamily="34" charset="0"/>
              </a:rPr>
              <a:t>Publik</a:t>
            </a:r>
            <a:r>
              <a:rPr lang="en-US" altLang="id-ID" sz="3600" dirty="0">
                <a:latin typeface="Berlin Sans FB Demi" panose="020E0802020502020306" pitchFamily="34" charset="0"/>
              </a:rPr>
              <a:t> </a:t>
            </a:r>
            <a:endParaRPr lang="id-ID" sz="36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Dari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berbagai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definisi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,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publik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memiliki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lingkup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sangat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luas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Mengikuti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definisi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Thomas Dye,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misalnya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,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hampir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semua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diputuskan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atau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tidak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diputuskan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oleh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pemerintah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termasuk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dalam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definisi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sebagai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93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201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234" y="347730"/>
            <a:ext cx="8920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Mengapa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Perlu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 Ada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Pembatasan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 Luas </a:t>
            </a: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Lingkup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?</a:t>
            </a:r>
            <a:endParaRPr lang="id-ID" sz="36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Jika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publik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mencakup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semua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aspek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maka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menjadi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sangat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sulit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bagi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analis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untuk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membuat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fokus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pada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level mana,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atau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yang mana yang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menjadi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fokus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bahasannya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Oleh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karena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itu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untuk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keperluan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analisis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maka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analis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perlu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membuat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suatu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pendekatan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untuk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dapat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memetakan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luas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lingkup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suatu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endParaRPr lang="en-US" altLang="id-ID" sz="2800" dirty="0">
              <a:solidFill>
                <a:srgbClr val="232D05"/>
              </a:solidFill>
              <a:latin typeface="Berlin Sans FB Demi" panose="020E0802020502020306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65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234" y="347730"/>
            <a:ext cx="8920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d-ID" sz="36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Bagaimana</a:t>
            </a:r>
            <a:r>
              <a:rPr lang="en-US" altLang="id-ID" sz="36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Cara </a:t>
            </a:r>
            <a:r>
              <a:rPr lang="en-US" altLang="id-ID" sz="36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Membatasi</a:t>
            </a:r>
            <a:r>
              <a:rPr lang="en-US" altLang="id-ID" sz="36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Ruang</a:t>
            </a:r>
            <a:r>
              <a:rPr lang="en-US" altLang="id-ID" sz="36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Lingkup</a:t>
            </a:r>
            <a:r>
              <a:rPr lang="en-US" altLang="id-ID" sz="36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kebijakan</a:t>
            </a:r>
            <a:endParaRPr lang="id-ID" sz="36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Tidak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ada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cara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tunggal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untuk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membuat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batasan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atau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klasifikasi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suatu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Salah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satu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cara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dapat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dipakai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adalah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melihat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dari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hierarkinya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(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secara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vertikal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)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berdasarkan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substansi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yang 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dibicarakannya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 (</a:t>
            </a:r>
            <a:r>
              <a:rPr lang="en-US" altLang="id-ID" sz="2800" dirty="0" err="1">
                <a:solidFill>
                  <a:srgbClr val="232D05"/>
                </a:solidFill>
                <a:latin typeface="Berlin Sans FB Demi" panose="020E0802020502020306" pitchFamily="34" charset="0"/>
              </a:rPr>
              <a:t>horisontal</a:t>
            </a:r>
            <a:r>
              <a:rPr lang="en-US" altLang="id-ID" sz="2800" dirty="0">
                <a:solidFill>
                  <a:srgbClr val="232D05"/>
                </a:solidFill>
                <a:latin typeface="Berlin Sans FB Demi" panose="020E0802020502020306" pitchFamily="34" charset="0"/>
              </a:rPr>
              <a:t>).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65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5"/>
          <p:cNvSpPr>
            <a:spLocks noChangeArrowheads="1"/>
          </p:cNvSpPr>
          <p:nvPr/>
        </p:nvSpPr>
        <p:spPr bwMode="auto">
          <a:xfrm>
            <a:off x="1524000" y="3124200"/>
            <a:ext cx="2844800" cy="1981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>
            <a:off x="1828800" y="1600200"/>
            <a:ext cx="2844800" cy="2057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2133600" y="2286001"/>
            <a:ext cx="203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Lingkungan</a:t>
            </a:r>
            <a:endParaRPr lang="en-US" altLang="id-ID" sz="2000" dirty="0">
              <a:solidFill>
                <a:srgbClr val="4F640A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1828800" y="3886201"/>
            <a:ext cx="203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Aktor</a:t>
            </a:r>
            <a:r>
              <a:rPr lang="en-US" altLang="id-ID" sz="20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0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di </a:t>
            </a: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Lingkungan</a:t>
            </a:r>
            <a:endParaRPr lang="en-US" altLang="id-ID" sz="2000" dirty="0">
              <a:solidFill>
                <a:srgbClr val="4F640A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908800" y="1066800"/>
            <a:ext cx="3048000" cy="1905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213600" y="3657600"/>
            <a:ext cx="2641600" cy="1981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4673600" y="2133600"/>
            <a:ext cx="2235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368800" y="4267200"/>
            <a:ext cx="284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7315200" y="1524001"/>
            <a:ext cx="203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Aktivitas</a:t>
            </a:r>
            <a:r>
              <a:rPr lang="en-US" altLang="id-ID" sz="20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Kebijakan</a:t>
            </a:r>
            <a:r>
              <a:rPr lang="en-US" altLang="id-ID" sz="20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0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Pemerintah</a:t>
            </a:r>
            <a:endParaRPr lang="en-US" altLang="id-ID" sz="2000" dirty="0">
              <a:solidFill>
                <a:srgbClr val="4F640A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7620000" y="4267200"/>
            <a:ext cx="182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000" dirty="0">
                <a:solidFill>
                  <a:srgbClr val="4F640A"/>
                </a:solidFill>
                <a:latin typeface="Berlin Sans FB Demi" panose="020E0802020502020306" pitchFamily="34" charset="0"/>
              </a:rPr>
              <a:t>Societal Policy Activity</a:t>
            </a:r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8432800" y="2971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4944961" y="246213"/>
            <a:ext cx="60019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id-ID" sz="2800" dirty="0">
                <a:solidFill>
                  <a:srgbClr val="4F640A"/>
                </a:solidFill>
                <a:latin typeface="Berlin Sans FB Demi" panose="020E0802020502020306" pitchFamily="34" charset="0"/>
              </a:rPr>
              <a:t>Model </a:t>
            </a:r>
            <a:r>
              <a:rPr lang="en-US" altLang="id-ID" sz="28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Umum</a:t>
            </a:r>
            <a:r>
              <a:rPr lang="en-US" altLang="id-ID" sz="28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Perumusan</a:t>
            </a:r>
            <a:r>
              <a:rPr lang="en-US" altLang="id-ID" sz="2800" dirty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2800" dirty="0" err="1">
                <a:solidFill>
                  <a:srgbClr val="4F640A"/>
                </a:solidFill>
                <a:latin typeface="Berlin Sans FB Demi" panose="020E0802020502020306" pitchFamily="34" charset="0"/>
              </a:rPr>
              <a:t>Kebijakan</a:t>
            </a:r>
            <a:endParaRPr lang="en-US" altLang="id-ID" sz="2800" dirty="0">
              <a:solidFill>
                <a:srgbClr val="4F640A"/>
              </a:solidFill>
              <a:latin typeface="Berlin Sans FB Demi" panose="020E0802020502020306" pitchFamily="34" charset="0"/>
            </a:endParaRP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969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64" name="Group 172"/>
          <p:cNvGraphicFramePr>
            <a:graphicFrameLocks noGrp="1"/>
          </p:cNvGraphicFramePr>
          <p:nvPr>
            <p:ph/>
          </p:nvPr>
        </p:nvGraphicFramePr>
        <p:xfrm>
          <a:off x="304800" y="1295400"/>
          <a:ext cx="11480801" cy="511016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488017"/>
                <a:gridCol w="2338916"/>
                <a:gridCol w="1913467"/>
                <a:gridCol w="1913467"/>
                <a:gridCol w="1913467"/>
                <a:gridCol w="1913467"/>
              </a:tblGrid>
              <a:tr h="9448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Level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Executive officials and organizations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Legislative Official and Organizations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Bureaucratic Officials and Organizations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Nongovernmental Individuals and Organizations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Judicials and Organization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</a:tr>
              <a:tr h="15848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Federal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President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Executive Office of the president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Congress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Congressional staff and support agencies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Department and agency heads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Staff-civil servants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Corporations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Labour Union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Interest group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Advisory body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Media (with national focus and impact)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Federal judges</a:t>
                      </a:r>
                    </a:p>
                    <a:p>
                      <a:pPr marL="111125" marR="0" lvl="0" indent="-111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Law Clerks</a:t>
                      </a:r>
                    </a:p>
                    <a:p>
                      <a:pPr marL="111125" marR="0" lvl="0" indent="-111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Marshal</a:t>
                      </a:r>
                    </a:p>
                    <a:p>
                      <a:pPr marL="111125" marR="0" lvl="0" indent="-111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Master,expert</a:t>
                      </a:r>
                    </a:p>
                    <a:p>
                      <a:pPr marL="111125" marR="0" lvl="0" indent="-111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Federal attorneys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</a:tr>
              <a:tr h="11581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Governor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Governor’s staff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State legislature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 and Support agencies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Department and agency heads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Staff-civil servants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Same above (with state focus)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State judges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Law clerks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Miscellaneous state judicial official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</a:tr>
              <a:tr h="14223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Local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Mayor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Country commisioners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Other local elected executives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City councils, board of commisioners, other local elected officials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Department and agency heads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Staff-civil servants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Same above (with local focus)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Local Judges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Law Clerk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Missleneous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local judicial official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marT="45717" marB="45717" horzOverflow="overflow"/>
                </a:tc>
              </a:tr>
            </a:tbl>
          </a:graphicData>
        </a:graphic>
      </p:graphicFrame>
      <p:sp>
        <p:nvSpPr>
          <p:cNvPr id="11303" name="Text Box 173"/>
          <p:cNvSpPr txBox="1">
            <a:spLocks noChangeArrowheads="1"/>
          </p:cNvSpPr>
          <p:nvPr/>
        </p:nvSpPr>
        <p:spPr bwMode="auto">
          <a:xfrm flipV="1">
            <a:off x="1828800" y="3683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altLang="id-ID"/>
          </a:p>
        </p:txBody>
      </p:sp>
      <p:sp>
        <p:nvSpPr>
          <p:cNvPr id="11304" name="Text Box 174"/>
          <p:cNvSpPr txBox="1">
            <a:spLocks noChangeArrowheads="1"/>
          </p:cNvSpPr>
          <p:nvPr/>
        </p:nvSpPr>
        <p:spPr bwMode="auto">
          <a:xfrm>
            <a:off x="0" y="0"/>
            <a:ext cx="12192000" cy="1200329"/>
          </a:xfrm>
          <a:prstGeom prst="rect">
            <a:avLst/>
          </a:prstGeom>
          <a:solidFill>
            <a:srgbClr val="E596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3600" dirty="0" err="1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Aktor-aktor</a:t>
            </a:r>
            <a:r>
              <a:rPr lang="en-US" altLang="id-ID" sz="3600" dirty="0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Dalam</a:t>
            </a:r>
            <a:r>
              <a:rPr lang="en-US" altLang="id-ID" sz="3600" dirty="0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Perumusan</a:t>
            </a:r>
            <a:r>
              <a:rPr lang="en-US" altLang="id-ID" sz="3600" dirty="0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 Dan </a:t>
            </a:r>
            <a:r>
              <a:rPr lang="en-US" altLang="id-ID" sz="3600" dirty="0" err="1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Implementasi</a:t>
            </a:r>
            <a:r>
              <a:rPr lang="en-US" altLang="id-ID" sz="3600" dirty="0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 </a:t>
            </a:r>
            <a:r>
              <a:rPr lang="en-US" altLang="id-ID" sz="3600" dirty="0" err="1" smtClean="0">
                <a:solidFill>
                  <a:srgbClr val="4F640A"/>
                </a:solidFill>
                <a:latin typeface="Berlin Sans FB Demi" panose="020E0802020502020306" pitchFamily="34" charset="0"/>
              </a:rPr>
              <a:t>Kebijakan</a:t>
            </a:r>
            <a:endParaRPr lang="en-US" altLang="id-ID" sz="3600" dirty="0">
              <a:solidFill>
                <a:srgbClr val="4F640A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5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altLang="id-ID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1887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9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6535" y="347730"/>
            <a:ext cx="9165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id-ID" sz="2400" dirty="0">
                <a:latin typeface="Berlin Sans FB Demi" panose="020E0802020502020306" pitchFamily="34" charset="0"/>
              </a:rPr>
              <a:t>Luas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Lingkup</a:t>
            </a:r>
            <a:r>
              <a:rPr lang="en-US" altLang="id-ID" sz="2400" dirty="0">
                <a:latin typeface="Berlin Sans FB Demi" panose="020E0802020502020306" pitchFamily="34" charset="0"/>
              </a:rPr>
              <a:t>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Kebijakan</a:t>
            </a:r>
            <a:r>
              <a:rPr lang="en-US" altLang="id-ID" sz="2400" dirty="0">
                <a:latin typeface="Berlin Sans FB Demi" panose="020E0802020502020306" pitchFamily="34" charset="0"/>
              </a:rPr>
              <a:t>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Publik</a:t>
            </a:r>
            <a:r>
              <a:rPr lang="en-US" altLang="id-ID" sz="2400" dirty="0">
                <a:latin typeface="Berlin Sans FB Demi" panose="020E0802020502020306" pitchFamily="34" charset="0"/>
              </a:rPr>
              <a:t> di Indonesia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Secara</a:t>
            </a:r>
            <a:r>
              <a:rPr lang="en-US" altLang="id-ID" sz="2400" dirty="0">
                <a:latin typeface="Berlin Sans FB Demi" panose="020E0802020502020306" pitchFamily="34" charset="0"/>
              </a:rPr>
              <a:t> </a:t>
            </a:r>
            <a:r>
              <a:rPr lang="en-US" altLang="id-ID" sz="2400" dirty="0" err="1">
                <a:latin typeface="Berlin Sans FB Demi" panose="020E0802020502020306" pitchFamily="34" charset="0"/>
              </a:rPr>
              <a:t>Vertikal</a:t>
            </a:r>
            <a:endParaRPr lang="id-ID" sz="2400" dirty="0"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68" y="1893194"/>
            <a:ext cx="1162450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Hierarki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sistem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perundang-undangan</a:t>
            </a:r>
            <a:r>
              <a:rPr lang="en-US" sz="2800" dirty="0">
                <a:latin typeface="Berlin Sans FB Demi" panose="020E0802020502020306" pitchFamily="34" charset="0"/>
              </a:rPr>
              <a:t> di Indonesia </a:t>
            </a:r>
            <a:r>
              <a:rPr lang="en-US" sz="2800" dirty="0" err="1">
                <a:latin typeface="Berlin Sans FB Demi" panose="020E0802020502020306" pitchFamily="34" charset="0"/>
              </a:rPr>
              <a:t>diatur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Undang-Undang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Dasar</a:t>
            </a:r>
            <a:r>
              <a:rPr lang="en-US" sz="2800" dirty="0">
                <a:latin typeface="Berlin Sans FB Demi" panose="020E0802020502020306" pitchFamily="34" charset="0"/>
              </a:rPr>
              <a:t> (UUD) 1945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Berlin Sans FB Demi" panose="020E0802020502020306" pitchFamily="34" charset="0"/>
              </a:rPr>
              <a:t>UUD </a:t>
            </a:r>
            <a:r>
              <a:rPr lang="en-US" sz="2800" dirty="0" err="1">
                <a:latin typeface="Berlin Sans FB Demi" panose="020E0802020502020306" pitchFamily="34" charset="0"/>
              </a:rPr>
              <a:t>ini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telah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diamandemen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sebanyak</a:t>
            </a:r>
            <a:r>
              <a:rPr lang="en-US" sz="2800" dirty="0">
                <a:latin typeface="Berlin Sans FB Demi" panose="020E0802020502020306" pitchFamily="34" charset="0"/>
              </a:rPr>
              <a:t> 4 kali </a:t>
            </a:r>
            <a:r>
              <a:rPr lang="en-US" sz="2800" dirty="0" err="1">
                <a:latin typeface="Berlin Sans FB Demi" panose="020E0802020502020306" pitchFamily="34" charset="0"/>
              </a:rPr>
              <a:t>sejak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reformasi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tahun</a:t>
            </a:r>
            <a:r>
              <a:rPr lang="en-US" sz="2800" dirty="0">
                <a:latin typeface="Berlin Sans FB Demi" panose="020E0802020502020306" pitchFamily="34" charset="0"/>
              </a:rPr>
              <a:t> 1998 (</a:t>
            </a:r>
            <a:r>
              <a:rPr lang="en-US" sz="2800" dirty="0" err="1">
                <a:latin typeface="Berlin Sans FB Demi" panose="020E0802020502020306" pitchFamily="34" charset="0"/>
              </a:rPr>
              <a:t>terakhir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bulan</a:t>
            </a:r>
            <a:r>
              <a:rPr lang="en-US" sz="2800" dirty="0">
                <a:latin typeface="Berlin Sans FB Demi" panose="020E0802020502020306" pitchFamily="34" charset="0"/>
              </a:rPr>
              <a:t> November 2001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Agustus</a:t>
            </a:r>
            <a:r>
              <a:rPr lang="en-US" sz="2800" dirty="0">
                <a:latin typeface="Berlin Sans FB Demi" panose="020E0802020502020306" pitchFamily="34" charset="0"/>
              </a:rPr>
              <a:t> 2002).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Berlin Sans FB Demi" panose="020E0802020502020306" pitchFamily="34" charset="0"/>
              </a:rPr>
              <a:t>Beberapa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aspek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penting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diamandemen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300" dirty="0" err="1">
                <a:latin typeface="Berlin Sans FB Demi" panose="020E0802020502020306" pitchFamily="34" charset="0"/>
              </a:rPr>
              <a:t>Membentuk</a:t>
            </a:r>
            <a:r>
              <a:rPr lang="en-US" sz="2300" dirty="0">
                <a:latin typeface="Berlin Sans FB Demi" panose="020E0802020502020306" pitchFamily="34" charset="0"/>
              </a:rPr>
              <a:t> KPU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300" dirty="0" err="1">
                <a:latin typeface="Berlin Sans FB Demi" panose="020E0802020502020306" pitchFamily="34" charset="0"/>
              </a:rPr>
              <a:t>Meneguhkan</a:t>
            </a:r>
            <a:r>
              <a:rPr lang="en-US" sz="2300" dirty="0">
                <a:latin typeface="Berlin Sans FB Demi" panose="020E0802020502020306" pitchFamily="34" charset="0"/>
              </a:rPr>
              <a:t> prinsip2 </a:t>
            </a:r>
            <a:r>
              <a:rPr lang="en-US" sz="2300" dirty="0" err="1">
                <a:latin typeface="Berlin Sans FB Demi" panose="020E0802020502020306" pitchFamily="34" charset="0"/>
              </a:rPr>
              <a:t>otoda</a:t>
            </a:r>
            <a:endParaRPr lang="en-US" sz="2300" dirty="0">
              <a:latin typeface="Berlin Sans FB Demi" panose="020E0802020502020306" pitchFamily="34" charset="0"/>
            </a:endParaRP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300" dirty="0" err="1">
                <a:latin typeface="Berlin Sans FB Demi" panose="020E0802020502020306" pitchFamily="34" charset="0"/>
              </a:rPr>
              <a:t>Membentuk</a:t>
            </a:r>
            <a:r>
              <a:rPr lang="en-US" sz="2300" dirty="0">
                <a:latin typeface="Berlin Sans FB Demi" panose="020E0802020502020306" pitchFamily="34" charset="0"/>
              </a:rPr>
              <a:t> </a:t>
            </a:r>
            <a:r>
              <a:rPr lang="en-US" sz="2300" dirty="0" err="1">
                <a:latin typeface="Berlin Sans FB Demi" panose="020E0802020502020306" pitchFamily="34" charset="0"/>
              </a:rPr>
              <a:t>sebuah</a:t>
            </a:r>
            <a:r>
              <a:rPr lang="en-US" sz="2300" dirty="0">
                <a:latin typeface="Berlin Sans FB Demi" panose="020E0802020502020306" pitchFamily="34" charset="0"/>
              </a:rPr>
              <a:t> bank </a:t>
            </a:r>
            <a:r>
              <a:rPr lang="en-US" sz="2300" dirty="0" err="1">
                <a:latin typeface="Berlin Sans FB Demi" panose="020E0802020502020306" pitchFamily="34" charset="0"/>
              </a:rPr>
              <a:t>sentral</a:t>
            </a:r>
            <a:r>
              <a:rPr lang="en-US" sz="2300" dirty="0">
                <a:latin typeface="Berlin Sans FB Demi" panose="020E0802020502020306" pitchFamily="34" charset="0"/>
              </a:rPr>
              <a:t> yang independent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300" dirty="0" err="1">
                <a:latin typeface="Berlin Sans FB Demi" panose="020E0802020502020306" pitchFamily="34" charset="0"/>
              </a:rPr>
              <a:t>Memasukkan</a:t>
            </a:r>
            <a:r>
              <a:rPr lang="en-US" sz="2300" dirty="0">
                <a:latin typeface="Berlin Sans FB Demi" panose="020E0802020502020306" pitchFamily="34" charset="0"/>
              </a:rPr>
              <a:t> </a:t>
            </a:r>
            <a:r>
              <a:rPr lang="en-US" sz="2300" dirty="0" err="1">
                <a:latin typeface="Berlin Sans FB Demi" panose="020E0802020502020306" pitchFamily="34" charset="0"/>
              </a:rPr>
              <a:t>ketentuan</a:t>
            </a:r>
            <a:r>
              <a:rPr lang="en-US" sz="2300" dirty="0">
                <a:latin typeface="Berlin Sans FB Demi" panose="020E0802020502020306" pitchFamily="34" charset="0"/>
              </a:rPr>
              <a:t> HAM </a:t>
            </a:r>
            <a:r>
              <a:rPr lang="en-US" sz="2300" dirty="0" err="1">
                <a:latin typeface="Berlin Sans FB Demi" panose="020E0802020502020306" pitchFamily="34" charset="0"/>
              </a:rPr>
              <a:t>sejalan</a:t>
            </a:r>
            <a:r>
              <a:rPr lang="en-US" sz="2300" dirty="0">
                <a:latin typeface="Berlin Sans FB Demi" panose="020E0802020502020306" pitchFamily="34" charset="0"/>
              </a:rPr>
              <a:t> </a:t>
            </a:r>
            <a:r>
              <a:rPr lang="en-US" sz="2300" dirty="0" err="1">
                <a:latin typeface="Berlin Sans FB Demi" panose="020E0802020502020306" pitchFamily="34" charset="0"/>
              </a:rPr>
              <a:t>dengan</a:t>
            </a:r>
            <a:r>
              <a:rPr lang="en-US" sz="2300" dirty="0">
                <a:latin typeface="Berlin Sans FB Demi" panose="020E0802020502020306" pitchFamily="34" charset="0"/>
              </a:rPr>
              <a:t> </a:t>
            </a:r>
            <a:r>
              <a:rPr lang="en-US" sz="2300" dirty="0" err="1">
                <a:latin typeface="Berlin Sans FB Demi" panose="020E0802020502020306" pitchFamily="34" charset="0"/>
              </a:rPr>
              <a:t>Deklarasi</a:t>
            </a:r>
            <a:r>
              <a:rPr lang="en-US" sz="2300" dirty="0">
                <a:latin typeface="Berlin Sans FB Demi" panose="020E0802020502020306" pitchFamily="34" charset="0"/>
              </a:rPr>
              <a:t> Universal </a:t>
            </a:r>
            <a:r>
              <a:rPr lang="en-US" sz="2300" dirty="0" err="1">
                <a:latin typeface="Berlin Sans FB Demi" panose="020E0802020502020306" pitchFamily="34" charset="0"/>
              </a:rPr>
              <a:t>Hak</a:t>
            </a:r>
            <a:r>
              <a:rPr lang="en-US" sz="2300" dirty="0">
                <a:latin typeface="Berlin Sans FB Demi" panose="020E0802020502020306" pitchFamily="34" charset="0"/>
              </a:rPr>
              <a:t> </a:t>
            </a:r>
            <a:r>
              <a:rPr lang="en-US" sz="2300" dirty="0" err="1">
                <a:latin typeface="Berlin Sans FB Demi" panose="020E0802020502020306" pitchFamily="34" charset="0"/>
              </a:rPr>
              <a:t>Asasi</a:t>
            </a:r>
            <a:r>
              <a:rPr lang="en-US" sz="2300" dirty="0">
                <a:latin typeface="Berlin Sans FB Demi" panose="020E0802020502020306" pitchFamily="34" charset="0"/>
              </a:rPr>
              <a:t> </a:t>
            </a:r>
            <a:r>
              <a:rPr lang="en-US" sz="2300" dirty="0" err="1">
                <a:latin typeface="Berlin Sans FB Demi" panose="020E0802020502020306" pitchFamily="34" charset="0"/>
              </a:rPr>
              <a:t>Manusia</a:t>
            </a:r>
            <a:endParaRPr lang="en-US" sz="2300" dirty="0">
              <a:latin typeface="Berlin Sans FB Demi" panose="020E0802020502020306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81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7758</TotalTime>
  <Words>1250</Words>
  <Application>Microsoft Office PowerPoint</Application>
  <PresentationFormat>Custom</PresentationFormat>
  <Paragraphs>235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Presentation UNISA_01</vt:lpstr>
      <vt:lpstr>1_Presentation UNISA_01</vt:lpstr>
      <vt:lpstr>1_Office Theme</vt:lpstr>
      <vt:lpstr>2_Office Theme</vt:lpstr>
      <vt:lpstr>PEMBUKA BELAJAR</vt:lpstr>
      <vt:lpstr>KERANGKA ANALISIS KEBIJAKAN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anda...</vt:lpstr>
      <vt:lpstr>Kesejahteraan Sosial</vt:lpstr>
      <vt:lpstr>Kesejahteraan Sosial</vt:lpstr>
      <vt:lpstr>Kesejahteraan Sosial</vt:lpstr>
      <vt:lpstr>Pembuangan dan Pengelolaan Limbah</vt:lpstr>
      <vt:lpstr>Pembuangan dan Pengelolaan Limbah</vt:lpstr>
      <vt:lpstr>Narkotika</vt:lpstr>
      <vt:lpstr>Narkotika</vt:lpstr>
      <vt:lpstr>Pengelolaan Sampah (Bekasi)</vt:lpstr>
      <vt:lpstr>Pengelolaan Sampah (Bekasi)</vt:lpstr>
      <vt:lpstr>PENUTUP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ismail - [2010]</cp:lastModifiedBy>
  <cp:revision>210</cp:revision>
  <dcterms:created xsi:type="dcterms:W3CDTF">2017-11-21T07:01:38Z</dcterms:created>
  <dcterms:modified xsi:type="dcterms:W3CDTF">2019-03-22T09:35:24Z</dcterms:modified>
</cp:coreProperties>
</file>