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6"/>
  </p:notesMasterIdLst>
  <p:sldIdLst>
    <p:sldId id="578" r:id="rId5"/>
    <p:sldId id="307" r:id="rId6"/>
    <p:sldId id="604" r:id="rId7"/>
    <p:sldId id="605" r:id="rId8"/>
    <p:sldId id="625" r:id="rId9"/>
    <p:sldId id="617" r:id="rId10"/>
    <p:sldId id="618" r:id="rId11"/>
    <p:sldId id="634" r:id="rId12"/>
    <p:sldId id="619" r:id="rId13"/>
    <p:sldId id="633" r:id="rId14"/>
    <p:sldId id="632" r:id="rId15"/>
    <p:sldId id="630" r:id="rId16"/>
    <p:sldId id="631" r:id="rId17"/>
    <p:sldId id="620" r:id="rId18"/>
    <p:sldId id="622" r:id="rId19"/>
    <p:sldId id="623" r:id="rId20"/>
    <p:sldId id="626" r:id="rId21"/>
    <p:sldId id="629" r:id="rId22"/>
    <p:sldId id="639" r:id="rId23"/>
    <p:sldId id="564" r:id="rId24"/>
    <p:sldId id="32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52"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05/03/2021</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2" y="274641"/>
            <a:ext cx="10968567" cy="1139825"/>
          </a:xfrm>
          <a:prstGeom prst="rect">
            <a:avLst/>
          </a:prstGeom>
        </p:spPr>
        <p:txBody>
          <a:bodyPr/>
          <a:lstStyle/>
          <a:p>
            <a:r>
              <a:rPr lang="en-US"/>
              <a:t>Click to edit Master title style</a:t>
            </a:r>
            <a:endParaRPr lang="id-ID"/>
          </a:p>
        </p:txBody>
      </p:sp>
      <p:sp>
        <p:nvSpPr>
          <p:cNvPr id="3" name="Content Placeholder 2"/>
          <p:cNvSpPr>
            <a:spLocks noGrp="1"/>
          </p:cNvSpPr>
          <p:nvPr>
            <p:ph idx="1"/>
          </p:nvPr>
        </p:nvSpPr>
        <p:spPr>
          <a:xfrm>
            <a:off x="609602" y="1600200"/>
            <a:ext cx="10968567" cy="45227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noChangeArrowheads="1"/>
          </p:cNvSpPr>
          <p:nvPr>
            <p:ph type="dt" idx="10"/>
          </p:nvPr>
        </p:nvSpPr>
        <p:spPr>
          <a:xfrm>
            <a:off x="609600" y="6356350"/>
            <a:ext cx="2840567" cy="361950"/>
          </a:xfrm>
          <a:prstGeom prst="rect">
            <a:avLst/>
          </a:prstGeom>
          <a:ln/>
        </p:spPr>
        <p:txBody>
          <a:bodyPr/>
          <a:lstStyle>
            <a:lvl1pPr>
              <a:defRPr/>
            </a:lvl1pPr>
          </a:lstStyle>
          <a:p>
            <a:pPr>
              <a:defRPr/>
            </a:pPr>
            <a:endParaRPr lang="id-ID"/>
          </a:p>
        </p:txBody>
      </p:sp>
      <p:sp>
        <p:nvSpPr>
          <p:cNvPr id="5" name="Rectangle 5"/>
          <p:cNvSpPr>
            <a:spLocks noGrp="1" noChangeArrowheads="1"/>
          </p:cNvSpPr>
          <p:nvPr>
            <p:ph type="sldNum" idx="11"/>
          </p:nvPr>
        </p:nvSpPr>
        <p:spPr>
          <a:xfrm>
            <a:off x="8737602" y="6356350"/>
            <a:ext cx="2840567" cy="361950"/>
          </a:xfrm>
          <a:prstGeom prst="rect">
            <a:avLst/>
          </a:prstGeom>
          <a:ln/>
        </p:spPr>
        <p:txBody>
          <a:bodyPr/>
          <a:lstStyle>
            <a:lvl1pPr>
              <a:defRPr/>
            </a:lvl1pPr>
          </a:lstStyle>
          <a:p>
            <a:pPr>
              <a:defRPr/>
            </a:pPr>
            <a:fld id="{8DA0206E-7951-4589-BB8E-7BBEF99B8B82}" type="slidenum">
              <a:rPr lang="id-ID"/>
              <a:pPr>
                <a:defRPr/>
              </a:pPr>
              <a:t>‹#›</a:t>
            </a:fld>
            <a:endParaRPr lang="id-ID"/>
          </a:p>
        </p:txBody>
      </p:sp>
    </p:spTree>
    <p:extLst>
      <p:ext uri="{BB962C8B-B14F-4D97-AF65-F5344CB8AC3E}">
        <p14:creationId xmlns:p14="http://schemas.microsoft.com/office/powerpoint/2010/main" val="224733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4"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5"/>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 id="2147483709"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22401" y="304800"/>
            <a:ext cx="9285817" cy="706438"/>
          </a:xfrm>
        </p:spPr>
        <p:txBody>
          <a:bodyPr/>
          <a:lstStyle/>
          <a:p>
            <a:pPr algn="ctr" eaLnBrk="1" hangingPunct="1">
              <a:defRPr/>
            </a:pPr>
            <a:r>
              <a:rPr lang="id-ID" sz="3600" b="1" dirty="0">
                <a:latin typeface="Berlin Sans FB" panose="020E0602020502020306" pitchFamily="34" charset="0"/>
                <a:ea typeface="ＭＳ Ｐゴシック" pitchFamily="-110" charset="-128"/>
              </a:rPr>
              <a:t>Lingkungan Kebijakan</a:t>
            </a:r>
            <a:endParaRPr lang="en-US" sz="3600" b="1" dirty="0">
              <a:latin typeface="Berlin Sans FB" panose="020E0602020502020306" pitchFamily="34" charset="0"/>
              <a:ea typeface="ＭＳ Ｐゴシック" pitchFamily="-110" charset="-128"/>
            </a:endParaRPr>
          </a:p>
        </p:txBody>
      </p:sp>
      <p:sp>
        <p:nvSpPr>
          <p:cNvPr id="3" name="Content Placeholder 2"/>
          <p:cNvSpPr>
            <a:spLocks noGrp="1"/>
          </p:cNvSpPr>
          <p:nvPr>
            <p:ph idx="1"/>
          </p:nvPr>
        </p:nvSpPr>
        <p:spPr>
          <a:xfrm>
            <a:off x="609600" y="1219200"/>
            <a:ext cx="11074400" cy="4876800"/>
          </a:xfrm>
        </p:spPr>
        <p:txBody>
          <a:bodyPr rtlCol="0">
            <a:normAutofit fontScale="85000" lnSpcReduction="20000"/>
          </a:bodyPr>
          <a:lstStyle/>
          <a:p>
            <a:pPr>
              <a:defRPr/>
            </a:pPr>
            <a:r>
              <a:rPr lang="en-US" dirty="0">
                <a:latin typeface="Berlin Sans FB" panose="020E0602020502020306" pitchFamily="34" charset="0"/>
                <a:ea typeface="ＭＳ Ｐゴシック" pitchFamily="-110" charset="-128"/>
              </a:rPr>
              <a:t>T</a:t>
            </a:r>
            <a:r>
              <a:rPr lang="id-ID" dirty="0">
                <a:latin typeface="Berlin Sans FB" panose="020E0602020502020306" pitchFamily="34" charset="0"/>
                <a:ea typeface="ＭＳ Ｐゴシック" pitchFamily="-110" charset="-128"/>
              </a:rPr>
              <a:t>eori sistem berpendapat bahwa pembuatan kebijakan publik tidak dapat dilepaskan dari pengaruh lingkungan </a:t>
            </a:r>
          </a:p>
          <a:p>
            <a:pPr>
              <a:defRPr/>
            </a:pPr>
            <a:r>
              <a:rPr lang="id-ID" dirty="0">
                <a:latin typeface="Berlin Sans FB" panose="020E0602020502020306" pitchFamily="34" charset="0"/>
                <a:ea typeface="ＭＳ Ｐゴシック" pitchFamily="-110" charset="-128"/>
              </a:rPr>
              <a:t>Tuntutan terhadap kebijakan dapat dilahirkan karena pengaruh lingkungan dan ditransformasikan  ke dalam suatu sistem politik</a:t>
            </a:r>
          </a:p>
          <a:p>
            <a:pPr>
              <a:defRPr/>
            </a:pPr>
            <a:r>
              <a:rPr lang="id-ID" dirty="0">
                <a:latin typeface="Berlin Sans FB" panose="020E0602020502020306" pitchFamily="34" charset="0"/>
                <a:ea typeface="ＭＳ Ｐゴシック" pitchFamily="-110" charset="-128"/>
              </a:rPr>
              <a:t>Dalam waktu yang bersamaan ada hambatan lingkungan yang akan memengaruhi </a:t>
            </a:r>
            <a:r>
              <a:rPr lang="id-ID" i="1" dirty="0">
                <a:latin typeface="Berlin Sans FB" panose="020E0602020502020306" pitchFamily="34" charset="0"/>
                <a:ea typeface="ＭＳ Ｐゴシック" pitchFamily="-110" charset="-128"/>
              </a:rPr>
              <a:t>policy makers</a:t>
            </a:r>
          </a:p>
          <a:p>
            <a:pPr>
              <a:defRPr/>
            </a:pPr>
            <a:r>
              <a:rPr lang="id-ID" dirty="0">
                <a:latin typeface="Berlin Sans FB" panose="020E0602020502020306" pitchFamily="34" charset="0"/>
                <a:ea typeface="ＭＳ Ｐゴシック" pitchFamily="-110" charset="-128"/>
              </a:rPr>
              <a:t>Faktor lingkungan tersebut antara lain: karakteristik geografi</a:t>
            </a:r>
            <a:r>
              <a:rPr lang="id-ID" dirty="0">
                <a:latin typeface="Berlin Sans FB" panose="020E0602020502020306" pitchFamily="34" charset="0"/>
                <a:ea typeface="ＭＳ Ｐゴシック" pitchFamily="-110" charset="-128"/>
                <a:sym typeface="Wingdings" panose="05000000000000000000" pitchFamily="2" charset="2"/>
              </a:rPr>
              <a:t> SDA, iklim, topografi. Variabel demografi: banyaknya penduduk, distribusi umur prnduduk</a:t>
            </a:r>
          </a:p>
          <a:p>
            <a:pPr>
              <a:defRPr/>
            </a:pPr>
            <a:r>
              <a:rPr lang="id-ID" dirty="0">
                <a:latin typeface="Berlin Sans FB" panose="020E0602020502020306" pitchFamily="34" charset="0"/>
                <a:ea typeface="ＭＳ Ｐゴシック" pitchFamily="-110" charset="-128"/>
                <a:sym typeface="Wingdings" panose="05000000000000000000" pitchFamily="2" charset="2"/>
              </a:rPr>
              <a:t>Variabel lingkungan  variabel kebudayaan politik dan variabel sosial ekonomi</a:t>
            </a:r>
            <a:endParaRPr lang="id-ID" dirty="0">
              <a:latin typeface="Berlin Sans FB" panose="020E0602020502020306" pitchFamily="34" charset="0"/>
              <a:ea typeface="ＭＳ Ｐゴシック" pitchFamily="-110" charset="-128"/>
            </a:endParaRPr>
          </a:p>
          <a:p>
            <a:pPr marL="457200" lvl="1" indent="0">
              <a:buNone/>
              <a:defRPr/>
            </a:pPr>
            <a:endParaRPr lang="id-ID" dirty="0">
              <a:latin typeface="Berlin Sans FB" panose="020E0602020502020306" pitchFamily="34" charset="0"/>
              <a:ea typeface="ＭＳ Ｐゴシック" pitchFamily="-110" charset="-128"/>
            </a:endParaRPr>
          </a:p>
          <a:p>
            <a:pPr marL="0" indent="0" eaLnBrk="1" fontAlgn="auto" hangingPunct="1">
              <a:spcAft>
                <a:spcPts val="0"/>
              </a:spcAft>
              <a:buFont typeface="Brush Script MT" pitchFamily="66" charset="0"/>
              <a:buNone/>
              <a:defRPr/>
            </a:pPr>
            <a:r>
              <a:rPr lang="id-ID" dirty="0">
                <a:latin typeface="Berlin Sans FB" panose="020E0602020502020306" pitchFamily="34" charset="0"/>
                <a:ea typeface="ＭＳ Ｐゴシック" pitchFamily="-110" charset="-128"/>
              </a:rPr>
              <a:t>	</a:t>
            </a:r>
            <a:endParaRPr lang="es-ES" dirty="0">
              <a:latin typeface="Berlin Sans FB" panose="020E0602020502020306" pitchFamily="34" charset="0"/>
              <a:ea typeface="ＭＳ Ｐゴシック" pitchFamily="-110" charset="-128"/>
            </a:endParaRPr>
          </a:p>
        </p:txBody>
      </p:sp>
    </p:spTree>
    <p:extLst>
      <p:ext uri="{BB962C8B-B14F-4D97-AF65-F5344CB8AC3E}">
        <p14:creationId xmlns:p14="http://schemas.microsoft.com/office/powerpoint/2010/main" val="534136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22401" y="304800"/>
            <a:ext cx="9285817" cy="706438"/>
          </a:xfrm>
        </p:spPr>
        <p:txBody>
          <a:bodyPr/>
          <a:lstStyle/>
          <a:p>
            <a:pPr algn="ctr" eaLnBrk="1" hangingPunct="1">
              <a:defRPr/>
            </a:pPr>
            <a:r>
              <a:rPr lang="id-ID" sz="3600" b="1" dirty="0">
                <a:latin typeface="Berlin Sans FB" panose="020E0602020502020306" pitchFamily="34" charset="0"/>
                <a:ea typeface="ＭＳ Ｐゴシック" pitchFamily="-110" charset="-128"/>
              </a:rPr>
              <a:t>Lingkungan Kebijakan</a:t>
            </a:r>
            <a:endParaRPr lang="en-US" sz="3600" b="1" dirty="0">
              <a:latin typeface="Berlin Sans FB" panose="020E0602020502020306" pitchFamily="34" charset="0"/>
              <a:ea typeface="ＭＳ Ｐゴシック" pitchFamily="-110" charset="-128"/>
            </a:endParaRPr>
          </a:p>
        </p:txBody>
      </p:sp>
      <p:sp>
        <p:nvSpPr>
          <p:cNvPr id="3" name="Content Placeholder 2"/>
          <p:cNvSpPr>
            <a:spLocks noGrp="1"/>
          </p:cNvSpPr>
          <p:nvPr>
            <p:ph idx="1"/>
          </p:nvPr>
        </p:nvSpPr>
        <p:spPr>
          <a:xfrm>
            <a:off x="609600" y="1219200"/>
            <a:ext cx="11074400" cy="4876800"/>
          </a:xfrm>
        </p:spPr>
        <p:txBody>
          <a:bodyPr rtlCol="0">
            <a:normAutofit/>
          </a:bodyPr>
          <a:lstStyle/>
          <a:p>
            <a:pPr marL="457200" lvl="1" indent="0">
              <a:buNone/>
              <a:defRPr/>
            </a:pPr>
            <a:endParaRPr lang="id-ID" dirty="0">
              <a:latin typeface="Berlin Sans FB" panose="020E0602020502020306" pitchFamily="34" charset="0"/>
              <a:ea typeface="ＭＳ Ｐゴシック" pitchFamily="-110" charset="-128"/>
            </a:endParaRPr>
          </a:p>
          <a:p>
            <a:pPr marL="0" indent="0" eaLnBrk="1" fontAlgn="auto" hangingPunct="1">
              <a:spcAft>
                <a:spcPts val="0"/>
              </a:spcAft>
              <a:buFont typeface="Brush Script MT" pitchFamily="66" charset="0"/>
              <a:buNone/>
              <a:defRPr/>
            </a:pPr>
            <a:r>
              <a:rPr lang="id-ID" dirty="0">
                <a:latin typeface="Berlin Sans FB" panose="020E0602020502020306" pitchFamily="34" charset="0"/>
                <a:ea typeface="ＭＳ Ｐゴシック" pitchFamily="-110" charset="-128"/>
              </a:rPr>
              <a:t>	</a:t>
            </a:r>
            <a:endParaRPr lang="es-ES" dirty="0">
              <a:latin typeface="Berlin Sans FB" panose="020E0602020502020306" pitchFamily="34" charset="0"/>
              <a:ea typeface="ＭＳ Ｐゴシック" pitchFamily="-110" charset="-12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60" y="1648496"/>
            <a:ext cx="11668993" cy="4546242"/>
          </a:xfrm>
          <a:prstGeom prst="rect">
            <a:avLst/>
          </a:prstGeom>
        </p:spPr>
      </p:pic>
    </p:spTree>
    <p:extLst>
      <p:ext uri="{BB962C8B-B14F-4D97-AF65-F5344CB8AC3E}">
        <p14:creationId xmlns:p14="http://schemas.microsoft.com/office/powerpoint/2010/main" val="371725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22401" y="304800"/>
            <a:ext cx="9285817" cy="706438"/>
          </a:xfrm>
        </p:spPr>
        <p:txBody>
          <a:bodyPr/>
          <a:lstStyle/>
          <a:p>
            <a:pPr algn="ctr" eaLnBrk="1" hangingPunct="1">
              <a:defRPr/>
            </a:pPr>
            <a:r>
              <a:rPr lang="id-ID" sz="3600" b="1" dirty="0">
                <a:latin typeface="Berlin Sans FB" panose="020E0602020502020306" pitchFamily="34" charset="0"/>
                <a:ea typeface="ＭＳ Ｐゴシック" pitchFamily="-110" charset="-128"/>
              </a:rPr>
              <a:t>Sistem Kebijakan Publik</a:t>
            </a:r>
            <a:endParaRPr lang="en-US" sz="3600" b="1" dirty="0">
              <a:latin typeface="Berlin Sans FB" panose="020E0602020502020306" pitchFamily="34" charset="0"/>
              <a:ea typeface="ＭＳ Ｐゴシック" pitchFamily="-110" charset="-128"/>
            </a:endParaRPr>
          </a:p>
        </p:txBody>
      </p:sp>
      <p:sp>
        <p:nvSpPr>
          <p:cNvPr id="3" name="Content Placeholder 2"/>
          <p:cNvSpPr>
            <a:spLocks noGrp="1"/>
          </p:cNvSpPr>
          <p:nvPr>
            <p:ph idx="1"/>
          </p:nvPr>
        </p:nvSpPr>
        <p:spPr>
          <a:xfrm>
            <a:off x="180304" y="1219200"/>
            <a:ext cx="11503696" cy="4876800"/>
          </a:xfrm>
        </p:spPr>
        <p:txBody>
          <a:bodyPr rtlCol="0">
            <a:normAutofit fontScale="92500" lnSpcReduction="20000"/>
          </a:bodyPr>
          <a:lstStyle/>
          <a:p>
            <a:pPr>
              <a:defRPr/>
            </a:pPr>
            <a:r>
              <a:rPr lang="en-US" dirty="0">
                <a:latin typeface="Berlin Sans FB" panose="020E0602020502020306" pitchFamily="34" charset="0"/>
                <a:ea typeface="ＭＳ Ｐゴシック" pitchFamily="-110" charset="-128"/>
              </a:rPr>
              <a:t>A</a:t>
            </a:r>
            <a:r>
              <a:rPr lang="id-ID" dirty="0">
                <a:latin typeface="Berlin Sans FB" panose="020E0602020502020306" pitchFamily="34" charset="0"/>
                <a:ea typeface="ＭＳ Ｐゴシック" pitchFamily="-110" charset="-128"/>
              </a:rPr>
              <a:t>nalisa kebijakan merupakan proses kajian yang mencakup lima komponen dan setiap komponen dapat berubah menjadi  komponen yang lain melalui prosedur metodologi tertentu, seperti: perumusan masalah, peramalan, rekomendasi, pemantauan dan evaluasi.</a:t>
            </a:r>
          </a:p>
          <a:p>
            <a:pPr lvl="1">
              <a:defRPr/>
            </a:pPr>
            <a:r>
              <a:rPr lang="id-ID" sz="2700" dirty="0">
                <a:latin typeface="Berlin Sans FB" panose="020E0602020502020306" pitchFamily="34" charset="0"/>
                <a:ea typeface="ＭＳ Ｐゴシック" pitchFamily="-110" charset="-128"/>
              </a:rPr>
              <a:t>Sebagai contoh: prosedur peramalan akan menghasilkan masa depan kebijakan, rekomendasi akan menghasilkan aksi kebijakan dan pemantauan akan menghasilkan hasil-hasil kebijakan, serta evaluasi akana menghasilkan kinerja kebijakan</a:t>
            </a:r>
          </a:p>
          <a:p>
            <a:pPr lvl="1">
              <a:defRPr/>
            </a:pPr>
            <a:r>
              <a:rPr lang="id-ID" sz="2700" dirty="0">
                <a:latin typeface="Berlin Sans FB" panose="020E0602020502020306" pitchFamily="34" charset="0"/>
                <a:ea typeface="ＭＳ Ｐゴシック" pitchFamily="-110" charset="-128"/>
              </a:rPr>
              <a:t>Melakukan analisis kebijakan berarti menggunakan kelima prosedur metodologi  tersebut, yakni merumuskan masalah kebijakan, melakukan peramalan, membuat rekomendasi, melakukan pemantauan dan melakukan evaluasi kebijakan publik</a:t>
            </a:r>
          </a:p>
          <a:p>
            <a:pPr marL="0" indent="0">
              <a:buNone/>
              <a:defRPr/>
            </a:pPr>
            <a:endParaRPr lang="es-ES" dirty="0">
              <a:latin typeface="Berlin Sans FB" panose="020E0602020502020306" pitchFamily="34" charset="0"/>
              <a:ea typeface="ＭＳ Ｐゴシック" pitchFamily="-110" charset="-128"/>
            </a:endParaRPr>
          </a:p>
        </p:txBody>
      </p:sp>
    </p:spTree>
    <p:extLst>
      <p:ext uri="{BB962C8B-B14F-4D97-AF65-F5344CB8AC3E}">
        <p14:creationId xmlns:p14="http://schemas.microsoft.com/office/powerpoint/2010/main" val="1675401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22401" y="304800"/>
            <a:ext cx="9285817" cy="706438"/>
          </a:xfrm>
        </p:spPr>
        <p:txBody>
          <a:bodyPr/>
          <a:lstStyle/>
          <a:p>
            <a:pPr algn="ctr" eaLnBrk="1" hangingPunct="1">
              <a:defRPr/>
            </a:pPr>
            <a:r>
              <a:rPr lang="id-ID" sz="3600" b="1" dirty="0">
                <a:latin typeface="Berlin Sans FB" panose="020E0602020502020306" pitchFamily="34" charset="0"/>
                <a:ea typeface="ＭＳ Ｐゴシック" pitchFamily="-110" charset="-128"/>
              </a:rPr>
              <a:t>Metodologi Analisis Kebijakan Publik</a:t>
            </a:r>
            <a:endParaRPr lang="en-US" sz="3600" b="1" dirty="0">
              <a:latin typeface="Berlin Sans FB" panose="020E0602020502020306" pitchFamily="34" charset="0"/>
              <a:ea typeface="ＭＳ Ｐゴシック" pitchFamily="-110" charset="-128"/>
            </a:endParaRPr>
          </a:p>
        </p:txBody>
      </p:sp>
      <p:sp>
        <p:nvSpPr>
          <p:cNvPr id="3" name="Content Placeholder 2"/>
          <p:cNvSpPr>
            <a:spLocks noGrp="1"/>
          </p:cNvSpPr>
          <p:nvPr>
            <p:ph idx="1"/>
          </p:nvPr>
        </p:nvSpPr>
        <p:spPr>
          <a:xfrm>
            <a:off x="180304" y="1219200"/>
            <a:ext cx="11503696" cy="4876800"/>
          </a:xfrm>
        </p:spPr>
        <p:txBody>
          <a:bodyPr rtlCol="0">
            <a:normAutofit fontScale="92500" lnSpcReduction="20000"/>
          </a:bodyPr>
          <a:lstStyle/>
          <a:p>
            <a:r>
              <a:rPr lang="id-ID" dirty="0">
                <a:latin typeface="Berlin Sans FB" panose="020E0602020502020306" pitchFamily="34" charset="0"/>
              </a:rPr>
              <a:t>Menurut Dunn (2000:21) Metodologi Analisis Kebijakan menggabungkan lima prosedur umum, yaitu:</a:t>
            </a:r>
          </a:p>
          <a:p>
            <a:pPr lvl="1"/>
            <a:r>
              <a:rPr lang="id-ID" b="1" dirty="0">
                <a:latin typeface="Berlin Sans FB" panose="020E0602020502020306" pitchFamily="34" charset="0"/>
              </a:rPr>
              <a:t>Perumusan masalah (definisi)</a:t>
            </a:r>
            <a:r>
              <a:rPr lang="id-ID" dirty="0">
                <a:latin typeface="Berlin Sans FB" panose="020E0602020502020306" pitchFamily="34" charset="0"/>
              </a:rPr>
              <a:t> menghasilkan informasi mengenai kondisi-kondisi yang menimbulkan masalah kebijakan. </a:t>
            </a:r>
          </a:p>
          <a:p>
            <a:pPr lvl="1"/>
            <a:r>
              <a:rPr lang="id-ID" b="1" dirty="0">
                <a:latin typeface="Berlin Sans FB" panose="020E0602020502020306" pitchFamily="34" charset="0"/>
              </a:rPr>
              <a:t>Peramalan (prediksi)</a:t>
            </a:r>
            <a:r>
              <a:rPr lang="id-ID" dirty="0">
                <a:latin typeface="Berlin Sans FB" panose="020E0602020502020306" pitchFamily="34" charset="0"/>
              </a:rPr>
              <a:t> menyediakan informasi mengenai nilai atau kegunaan relatif dari konsekuensi di masa mendatang dari penerapan alternatif kebijakan, termasuk tidak melakukan sesuatu. </a:t>
            </a:r>
          </a:p>
          <a:p>
            <a:pPr lvl="1"/>
            <a:r>
              <a:rPr lang="id-ID" b="1" dirty="0">
                <a:latin typeface="Berlin Sans FB" panose="020E0602020502020306" pitchFamily="34" charset="0"/>
              </a:rPr>
              <a:t>Rekomendasi (preskripsi)</a:t>
            </a:r>
            <a:r>
              <a:rPr lang="id-ID" dirty="0">
                <a:latin typeface="Berlin Sans FB" panose="020E0602020502020306" pitchFamily="34" charset="0"/>
              </a:rPr>
              <a:t> menyediakan informasi mengenai nilai atau masalah. </a:t>
            </a:r>
          </a:p>
          <a:p>
            <a:pPr lvl="1"/>
            <a:r>
              <a:rPr lang="id-ID" b="1" dirty="0">
                <a:latin typeface="Berlin Sans FB" panose="020E0602020502020306" pitchFamily="34" charset="0"/>
              </a:rPr>
              <a:t>Pemantauan (deskripsi)</a:t>
            </a:r>
            <a:r>
              <a:rPr lang="id-ID" dirty="0">
                <a:latin typeface="Berlin Sans FB" panose="020E0602020502020306" pitchFamily="34" charset="0"/>
              </a:rPr>
              <a:t> menghasilkan informasi tentang konsekuensi sekarang dan masa lalu dari diterapkannya alternatif kebijakan. </a:t>
            </a:r>
          </a:p>
          <a:p>
            <a:pPr lvl="1"/>
            <a:r>
              <a:rPr lang="id-ID" b="1" dirty="0">
                <a:latin typeface="Berlin Sans FB" panose="020E0602020502020306" pitchFamily="34" charset="0"/>
              </a:rPr>
              <a:t>Evaluasi</a:t>
            </a:r>
            <a:r>
              <a:rPr lang="id-ID" dirty="0">
                <a:latin typeface="Berlin Sans FB" panose="020E0602020502020306" pitchFamily="34" charset="0"/>
              </a:rPr>
              <a:t>, menyediakan informasi mengenai nilai atau kegunaan dari konsekuensi pemecahan atau pengentasan masalah. </a:t>
            </a:r>
          </a:p>
          <a:p>
            <a:pPr marL="0" indent="0">
              <a:buNone/>
              <a:defRPr/>
            </a:pPr>
            <a:endParaRPr lang="es-ES" dirty="0">
              <a:latin typeface="Berlin Sans FB" panose="020E0602020502020306" pitchFamily="34" charset="0"/>
              <a:ea typeface="ＭＳ Ｐゴシック" pitchFamily="-110" charset="-128"/>
            </a:endParaRPr>
          </a:p>
        </p:txBody>
      </p:sp>
    </p:spTree>
    <p:extLst>
      <p:ext uri="{BB962C8B-B14F-4D97-AF65-F5344CB8AC3E}">
        <p14:creationId xmlns:p14="http://schemas.microsoft.com/office/powerpoint/2010/main" val="1136102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Sistem Kebijakan Publik</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0184" y="1600200"/>
            <a:ext cx="6266869" cy="4522788"/>
          </a:xfrm>
        </p:spPr>
      </p:pic>
    </p:spTree>
    <p:extLst>
      <p:ext uri="{BB962C8B-B14F-4D97-AF65-F5344CB8AC3E}">
        <p14:creationId xmlns:p14="http://schemas.microsoft.com/office/powerpoint/2010/main" val="48178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231" y="274641"/>
            <a:ext cx="8731938" cy="1139825"/>
          </a:xfrm>
        </p:spPr>
        <p:txBody>
          <a:bodyPr/>
          <a:lstStyle/>
          <a:p>
            <a:r>
              <a:rPr lang="id-ID" b="1" dirty="0"/>
              <a:t>Jenis-Jenis Kebijakan Publik</a:t>
            </a:r>
            <a:br>
              <a:rPr lang="id-ID" b="1" dirty="0"/>
            </a:br>
            <a:r>
              <a:rPr lang="id-ID" sz="1800" b="1" dirty="0"/>
              <a:t>(Anderson, 1979: 126-132)</a:t>
            </a:r>
          </a:p>
        </p:txBody>
      </p:sp>
      <p:sp>
        <p:nvSpPr>
          <p:cNvPr id="3" name="Content Placeholder 2"/>
          <p:cNvSpPr>
            <a:spLocks noGrp="1"/>
          </p:cNvSpPr>
          <p:nvPr>
            <p:ph idx="1"/>
          </p:nvPr>
        </p:nvSpPr>
        <p:spPr>
          <a:xfrm>
            <a:off x="218942" y="1390917"/>
            <a:ext cx="11758410" cy="5228823"/>
          </a:xfrm>
        </p:spPr>
        <p:txBody>
          <a:bodyPr/>
          <a:lstStyle/>
          <a:p>
            <a:r>
              <a:rPr lang="id-ID" sz="2400" dirty="0"/>
              <a:t>Kebijakan Substantif vs Kebijakan Prosedural</a:t>
            </a:r>
            <a:r>
              <a:rPr lang="id-ID" sz="2400" dirty="0">
                <a:sym typeface="Wingdings" panose="05000000000000000000" pitchFamily="2" charset="2"/>
              </a:rPr>
              <a:t> </a:t>
            </a:r>
            <a:r>
              <a:rPr lang="id-ID" sz="2400" b="1" dirty="0">
                <a:sym typeface="Wingdings" panose="05000000000000000000" pitchFamily="2" charset="2"/>
              </a:rPr>
              <a:t>kebijakan substantif </a:t>
            </a:r>
            <a:r>
              <a:rPr lang="id-ID" sz="2400" dirty="0">
                <a:sym typeface="Wingdings" panose="05000000000000000000" pitchFamily="2" charset="2"/>
              </a:rPr>
              <a:t>adalah kebijakan yang menyangkut apa yang akan dilakukan oleh pemerintah, seperti kebijakan subsidi BBM, kebijakan raskin. </a:t>
            </a:r>
            <a:r>
              <a:rPr lang="id-ID" sz="2400" b="1" dirty="0">
                <a:sym typeface="Wingdings" panose="05000000000000000000" pitchFamily="2" charset="2"/>
              </a:rPr>
              <a:t>Kebijakan prosedural</a:t>
            </a:r>
            <a:r>
              <a:rPr lang="id-ID" sz="2400" dirty="0">
                <a:sym typeface="Wingdings" panose="05000000000000000000" pitchFamily="2" charset="2"/>
              </a:rPr>
              <a:t> menyangkut bagaimana kebijakan substantif tersebut dijalankan.  Misalnya, kebijakan yang berisi kriteria</a:t>
            </a:r>
            <a:r>
              <a:rPr lang="en-US" sz="2400" dirty="0">
                <a:sym typeface="Wingdings" panose="05000000000000000000" pitchFamily="2" charset="2"/>
              </a:rPr>
              <a:t>  </a:t>
            </a:r>
            <a:r>
              <a:rPr lang="id-ID" sz="2400" dirty="0">
                <a:sym typeface="Wingdings" panose="05000000000000000000" pitchFamily="2" charset="2"/>
              </a:rPr>
              <a:t>orang yang disebut miskin dan bagaimana prosedur untuk memperoleh raskin</a:t>
            </a:r>
            <a:r>
              <a:rPr lang="en-US" sz="2400" dirty="0">
                <a:sym typeface="Wingdings" panose="05000000000000000000" pitchFamily="2" charset="2"/>
              </a:rPr>
              <a:t>, BST, BLT</a:t>
            </a:r>
            <a:endParaRPr lang="id-ID" sz="2400" dirty="0">
              <a:sym typeface="Wingdings" panose="05000000000000000000" pitchFamily="2" charset="2"/>
            </a:endParaRPr>
          </a:p>
          <a:p>
            <a:r>
              <a:rPr lang="id-ID" sz="2400" dirty="0">
                <a:sym typeface="Wingdings" panose="05000000000000000000" pitchFamily="2" charset="2"/>
              </a:rPr>
              <a:t>Kebijakan distributif vs kebijakan regulatori vs kebijakan redistributif  </a:t>
            </a:r>
            <a:r>
              <a:rPr lang="id-ID" sz="2400" b="1" dirty="0">
                <a:sym typeface="Wingdings" panose="05000000000000000000" pitchFamily="2" charset="2"/>
              </a:rPr>
              <a:t>kebijakan distributif </a:t>
            </a:r>
            <a:r>
              <a:rPr lang="id-ID" sz="2400" dirty="0">
                <a:sym typeface="Wingdings" panose="05000000000000000000" pitchFamily="2" charset="2"/>
              </a:rPr>
              <a:t>menyangkut distribusi pelayanan atau kemanfaatan pada masyarakat atau segmen masyarakat tertentu atau individu. Misalnya: kebijakan </a:t>
            </a:r>
            <a:r>
              <a:rPr lang="en-US" sz="2400" dirty="0">
                <a:sym typeface="Wingdings" panose="05000000000000000000" pitchFamily="2" charset="2"/>
              </a:rPr>
              <a:t>BPUM</a:t>
            </a:r>
            <a:r>
              <a:rPr lang="id-ID" sz="2400" dirty="0">
                <a:sym typeface="Wingdings" panose="05000000000000000000" pitchFamily="2" charset="2"/>
              </a:rPr>
              <a:t>. </a:t>
            </a:r>
            <a:r>
              <a:rPr lang="id-ID" sz="2400" b="1" dirty="0">
                <a:sym typeface="Wingdings" panose="05000000000000000000" pitchFamily="2" charset="2"/>
              </a:rPr>
              <a:t>Kebijakan regulatori </a:t>
            </a:r>
            <a:r>
              <a:rPr lang="id-ID" sz="2400" dirty="0">
                <a:sym typeface="Wingdings" panose="05000000000000000000" pitchFamily="2" charset="2"/>
              </a:rPr>
              <a:t>adalah kebijakan yang berupa pembatasan atau pelarangan terhadap perilaku individu</a:t>
            </a:r>
            <a:r>
              <a:rPr lang="en-US" sz="2400" dirty="0">
                <a:sym typeface="Wingdings" panose="05000000000000000000" pitchFamily="2" charset="2"/>
              </a:rPr>
              <a:t> </a:t>
            </a:r>
            <a:r>
              <a:rPr lang="id-ID" sz="2400" dirty="0">
                <a:sym typeface="Wingdings" panose="05000000000000000000" pitchFamily="2" charset="2"/>
              </a:rPr>
              <a:t>atau kelompok masyarakat. Misalnya: kebijakan IMB, kebijakan pemakaian helm bagi pengendara sepeda motor. </a:t>
            </a:r>
            <a:r>
              <a:rPr lang="id-ID" sz="2400" b="1" dirty="0">
                <a:sym typeface="Wingdings" panose="05000000000000000000" pitchFamily="2" charset="2"/>
              </a:rPr>
              <a:t>Kebijakan redistributif </a:t>
            </a:r>
            <a:r>
              <a:rPr lang="id-ID" sz="2400" dirty="0">
                <a:sym typeface="Wingdings" panose="05000000000000000000" pitchFamily="2" charset="2"/>
              </a:rPr>
              <a:t>adalah kebijakan yang mengatur alokasi kekayaan, pendapatan, pemilikan atau hak-hak diantara berbagai kelompok dalam masyarakat. Misalnya: kebijakan pajak progresif, kebijakan asuransi kesehatan gratis bagi orang miskin.</a:t>
            </a:r>
            <a:r>
              <a:rPr lang="id-ID" sz="2400" b="1" dirty="0">
                <a:sym typeface="Wingdings" panose="05000000000000000000" pitchFamily="2" charset="2"/>
              </a:rPr>
              <a:t> </a:t>
            </a:r>
            <a:endParaRPr lang="id-ID" sz="2400" dirty="0">
              <a:sym typeface="Wingdings" panose="05000000000000000000" pitchFamily="2" charset="2"/>
            </a:endParaRPr>
          </a:p>
          <a:p>
            <a:endParaRPr lang="id-ID" sz="2400" dirty="0">
              <a:sym typeface="Wingdings" panose="05000000000000000000" pitchFamily="2" charset="2"/>
            </a:endParaRPr>
          </a:p>
          <a:p>
            <a:endParaRPr lang="id-ID" sz="2400" dirty="0">
              <a:sym typeface="Wingdings" panose="05000000000000000000" pitchFamily="2" charset="2"/>
            </a:endParaRPr>
          </a:p>
          <a:p>
            <a:endParaRPr lang="id-ID" sz="2400" dirty="0"/>
          </a:p>
        </p:txBody>
      </p:sp>
    </p:spTree>
    <p:extLst>
      <p:ext uri="{BB962C8B-B14F-4D97-AF65-F5344CB8AC3E}">
        <p14:creationId xmlns:p14="http://schemas.microsoft.com/office/powerpoint/2010/main" val="397569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231" y="274641"/>
            <a:ext cx="8731938" cy="1139825"/>
          </a:xfrm>
        </p:spPr>
        <p:txBody>
          <a:bodyPr/>
          <a:lstStyle/>
          <a:p>
            <a:r>
              <a:rPr lang="id-ID" b="1" dirty="0"/>
              <a:t>Jenis-Jenis Kebijakan Publik</a:t>
            </a:r>
            <a:br>
              <a:rPr lang="id-ID" b="1" dirty="0"/>
            </a:br>
            <a:r>
              <a:rPr lang="id-ID" sz="1800" b="1" dirty="0"/>
              <a:t>(Anderson, 1979: 126-132)</a:t>
            </a:r>
          </a:p>
        </p:txBody>
      </p:sp>
      <p:sp>
        <p:nvSpPr>
          <p:cNvPr id="3" name="Content Placeholder 2"/>
          <p:cNvSpPr>
            <a:spLocks noGrp="1"/>
          </p:cNvSpPr>
          <p:nvPr>
            <p:ph idx="1"/>
          </p:nvPr>
        </p:nvSpPr>
        <p:spPr>
          <a:xfrm>
            <a:off x="218942" y="1390917"/>
            <a:ext cx="11758410" cy="5228823"/>
          </a:xfrm>
        </p:spPr>
        <p:txBody>
          <a:bodyPr/>
          <a:lstStyle/>
          <a:p>
            <a:r>
              <a:rPr lang="id-ID" sz="2400" dirty="0"/>
              <a:t>Kebijakan material vs kebijakan simbolis. </a:t>
            </a:r>
            <a:r>
              <a:rPr lang="id-ID" sz="2400" b="1" dirty="0"/>
              <a:t>Kebijakan material </a:t>
            </a:r>
            <a:r>
              <a:rPr lang="id-ID" sz="2400" dirty="0"/>
              <a:t>adalah kebijakan yang memberikan keuntungan sumber daya konkrit pada kelompok sasaran. Misalnya: Kebijakan Raskin. </a:t>
            </a:r>
            <a:r>
              <a:rPr lang="id-ID" sz="2400" b="1" dirty="0"/>
              <a:t>Kebijakan simbolis </a:t>
            </a:r>
            <a:r>
              <a:rPr lang="id-ID" sz="2400" dirty="0"/>
              <a:t>adalah kebijakan yang memberikan manfaat simbolis pada kelompok sasaran. Misalnya: kebijakan libur hari natal dan libur hari idul fitri.</a:t>
            </a:r>
          </a:p>
          <a:p>
            <a:r>
              <a:rPr lang="id-ID" sz="2400" dirty="0">
                <a:sym typeface="Wingdings" panose="05000000000000000000" pitchFamily="2" charset="2"/>
              </a:rPr>
              <a:t>Kebijakan yang berhubungan dengan barang umum </a:t>
            </a:r>
            <a:r>
              <a:rPr lang="id-ID" sz="2400" i="1" dirty="0">
                <a:sym typeface="Wingdings" panose="05000000000000000000" pitchFamily="2" charset="2"/>
              </a:rPr>
              <a:t>(public goods) </a:t>
            </a:r>
            <a:r>
              <a:rPr lang="id-ID" sz="2400" dirty="0">
                <a:sym typeface="Wingdings" panose="05000000000000000000" pitchFamily="2" charset="2"/>
              </a:rPr>
              <a:t>dan barang privat </a:t>
            </a:r>
            <a:r>
              <a:rPr lang="id-ID" sz="2400" i="1" dirty="0">
                <a:sym typeface="Wingdings" panose="05000000000000000000" pitchFamily="2" charset="2"/>
              </a:rPr>
              <a:t>(private goods). </a:t>
            </a:r>
            <a:r>
              <a:rPr lang="id-ID" sz="2400" b="1" dirty="0">
                <a:sym typeface="Wingdings" panose="05000000000000000000" pitchFamily="2" charset="2"/>
              </a:rPr>
              <a:t>Kebijakan public goods </a:t>
            </a:r>
            <a:r>
              <a:rPr lang="id-ID" sz="2400" dirty="0">
                <a:sym typeface="Wingdings" panose="05000000000000000000" pitchFamily="2" charset="2"/>
              </a:rPr>
              <a:t>adalah kebijakan yang bertujuan untuk mengatur pemberian barang atau pelayanan publik. misalny: kebijakan membangun jalan raya, kebijakan pertahanan dan keamanan. </a:t>
            </a:r>
            <a:r>
              <a:rPr lang="id-ID" sz="2400" b="1" dirty="0">
                <a:sym typeface="Wingdings" panose="05000000000000000000" pitchFamily="2" charset="2"/>
              </a:rPr>
              <a:t>Kebijakan private goods</a:t>
            </a:r>
            <a:r>
              <a:rPr lang="id-ID" sz="2400" dirty="0">
                <a:sym typeface="Wingdings" panose="05000000000000000000" pitchFamily="2" charset="2"/>
              </a:rPr>
              <a:t> adalah kebijakan yang mengatur penyediaan barang atau pelayanan untuk pasar bebas. Misalnya : pelayanan pos, parkir umum dan perumahan</a:t>
            </a:r>
            <a:endParaRPr lang="id-ID" sz="2400" i="1" dirty="0">
              <a:sym typeface="Wingdings" panose="05000000000000000000" pitchFamily="2" charset="2"/>
            </a:endParaRPr>
          </a:p>
          <a:p>
            <a:endParaRPr lang="id-ID" sz="2400" dirty="0">
              <a:sym typeface="Wingdings" panose="05000000000000000000" pitchFamily="2" charset="2"/>
            </a:endParaRPr>
          </a:p>
          <a:p>
            <a:endParaRPr lang="id-ID" sz="2400" dirty="0">
              <a:sym typeface="Wingdings" panose="05000000000000000000" pitchFamily="2" charset="2"/>
            </a:endParaRPr>
          </a:p>
          <a:p>
            <a:endParaRPr lang="id-ID" sz="2400" dirty="0"/>
          </a:p>
        </p:txBody>
      </p:sp>
    </p:spTree>
    <p:extLst>
      <p:ext uri="{BB962C8B-B14F-4D97-AF65-F5344CB8AC3E}">
        <p14:creationId xmlns:p14="http://schemas.microsoft.com/office/powerpoint/2010/main" val="3457676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44699" y="1236372"/>
            <a:ext cx="11540901" cy="4859628"/>
          </a:xfrm>
        </p:spPr>
        <p:txBody>
          <a:bodyPr/>
          <a:lstStyle/>
          <a:p>
            <a:pPr>
              <a:tabLst>
                <a:tab pos="454025" algn="l"/>
                <a:tab pos="749300" algn="l"/>
                <a:tab pos="1135063" algn="l"/>
              </a:tabLst>
            </a:pPr>
            <a:r>
              <a:rPr lang="en-US" altLang="id-ID" sz="2200" dirty="0" err="1">
                <a:latin typeface="Berlin Sans FB" panose="020E0602020502020306" pitchFamily="34" charset="0"/>
              </a:rPr>
              <a:t>Lingkup</a:t>
            </a:r>
            <a:r>
              <a:rPr lang="en-US" altLang="id-ID" sz="2200" dirty="0">
                <a:latin typeface="Berlin Sans FB" panose="020E0602020502020306" pitchFamily="34" charset="0"/>
              </a:rPr>
              <a:t> Nasional</a:t>
            </a:r>
            <a:endParaRPr lang="id-ID" altLang="id-ID" sz="2200" dirty="0">
              <a:latin typeface="Berlin Sans FB" panose="020E0602020502020306" pitchFamily="34" charset="0"/>
            </a:endParaRPr>
          </a:p>
          <a:p>
            <a:pPr lvl="1">
              <a:tabLst>
                <a:tab pos="454025" algn="l"/>
                <a:tab pos="749300" algn="l"/>
                <a:tab pos="1135063" algn="l"/>
              </a:tabLst>
            </a:pP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Nasional</a:t>
            </a:r>
            <a:r>
              <a:rPr lang="id-ID" altLang="id-ID" sz="2200" dirty="0">
                <a:latin typeface="Berlin Sans FB" panose="020E0602020502020306" pitchFamily="34" charset="0"/>
              </a:rPr>
              <a:t> </a:t>
            </a:r>
            <a:r>
              <a:rPr lang="id-ID" altLang="id-ID" sz="2200" dirty="0">
                <a:latin typeface="Berlin Sans FB" panose="020E0602020502020306" pitchFamily="34" charset="0"/>
                <a:sym typeface="Wingdings" panose="05000000000000000000" pitchFamily="2" charset="2"/>
              </a:rPr>
              <a:t> K</a:t>
            </a:r>
            <a:r>
              <a:rPr lang="en-US" altLang="id-ID" sz="2200" dirty="0" err="1">
                <a:latin typeface="Berlin Sans FB" panose="020E0602020502020306" pitchFamily="34" charset="0"/>
              </a:rPr>
              <a:t>ebijakan</a:t>
            </a:r>
            <a:r>
              <a:rPr lang="en-US" altLang="id-ID" sz="2200" dirty="0">
                <a:latin typeface="Berlin Sans FB" panose="020E0602020502020306" pitchFamily="34" charset="0"/>
              </a:rPr>
              <a:t> Nasional </a:t>
            </a:r>
            <a:r>
              <a:rPr lang="en-US" altLang="id-ID" sz="2200" dirty="0" err="1">
                <a:latin typeface="Berlin Sans FB" panose="020E0602020502020306" pitchFamily="34" charset="0"/>
              </a:rPr>
              <a:t>adalah</a:t>
            </a:r>
            <a:r>
              <a:rPr lang="en-US" altLang="id-ID" sz="2200" dirty="0">
                <a:latin typeface="Berlin Sans FB" panose="020E0602020502020306" pitchFamily="34" charset="0"/>
              </a:rPr>
              <a:t> </a:t>
            </a: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negara</a:t>
            </a:r>
            <a:r>
              <a:rPr lang="en-US" altLang="id-ID" sz="2200" dirty="0">
                <a:latin typeface="Berlin Sans FB" panose="020E0602020502020306" pitchFamily="34" charset="0"/>
              </a:rPr>
              <a:t> yang </a:t>
            </a:r>
            <a:r>
              <a:rPr lang="en-US" altLang="id-ID" sz="2200" dirty="0" err="1">
                <a:latin typeface="Berlin Sans FB" panose="020E0602020502020306" pitchFamily="34" charset="0"/>
              </a:rPr>
              <a:t>bersifat</a:t>
            </a:r>
            <a:r>
              <a:rPr lang="en-US" altLang="id-ID" sz="2200" dirty="0">
                <a:latin typeface="Berlin Sans FB" panose="020E0602020502020306" pitchFamily="34" charset="0"/>
              </a:rPr>
              <a:t> fundamental </a:t>
            </a:r>
            <a:r>
              <a:rPr lang="en-US" altLang="id-ID" sz="2200" dirty="0" err="1">
                <a:latin typeface="Berlin Sans FB" panose="020E0602020502020306" pitchFamily="34" charset="0"/>
              </a:rPr>
              <a:t>dan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strategis</a:t>
            </a:r>
            <a:r>
              <a:rPr lang="en-US" altLang="id-ID" sz="2200" dirty="0">
                <a:latin typeface="Berlin Sans FB" panose="020E0602020502020306" pitchFamily="34" charset="0"/>
              </a:rPr>
              <a:t> </a:t>
            </a:r>
            <a:r>
              <a:rPr lang="en-US" altLang="id-ID" sz="2200" dirty="0" err="1">
                <a:latin typeface="Berlin Sans FB" panose="020E0602020502020306" pitchFamily="34" charset="0"/>
              </a:rPr>
              <a:t>dalam</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pencapaian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tujuan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nasional</a:t>
            </a:r>
            <a:r>
              <a:rPr lang="en-US" altLang="id-ID" sz="2200" dirty="0">
                <a:latin typeface="Berlin Sans FB" panose="020E0602020502020306" pitchFamily="34" charset="0"/>
              </a:rPr>
              <a:t>/</a:t>
            </a:r>
            <a:r>
              <a:rPr lang="en-US" altLang="id-ID" sz="2200" dirty="0" err="1">
                <a:latin typeface="Berlin Sans FB" panose="020E0602020502020306" pitchFamily="34" charset="0"/>
              </a:rPr>
              <a:t>negara</a:t>
            </a:r>
            <a:r>
              <a:rPr lang="en-US" altLang="id-ID" sz="2200" dirty="0">
                <a:latin typeface="Berlin Sans FB" panose="020E0602020502020306" pitchFamily="34" charset="0"/>
              </a:rPr>
              <a:t> 	</a:t>
            </a:r>
            <a:r>
              <a:rPr lang="en-US" altLang="id-ID" sz="2200" dirty="0" err="1">
                <a:latin typeface="Berlin Sans FB" panose="020E0602020502020306" pitchFamily="34" charset="0"/>
              </a:rPr>
              <a:t>sebagaimana</a:t>
            </a:r>
            <a:r>
              <a:rPr lang="en-US" altLang="id-ID" sz="2200" dirty="0">
                <a:latin typeface="Berlin Sans FB" panose="020E0602020502020306" pitchFamily="34" charset="0"/>
              </a:rPr>
              <a:t> </a:t>
            </a:r>
            <a:r>
              <a:rPr lang="en-US" altLang="id-ID" sz="2200" dirty="0" err="1">
                <a:latin typeface="Berlin Sans FB" panose="020E0602020502020306" pitchFamily="34" charset="0"/>
              </a:rPr>
              <a:t>tertera</a:t>
            </a:r>
            <a:r>
              <a:rPr lang="en-US" altLang="id-ID" sz="2200" dirty="0">
                <a:latin typeface="Berlin Sans FB" panose="020E0602020502020306" pitchFamily="34" charset="0"/>
              </a:rPr>
              <a:t> </a:t>
            </a:r>
            <a:r>
              <a:rPr lang="en-US" altLang="id-ID" sz="2200" dirty="0" err="1">
                <a:latin typeface="Berlin Sans FB" panose="020E0602020502020306" pitchFamily="34" charset="0"/>
              </a:rPr>
              <a:t>dalam</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pembukaan</a:t>
            </a:r>
            <a:r>
              <a:rPr lang="en-US" altLang="id-ID" sz="2200" dirty="0">
                <a:latin typeface="Berlin Sans FB" panose="020E0602020502020306" pitchFamily="34" charset="0"/>
              </a:rPr>
              <a:t> UUD 1945</a:t>
            </a:r>
            <a:endParaRPr lang="id-ID" altLang="id-ID" sz="2200" dirty="0">
              <a:latin typeface="Berlin Sans FB" panose="020E0602020502020306" pitchFamily="34" charset="0"/>
            </a:endParaRPr>
          </a:p>
          <a:p>
            <a:pPr lvl="1">
              <a:tabLst>
                <a:tab pos="454025" algn="l"/>
                <a:tab pos="749300" algn="l"/>
                <a:tab pos="1135063" algn="l"/>
              </a:tabLst>
            </a:pPr>
            <a:r>
              <a:rPr lang="en-US" altLang="id-ID" sz="2200" dirty="0">
                <a:latin typeface="Berlin Sans FB" panose="020E0602020502020306" pitchFamily="34" charset="0"/>
              </a:rPr>
              <a:t>	</a:t>
            </a: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Umum</a:t>
            </a:r>
            <a:r>
              <a:rPr lang="id-ID" altLang="id-ID" sz="2200" dirty="0">
                <a:latin typeface="Berlin Sans FB" panose="020E0602020502020306" pitchFamily="34" charset="0"/>
              </a:rPr>
              <a:t> </a:t>
            </a:r>
            <a:r>
              <a:rPr lang="id-ID" altLang="id-ID" sz="2200" dirty="0">
                <a:latin typeface="Berlin Sans FB" panose="020E0602020502020306" pitchFamily="34" charset="0"/>
                <a:sym typeface="Wingdings" panose="05000000000000000000" pitchFamily="2" charset="2"/>
              </a:rPr>
              <a:t> K</a:t>
            </a:r>
            <a:r>
              <a:rPr lang="en-US" altLang="id-ID" sz="2200" dirty="0" err="1">
                <a:latin typeface="Berlin Sans FB" panose="020E0602020502020306" pitchFamily="34" charset="0"/>
              </a:rPr>
              <a:t>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umum</a:t>
            </a:r>
            <a:r>
              <a:rPr lang="en-US" altLang="id-ID" sz="2200" dirty="0">
                <a:latin typeface="Berlin Sans FB" panose="020E0602020502020306" pitchFamily="34" charset="0"/>
              </a:rPr>
              <a:t> </a:t>
            </a:r>
            <a:r>
              <a:rPr lang="en-US" altLang="id-ID" sz="2200" dirty="0" err="1">
                <a:latin typeface="Berlin Sans FB" panose="020E0602020502020306" pitchFamily="34" charset="0"/>
              </a:rPr>
              <a:t>adalah</a:t>
            </a:r>
            <a:r>
              <a:rPr lang="en-US" altLang="id-ID" sz="2200" dirty="0">
                <a:latin typeface="Berlin Sans FB" panose="020E0602020502020306" pitchFamily="34" charset="0"/>
              </a:rPr>
              <a:t> </a:t>
            </a: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Presiden</a:t>
            </a:r>
            <a:r>
              <a:rPr lang="en-US" altLang="id-ID" sz="2200" dirty="0">
                <a:latin typeface="Berlin Sans FB" panose="020E0602020502020306" pitchFamily="34" charset="0"/>
              </a:rPr>
              <a:t> </a:t>
            </a:r>
            <a:r>
              <a:rPr lang="id-ID" altLang="id-ID" sz="2200" dirty="0">
                <a:latin typeface="Berlin Sans FB" panose="020E0602020502020306" pitchFamily="34" charset="0"/>
              </a:rPr>
              <a:t>s</a:t>
            </a:r>
            <a:r>
              <a:rPr lang="en-US" altLang="id-ID" sz="2200" dirty="0" err="1">
                <a:latin typeface="Berlin Sans FB" panose="020E0602020502020306" pitchFamily="34" charset="0"/>
              </a:rPr>
              <a:t>ebagai</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pelaksana</a:t>
            </a:r>
            <a:r>
              <a:rPr lang="en-US" altLang="id-ID" sz="2200" dirty="0">
                <a:latin typeface="Berlin Sans FB" panose="020E0602020502020306" pitchFamily="34" charset="0"/>
              </a:rPr>
              <a:t> UUD</a:t>
            </a:r>
            <a:r>
              <a:rPr lang="id-ID" altLang="id-ID" sz="2200" dirty="0">
                <a:latin typeface="Berlin Sans FB" panose="020E0602020502020306" pitchFamily="34" charset="0"/>
              </a:rPr>
              <a:t> </a:t>
            </a:r>
            <a:r>
              <a:rPr lang="id-ID" altLang="id-ID" sz="2200" dirty="0">
                <a:latin typeface="Berlin Sans FB" panose="020E0602020502020306" pitchFamily="34" charset="0"/>
                <a:sym typeface="Wingdings" panose="05000000000000000000" pitchFamily="2" charset="2"/>
              </a:rPr>
              <a:t> </a:t>
            </a:r>
            <a:r>
              <a:rPr lang="en-US" altLang="id-ID" sz="2200" dirty="0">
                <a:latin typeface="Berlin Sans FB" panose="020E0602020502020306" pitchFamily="34" charset="0"/>
              </a:rPr>
              <a:t>UU</a:t>
            </a:r>
            <a:r>
              <a:rPr lang="id-ID" altLang="id-ID" sz="2200" dirty="0">
                <a:latin typeface="Berlin Sans FB" panose="020E0602020502020306" pitchFamily="34" charset="0"/>
              </a:rPr>
              <a:t> </a:t>
            </a:r>
            <a:r>
              <a:rPr lang="en-US" altLang="id-ID" sz="2200" dirty="0" err="1">
                <a:latin typeface="Berlin Sans FB" panose="020E0602020502020306" pitchFamily="34" charset="0"/>
              </a:rPr>
              <a:t>untuk</a:t>
            </a:r>
            <a:r>
              <a:rPr lang="en-US" altLang="id-ID" sz="2200" dirty="0">
                <a:latin typeface="Berlin Sans FB" panose="020E0602020502020306" pitchFamily="34" charset="0"/>
              </a:rPr>
              <a:t> </a:t>
            </a:r>
            <a:r>
              <a:rPr lang="en-US" altLang="id-ID" sz="2200" dirty="0" err="1">
                <a:latin typeface="Berlin Sans FB" panose="020E0602020502020306" pitchFamily="34" charset="0"/>
              </a:rPr>
              <a:t>mencapai</a:t>
            </a:r>
            <a:r>
              <a:rPr lang="en-US" altLang="id-ID" sz="2200" dirty="0">
                <a:latin typeface="Berlin Sans FB" panose="020E0602020502020306" pitchFamily="34" charset="0"/>
              </a:rPr>
              <a:t> </a:t>
            </a:r>
            <a:r>
              <a:rPr lang="en-US" altLang="id-ID" sz="2200" dirty="0" err="1">
                <a:latin typeface="Berlin Sans FB" panose="020E0602020502020306" pitchFamily="34" charset="0"/>
              </a:rPr>
              <a:t>tujuan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nasional</a:t>
            </a:r>
            <a:r>
              <a:rPr lang="en-US" altLang="id-ID" sz="2200" dirty="0">
                <a:latin typeface="Berlin Sans FB" panose="020E0602020502020306" pitchFamily="34" charset="0"/>
              </a:rPr>
              <a:t>.</a:t>
            </a:r>
            <a:endParaRPr lang="id-ID" altLang="id-ID" sz="2200" dirty="0">
              <a:latin typeface="Berlin Sans FB" panose="020E0602020502020306" pitchFamily="34" charset="0"/>
            </a:endParaRPr>
          </a:p>
          <a:p>
            <a:pPr lvl="1">
              <a:tabLst>
                <a:tab pos="454025" algn="l"/>
                <a:tab pos="749300" algn="l"/>
                <a:tab pos="1135063" algn="l"/>
              </a:tabLst>
            </a:pP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Pelaksanaan</a:t>
            </a:r>
            <a:r>
              <a:rPr lang="id-ID" altLang="id-ID" sz="2200" dirty="0">
                <a:latin typeface="Berlin Sans FB" panose="020E0602020502020306" pitchFamily="34" charset="0"/>
              </a:rPr>
              <a:t> </a:t>
            </a:r>
            <a:r>
              <a:rPr lang="id-ID" altLang="id-ID" sz="2200" dirty="0">
                <a:latin typeface="Berlin Sans FB" panose="020E0602020502020306" pitchFamily="34" charset="0"/>
                <a:sym typeface="Wingdings" panose="05000000000000000000" pitchFamily="2" charset="2"/>
              </a:rPr>
              <a:t> </a:t>
            </a: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pelaksanaan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adalah</a:t>
            </a:r>
            <a:r>
              <a:rPr lang="en-US" altLang="id-ID" sz="2200" dirty="0">
                <a:latin typeface="Berlin Sans FB" panose="020E0602020502020306" pitchFamily="34" charset="0"/>
              </a:rPr>
              <a:t> </a:t>
            </a:r>
            <a:r>
              <a:rPr lang="en-US" altLang="id-ID" sz="2200" dirty="0" err="1">
                <a:latin typeface="Berlin Sans FB" panose="020E0602020502020306" pitchFamily="34" charset="0"/>
              </a:rPr>
              <a:t>merupakan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penjabaran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dari</a:t>
            </a:r>
            <a:r>
              <a:rPr lang="en-US" altLang="id-ID" sz="2200" dirty="0">
                <a:latin typeface="Berlin Sans FB" panose="020E0602020502020306" pitchFamily="34" charset="0"/>
              </a:rPr>
              <a:t> </a:t>
            </a:r>
            <a:r>
              <a:rPr lang="en-US" altLang="id-ID" sz="2200" dirty="0" err="1">
                <a:latin typeface="Berlin Sans FB" panose="020E0602020502020306" pitchFamily="34" charset="0"/>
              </a:rPr>
              <a:t>kebijakan</a:t>
            </a:r>
            <a:r>
              <a:rPr lang="id-ID" altLang="id-ID" sz="2200" dirty="0">
                <a:latin typeface="Berlin Sans FB" panose="020E0602020502020306" pitchFamily="34" charset="0"/>
              </a:rPr>
              <a:t> </a:t>
            </a:r>
            <a:r>
              <a:rPr lang="en-US" altLang="id-ID" sz="2200" dirty="0" err="1">
                <a:latin typeface="Berlin Sans FB" panose="020E0602020502020306" pitchFamily="34" charset="0"/>
              </a:rPr>
              <a:t>umum</a:t>
            </a:r>
            <a:r>
              <a:rPr lang="en-US" altLang="id-ID" sz="2200" dirty="0">
                <a:latin typeface="Berlin Sans FB" panose="020E0602020502020306" pitchFamily="34" charset="0"/>
              </a:rPr>
              <a:t> </a:t>
            </a:r>
            <a:r>
              <a:rPr lang="en-US" altLang="id-ID" sz="2200" dirty="0" err="1">
                <a:latin typeface="Berlin Sans FB" panose="020E0602020502020306" pitchFamily="34" charset="0"/>
              </a:rPr>
              <a:t>sebagai</a:t>
            </a:r>
            <a:r>
              <a:rPr lang="en-US" altLang="id-ID" sz="2200" dirty="0">
                <a:latin typeface="Berlin Sans FB" panose="020E0602020502020306" pitchFamily="34" charset="0"/>
              </a:rPr>
              <a:t> </a:t>
            </a:r>
            <a:r>
              <a:rPr lang="en-US" altLang="id-ID" sz="2200" dirty="0" err="1">
                <a:latin typeface="Berlin Sans FB" panose="020E0602020502020306" pitchFamily="34" charset="0"/>
              </a:rPr>
              <a:t>strategi</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pelaksanaan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tugas</a:t>
            </a:r>
            <a:r>
              <a:rPr lang="en-US" altLang="id-ID" sz="2200" dirty="0">
                <a:latin typeface="Berlin Sans FB" panose="020E0602020502020306" pitchFamily="34" charset="0"/>
              </a:rPr>
              <a:t> di </a:t>
            </a:r>
            <a:r>
              <a:rPr lang="en-US" altLang="id-ID" sz="2200" dirty="0" err="1">
                <a:latin typeface="Berlin Sans FB" panose="020E0602020502020306" pitchFamily="34" charset="0"/>
              </a:rPr>
              <a:t>bidang</a:t>
            </a:r>
            <a:r>
              <a:rPr lang="en-US" altLang="id-ID" sz="2200" dirty="0">
                <a:latin typeface="Berlin Sans FB" panose="020E0602020502020306" pitchFamily="34" charset="0"/>
              </a:rPr>
              <a:t> </a:t>
            </a:r>
            <a:r>
              <a:rPr lang="en-US" altLang="id-ID" sz="2200" dirty="0" err="1">
                <a:latin typeface="Berlin Sans FB" panose="020E0602020502020306" pitchFamily="34" charset="0"/>
              </a:rPr>
              <a:t>tertentu</a:t>
            </a:r>
            <a:endParaRPr lang="en-US" altLang="id-ID" sz="2200" dirty="0">
              <a:latin typeface="Berlin Sans FB" panose="020E0602020502020306" pitchFamily="34" charset="0"/>
            </a:endParaRPr>
          </a:p>
          <a:p>
            <a:pPr lvl="1">
              <a:tabLst>
                <a:tab pos="454025" algn="l"/>
                <a:tab pos="749300" algn="l"/>
                <a:tab pos="1135063" algn="l"/>
              </a:tabLst>
            </a:pPr>
            <a:endParaRPr lang="en-US" altLang="id-ID" sz="2200" dirty="0">
              <a:latin typeface="Berlin Sans FB" panose="020E0602020502020306" pitchFamily="34" charset="0"/>
            </a:endParaRPr>
          </a:p>
          <a:p>
            <a:pPr>
              <a:buFont typeface="Wingdings" pitchFamily="1" charset="2"/>
              <a:buNone/>
              <a:tabLst>
                <a:tab pos="454025" algn="l"/>
                <a:tab pos="749300" algn="l"/>
                <a:tab pos="1135063" algn="l"/>
              </a:tabLst>
            </a:pPr>
            <a:endParaRPr lang="en-US" altLang="id-ID" sz="2200" dirty="0">
              <a:latin typeface="Berlin Sans FB" panose="020E0602020502020306" pitchFamily="34" charset="0"/>
            </a:endParaRPr>
          </a:p>
        </p:txBody>
      </p:sp>
      <p:sp>
        <p:nvSpPr>
          <p:cNvPr id="2" name="TextBox 1"/>
          <p:cNvSpPr txBox="1"/>
          <p:nvPr/>
        </p:nvSpPr>
        <p:spPr>
          <a:xfrm>
            <a:off x="3490174" y="133931"/>
            <a:ext cx="6423361" cy="1200329"/>
          </a:xfrm>
          <a:prstGeom prst="rect">
            <a:avLst/>
          </a:prstGeom>
          <a:noFill/>
        </p:spPr>
        <p:txBody>
          <a:bodyPr wrap="none" rtlCol="0">
            <a:spAutoFit/>
          </a:bodyPr>
          <a:lstStyle/>
          <a:p>
            <a:r>
              <a:rPr lang="en-US" altLang="id-ID" sz="3600" b="1" dirty="0"/>
              <a:t>Tingkat-Tingkat </a:t>
            </a:r>
            <a:r>
              <a:rPr lang="en-US" altLang="id-ID" sz="3600" b="1" dirty="0" err="1"/>
              <a:t>Kebijakan</a:t>
            </a:r>
            <a:r>
              <a:rPr lang="en-US" altLang="id-ID" sz="3600" b="1" dirty="0"/>
              <a:t> </a:t>
            </a:r>
            <a:r>
              <a:rPr lang="en-US" altLang="id-ID" sz="3600" b="1" dirty="0" err="1"/>
              <a:t>Publik</a:t>
            </a:r>
            <a:endParaRPr lang="en-US" altLang="id-ID" sz="3600" b="1" dirty="0"/>
          </a:p>
          <a:p>
            <a:endParaRPr lang="id-ID" sz="3600" dirty="0"/>
          </a:p>
        </p:txBody>
      </p:sp>
    </p:spTree>
    <p:extLst>
      <p:ext uri="{BB962C8B-B14F-4D97-AF65-F5344CB8AC3E}">
        <p14:creationId xmlns:p14="http://schemas.microsoft.com/office/powerpoint/2010/main" val="1439649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86366" y="1107582"/>
            <a:ext cx="10891234" cy="5293217"/>
          </a:xfrm>
        </p:spPr>
        <p:txBody>
          <a:bodyPr/>
          <a:lstStyle/>
          <a:p>
            <a:pPr>
              <a:lnSpc>
                <a:spcPct val="90000"/>
              </a:lnSpc>
              <a:tabLst>
                <a:tab pos="454025" algn="l"/>
                <a:tab pos="749300" algn="l"/>
                <a:tab pos="1135063" algn="l"/>
              </a:tabLst>
            </a:pPr>
            <a:r>
              <a:rPr lang="en-US" altLang="id-ID" sz="2200" dirty="0" err="1">
                <a:latin typeface="Berlin Sans FB" panose="020E0602020502020306" pitchFamily="34" charset="0"/>
              </a:rPr>
              <a:t>Lingkup</a:t>
            </a:r>
            <a:r>
              <a:rPr lang="en-US" altLang="id-ID" sz="2200" dirty="0">
                <a:latin typeface="Berlin Sans FB" panose="020E0602020502020306" pitchFamily="34" charset="0"/>
              </a:rPr>
              <a:t> Wilayah Daerah</a:t>
            </a:r>
          </a:p>
          <a:p>
            <a:pPr lvl="1">
              <a:lnSpc>
                <a:spcPct val="90000"/>
              </a:lnSpc>
              <a:tabLst>
                <a:tab pos="454025" algn="l"/>
                <a:tab pos="749300" algn="l"/>
                <a:tab pos="1135063" algn="l"/>
              </a:tabLst>
            </a:pP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umum</a:t>
            </a:r>
            <a:r>
              <a:rPr lang="en-US" altLang="id-ID" sz="2200" dirty="0">
                <a:latin typeface="Berlin Sans FB" panose="020E0602020502020306" pitchFamily="34" charset="0"/>
              </a:rPr>
              <a:t> </a:t>
            </a:r>
            <a:r>
              <a:rPr lang="en-US" altLang="id-ID" sz="2200" dirty="0" err="1">
                <a:latin typeface="Berlin Sans FB" panose="020E0602020502020306" pitchFamily="34" charset="0"/>
              </a:rPr>
              <a:t>pada</a:t>
            </a:r>
            <a:r>
              <a:rPr lang="en-US" altLang="id-ID" sz="2200" dirty="0">
                <a:latin typeface="Berlin Sans FB" panose="020E0602020502020306" pitchFamily="34" charset="0"/>
              </a:rPr>
              <a:t> </a:t>
            </a:r>
            <a:r>
              <a:rPr lang="en-US" altLang="id-ID" sz="2200" dirty="0" err="1">
                <a:latin typeface="Berlin Sans FB" panose="020E0602020502020306" pitchFamily="34" charset="0"/>
              </a:rPr>
              <a:t>lingkup</a:t>
            </a:r>
            <a:r>
              <a:rPr lang="en-US" altLang="id-ID" sz="2200" dirty="0">
                <a:latin typeface="Berlin Sans FB" panose="020E0602020502020306" pitchFamily="34" charset="0"/>
              </a:rPr>
              <a:t> Daerah</a:t>
            </a:r>
            <a:r>
              <a:rPr lang="id-ID" altLang="id-ID" sz="2200" dirty="0">
                <a:latin typeface="Berlin Sans FB" panose="020E0602020502020306" pitchFamily="34" charset="0"/>
              </a:rPr>
              <a:t> </a:t>
            </a:r>
            <a:r>
              <a:rPr lang="id-ID" altLang="id-ID" sz="2200" dirty="0">
                <a:latin typeface="Berlin Sans FB" panose="020E0602020502020306" pitchFamily="34" charset="0"/>
                <a:sym typeface="Wingdings" panose="05000000000000000000" pitchFamily="2" charset="2"/>
              </a:rPr>
              <a:t></a:t>
            </a:r>
            <a:r>
              <a:rPr lang="en-US" altLang="id-ID" sz="2400" dirty="0" err="1">
                <a:latin typeface="Berlin Sans FB" panose="020E0602020502020306" pitchFamily="34" charset="0"/>
              </a:rPr>
              <a:t>kebijakan</a:t>
            </a:r>
            <a:r>
              <a:rPr lang="en-US" altLang="id-ID" sz="2400" dirty="0">
                <a:latin typeface="Berlin Sans FB" panose="020E0602020502020306" pitchFamily="34" charset="0"/>
              </a:rPr>
              <a:t> </a:t>
            </a:r>
            <a:r>
              <a:rPr lang="en-US" altLang="id-ID" sz="2400" dirty="0" err="1">
                <a:latin typeface="Berlin Sans FB" panose="020E0602020502020306" pitchFamily="34" charset="0"/>
              </a:rPr>
              <a:t>pemerintah</a:t>
            </a:r>
            <a:r>
              <a:rPr lang="en-US" altLang="id-ID" sz="2400" dirty="0">
                <a:latin typeface="Berlin Sans FB" panose="020E0602020502020306" pitchFamily="34" charset="0"/>
              </a:rPr>
              <a:t> </a:t>
            </a:r>
            <a:r>
              <a:rPr lang="en-US" altLang="id-ID" sz="2400" dirty="0" err="1">
                <a:latin typeface="Berlin Sans FB" panose="020E0602020502020306" pitchFamily="34" charset="0"/>
              </a:rPr>
              <a:t>daerah</a:t>
            </a:r>
            <a:r>
              <a:rPr lang="en-US" altLang="id-ID" sz="2400" dirty="0">
                <a:latin typeface="Berlin Sans FB" panose="020E0602020502020306" pitchFamily="34" charset="0"/>
              </a:rPr>
              <a:t> </a:t>
            </a:r>
            <a:r>
              <a:rPr lang="en-US" altLang="id-ID" sz="2400" dirty="0" err="1">
                <a:latin typeface="Berlin Sans FB" panose="020E0602020502020306" pitchFamily="34" charset="0"/>
              </a:rPr>
              <a:t>sebagai</a:t>
            </a:r>
            <a:r>
              <a:rPr lang="en-US" altLang="id-ID" sz="2400" dirty="0">
                <a:latin typeface="Berlin Sans FB" panose="020E0602020502020306" pitchFamily="34" charset="0"/>
              </a:rPr>
              <a:t> </a:t>
            </a:r>
            <a:r>
              <a:rPr lang="en-US" altLang="id-ID" sz="2400" dirty="0" err="1">
                <a:latin typeface="Berlin Sans FB" panose="020E0602020502020306" pitchFamily="34" charset="0"/>
              </a:rPr>
              <a:t>pelaksana</a:t>
            </a:r>
            <a:r>
              <a:rPr lang="en-US" altLang="id-ID" sz="2400" dirty="0">
                <a:latin typeface="Berlin Sans FB" panose="020E0602020502020306" pitchFamily="34" charset="0"/>
              </a:rPr>
              <a:t> </a:t>
            </a:r>
            <a:r>
              <a:rPr lang="en-US" altLang="id-ID" sz="2400" dirty="0" err="1">
                <a:latin typeface="Berlin Sans FB" panose="020E0602020502020306" pitchFamily="34" charset="0"/>
              </a:rPr>
              <a:t>azas</a:t>
            </a:r>
            <a:r>
              <a:rPr lang="en-US" altLang="id-ID" sz="2400" dirty="0">
                <a:latin typeface="Berlin Sans FB" panose="020E0602020502020306" pitchFamily="34" charset="0"/>
              </a:rPr>
              <a:t> </a:t>
            </a:r>
            <a:r>
              <a:rPr lang="en-US" altLang="id-ID" sz="2400" dirty="0" err="1">
                <a:latin typeface="Berlin Sans FB" panose="020E0602020502020306" pitchFamily="34" charset="0"/>
              </a:rPr>
              <a:t>desentralisasi</a:t>
            </a:r>
            <a:r>
              <a:rPr lang="en-US" altLang="id-ID" sz="2400" dirty="0">
                <a:latin typeface="Berlin Sans FB" panose="020E0602020502020306" pitchFamily="34" charset="0"/>
              </a:rPr>
              <a:t> </a:t>
            </a:r>
            <a:r>
              <a:rPr lang="en-US" altLang="id-ID" sz="2400" dirty="0" err="1">
                <a:latin typeface="Berlin Sans FB" panose="020E0602020502020306" pitchFamily="34" charset="0"/>
              </a:rPr>
              <a:t>dalam</a:t>
            </a:r>
            <a:r>
              <a:rPr lang="en-US" altLang="id-ID" sz="2400" dirty="0">
                <a:latin typeface="Berlin Sans FB" panose="020E0602020502020306" pitchFamily="34" charset="0"/>
              </a:rPr>
              <a:t> </a:t>
            </a:r>
            <a:r>
              <a:rPr lang="en-US" altLang="id-ID" sz="2400" dirty="0" err="1">
                <a:latin typeface="Berlin Sans FB" panose="020E0602020502020306" pitchFamily="34" charset="0"/>
              </a:rPr>
              <a:t>rangka</a:t>
            </a:r>
            <a:r>
              <a:rPr lang="en-US" altLang="id-ID" sz="2400" dirty="0">
                <a:latin typeface="Berlin Sans FB" panose="020E0602020502020306" pitchFamily="34" charset="0"/>
              </a:rPr>
              <a:t> </a:t>
            </a:r>
            <a:r>
              <a:rPr lang="en-US" altLang="id-ID" sz="2400" dirty="0" err="1">
                <a:latin typeface="Berlin Sans FB" panose="020E0602020502020306" pitchFamily="34" charset="0"/>
              </a:rPr>
              <a:t>mengatur</a:t>
            </a:r>
            <a:r>
              <a:rPr lang="en-US" altLang="id-ID" sz="2400" dirty="0">
                <a:latin typeface="Berlin Sans FB" panose="020E0602020502020306" pitchFamily="34" charset="0"/>
              </a:rPr>
              <a:t> </a:t>
            </a:r>
            <a:r>
              <a:rPr lang="en-US" altLang="id-ID" sz="2400" dirty="0" err="1">
                <a:latin typeface="Berlin Sans FB" panose="020E0602020502020306" pitchFamily="34" charset="0"/>
              </a:rPr>
              <a:t>urusan</a:t>
            </a:r>
            <a:r>
              <a:rPr lang="en-US" altLang="id-ID" sz="2400" dirty="0">
                <a:latin typeface="Berlin Sans FB" panose="020E0602020502020306" pitchFamily="34" charset="0"/>
              </a:rPr>
              <a:t> </a:t>
            </a:r>
            <a:r>
              <a:rPr lang="en-US" altLang="id-ID" sz="2400" dirty="0" err="1">
                <a:latin typeface="Berlin Sans FB" panose="020E0602020502020306" pitchFamily="34" charset="0"/>
              </a:rPr>
              <a:t>Rumah</a:t>
            </a:r>
            <a:r>
              <a:rPr lang="en-US" altLang="id-ID" sz="2400" dirty="0">
                <a:latin typeface="Berlin Sans FB" panose="020E0602020502020306" pitchFamily="34" charset="0"/>
              </a:rPr>
              <a:t> </a:t>
            </a:r>
            <a:r>
              <a:rPr lang="en-US" altLang="id-ID" sz="2400" dirty="0" err="1">
                <a:latin typeface="Berlin Sans FB" panose="020E0602020502020306" pitchFamily="34" charset="0"/>
              </a:rPr>
              <a:t>Tangga</a:t>
            </a:r>
            <a:r>
              <a:rPr lang="en-US" altLang="id-ID" sz="2400" dirty="0">
                <a:latin typeface="Berlin Sans FB" panose="020E0602020502020306" pitchFamily="34" charset="0"/>
              </a:rPr>
              <a:t> Daerah</a:t>
            </a:r>
          </a:p>
          <a:p>
            <a:pPr lvl="1">
              <a:lnSpc>
                <a:spcPct val="90000"/>
              </a:lnSpc>
              <a:tabLst>
                <a:tab pos="454025" algn="l"/>
                <a:tab pos="749300" algn="l"/>
                <a:tab pos="1135063" algn="l"/>
              </a:tabLst>
            </a:pPr>
            <a:r>
              <a:rPr lang="en-US" altLang="id-ID" sz="2400" b="1" dirty="0">
                <a:latin typeface="Berlin Sans FB" panose="020E0602020502020306" pitchFamily="34" charset="0"/>
              </a:rPr>
              <a:t> </a:t>
            </a:r>
            <a:r>
              <a:rPr lang="en-US" altLang="id-ID" sz="2200" dirty="0" err="1">
                <a:latin typeface="Berlin Sans FB" panose="020E0602020502020306" pitchFamily="34" charset="0"/>
              </a:rPr>
              <a:t>Kebijakan</a:t>
            </a:r>
            <a:r>
              <a:rPr lang="en-US" altLang="id-ID" sz="2200" dirty="0">
                <a:latin typeface="Berlin Sans FB" panose="020E0602020502020306" pitchFamily="34" charset="0"/>
              </a:rPr>
              <a:t> </a:t>
            </a:r>
            <a:r>
              <a:rPr lang="en-US" altLang="id-ID" sz="2200" dirty="0" err="1">
                <a:latin typeface="Berlin Sans FB" panose="020E0602020502020306" pitchFamily="34" charset="0"/>
              </a:rPr>
              <a:t>Pelaksanaan</a:t>
            </a:r>
            <a:r>
              <a:rPr lang="en-US" altLang="id-ID" sz="2200" dirty="0">
                <a:latin typeface="Berlin Sans FB" panose="020E0602020502020306" pitchFamily="34" charset="0"/>
              </a:rPr>
              <a:t>.</a:t>
            </a:r>
            <a:endParaRPr lang="id-ID" altLang="id-ID" sz="2200" dirty="0">
              <a:latin typeface="Berlin Sans FB" panose="020E0602020502020306" pitchFamily="34" charset="0"/>
            </a:endParaRPr>
          </a:p>
          <a:p>
            <a:pPr lvl="2">
              <a:lnSpc>
                <a:spcPct val="90000"/>
              </a:lnSpc>
              <a:tabLst>
                <a:tab pos="454025" algn="l"/>
                <a:tab pos="749300" algn="l"/>
                <a:tab pos="1135063" algn="l"/>
              </a:tabLst>
            </a:pPr>
            <a:r>
              <a:rPr lang="en-US" altLang="id-ID" sz="2000" dirty="0" err="1">
                <a:latin typeface="Berlin Sans FB" panose="020E0602020502020306" pitchFamily="34" charset="0"/>
              </a:rPr>
              <a:t>Kebijakan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pelaksanaan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dalam</a:t>
            </a:r>
            <a:r>
              <a:rPr lang="en-US" altLang="id-ID" sz="2000" dirty="0">
                <a:latin typeface="Berlin Sans FB" panose="020E0602020502020306" pitchFamily="34" charset="0"/>
              </a:rPr>
              <a:t> </a:t>
            </a:r>
            <a:r>
              <a:rPr lang="en-US" altLang="id-ID" sz="2000" dirty="0" err="1">
                <a:latin typeface="Berlin Sans FB" panose="020E0602020502020306" pitchFamily="34" charset="0"/>
              </a:rPr>
              <a:t>rangka</a:t>
            </a:r>
            <a:r>
              <a:rPr lang="en-US" altLang="id-ID" sz="2000" dirty="0">
                <a:latin typeface="Berlin Sans FB" panose="020E0602020502020306" pitchFamily="34" charset="0"/>
              </a:rPr>
              <a:t> </a:t>
            </a:r>
            <a:r>
              <a:rPr lang="id-ID" altLang="id-ID" sz="2000" dirty="0">
                <a:latin typeface="Berlin Sans FB" panose="020E0602020502020306" pitchFamily="34" charset="0"/>
              </a:rPr>
              <a:t> </a:t>
            </a:r>
            <a:r>
              <a:rPr lang="en-US" altLang="id-ID" sz="2000" dirty="0" err="1">
                <a:latin typeface="Berlin Sans FB" panose="020E0602020502020306" pitchFamily="34" charset="0"/>
              </a:rPr>
              <a:t>desentralisasi</a:t>
            </a:r>
            <a:r>
              <a:rPr lang="en-US" altLang="id-ID" sz="2000" dirty="0">
                <a:latin typeface="Berlin Sans FB" panose="020E0602020502020306" pitchFamily="34" charset="0"/>
              </a:rPr>
              <a:t> </a:t>
            </a:r>
            <a:r>
              <a:rPr lang="en-US" altLang="id-ID" sz="2000" dirty="0" err="1">
                <a:latin typeface="Berlin Sans FB" panose="020E0602020502020306" pitchFamily="34" charset="0"/>
              </a:rPr>
              <a:t>merupakan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realisasi</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pelaksanaan</a:t>
            </a:r>
            <a:r>
              <a:rPr lang="en-US" altLang="id-ID" sz="2000" dirty="0">
                <a:latin typeface="Berlin Sans FB" panose="020E0602020502020306" pitchFamily="34" charset="0"/>
              </a:rPr>
              <a:t> PERDA</a:t>
            </a:r>
          </a:p>
          <a:p>
            <a:pPr lvl="2">
              <a:lnSpc>
                <a:spcPct val="90000"/>
              </a:lnSpc>
              <a:tabLst>
                <a:tab pos="454025" algn="l"/>
                <a:tab pos="749300" algn="l"/>
                <a:tab pos="1135063" algn="l"/>
              </a:tabLst>
            </a:pPr>
            <a:r>
              <a:rPr lang="en-US" altLang="id-ID" sz="2000" dirty="0" err="1">
                <a:latin typeface="Berlin Sans FB" panose="020E0602020502020306" pitchFamily="34" charset="0"/>
              </a:rPr>
              <a:t>Kebijakan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pelaksanaan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dalam</a:t>
            </a:r>
            <a:r>
              <a:rPr lang="en-US" altLang="id-ID" sz="2000" dirty="0">
                <a:latin typeface="Berlin Sans FB" panose="020E0602020502020306" pitchFamily="34" charset="0"/>
              </a:rPr>
              <a:t> </a:t>
            </a:r>
            <a:r>
              <a:rPr lang="en-US" altLang="id-ID" sz="2000" dirty="0" err="1">
                <a:latin typeface="Berlin Sans FB" panose="020E0602020502020306" pitchFamily="34" charset="0"/>
              </a:rPr>
              <a:t>rangka</a:t>
            </a:r>
            <a:r>
              <a:rPr lang="en-US" altLang="id-ID" sz="2000" dirty="0">
                <a:latin typeface="Berlin Sans FB" panose="020E0602020502020306" pitchFamily="34" charset="0"/>
              </a:rPr>
              <a:t> </a:t>
            </a:r>
            <a:r>
              <a:rPr lang="id-ID" altLang="id-ID" sz="2000" dirty="0">
                <a:latin typeface="Berlin Sans FB" panose="020E0602020502020306" pitchFamily="34" charset="0"/>
              </a:rPr>
              <a:t> </a:t>
            </a:r>
            <a:r>
              <a:rPr lang="en-US" altLang="id-ID" sz="2000" dirty="0" err="1">
                <a:latin typeface="Berlin Sans FB" panose="020E0602020502020306" pitchFamily="34" charset="0"/>
              </a:rPr>
              <a:t>dekonsentrasi</a:t>
            </a:r>
            <a:r>
              <a:rPr lang="en-US" altLang="id-ID" sz="2000" dirty="0">
                <a:latin typeface="Berlin Sans FB" panose="020E0602020502020306" pitchFamily="34" charset="0"/>
              </a:rPr>
              <a:t> </a:t>
            </a:r>
            <a:r>
              <a:rPr lang="en-US" altLang="id-ID" sz="2000" dirty="0" err="1">
                <a:latin typeface="Berlin Sans FB" panose="020E0602020502020306" pitchFamily="34" charset="0"/>
              </a:rPr>
              <a:t>merupakan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pelaksanaan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kebijakan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nasional</a:t>
            </a:r>
            <a:r>
              <a:rPr lang="en-US" altLang="id-ID" sz="2000" dirty="0">
                <a:latin typeface="Berlin Sans FB" panose="020E0602020502020306" pitchFamily="34" charset="0"/>
              </a:rPr>
              <a:t> di Daerah</a:t>
            </a:r>
          </a:p>
          <a:p>
            <a:pPr lvl="2">
              <a:lnSpc>
                <a:spcPct val="90000"/>
              </a:lnSpc>
              <a:tabLst>
                <a:tab pos="454025" algn="l"/>
                <a:tab pos="749300" algn="l"/>
                <a:tab pos="1135063" algn="l"/>
              </a:tabLst>
            </a:pPr>
            <a:r>
              <a:rPr lang="en-US" altLang="id-ID" sz="2000" dirty="0" err="1">
                <a:latin typeface="Berlin Sans FB" panose="020E0602020502020306" pitchFamily="34" charset="0"/>
              </a:rPr>
              <a:t>Kebijakan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pelaksanaan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dalam</a:t>
            </a:r>
            <a:r>
              <a:rPr lang="en-US" altLang="id-ID" sz="2000" dirty="0">
                <a:latin typeface="Berlin Sans FB" panose="020E0602020502020306" pitchFamily="34" charset="0"/>
              </a:rPr>
              <a:t> </a:t>
            </a:r>
            <a:r>
              <a:rPr lang="en-US" altLang="id-ID" sz="2000" dirty="0" err="1">
                <a:latin typeface="Berlin Sans FB" panose="020E0602020502020306" pitchFamily="34" charset="0"/>
              </a:rPr>
              <a:t>rangka</a:t>
            </a:r>
            <a:r>
              <a:rPr lang="en-US" altLang="id-ID" sz="2000" dirty="0">
                <a:latin typeface="Berlin Sans FB" panose="020E0602020502020306" pitchFamily="34" charset="0"/>
              </a:rPr>
              <a:t> </a:t>
            </a:r>
            <a:r>
              <a:rPr lang="en-US" altLang="id-ID" sz="2000" dirty="0" err="1">
                <a:latin typeface="Berlin Sans FB" panose="020E0602020502020306" pitchFamily="34" charset="0"/>
              </a:rPr>
              <a:t>tugas</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pembantuan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medebewind</a:t>
            </a:r>
            <a:r>
              <a:rPr lang="en-US" altLang="id-ID" sz="2000" dirty="0">
                <a:latin typeface="Berlin Sans FB" panose="020E0602020502020306" pitchFamily="34" charset="0"/>
              </a:rPr>
              <a:t>) </a:t>
            </a:r>
            <a:r>
              <a:rPr lang="en-US" altLang="id-ID" sz="2000" dirty="0" err="1">
                <a:latin typeface="Berlin Sans FB" panose="020E0602020502020306" pitchFamily="34" charset="0"/>
              </a:rPr>
              <a:t>merupakan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pelaksanaan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tugas</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Pemerintah</a:t>
            </a:r>
            <a:r>
              <a:rPr lang="en-US" altLang="id-ID" sz="2000" dirty="0">
                <a:latin typeface="Berlin Sans FB" panose="020E0602020502020306" pitchFamily="34" charset="0"/>
              </a:rPr>
              <a:t> </a:t>
            </a:r>
            <a:r>
              <a:rPr lang="en-US" altLang="id-ID" sz="2000" dirty="0" err="1">
                <a:latin typeface="Berlin Sans FB" panose="020E0602020502020306" pitchFamily="34" charset="0"/>
              </a:rPr>
              <a:t>Pusat</a:t>
            </a:r>
            <a:r>
              <a:rPr lang="en-US" altLang="id-ID" sz="2000" dirty="0">
                <a:latin typeface="Berlin Sans FB" panose="020E0602020502020306" pitchFamily="34" charset="0"/>
              </a:rPr>
              <a:t> di Daerah yang </a:t>
            </a:r>
            <a:r>
              <a:rPr lang="en-US" altLang="id-ID" sz="2000" dirty="0" err="1">
                <a:latin typeface="Berlin Sans FB" panose="020E0602020502020306" pitchFamily="34" charset="0"/>
              </a:rPr>
              <a:t>diselenggarakan</a:t>
            </a:r>
            <a:r>
              <a:rPr lang="en-US" altLang="id-ID" sz="2000" dirty="0">
                <a:latin typeface="Berlin Sans FB" panose="020E0602020502020306" pitchFamily="34" charset="0"/>
              </a:rPr>
              <a:t> </a:t>
            </a:r>
            <a:r>
              <a:rPr lang="en-US" altLang="id-ID" sz="2000" dirty="0" err="1">
                <a:latin typeface="Berlin Sans FB" panose="020E0602020502020306" pitchFamily="34" charset="0"/>
              </a:rPr>
              <a:t>oleh</a:t>
            </a:r>
            <a:r>
              <a:rPr lang="en-US" altLang="id-ID" sz="2000" dirty="0">
                <a:latin typeface="Berlin Sans FB" panose="020E0602020502020306" pitchFamily="34" charset="0"/>
              </a:rPr>
              <a:t> </a:t>
            </a:r>
            <a:r>
              <a:rPr lang="en-US" altLang="id-ID" sz="2000" dirty="0" err="1">
                <a:latin typeface="Berlin Sans FB" panose="020E0602020502020306" pitchFamily="34" charset="0"/>
              </a:rPr>
              <a:t>pemerintah</a:t>
            </a:r>
            <a:r>
              <a:rPr lang="en-US" altLang="id-ID" sz="2000" dirty="0">
                <a:latin typeface="Berlin Sans FB" panose="020E0602020502020306" pitchFamily="34" charset="0"/>
              </a:rPr>
              <a:t> Daerah</a:t>
            </a:r>
          </a:p>
        </p:txBody>
      </p:sp>
    </p:spTree>
    <p:extLst>
      <p:ext uri="{BB962C8B-B14F-4D97-AF65-F5344CB8AC3E}">
        <p14:creationId xmlns:p14="http://schemas.microsoft.com/office/powerpoint/2010/main" val="1060098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par>
                                <p:cTn id="17" presetID="2" presetClass="entr" presetSubtype="2"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par>
                                <p:cTn id="21" presetID="2" presetClass="entr" presetSubtype="2" fill="hold" grpId="0"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 calcmode="lin" valueType="num">
                                      <p:cBhvr additive="base">
                                        <p:cTn id="23"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331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par>
                                <p:cTn id="25" presetID="2" presetClass="entr" presetSubtype="2" fill="hold" grpId="0" nodeType="with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 calcmode="lin" valueType="num">
                                      <p:cBhvr additive="base">
                                        <p:cTn id="27"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331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Simulasi Analisis Kebijakan</a:t>
            </a:r>
          </a:p>
        </p:txBody>
      </p:sp>
      <p:sp>
        <p:nvSpPr>
          <p:cNvPr id="3" name="Content Placeholder 2"/>
          <p:cNvSpPr>
            <a:spLocks noGrp="1"/>
          </p:cNvSpPr>
          <p:nvPr>
            <p:ph idx="1"/>
          </p:nvPr>
        </p:nvSpPr>
        <p:spPr>
          <a:xfrm>
            <a:off x="128789" y="1149440"/>
            <a:ext cx="11256197" cy="4522788"/>
          </a:xfrm>
        </p:spPr>
        <p:txBody>
          <a:bodyPr/>
          <a:lstStyle/>
          <a:p>
            <a:r>
              <a:rPr lang="id-ID" dirty="0"/>
              <a:t>Pilih Salah Satu Kebijakan Boleh Level Nasional atau Daerah</a:t>
            </a:r>
          </a:p>
          <a:p>
            <a:r>
              <a:rPr lang="id-ID" dirty="0"/>
              <a:t>Identifikasi Dasar regulasi kebijakan tersebut</a:t>
            </a:r>
          </a:p>
          <a:p>
            <a:r>
              <a:rPr lang="id-ID" dirty="0"/>
              <a:t>Analisislah Tujuannya</a:t>
            </a:r>
          </a:p>
          <a:p>
            <a:r>
              <a:rPr lang="id-ID" dirty="0"/>
              <a:t>Kapan Mulai Diterapkan</a:t>
            </a:r>
          </a:p>
          <a:p>
            <a:r>
              <a:rPr lang="id-ID" dirty="0"/>
              <a:t>Anggarannya Dari Mana</a:t>
            </a:r>
          </a:p>
          <a:p>
            <a:r>
              <a:rPr lang="id-ID" dirty="0"/>
              <a:t>Hambatan Implementasi kebijakan tersebut?</a:t>
            </a:r>
          </a:p>
          <a:p>
            <a:r>
              <a:rPr lang="id-ID" dirty="0"/>
              <a:t>Bagaimana masa depan implementasi kebijakan tersebut?</a:t>
            </a:r>
          </a:p>
          <a:p>
            <a:r>
              <a:rPr lang="id-ID" dirty="0"/>
              <a:t>Adakah evaluasi dari implementasi kebijakan tersebut?</a:t>
            </a:r>
          </a:p>
          <a:p>
            <a:r>
              <a:rPr lang="id-ID" dirty="0"/>
              <a:t>Adakah rekomendasi yang diberikan?</a:t>
            </a:r>
          </a:p>
          <a:p>
            <a:endParaRPr lang="id-ID" dirty="0"/>
          </a:p>
          <a:p>
            <a:endParaRPr lang="id-ID" dirty="0"/>
          </a:p>
        </p:txBody>
      </p:sp>
    </p:spTree>
    <p:extLst>
      <p:ext uri="{BB962C8B-B14F-4D97-AF65-F5344CB8AC3E}">
        <p14:creationId xmlns:p14="http://schemas.microsoft.com/office/powerpoint/2010/main" val="354846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3600" dirty="0">
                <a:solidFill>
                  <a:schemeClr val="tx1"/>
                </a:solidFill>
                <a:latin typeface="Berlin Sans FB" panose="020E0602020502020306" pitchFamily="34" charset="0"/>
                <a:cs typeface="Arial" charset="0"/>
              </a:rPr>
              <a:t>GAMBARAN UMUM PROSES ANALISIS KEBIJAKAN PUBLIK</a:t>
            </a:r>
            <a:endParaRPr lang="en-US" sz="3600" dirty="0">
              <a:solidFill>
                <a:schemeClr val="tx1"/>
              </a:solidFill>
              <a:latin typeface="Berlin Sans FB" panose="020E0602020502020306"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NUR FAIDATI</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Analisis Kebijakan Publik</a:t>
            </a:r>
            <a:endParaRPr lang="en-US" sz="1600" dirty="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201"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0"/>
            <a:ext cx="10972800" cy="1143000"/>
          </a:xfrm>
        </p:spPr>
        <p:txBody>
          <a:bodyPr/>
          <a:lstStyle/>
          <a:p>
            <a:pPr eaLnBrk="1" hangingPunct="1"/>
            <a:r>
              <a:rPr lang="en-US" b="1" dirty="0" err="1">
                <a:latin typeface="Berlin Sans FB" panose="020E0602020502020306" pitchFamily="34" charset="0"/>
              </a:rPr>
              <a:t>Pendahuluan</a:t>
            </a:r>
            <a:endParaRPr lang="en-US" b="1" dirty="0">
              <a:latin typeface="Berlin Sans FB" panose="020E0602020502020306" pitchFamily="34" charset="0"/>
            </a:endParaRPr>
          </a:p>
        </p:txBody>
      </p:sp>
      <p:sp>
        <p:nvSpPr>
          <p:cNvPr id="19459" name="Content Placeholder 2"/>
          <p:cNvSpPr>
            <a:spLocks noGrp="1"/>
          </p:cNvSpPr>
          <p:nvPr>
            <p:ph idx="1"/>
          </p:nvPr>
        </p:nvSpPr>
        <p:spPr>
          <a:xfrm>
            <a:off x="609600" y="1066800"/>
            <a:ext cx="10972800" cy="5257800"/>
          </a:xfrm>
        </p:spPr>
        <p:txBody>
          <a:bodyPr>
            <a:normAutofit/>
          </a:bodyPr>
          <a:lstStyle/>
          <a:p>
            <a:pPr marL="274320" indent="-274320" defTabSz="914400" eaLnBrk="1" fontAlgn="auto" hangingPunct="1">
              <a:spcAft>
                <a:spcPts val="0"/>
              </a:spcAft>
              <a:defRPr/>
            </a:pPr>
            <a:r>
              <a:rPr lang="nl-NL" sz="3000" dirty="0">
                <a:solidFill>
                  <a:prstClr val="black"/>
                </a:solidFill>
                <a:latin typeface="Berlin Sans FB" panose="020E0602020502020306" pitchFamily="34" charset="0"/>
              </a:rPr>
              <a:t>A</a:t>
            </a:r>
            <a:r>
              <a:rPr lang="id-ID" sz="3000" dirty="0">
                <a:solidFill>
                  <a:prstClr val="black"/>
                </a:solidFill>
                <a:latin typeface="Berlin Sans FB" panose="020E0602020502020306" pitchFamily="34" charset="0"/>
              </a:rPr>
              <a:t>nalisis kebijakan publik walaupun merupakan bagian dari studi Ilmu Administrasi Negara, tetapi bersifat multidisipliner karena banyak meminjam teori, metode Ilmu Sosial, Ilmu Ekonomi, Ilmu Politik dan Ilmu Psikologi</a:t>
            </a:r>
          </a:p>
          <a:p>
            <a:pPr marL="274320" indent="-274320" defTabSz="914400" eaLnBrk="1" fontAlgn="auto" hangingPunct="1">
              <a:spcAft>
                <a:spcPts val="0"/>
              </a:spcAft>
              <a:defRPr/>
            </a:pPr>
            <a:r>
              <a:rPr lang="id-ID" sz="3000" dirty="0">
                <a:solidFill>
                  <a:prstClr val="black"/>
                </a:solidFill>
                <a:latin typeface="Berlin Sans FB" panose="020E0602020502020306" pitchFamily="34" charset="0"/>
              </a:rPr>
              <a:t>Studi kebijakan publik mulai berkembang pada awal tahun 1970-an, terutama ditandai dengan terbitnya tulisan Harold D Laswell tentang </a:t>
            </a:r>
            <a:r>
              <a:rPr lang="id-ID" sz="3000" i="1" dirty="0">
                <a:solidFill>
                  <a:prstClr val="black"/>
                </a:solidFill>
                <a:latin typeface="Berlin Sans FB" panose="020E0602020502020306" pitchFamily="34" charset="0"/>
              </a:rPr>
              <a:t>policy sciences</a:t>
            </a:r>
          </a:p>
          <a:p>
            <a:pPr marL="274320" indent="-274320" defTabSz="914400" eaLnBrk="1" fontAlgn="auto" hangingPunct="1">
              <a:spcAft>
                <a:spcPts val="0"/>
              </a:spcAft>
              <a:defRPr/>
            </a:pPr>
            <a:r>
              <a:rPr lang="id-ID" sz="3000" dirty="0">
                <a:solidFill>
                  <a:prstClr val="black"/>
                </a:solidFill>
                <a:latin typeface="Berlin Sans FB" panose="020E0602020502020306" pitchFamily="34" charset="0"/>
              </a:rPr>
              <a:t>Fokus utama studinya adalah pada penyusunan agenda kebijakan, formulasi kebijakan, adopsi kebijakan, implementasi kebijakan, evaluasi kebijakan. </a:t>
            </a:r>
            <a:endParaRPr lang="en-US" sz="3000" dirty="0">
              <a:solidFill>
                <a:prstClr val="black"/>
              </a:solidFill>
              <a:latin typeface="Berlin Sans FB" panose="020E0602020502020306" pitchFamily="34" charset="0"/>
            </a:endParaRPr>
          </a:p>
          <a:p>
            <a:pPr eaLnBrk="1" hangingPunct="1">
              <a:buFont typeface="Arial" charset="0"/>
              <a:buNone/>
              <a:defRPr/>
            </a:pPr>
            <a:endParaRPr lang="en-US" sz="2300" dirty="0">
              <a:latin typeface="+mj-lt"/>
              <a:ea typeface="ＭＳ Ｐゴシック" pitchFamily="-110" charset="-128"/>
            </a:endParaRPr>
          </a:p>
        </p:txBody>
      </p:sp>
    </p:spTree>
    <p:extLst>
      <p:ext uri="{BB962C8B-B14F-4D97-AF65-F5344CB8AC3E}">
        <p14:creationId xmlns:p14="http://schemas.microsoft.com/office/powerpoint/2010/main" val="231770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12192000" cy="850006"/>
          </a:xfrm>
          <a:solidFill>
            <a:schemeClr val="bg1"/>
          </a:solidFill>
        </p:spPr>
        <p:txBody>
          <a:bodyPr/>
          <a:lstStyle/>
          <a:p>
            <a:pPr eaLnBrk="1" hangingPunct="1">
              <a:defRPr/>
            </a:pPr>
            <a:r>
              <a:rPr lang="id-ID" b="1" dirty="0">
                <a:latin typeface="Berlin Sans FB" panose="020E0602020502020306" pitchFamily="34" charset="0"/>
                <a:ea typeface="ＭＳ Ｐゴシック" pitchFamily="-110" charset="-128"/>
              </a:rPr>
              <a:t>Konsep dan Lingkup Kebijakan Publik</a:t>
            </a:r>
            <a:endParaRPr lang="en-US" b="1" dirty="0">
              <a:solidFill>
                <a:srgbClr val="1AB39F"/>
              </a:solidFill>
              <a:latin typeface="Berlin Sans FB" panose="020E0602020502020306" pitchFamily="34" charset="0"/>
              <a:ea typeface="ＭＳ Ｐゴシック" pitchFamily="-110" charset="-128"/>
            </a:endParaRPr>
          </a:p>
        </p:txBody>
      </p:sp>
      <p:sp>
        <p:nvSpPr>
          <p:cNvPr id="23555" name="Content Placeholder 2"/>
          <p:cNvSpPr>
            <a:spLocks noGrp="1"/>
          </p:cNvSpPr>
          <p:nvPr>
            <p:ph idx="1"/>
          </p:nvPr>
        </p:nvSpPr>
        <p:spPr>
          <a:xfrm>
            <a:off x="609600" y="1066800"/>
            <a:ext cx="10972800" cy="5257800"/>
          </a:xfrm>
        </p:spPr>
        <p:txBody>
          <a:bodyPr/>
          <a:lstStyle/>
          <a:p>
            <a:pPr marL="274320" indent="-274320">
              <a:lnSpc>
                <a:spcPct val="90000"/>
              </a:lnSpc>
              <a:tabLst>
                <a:tab pos="1133475" algn="l"/>
              </a:tabLst>
              <a:defRPr/>
            </a:pPr>
            <a:r>
              <a:rPr lang="en-US" altLang="id-ID" sz="3000" dirty="0">
                <a:solidFill>
                  <a:prstClr val="black"/>
                </a:solidFill>
                <a:latin typeface="Berlin Sans FB" panose="020E0602020502020306" pitchFamily="34" charset="0"/>
              </a:rPr>
              <a:t>Thomas R. Dye</a:t>
            </a:r>
            <a:r>
              <a:rPr lang="id-ID" altLang="id-ID" sz="3000" dirty="0">
                <a:solidFill>
                  <a:prstClr val="black"/>
                </a:solidFill>
                <a:latin typeface="Berlin Sans FB" panose="020E0602020502020306" pitchFamily="34" charset="0"/>
                <a:sym typeface="Wingdings" panose="05000000000000000000" pitchFamily="2" charset="2"/>
              </a:rPr>
              <a:t> </a:t>
            </a:r>
            <a:r>
              <a:rPr lang="en-US" altLang="id-ID" sz="3000" dirty="0" err="1">
                <a:solidFill>
                  <a:prstClr val="black"/>
                </a:solidFill>
                <a:latin typeface="Berlin Sans FB" panose="020E0602020502020306" pitchFamily="34" charset="0"/>
              </a:rPr>
              <a:t>Kebijakan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publik</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adalah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apapun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pilihan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pemerintah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untuk</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melakukan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sesuatu</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atau</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tidak</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melakukan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sesuatu</a:t>
            </a:r>
            <a:r>
              <a:rPr lang="id-ID" altLang="id-ID" sz="3000" dirty="0">
                <a:solidFill>
                  <a:prstClr val="black"/>
                </a:solidFill>
                <a:latin typeface="Berlin Sans FB" panose="020E0602020502020306" pitchFamily="34" charset="0"/>
              </a:rPr>
              <a:t>. Contoh: ada sebuah jalan rusak; pemerintah mengambil kebijakan untuk tidak membuat kebijakan untuk memperbaikinya, berarti pemerintah sudah mengambil kebijakan </a:t>
            </a:r>
            <a:r>
              <a:rPr lang="id-ID" altLang="id-ID" sz="3000" dirty="0">
                <a:solidFill>
                  <a:prstClr val="black"/>
                </a:solidFill>
                <a:latin typeface="Berlin Sans FB" panose="020E0602020502020306" pitchFamily="34" charset="0"/>
                <a:sym typeface="Wingdings" panose="05000000000000000000" pitchFamily="2" charset="2"/>
              </a:rPr>
              <a:t> kebijakan publik dibuat oleh badan pemerintah, bukan swasta; kebijakan publik menyangkut pilihan yang harus dilakukan atau tidak dilakukan oleh badan pemerintah</a:t>
            </a:r>
            <a:endParaRPr lang="en-US" altLang="id-ID" sz="3000" dirty="0">
              <a:solidFill>
                <a:prstClr val="black"/>
              </a:solidFill>
              <a:latin typeface="Berlin Sans FB" panose="020E0602020502020306" pitchFamily="34" charset="0"/>
            </a:endParaRPr>
          </a:p>
          <a:p>
            <a:pPr marL="274320" indent="-274320">
              <a:lnSpc>
                <a:spcPct val="90000"/>
              </a:lnSpc>
              <a:tabLst>
                <a:tab pos="1133475" algn="l"/>
              </a:tabLst>
              <a:defRPr/>
            </a:pPr>
            <a:r>
              <a:rPr lang="en-US" altLang="id-ID" sz="3000" dirty="0">
                <a:solidFill>
                  <a:prstClr val="black"/>
                </a:solidFill>
                <a:latin typeface="Berlin Sans FB" panose="020E0602020502020306" pitchFamily="34" charset="0"/>
              </a:rPr>
              <a:t>James E. Anderson</a:t>
            </a:r>
            <a:r>
              <a:rPr lang="id-ID" altLang="id-ID" sz="3000" dirty="0">
                <a:solidFill>
                  <a:prstClr val="black"/>
                </a:solidFill>
                <a:latin typeface="Berlin Sans FB" panose="020E0602020502020306" pitchFamily="34" charset="0"/>
              </a:rPr>
              <a:t> </a:t>
            </a:r>
            <a:r>
              <a:rPr lang="id-ID" altLang="id-ID" sz="3000" dirty="0">
                <a:solidFill>
                  <a:prstClr val="black"/>
                </a:solidFill>
                <a:latin typeface="Berlin Sans FB" panose="020E0602020502020306" pitchFamily="34" charset="0"/>
                <a:sym typeface="Wingdings" panose="05000000000000000000" pitchFamily="2" charset="2"/>
              </a:rPr>
              <a:t> </a:t>
            </a:r>
            <a:r>
              <a:rPr lang="en-US" altLang="id-ID" sz="3000" dirty="0" err="1">
                <a:solidFill>
                  <a:prstClr val="black"/>
                </a:solidFill>
                <a:latin typeface="Berlin Sans FB" panose="020E0602020502020306" pitchFamily="34" charset="0"/>
              </a:rPr>
              <a:t>Kebijakan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publik</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adalah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kebijakan</a:t>
            </a:r>
            <a:r>
              <a:rPr lang="en-US" altLang="id-ID" sz="3000" dirty="0">
                <a:solidFill>
                  <a:prstClr val="black"/>
                </a:solidFill>
                <a:latin typeface="Berlin Sans FB" panose="020E0602020502020306" pitchFamily="34" charset="0"/>
              </a:rPr>
              <a:t> yang </a:t>
            </a:r>
            <a:r>
              <a:rPr lang="en-US" altLang="id-ID" sz="3000" dirty="0" err="1">
                <a:solidFill>
                  <a:prstClr val="black"/>
                </a:solidFill>
                <a:latin typeface="Berlin Sans FB" panose="020E0602020502020306" pitchFamily="34" charset="0"/>
              </a:rPr>
              <a:t>dikembangkan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oleh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badan-badan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dan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pejabat</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pejabat</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pemerintah</a:t>
            </a:r>
            <a:r>
              <a:rPr lang="en-US" altLang="id-ID" sz="3000" dirty="0">
                <a:solidFill>
                  <a:prstClr val="black"/>
                </a:solidFill>
                <a:latin typeface="Berlin Sans FB" panose="020E0602020502020306" pitchFamily="34" charset="0"/>
              </a:rPr>
              <a:t>.</a:t>
            </a:r>
            <a:r>
              <a:rPr lang="id-ID" altLang="id-ID" sz="3000" dirty="0">
                <a:solidFill>
                  <a:prstClr val="black"/>
                </a:solidFill>
                <a:latin typeface="Berlin Sans FB" panose="020E0602020502020306" pitchFamily="34" charset="0"/>
              </a:rPr>
              <a:t> Walaupun disadari bahwa kebijakan publik dapat dipengaruhi oleh para aktor dan faktor dari luar pemerintah</a:t>
            </a:r>
          </a:p>
        </p:txBody>
      </p:sp>
    </p:spTree>
    <p:extLst>
      <p:ext uri="{BB962C8B-B14F-4D97-AF65-F5344CB8AC3E}">
        <p14:creationId xmlns:p14="http://schemas.microsoft.com/office/powerpoint/2010/main" val="338903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12192000" cy="850006"/>
          </a:xfrm>
          <a:solidFill>
            <a:schemeClr val="bg1"/>
          </a:solidFill>
        </p:spPr>
        <p:txBody>
          <a:bodyPr/>
          <a:lstStyle/>
          <a:p>
            <a:pPr eaLnBrk="1" hangingPunct="1">
              <a:defRPr/>
            </a:pPr>
            <a:r>
              <a:rPr lang="id-ID" b="1" dirty="0">
                <a:latin typeface="Berlin Sans FB" panose="020E0602020502020306" pitchFamily="34" charset="0"/>
                <a:ea typeface="ＭＳ Ｐゴシック" pitchFamily="-110" charset="-128"/>
              </a:rPr>
              <a:t>Konsep dan Lingkup Kebijakan Publik</a:t>
            </a:r>
            <a:endParaRPr lang="en-US" b="1" dirty="0">
              <a:solidFill>
                <a:srgbClr val="1AB39F"/>
              </a:solidFill>
              <a:latin typeface="Berlin Sans FB" panose="020E0602020502020306" pitchFamily="34" charset="0"/>
              <a:ea typeface="ＭＳ Ｐゴシック" pitchFamily="-110" charset="-128"/>
            </a:endParaRPr>
          </a:p>
        </p:txBody>
      </p:sp>
      <p:sp>
        <p:nvSpPr>
          <p:cNvPr id="23555" name="Content Placeholder 2"/>
          <p:cNvSpPr>
            <a:spLocks noGrp="1"/>
          </p:cNvSpPr>
          <p:nvPr>
            <p:ph idx="1"/>
          </p:nvPr>
        </p:nvSpPr>
        <p:spPr>
          <a:xfrm>
            <a:off x="0" y="1066800"/>
            <a:ext cx="11582400" cy="5257800"/>
          </a:xfrm>
        </p:spPr>
        <p:txBody>
          <a:bodyPr/>
          <a:lstStyle/>
          <a:p>
            <a:pPr marL="274320" indent="-274320">
              <a:lnSpc>
                <a:spcPct val="90000"/>
              </a:lnSpc>
              <a:tabLst>
                <a:tab pos="1133475" algn="l"/>
              </a:tabLst>
              <a:defRPr/>
            </a:pPr>
            <a:r>
              <a:rPr lang="en-US" altLang="id-ID" sz="3000" dirty="0">
                <a:solidFill>
                  <a:prstClr val="black"/>
                </a:solidFill>
                <a:latin typeface="Berlin Sans FB" panose="020E0602020502020306" pitchFamily="34" charset="0"/>
              </a:rPr>
              <a:t>David Easton</a:t>
            </a:r>
            <a:r>
              <a:rPr lang="id-ID" altLang="id-ID" sz="3000" dirty="0">
                <a:solidFill>
                  <a:prstClr val="black"/>
                </a:solidFill>
                <a:latin typeface="Berlin Sans FB" panose="020E0602020502020306" pitchFamily="34" charset="0"/>
              </a:rPr>
              <a:t> </a:t>
            </a:r>
            <a:r>
              <a:rPr lang="id-ID" altLang="id-ID" sz="3000" dirty="0">
                <a:solidFill>
                  <a:prstClr val="black"/>
                </a:solidFill>
                <a:latin typeface="Berlin Sans FB" panose="020E0602020502020306" pitchFamily="34" charset="0"/>
                <a:sym typeface="Wingdings" panose="05000000000000000000" pitchFamily="2" charset="2"/>
              </a:rPr>
              <a:t> </a:t>
            </a:r>
            <a:r>
              <a:rPr lang="en-US" altLang="id-ID" sz="3000" dirty="0" err="1">
                <a:solidFill>
                  <a:prstClr val="black"/>
                </a:solidFill>
                <a:latin typeface="Berlin Sans FB" panose="020E0602020502020306" pitchFamily="34" charset="0"/>
              </a:rPr>
              <a:t>Kebijakan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publik</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adalah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pengalokasian</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nilai-nilai</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secara</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sah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kepada</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seluruh</a:t>
            </a:r>
            <a:r>
              <a:rPr lang="en-US" altLang="id-ID" sz="3000" dirty="0">
                <a:solidFill>
                  <a:prstClr val="black"/>
                </a:solidFill>
                <a:latin typeface="Berlin Sans FB" panose="020E0602020502020306" pitchFamily="34" charset="0"/>
              </a:rPr>
              <a:t> </a:t>
            </a:r>
            <a:r>
              <a:rPr lang="en-US" altLang="id-ID" sz="3000" dirty="0" err="1">
                <a:solidFill>
                  <a:prstClr val="black"/>
                </a:solidFill>
                <a:latin typeface="Berlin Sans FB" panose="020E0602020502020306" pitchFamily="34" charset="0"/>
              </a:rPr>
              <a:t>anggota</a:t>
            </a:r>
            <a:r>
              <a:rPr lang="en-US" altLang="id-ID" sz="3000" dirty="0">
                <a:solidFill>
                  <a:prstClr val="black"/>
                </a:solidFill>
                <a:latin typeface="Berlin Sans FB" panose="020E0602020502020306" pitchFamily="34" charset="0"/>
              </a:rPr>
              <a:t> </a:t>
            </a:r>
            <a:r>
              <a:rPr lang="en-US" altLang="id-ID" dirty="0" err="1">
                <a:latin typeface="Berlin Sans FB" panose="020E0602020502020306" pitchFamily="34" charset="0"/>
              </a:rPr>
              <a:t>masyarakat</a:t>
            </a:r>
            <a:r>
              <a:rPr lang="en-US" altLang="id-ID" dirty="0">
                <a:latin typeface="Berlin Sans FB" panose="020E0602020502020306" pitchFamily="34" charset="0"/>
              </a:rPr>
              <a:t>.</a:t>
            </a:r>
            <a:r>
              <a:rPr lang="id-ID" altLang="id-ID" dirty="0">
                <a:latin typeface="Berlin Sans FB" panose="020E0602020502020306" pitchFamily="34" charset="0"/>
              </a:rPr>
              <a:t> Setiap kebijakan mengandung seperangkat nilai di dalamnya (Dye, 1981). </a:t>
            </a:r>
          </a:p>
          <a:p>
            <a:pPr marL="674370" lvl="1" indent="-274320">
              <a:lnSpc>
                <a:spcPct val="90000"/>
              </a:lnSpc>
              <a:tabLst>
                <a:tab pos="1133475" algn="l"/>
              </a:tabLst>
              <a:defRPr/>
            </a:pPr>
            <a:r>
              <a:rPr lang="id-ID" altLang="id-ID" dirty="0">
                <a:latin typeface="Berlin Sans FB" panose="020E0602020502020306" pitchFamily="34" charset="0"/>
              </a:rPr>
              <a:t>Ketika pemerintah menetapkan  UU 22/1999 dan kemudian diganti dengan UU 32/2004 tentang Pemerintahan Daerah, terlihat bahwa nilai yang akan dikejar adalah penghormatan terhadap nilai demokrasi dan pemberdayaan masyarakat lokal dan pemerintah daerah</a:t>
            </a:r>
          </a:p>
          <a:p>
            <a:pPr marL="400050" lvl="1" indent="0">
              <a:lnSpc>
                <a:spcPct val="90000"/>
              </a:lnSpc>
              <a:buNone/>
              <a:tabLst>
                <a:tab pos="1133475" algn="l"/>
              </a:tabLst>
              <a:defRPr/>
            </a:pPr>
            <a:endParaRPr lang="id-ID" altLang="id-ID" dirty="0">
              <a:latin typeface="Berlin Sans FB" panose="020E0602020502020306" pitchFamily="34" charset="0"/>
            </a:endParaRPr>
          </a:p>
        </p:txBody>
      </p:sp>
    </p:spTree>
    <p:extLst>
      <p:ext uri="{BB962C8B-B14F-4D97-AF65-F5344CB8AC3E}">
        <p14:creationId xmlns:p14="http://schemas.microsoft.com/office/powerpoint/2010/main" val="94879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22401" y="152400"/>
            <a:ext cx="9285817" cy="457200"/>
          </a:xfrm>
        </p:spPr>
        <p:txBody>
          <a:bodyPr>
            <a:normAutofit fontScale="90000"/>
          </a:bodyPr>
          <a:lstStyle/>
          <a:p>
            <a:pPr algn="ctr" eaLnBrk="1" hangingPunct="1"/>
            <a:br>
              <a:rPr lang="en-US" sz="2600" dirty="0">
                <a:solidFill>
                  <a:srgbClr val="1AB39F"/>
                </a:solidFill>
              </a:rPr>
            </a:br>
            <a:r>
              <a:rPr lang="id-ID" sz="3200" b="1" dirty="0">
                <a:latin typeface="Berlin Sans FB" panose="020E0602020502020306" pitchFamily="34" charset="0"/>
              </a:rPr>
              <a:t>Kerangka Kerja Kebijakan Publik</a:t>
            </a:r>
            <a:endParaRPr lang="en-US" sz="2600" b="1" dirty="0">
              <a:latin typeface="Berlin Sans FB" panose="020E0602020502020306" pitchFamily="34" charset="0"/>
            </a:endParaRPr>
          </a:p>
        </p:txBody>
      </p:sp>
      <p:sp>
        <p:nvSpPr>
          <p:cNvPr id="3" name="Content Placeholder 2"/>
          <p:cNvSpPr>
            <a:spLocks noGrp="1"/>
          </p:cNvSpPr>
          <p:nvPr>
            <p:ph idx="1"/>
          </p:nvPr>
        </p:nvSpPr>
        <p:spPr>
          <a:xfrm>
            <a:off x="406400" y="1287886"/>
            <a:ext cx="11379200" cy="4808113"/>
          </a:xfrm>
        </p:spPr>
        <p:txBody>
          <a:bodyPr/>
          <a:lstStyle/>
          <a:p>
            <a:pPr eaLnBrk="1" hangingPunct="1">
              <a:buFont typeface="+mj-lt"/>
              <a:buAutoNum type="arabicPeriod"/>
              <a:defRPr/>
            </a:pPr>
            <a:r>
              <a:rPr lang="id-ID" dirty="0">
                <a:latin typeface="Berlin Sans FB" panose="020E0602020502020306" pitchFamily="34" charset="0"/>
                <a:ea typeface="ＭＳ Ｐゴシック" pitchFamily="-110" charset="-128"/>
              </a:rPr>
              <a:t>Tujuan yang akan dicapai</a:t>
            </a:r>
          </a:p>
          <a:p>
            <a:pPr eaLnBrk="1" hangingPunct="1">
              <a:buFont typeface="+mj-lt"/>
              <a:buAutoNum type="arabicPeriod"/>
              <a:defRPr/>
            </a:pPr>
            <a:r>
              <a:rPr lang="id-ID" dirty="0">
                <a:latin typeface="Berlin Sans FB" panose="020E0602020502020306" pitchFamily="34" charset="0"/>
                <a:ea typeface="ＭＳ Ｐゴシック" pitchFamily="-110" charset="-128"/>
              </a:rPr>
              <a:t>Preferensi nilai seperti apa yang perlu dipertimbangkan dalam pembuatan kebijakan</a:t>
            </a:r>
          </a:p>
          <a:p>
            <a:pPr eaLnBrk="1" hangingPunct="1">
              <a:buFont typeface="+mj-lt"/>
              <a:buAutoNum type="arabicPeriod"/>
              <a:defRPr/>
            </a:pPr>
            <a:r>
              <a:rPr lang="id-ID" dirty="0">
                <a:latin typeface="Berlin Sans FB" panose="020E0602020502020306" pitchFamily="34" charset="0"/>
                <a:ea typeface="ＭＳ Ｐゴシック" pitchFamily="-110" charset="-128"/>
              </a:rPr>
              <a:t>Sumberdaya yang mendukung kebijakan</a:t>
            </a:r>
          </a:p>
          <a:p>
            <a:pPr eaLnBrk="1" hangingPunct="1">
              <a:buFont typeface="+mj-lt"/>
              <a:buAutoNum type="arabicPeriod"/>
              <a:defRPr/>
            </a:pPr>
            <a:r>
              <a:rPr lang="id-ID" dirty="0">
                <a:latin typeface="Berlin Sans FB" panose="020E0602020502020306" pitchFamily="34" charset="0"/>
                <a:ea typeface="ＭＳ Ｐゴシック" pitchFamily="-110" charset="-128"/>
              </a:rPr>
              <a:t>Kemampuan aktor yang terlibat dalam pembuatan kebijakan</a:t>
            </a:r>
          </a:p>
          <a:p>
            <a:pPr eaLnBrk="1" hangingPunct="1">
              <a:buFont typeface="+mj-lt"/>
              <a:buAutoNum type="arabicPeriod"/>
              <a:defRPr/>
            </a:pPr>
            <a:r>
              <a:rPr lang="id-ID" dirty="0">
                <a:latin typeface="Berlin Sans FB" panose="020E0602020502020306" pitchFamily="34" charset="0"/>
                <a:ea typeface="ＭＳ Ｐゴシック" pitchFamily="-110" charset="-128"/>
              </a:rPr>
              <a:t>Lingkungan yang mencakup lingkup sosekpol</a:t>
            </a:r>
          </a:p>
          <a:p>
            <a:pPr eaLnBrk="1" hangingPunct="1">
              <a:buFont typeface="+mj-lt"/>
              <a:buAutoNum type="arabicPeriod"/>
              <a:defRPr/>
            </a:pPr>
            <a:r>
              <a:rPr lang="id-ID" dirty="0">
                <a:latin typeface="Berlin Sans FB" panose="020E0602020502020306" pitchFamily="34" charset="0"/>
                <a:ea typeface="ＭＳ Ｐゴシック" pitchFamily="-110" charset="-128"/>
              </a:rPr>
              <a:t>Strategi yang digunakan untuk mencapai tujuan </a:t>
            </a:r>
          </a:p>
          <a:p>
            <a:pPr eaLnBrk="1" hangingPunct="1">
              <a:buFont typeface="+mj-lt"/>
              <a:buAutoNum type="arabicPeriod"/>
              <a:defRPr/>
            </a:pPr>
            <a:endParaRPr lang="da-DK" dirty="0">
              <a:latin typeface="Berlin Sans FB" panose="020E0602020502020306" pitchFamily="34" charset="0"/>
              <a:ea typeface="ＭＳ Ｐゴシック" pitchFamily="-110" charset="-128"/>
            </a:endParaRPr>
          </a:p>
        </p:txBody>
      </p:sp>
    </p:spTree>
    <p:extLst>
      <p:ext uri="{BB962C8B-B14F-4D97-AF65-F5344CB8AC3E}">
        <p14:creationId xmlns:p14="http://schemas.microsoft.com/office/powerpoint/2010/main" val="49550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270456" y="1184856"/>
            <a:ext cx="11732654" cy="4834944"/>
          </a:xfrm>
        </p:spPr>
        <p:txBody>
          <a:bodyPr/>
          <a:lstStyle/>
          <a:p>
            <a:r>
              <a:rPr lang="en-US" dirty="0">
                <a:latin typeface="Berlin Sans FB" panose="020E0602020502020306" pitchFamily="34" charset="0"/>
              </a:rPr>
              <a:t>P</a:t>
            </a:r>
            <a:r>
              <a:rPr lang="id-ID" dirty="0">
                <a:latin typeface="Berlin Sans FB" panose="020E0602020502020306" pitchFamily="34" charset="0"/>
              </a:rPr>
              <a:t>roses analisis kebijakan adalah serangkaian aktivitas intelektual yang dilakukan dalam proses kegiatan yang bersifat politis</a:t>
            </a:r>
          </a:p>
          <a:p>
            <a:r>
              <a:rPr lang="id-ID" dirty="0">
                <a:latin typeface="Berlin Sans FB" panose="020E0602020502020306" pitchFamily="34" charset="0"/>
              </a:rPr>
              <a:t>Aktivitas politis tersebut nampak dalam serangkaian kegiatan yang mencakup penyusunan agenda, formulasi kebijakan, adopsi kebijakan, implementasi kebijakan dan penilaian kebijakan</a:t>
            </a:r>
          </a:p>
          <a:p>
            <a:r>
              <a:rPr lang="id-ID" dirty="0">
                <a:latin typeface="Berlin Sans FB" panose="020E0602020502020306" pitchFamily="34" charset="0"/>
              </a:rPr>
              <a:t>Aktivitas perumusan masalah, forecasting, rekomendasi kebijakan, monitoring, dan evaluasi kebijakan adalah aktivitas intelektual</a:t>
            </a:r>
            <a:endParaRPr lang="en-US" dirty="0">
              <a:latin typeface="Berlin Sans FB" panose="020E0602020502020306" pitchFamily="34" charset="0"/>
            </a:endParaRPr>
          </a:p>
          <a:p>
            <a:pPr eaLnBrk="1" hangingPunct="1">
              <a:buFont typeface="Brush Script MT" pitchFamily="66" charset="0"/>
              <a:buChar char="O"/>
            </a:pPr>
            <a:endParaRPr lang="en-US" sz="2200" dirty="0">
              <a:latin typeface="Berlin Sans FB" panose="020E0602020502020306" pitchFamily="34" charset="0"/>
            </a:endParaRPr>
          </a:p>
        </p:txBody>
      </p:sp>
      <p:sp>
        <p:nvSpPr>
          <p:cNvPr id="2" name="Rectangle 1"/>
          <p:cNvSpPr/>
          <p:nvPr/>
        </p:nvSpPr>
        <p:spPr>
          <a:xfrm>
            <a:off x="3511639" y="190518"/>
            <a:ext cx="6096000" cy="584775"/>
          </a:xfrm>
          <a:prstGeom prst="rect">
            <a:avLst/>
          </a:prstGeom>
        </p:spPr>
        <p:txBody>
          <a:bodyPr>
            <a:spAutoFit/>
          </a:bodyPr>
          <a:lstStyle/>
          <a:p>
            <a:r>
              <a:rPr lang="id-ID" sz="3200" b="1" dirty="0">
                <a:solidFill>
                  <a:prstClr val="black"/>
                </a:solidFill>
                <a:latin typeface="Berlin Sans FB" panose="020E0602020502020306" pitchFamily="34" charset="0"/>
                <a:ea typeface="+mj-ea"/>
                <a:cs typeface="+mj-cs"/>
              </a:rPr>
              <a:t>Proses Kebijakan Publik</a:t>
            </a:r>
            <a:endParaRPr lang="id-ID" dirty="0"/>
          </a:p>
        </p:txBody>
      </p:sp>
    </p:spTree>
    <p:extLst>
      <p:ext uri="{BB962C8B-B14F-4D97-AF65-F5344CB8AC3E}">
        <p14:creationId xmlns:p14="http://schemas.microsoft.com/office/powerpoint/2010/main" val="172264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4412" y="1184856"/>
            <a:ext cx="6053070" cy="5673144"/>
          </a:xfrm>
        </p:spPr>
      </p:pic>
      <p:sp>
        <p:nvSpPr>
          <p:cNvPr id="2" name="Rectangle 1"/>
          <p:cNvSpPr/>
          <p:nvPr/>
        </p:nvSpPr>
        <p:spPr>
          <a:xfrm>
            <a:off x="3511639" y="190518"/>
            <a:ext cx="6096000" cy="584775"/>
          </a:xfrm>
          <a:prstGeom prst="rect">
            <a:avLst/>
          </a:prstGeom>
        </p:spPr>
        <p:txBody>
          <a:bodyPr>
            <a:spAutoFit/>
          </a:bodyPr>
          <a:lstStyle/>
          <a:p>
            <a:r>
              <a:rPr lang="id-ID" sz="3200" b="1" dirty="0">
                <a:solidFill>
                  <a:prstClr val="black"/>
                </a:solidFill>
                <a:latin typeface="Berlin Sans FB" panose="020E0602020502020306" pitchFamily="34" charset="0"/>
                <a:ea typeface="+mj-ea"/>
                <a:cs typeface="+mj-cs"/>
              </a:rPr>
              <a:t>Proses Kebijakan Publik</a:t>
            </a:r>
            <a:endParaRPr lang="id-ID" dirty="0"/>
          </a:p>
        </p:txBody>
      </p:sp>
    </p:spTree>
    <p:extLst>
      <p:ext uri="{BB962C8B-B14F-4D97-AF65-F5344CB8AC3E}">
        <p14:creationId xmlns:p14="http://schemas.microsoft.com/office/powerpoint/2010/main" val="36494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22401" y="304800"/>
            <a:ext cx="9285817" cy="706438"/>
          </a:xfrm>
        </p:spPr>
        <p:txBody>
          <a:bodyPr/>
          <a:lstStyle/>
          <a:p>
            <a:pPr algn="ctr" eaLnBrk="1" hangingPunct="1">
              <a:defRPr/>
            </a:pPr>
            <a:r>
              <a:rPr lang="id-ID" sz="3600" b="1" dirty="0">
                <a:latin typeface="Berlin Sans FB" panose="020E0602020502020306" pitchFamily="34" charset="0"/>
                <a:ea typeface="ＭＳ Ｐゴシック" pitchFamily="-110" charset="-128"/>
              </a:rPr>
              <a:t>Lingkungan Kebijakan</a:t>
            </a:r>
            <a:endParaRPr lang="en-US" sz="3600" b="1" dirty="0">
              <a:latin typeface="Berlin Sans FB" panose="020E0602020502020306" pitchFamily="34" charset="0"/>
              <a:ea typeface="ＭＳ Ｐゴシック" pitchFamily="-110" charset="-128"/>
            </a:endParaRPr>
          </a:p>
        </p:txBody>
      </p:sp>
      <p:sp>
        <p:nvSpPr>
          <p:cNvPr id="3" name="Content Placeholder 2"/>
          <p:cNvSpPr>
            <a:spLocks noGrp="1"/>
          </p:cNvSpPr>
          <p:nvPr>
            <p:ph idx="1"/>
          </p:nvPr>
        </p:nvSpPr>
        <p:spPr>
          <a:xfrm>
            <a:off x="609600" y="1219200"/>
            <a:ext cx="11074400" cy="4876800"/>
          </a:xfrm>
        </p:spPr>
        <p:txBody>
          <a:bodyPr rtlCol="0">
            <a:normAutofit fontScale="92500" lnSpcReduction="10000"/>
          </a:bodyPr>
          <a:lstStyle/>
          <a:p>
            <a:pPr>
              <a:defRPr/>
            </a:pPr>
            <a:r>
              <a:rPr lang="en-US" dirty="0">
                <a:latin typeface="Berlin Sans FB" panose="020E0602020502020306" pitchFamily="34" charset="0"/>
                <a:ea typeface="ＭＳ Ｐゴシック" pitchFamily="-110" charset="-128"/>
              </a:rPr>
              <a:t>L</a:t>
            </a:r>
            <a:r>
              <a:rPr lang="id-ID" dirty="0">
                <a:latin typeface="Berlin Sans FB" panose="020E0602020502020306" pitchFamily="34" charset="0"/>
                <a:ea typeface="ＭＳ Ｐゴシック" pitchFamily="-110" charset="-128"/>
              </a:rPr>
              <a:t>ingkungan kebijakan, seperti adanya pengangguran, kriminalitas, krisis ekonomi, gejolak politik yang ada pada suatu negara akan mempengaruhi atau memaksa pelaku atau aktor kebijakan untuk meresponnya, yakni memasukkannya ke dalam agenda pemerintah dan selanjutnya melahirkan kebijakan publik untuk memecahkan masalah-masalah yang bersangkutan</a:t>
            </a:r>
          </a:p>
          <a:p>
            <a:pPr lvl="1">
              <a:defRPr/>
            </a:pPr>
            <a:r>
              <a:rPr lang="id-ID" dirty="0">
                <a:latin typeface="Berlin Sans FB" panose="020E0602020502020306" pitchFamily="34" charset="0"/>
                <a:ea typeface="ＭＳ Ｐゴシック" pitchFamily="-110" charset="-128"/>
              </a:rPr>
              <a:t>Kebijakan pengembangan investasi yang dapat menyerap tenaga kerja</a:t>
            </a:r>
          </a:p>
          <a:p>
            <a:pPr lvl="1">
              <a:defRPr/>
            </a:pPr>
            <a:r>
              <a:rPr lang="id-ID" dirty="0">
                <a:latin typeface="Berlin Sans FB" panose="020E0602020502020306" pitchFamily="34" charset="0"/>
                <a:ea typeface="ＭＳ Ｐゴシック" pitchFamily="-110" charset="-128"/>
              </a:rPr>
              <a:t>Kebijakan penegakan hukum untuk menangani kriminalitas</a:t>
            </a:r>
          </a:p>
          <a:p>
            <a:pPr lvl="1">
              <a:defRPr/>
            </a:pPr>
            <a:r>
              <a:rPr lang="id-ID" dirty="0">
                <a:latin typeface="Berlin Sans FB" panose="020E0602020502020306" pitchFamily="34" charset="0"/>
                <a:ea typeface="ＭＳ Ｐゴシック" pitchFamily="-110" charset="-128"/>
              </a:rPr>
              <a:t>Kebijakan pengurangan pajak untuk memacu pertumbuhan ekonomi</a:t>
            </a:r>
          </a:p>
          <a:p>
            <a:pPr marL="457200" lvl="1" indent="0">
              <a:buNone/>
              <a:defRPr/>
            </a:pPr>
            <a:endParaRPr lang="id-ID" dirty="0">
              <a:latin typeface="Berlin Sans FB" panose="020E0602020502020306" pitchFamily="34" charset="0"/>
              <a:ea typeface="ＭＳ Ｐゴシック" pitchFamily="-110" charset="-128"/>
            </a:endParaRPr>
          </a:p>
          <a:p>
            <a:pPr marL="0" indent="0" eaLnBrk="1" fontAlgn="auto" hangingPunct="1">
              <a:spcAft>
                <a:spcPts val="0"/>
              </a:spcAft>
              <a:buFont typeface="Brush Script MT" pitchFamily="66" charset="0"/>
              <a:buNone/>
              <a:defRPr/>
            </a:pPr>
            <a:r>
              <a:rPr lang="id-ID" dirty="0">
                <a:latin typeface="Berlin Sans FB" panose="020E0602020502020306" pitchFamily="34" charset="0"/>
                <a:ea typeface="ＭＳ Ｐゴシック" pitchFamily="-110" charset="-128"/>
              </a:rPr>
              <a:t>	</a:t>
            </a:r>
            <a:endParaRPr lang="es-ES" dirty="0">
              <a:latin typeface="Berlin Sans FB" panose="020E0602020502020306" pitchFamily="34" charset="0"/>
              <a:ea typeface="ＭＳ Ｐゴシック" pitchFamily="-110" charset="-128"/>
            </a:endParaRPr>
          </a:p>
        </p:txBody>
      </p:sp>
    </p:spTree>
    <p:extLst>
      <p:ext uri="{BB962C8B-B14F-4D97-AF65-F5344CB8AC3E}">
        <p14:creationId xmlns:p14="http://schemas.microsoft.com/office/powerpoint/2010/main" val="2355119971"/>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7243</TotalTime>
  <Words>1268</Words>
  <Application>Microsoft Office PowerPoint</Application>
  <PresentationFormat>Widescreen</PresentationFormat>
  <Paragraphs>95</Paragraphs>
  <Slides>21</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21</vt:i4>
      </vt:variant>
    </vt:vector>
  </HeadingPairs>
  <TitlesOfParts>
    <vt:vector size="33" baseType="lpstr">
      <vt:lpstr>Arial</vt:lpstr>
      <vt:lpstr>Berlin Sans FB</vt:lpstr>
      <vt:lpstr>Berlin Sans FB Demi</vt:lpstr>
      <vt:lpstr>Brush Script MT</vt:lpstr>
      <vt:lpstr>Calibri</vt:lpstr>
      <vt:lpstr>Franklin Gothic Heavy</vt:lpstr>
      <vt:lpstr>Gill Sans MT Condensed</vt:lpstr>
      <vt:lpstr>Wingdings</vt:lpstr>
      <vt:lpstr>Presentation UNISA_01</vt:lpstr>
      <vt:lpstr>1_Presentation UNISA_01</vt:lpstr>
      <vt:lpstr>1_Office Theme</vt:lpstr>
      <vt:lpstr>2_Office Theme</vt:lpstr>
      <vt:lpstr>PEMBUKA BELAJAR</vt:lpstr>
      <vt:lpstr>GAMBARAN UMUM PROSES ANALISIS KEBIJAKAN PUBLIK</vt:lpstr>
      <vt:lpstr>Pendahuluan</vt:lpstr>
      <vt:lpstr>Konsep dan Lingkup Kebijakan Publik</vt:lpstr>
      <vt:lpstr>Konsep dan Lingkup Kebijakan Publik</vt:lpstr>
      <vt:lpstr> Kerangka Kerja Kebijakan Publik</vt:lpstr>
      <vt:lpstr>PowerPoint Presentation</vt:lpstr>
      <vt:lpstr>PowerPoint Presentation</vt:lpstr>
      <vt:lpstr>Lingkungan Kebijakan</vt:lpstr>
      <vt:lpstr>Lingkungan Kebijakan</vt:lpstr>
      <vt:lpstr>Lingkungan Kebijakan</vt:lpstr>
      <vt:lpstr>Sistem Kebijakan Publik</vt:lpstr>
      <vt:lpstr>Metodologi Analisis Kebijakan Publik</vt:lpstr>
      <vt:lpstr>Sistem Kebijakan Publik</vt:lpstr>
      <vt:lpstr>Jenis-Jenis Kebijakan Publik (Anderson, 1979: 126-132)</vt:lpstr>
      <vt:lpstr>Jenis-Jenis Kebijakan Publik (Anderson, 1979: 126-132)</vt:lpstr>
      <vt:lpstr>PowerPoint Presentation</vt:lpstr>
      <vt:lpstr>PowerPoint Presentation</vt:lpstr>
      <vt:lpstr>Simulasi Analisis Kebijakan</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194</cp:revision>
  <dcterms:created xsi:type="dcterms:W3CDTF">2017-11-21T07:01:38Z</dcterms:created>
  <dcterms:modified xsi:type="dcterms:W3CDTF">2021-03-05T04:11:44Z</dcterms:modified>
</cp:coreProperties>
</file>