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16"/>
  </p:notesMasterIdLst>
  <p:sldIdLst>
    <p:sldId id="578" r:id="rId5"/>
    <p:sldId id="307" r:id="rId6"/>
    <p:sldId id="598" r:id="rId7"/>
    <p:sldId id="610" r:id="rId8"/>
    <p:sldId id="611" r:id="rId9"/>
    <p:sldId id="612" r:id="rId10"/>
    <p:sldId id="614" r:id="rId11"/>
    <p:sldId id="615" r:id="rId12"/>
    <p:sldId id="575" r:id="rId13"/>
    <p:sldId id="564" r:id="rId14"/>
    <p:sldId id="32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3/1/2021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a:t>The </a:t>
            </a:r>
            <a:r>
              <a:rPr lang="en-US" dirty="0" err="1"/>
              <a:t>Powerpoint</a:t>
            </a:r>
            <a:r>
              <a:rPr lang="en-US" dirty="0"/>
              <a:t> Title Goes Here</a:t>
            </a:r>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a:t>Secondary 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pPr/>
              <a:t>01/03/2021</a:t>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p14="http://schemas.microsoft.com/office/powerpoint/2010/main"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3"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4"/>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5"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a:latin typeface="Franklin Gothic Heavy" pitchFamily="34" charset="0"/>
                <a:ea typeface="Arial Unicode MS" pitchFamily="34" charset="-128"/>
                <a:cs typeface="Tahoma" pitchFamily="34" charset="0"/>
              </a:rPr>
              <a:t>PEMBUKA BELAJAR</a:t>
            </a:r>
            <a:endParaRPr lang="id-ID" sz="3600" dirty="0">
              <a:latin typeface="Franklin Gothic Heavy" pitchFamily="34" charset="0"/>
              <a:ea typeface="Arial Unicode MS" pitchFamily="34" charset="-128"/>
              <a:cs typeface="Tahoma"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DOA BELAJAR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a:latin typeface="Berlin Sans FB Demi" pitchFamily="34" charset="0"/>
                <a:ea typeface="SimSun" pitchFamily="2" charset="-122"/>
                <a:cs typeface="Tahoma" pitchFamily="34" charset="0"/>
              </a:rPr>
              <a:t>PENUTUP BELAJAR</a:t>
            </a:r>
            <a:br>
              <a:rPr lang="en-US" sz="4000" b="1" dirty="0">
                <a:latin typeface="Berlin Sans FB Demi" pitchFamily="34" charset="0"/>
                <a:ea typeface="Arial Unicode MS" pitchFamily="34" charset="-128"/>
                <a:cs typeface="Tahoma" pitchFamily="34" charset="0"/>
              </a:rPr>
            </a:br>
            <a:endParaRPr lang="en-US" sz="4000" b="1" dirty="0">
              <a:latin typeface="Berlin Sans FB Demi" pitchFamily="34" charset="0"/>
              <a:ea typeface="Arial Unicode MS" pitchFamily="34" charset="-128"/>
              <a:cs typeface="Tahoma" pitchFamily="34" charset="0"/>
            </a:endParaRPr>
          </a:p>
        </p:txBody>
      </p:sp>
      <p:sp>
        <p:nvSpPr>
          <p:cNvPr id="58371" name="Content Placeholder 2"/>
          <p:cNvSpPr>
            <a:spLocks noGrp="1"/>
          </p:cNvSpPr>
          <p:nvPr>
            <p:ph idx="4294967295"/>
          </p:nvPr>
        </p:nvSpPr>
        <p:spPr>
          <a:xfrm>
            <a:off x="1219199" y="2143125"/>
            <a:ext cx="9975273" cy="3571875"/>
          </a:xfrm>
          <a:prstGeom prst="rect">
            <a:avLst/>
          </a:prstGeom>
        </p:spPr>
        <p:txBody>
          <a:bodyPr>
            <a:normAutofit fontScale="92500" lnSpcReduction="10000"/>
          </a:bodyPr>
          <a:lstStyle/>
          <a:p>
            <a:pPr algn="ctr" eaLnBrk="1" hangingPunct="1">
              <a:buFontTx/>
              <a:buNone/>
            </a:pPr>
            <a:r>
              <a:rPr lang="ar-AE" sz="2400" b="1" dirty="0">
                <a:latin typeface="Gill Sans MT Condensed" pitchFamily="34" charset="0"/>
                <a:ea typeface="Arial Unicode MS" pitchFamily="34" charset="-128"/>
                <a:cs typeface="Tahoma" pitchFamily="34" charset="0"/>
              </a:rPr>
              <a:t>بِسْمِ اللَّهِ الرَّحْمَنِ الرَّحِيمِ</a:t>
            </a:r>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ar-AE" sz="2400" b="1" dirty="0">
                <a:latin typeface="Gill Sans MT Condensed" pitchFamily="34" charset="0"/>
                <a:ea typeface="Arial Unicode MS" pitchFamily="34" charset="-128"/>
                <a:cs typeface="Tahoma" pitchFamily="34" charset="0"/>
              </a:rPr>
              <a:t>اَللَّهُمَّ أَرِنَا الْحَقَّ حَقًّا وَارْزُقْنَا اتِّـبَاعَه ُ وَأَرِنَا الْبَاطِلَ بَاطِلاً وَارْزُقْنَا اجْتِنَابَهُ</a:t>
            </a:r>
            <a:endParaRPr lang="en-US" sz="2400" b="1" dirty="0">
              <a:latin typeface="Gill Sans MT Condensed" pitchFamily="34" charset="0"/>
              <a:ea typeface="Arial Unicode MS" pitchFamily="34" charset="-128"/>
              <a:cs typeface="Tahoma" pitchFamily="34" charset="0"/>
            </a:endParaRPr>
          </a:p>
          <a:p>
            <a:pPr algn="ctr" eaLnBrk="1" hangingPunct="1"/>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en-US" sz="3600" dirty="0" err="1">
                <a:latin typeface="Gill Sans MT Condensed" pitchFamily="34" charset="0"/>
                <a:ea typeface="Arial Unicode MS" pitchFamily="34" charset="-128"/>
                <a:cs typeface="Tahoma" pitchFamily="34" charset="0"/>
              </a:rPr>
              <a:t>Ya</a:t>
            </a:r>
            <a:r>
              <a:rPr lang="en-US" sz="3600" dirty="0">
                <a:latin typeface="Gill Sans MT Condensed" pitchFamily="34" charset="0"/>
                <a:ea typeface="Arial Unicode MS" pitchFamily="34" charset="-128"/>
                <a:cs typeface="Tahoma" pitchFamily="34" charset="0"/>
              </a:rPr>
              <a:t> Allah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kebenaran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mengikutinya</a:t>
            </a:r>
            <a:r>
              <a:rPr lang="en-US" sz="3600" dirty="0">
                <a:latin typeface="Gill Sans MT Condensed" pitchFamily="34" charset="0"/>
                <a:ea typeface="Arial Unicode MS" pitchFamily="34" charset="-128"/>
                <a:cs typeface="Tahoma" pitchFamily="34" charset="0"/>
              </a:rPr>
              <a:t>, </a:t>
            </a:r>
          </a:p>
          <a:p>
            <a:pPr algn="ctr" eaLnBrk="1" hangingPunct="1">
              <a:buFontTx/>
              <a:buNone/>
            </a:pPr>
            <a:r>
              <a:rPr lang="en-US" sz="3600" dirty="0">
                <a:latin typeface="Gill Sans MT Condensed" pitchFamily="34" charset="0"/>
                <a:ea typeface="Arial Unicode MS" pitchFamily="34" charset="-128"/>
                <a:cs typeface="Tahoma" pitchFamily="34" charset="0"/>
              </a:rPr>
              <a:t>Dan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keburukan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menjauhinya</a:t>
            </a:r>
            <a:r>
              <a:rPr lang="en-US" sz="3600" dirty="0">
                <a:latin typeface="Gill Sans MT Condensed" pitchFamily="34" charset="0"/>
                <a:ea typeface="Arial Unicode MS" pitchFamily="34" charset="-128"/>
                <a:cs typeface="Tahoma" pitchFamily="34" charset="0"/>
              </a:rPr>
              <a:t>.</a:t>
            </a:r>
          </a:p>
          <a:p>
            <a:pPr eaLnBrk="1" hangingPunct="1"/>
            <a:endParaRPr lang="en-US" sz="2400" dirty="0">
              <a:latin typeface="Gill Sans MT Condensed" pitchFamily="34" charset="0"/>
              <a:ea typeface="Arial Unicode MS" pitchFamily="34" charset="-128"/>
              <a:cs typeface="Tahoma" pitchFamily="34"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9927" y="1748385"/>
            <a:ext cx="11304545" cy="1736428"/>
          </a:xfrm>
        </p:spPr>
        <p:txBody>
          <a:bodyPr/>
          <a:lstStyle/>
          <a:p>
            <a:pPr>
              <a:defRPr/>
            </a:pPr>
            <a:br>
              <a:rPr lang="en-US" sz="8000" dirty="0">
                <a:solidFill>
                  <a:schemeClr val="bg1"/>
                </a:solidFill>
                <a:latin typeface="Corbel" pitchFamily="34" charset="0"/>
                <a:cs typeface="Arial" charset="0"/>
              </a:rPr>
            </a:br>
            <a:r>
              <a:rPr lang="id-ID" sz="4400" dirty="0"/>
              <a:t>NEGOSIASI</a:t>
            </a:r>
            <a:endParaRPr lang="en-US" sz="8000" dirty="0">
              <a:latin typeface="Gill Sans MT Condensed" pitchFamily="34" charset="0"/>
              <a:ea typeface="Arial Unicode MS" pitchFamily="34" charset="-128"/>
              <a:cs typeface="Tahoma"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id-ID" sz="1600" dirty="0">
                <a:latin typeface="Berlin Sans FB Demi" pitchFamily="34" charset="0"/>
              </a:rPr>
              <a:t>MUHAMMAD KHOZIN, S.IP, MPA</a:t>
            </a:r>
            <a:endParaRPr lang="en-US" sz="1600" dirty="0">
              <a:latin typeface="Berlin Sans FB Demi" pitchFamily="34" charset="0"/>
            </a:endParaRPr>
          </a:p>
          <a:p>
            <a:r>
              <a:rPr lang="en-US" sz="1600" dirty="0" err="1">
                <a:latin typeface="Berlin Sans FB Demi" pitchFamily="34" charset="0"/>
              </a:rPr>
              <a:t>Disampaikan</a:t>
            </a:r>
            <a:r>
              <a:rPr lang="en-US" sz="1600" dirty="0">
                <a:latin typeface="Berlin Sans FB Demi" pitchFamily="34" charset="0"/>
              </a:rPr>
              <a:t> </a:t>
            </a:r>
            <a:r>
              <a:rPr lang="en-US" sz="1600" dirty="0" err="1">
                <a:latin typeface="Berlin Sans FB Demi" pitchFamily="34" charset="0"/>
              </a:rPr>
              <a:t>pada</a:t>
            </a:r>
            <a:r>
              <a:rPr lang="en-US" sz="1600" dirty="0">
                <a:latin typeface="Berlin Sans FB Demi" pitchFamily="34" charset="0"/>
              </a:rPr>
              <a:t> </a:t>
            </a:r>
            <a:r>
              <a:rPr lang="en-US" sz="1600" dirty="0" err="1">
                <a:latin typeface="Berlin Sans FB Demi" pitchFamily="34" charset="0"/>
              </a:rPr>
              <a:t>Kuliah</a:t>
            </a:r>
            <a:r>
              <a:rPr lang="en-US" sz="1600" dirty="0">
                <a:latin typeface="Berlin Sans FB Demi" pitchFamily="34" charset="0"/>
              </a:rPr>
              <a:t> MK </a:t>
            </a:r>
            <a:r>
              <a:rPr lang="id-ID" sz="1600" dirty="0">
                <a:latin typeface="Berlin Sans FB Demi" pitchFamily="34" charset="0"/>
              </a:rPr>
              <a:t>Komunikasi &amp; Advokasi Kebijakan Publik</a:t>
            </a:r>
            <a:endParaRPr lang="en-US" sz="1600" dirty="0">
              <a:latin typeface="Berlin Sans FB Demi" pitchFamily="34" charset="0"/>
            </a:endParaRPr>
          </a:p>
          <a:p>
            <a:r>
              <a:rPr lang="en-US" sz="1600" dirty="0">
                <a:latin typeface="Berlin Sans FB Demi" pitchFamily="34" charset="0"/>
              </a:rPr>
              <a:t>2</a:t>
            </a:r>
            <a:r>
              <a:rPr lang="id-ID" sz="1600" dirty="0">
                <a:latin typeface="Berlin Sans FB Demi" pitchFamily="34" charset="0"/>
              </a:rPr>
              <a:t>0</a:t>
            </a:r>
            <a:r>
              <a:rPr lang="en-US" sz="1600" dirty="0">
                <a:latin typeface="Berlin Sans FB Demi" pitchFamily="34" charset="0"/>
              </a:rPr>
              <a:t>21</a:t>
            </a:r>
          </a:p>
        </p:txBody>
      </p:sp>
    </p:spTree>
    <p:extLst>
      <p:ext uri="{BB962C8B-B14F-4D97-AF65-F5344CB8AC3E}">
        <p14:creationId xmlns:p14="http://schemas.microsoft.com/office/powerpoint/2010/main" val="1707744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TANTANGAN DALAM N</a:t>
            </a:r>
            <a:r>
              <a:rPr lang="en-US" b="1" dirty="0"/>
              <a:t>E</a:t>
            </a:r>
            <a:r>
              <a:rPr lang="id-ID" b="1" dirty="0"/>
              <a:t>GOSIASI</a:t>
            </a:r>
          </a:p>
        </p:txBody>
      </p:sp>
      <p:sp>
        <p:nvSpPr>
          <p:cNvPr id="3" name="Content Placeholder 2"/>
          <p:cNvSpPr>
            <a:spLocks noGrp="1"/>
          </p:cNvSpPr>
          <p:nvPr>
            <p:ph sz="quarter" idx="10"/>
          </p:nvPr>
        </p:nvSpPr>
        <p:spPr/>
        <p:txBody>
          <a:bodyPr/>
          <a:lstStyle/>
          <a:p>
            <a:r>
              <a:rPr lang="id-ID" sz="3200" dirty="0"/>
              <a:t>Kondisi lingkungan yang berubah-ubah</a:t>
            </a:r>
          </a:p>
          <a:p>
            <a:r>
              <a:rPr lang="id-ID" sz="3200" dirty="0"/>
              <a:t>Adanya pihak-pihak lain yang ingin terlibat dalam proses negosiasi</a:t>
            </a:r>
          </a:p>
          <a:p>
            <a:r>
              <a:rPr lang="id-ID" sz="3200" dirty="0"/>
              <a:t>Negosiator harus bisa mewakili kepentingan seseorang/kelompok daripada kepentingan diri sendiri</a:t>
            </a:r>
          </a:p>
          <a:p>
            <a:r>
              <a:rPr lang="id-ID" sz="3200" dirty="0"/>
              <a:t>Khalayak yang sering melakukan tekanan baik langsung maupun tidak lansung kepada negosiator untuk menyampaikan kepentingan mereka</a:t>
            </a:r>
          </a:p>
        </p:txBody>
      </p:sp>
    </p:spTree>
    <p:extLst>
      <p:ext uri="{BB962C8B-B14F-4D97-AF65-F5344CB8AC3E}">
        <p14:creationId xmlns:p14="http://schemas.microsoft.com/office/powerpoint/2010/main" val="377993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1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6494" y="1165096"/>
            <a:ext cx="10081120" cy="432048"/>
          </a:xfrm>
        </p:spPr>
        <p:txBody>
          <a:bodyPr/>
          <a:lstStyle/>
          <a:p>
            <a:r>
              <a:rPr lang="id-ID" b="1" dirty="0"/>
              <a:t>JUMLAH PIHAK DALAM NEGOSIASI</a:t>
            </a:r>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56225732"/>
              </p:ext>
            </p:extLst>
          </p:nvPr>
        </p:nvGraphicFramePr>
        <p:xfrm>
          <a:off x="1295400" y="1676400"/>
          <a:ext cx="10082214" cy="4942840"/>
        </p:xfrm>
        <a:graphic>
          <a:graphicData uri="http://schemas.openxmlformats.org/drawingml/2006/table">
            <a:tbl>
              <a:tblPr firstRow="1" bandRow="1">
                <a:tableStyleId>{5C22544A-7EE6-4342-B048-85BDC9FD1C3A}</a:tableStyleId>
              </a:tblPr>
              <a:tblGrid>
                <a:gridCol w="2074817">
                  <a:extLst>
                    <a:ext uri="{9D8B030D-6E8A-4147-A177-3AD203B41FA5}">
                      <a16:colId xmlns:a16="http://schemas.microsoft.com/office/drawing/2014/main" val="2872901025"/>
                    </a:ext>
                  </a:extLst>
                </a:gridCol>
                <a:gridCol w="2573383">
                  <a:extLst>
                    <a:ext uri="{9D8B030D-6E8A-4147-A177-3AD203B41FA5}">
                      <a16:colId xmlns:a16="http://schemas.microsoft.com/office/drawing/2014/main" val="1349557203"/>
                    </a:ext>
                  </a:extLst>
                </a:gridCol>
                <a:gridCol w="5434014">
                  <a:extLst>
                    <a:ext uri="{9D8B030D-6E8A-4147-A177-3AD203B41FA5}">
                      <a16:colId xmlns:a16="http://schemas.microsoft.com/office/drawing/2014/main" val="1240823318"/>
                    </a:ext>
                  </a:extLst>
                </a:gridCol>
              </a:tblGrid>
              <a:tr h="370840">
                <a:tc>
                  <a:txBody>
                    <a:bodyPr/>
                    <a:lstStyle/>
                    <a:p>
                      <a:r>
                        <a:rPr lang="id-ID" dirty="0"/>
                        <a:t>JUMLAH</a:t>
                      </a:r>
                    </a:p>
                  </a:txBody>
                  <a:tcPr/>
                </a:tc>
                <a:tc>
                  <a:txBody>
                    <a:bodyPr/>
                    <a:lstStyle/>
                    <a:p>
                      <a:r>
                        <a:rPr lang="id-ID" dirty="0"/>
                        <a:t>RESIKO</a:t>
                      </a:r>
                    </a:p>
                  </a:txBody>
                  <a:tcPr/>
                </a:tc>
                <a:tc>
                  <a:txBody>
                    <a:bodyPr/>
                    <a:lstStyle/>
                    <a:p>
                      <a:r>
                        <a:rPr lang="id-ID" dirty="0"/>
                        <a:t>DINAMIKA</a:t>
                      </a:r>
                    </a:p>
                  </a:txBody>
                  <a:tcPr/>
                </a:tc>
                <a:extLst>
                  <a:ext uri="{0D108BD9-81ED-4DB2-BD59-A6C34878D82A}">
                    <a16:rowId xmlns:a16="http://schemas.microsoft.com/office/drawing/2014/main" val="2940138253"/>
                  </a:ext>
                </a:extLst>
              </a:tr>
              <a:tr h="370840">
                <a:tc>
                  <a:txBody>
                    <a:bodyPr/>
                    <a:lstStyle/>
                    <a:p>
                      <a:r>
                        <a:rPr lang="id-ID" dirty="0"/>
                        <a:t>2</a:t>
                      </a:r>
                      <a:r>
                        <a:rPr lang="id-ID" baseline="0" dirty="0"/>
                        <a:t> ne</a:t>
                      </a:r>
                      <a:r>
                        <a:rPr lang="en-US" baseline="0" dirty="0"/>
                        <a:t>g</a:t>
                      </a:r>
                      <a:r>
                        <a:rPr lang="id-ID" baseline="0" dirty="0"/>
                        <a:t>osiator</a:t>
                      </a:r>
                      <a:endParaRPr lang="id-ID" dirty="0"/>
                    </a:p>
                  </a:txBody>
                  <a:tcPr/>
                </a:tc>
                <a:tc>
                  <a:txBody>
                    <a:bodyPr/>
                    <a:lstStyle/>
                    <a:p>
                      <a:r>
                        <a:rPr lang="id-ID" dirty="0"/>
                        <a:t>Sederhana</a:t>
                      </a:r>
                    </a:p>
                  </a:txBody>
                  <a:tcPr/>
                </a:tc>
                <a:tc>
                  <a:txBody>
                    <a:bodyPr/>
                    <a:lstStyle/>
                    <a:p>
                      <a:r>
                        <a:rPr lang="id-ID" dirty="0"/>
                        <a:t>Kewenangan penuh,</a:t>
                      </a:r>
                      <a:r>
                        <a:rPr lang="id-ID" baseline="0" dirty="0"/>
                        <a:t> sehingga r</a:t>
                      </a:r>
                      <a:r>
                        <a:rPr lang="id-ID" dirty="0"/>
                        <a:t>awan dengan kepentingan sendiri</a:t>
                      </a:r>
                    </a:p>
                  </a:txBody>
                  <a:tcPr/>
                </a:tc>
                <a:extLst>
                  <a:ext uri="{0D108BD9-81ED-4DB2-BD59-A6C34878D82A}">
                    <a16:rowId xmlns:a16="http://schemas.microsoft.com/office/drawing/2014/main" val="2721931009"/>
                  </a:ext>
                </a:extLst>
              </a:tr>
              <a:tr h="370840">
                <a:tc>
                  <a:txBody>
                    <a:bodyPr/>
                    <a:lstStyle/>
                    <a:p>
                      <a:r>
                        <a:rPr lang="id-ID" dirty="0"/>
                        <a:t>&gt; 2 negosiator</a:t>
                      </a:r>
                    </a:p>
                  </a:txBody>
                  <a:tcPr/>
                </a:tc>
                <a:tc>
                  <a:txBody>
                    <a:bodyPr/>
                    <a:lstStyle/>
                    <a:p>
                      <a:r>
                        <a:rPr lang="id-ID" dirty="0"/>
                        <a:t>Kompleks</a:t>
                      </a:r>
                    </a:p>
                  </a:txBody>
                  <a:tcPr/>
                </a:tc>
                <a:tc>
                  <a:txBody>
                    <a:bodyPr/>
                    <a:lstStyle/>
                    <a:p>
                      <a:pPr marL="342900" indent="-342900">
                        <a:buFont typeface="Arial" panose="020B0604020202020204" pitchFamily="34" charset="0"/>
                        <a:buChar char="•"/>
                      </a:pPr>
                      <a:r>
                        <a:rPr lang="id-ID" dirty="0"/>
                        <a:t>Masing2 pihak memiliki keinginan senidiri</a:t>
                      </a:r>
                    </a:p>
                    <a:p>
                      <a:pPr marL="342900" indent="-342900">
                        <a:buFont typeface="Arial" panose="020B0604020202020204" pitchFamily="34" charset="0"/>
                        <a:buChar char="•"/>
                      </a:pPr>
                      <a:r>
                        <a:rPr lang="id-ID" dirty="0"/>
                        <a:t>Pihak yang lebh kecil/lebih rendah cenderung akan dipaksa mengikuti yang senior (yg kuat)</a:t>
                      </a:r>
                    </a:p>
                    <a:p>
                      <a:pPr marL="342900" indent="-342900">
                        <a:buFont typeface="Arial" panose="020B0604020202020204" pitchFamily="34" charset="0"/>
                        <a:buChar char="•"/>
                      </a:pPr>
                      <a:r>
                        <a:rPr lang="id-ID" dirty="0"/>
                        <a:t>Yang</a:t>
                      </a:r>
                      <a:r>
                        <a:rPr lang="id-ID" baseline="0" dirty="0"/>
                        <a:t> kuat dimungkinkan membuat  aliansi sendiri</a:t>
                      </a:r>
                      <a:endParaRPr lang="id-ID" dirty="0"/>
                    </a:p>
                  </a:txBody>
                  <a:tcPr/>
                </a:tc>
                <a:extLst>
                  <a:ext uri="{0D108BD9-81ED-4DB2-BD59-A6C34878D82A}">
                    <a16:rowId xmlns:a16="http://schemas.microsoft.com/office/drawing/2014/main" val="475901331"/>
                  </a:ext>
                </a:extLst>
              </a:tr>
              <a:tr h="370840">
                <a:tc>
                  <a:txBody>
                    <a:bodyPr/>
                    <a:lstStyle/>
                    <a:p>
                      <a:r>
                        <a:rPr lang="id-ID" dirty="0"/>
                        <a:t>Antar Tim</a:t>
                      </a:r>
                    </a:p>
                  </a:txBody>
                  <a:tcPr/>
                </a:tc>
                <a:tc>
                  <a:txBody>
                    <a:bodyPr/>
                    <a:lstStyle/>
                    <a:p>
                      <a:r>
                        <a:rPr lang="id-ID" dirty="0"/>
                        <a:t>Rawan dalam menyatukan</a:t>
                      </a:r>
                      <a:r>
                        <a:rPr lang="id-ID" baseline="0" dirty="0"/>
                        <a:t> kepetingan</a:t>
                      </a:r>
                      <a:endParaRPr lang="id-ID" dirty="0"/>
                    </a:p>
                  </a:txBody>
                  <a:tcPr/>
                </a:tc>
                <a:tc>
                  <a:txBody>
                    <a:bodyPr/>
                    <a:lstStyle/>
                    <a:p>
                      <a:r>
                        <a:rPr lang="id-ID" dirty="0"/>
                        <a:t>Jika tambah personil</a:t>
                      </a:r>
                      <a:r>
                        <a:rPr lang="id-ID" baseline="0" dirty="0"/>
                        <a:t> akan makin mempersulit dalam menyatukan kepetingan</a:t>
                      </a:r>
                      <a:endParaRPr lang="id-ID" dirty="0"/>
                    </a:p>
                  </a:txBody>
                  <a:tcPr/>
                </a:tc>
                <a:extLst>
                  <a:ext uri="{0D108BD9-81ED-4DB2-BD59-A6C34878D82A}">
                    <a16:rowId xmlns:a16="http://schemas.microsoft.com/office/drawing/2014/main" val="331811750"/>
                  </a:ext>
                </a:extLst>
              </a:tr>
              <a:tr h="370840">
                <a:tc>
                  <a:txBody>
                    <a:bodyPr/>
                    <a:lstStyle/>
                    <a:p>
                      <a:r>
                        <a:rPr lang="id-ID" dirty="0"/>
                        <a:t>Agen – Konstituen </a:t>
                      </a:r>
                    </a:p>
                  </a:txBody>
                  <a:tcPr/>
                </a:tc>
                <a:tc>
                  <a:txBody>
                    <a:bodyPr/>
                    <a:lstStyle/>
                    <a:p>
                      <a:r>
                        <a:rPr lang="id-ID" dirty="0"/>
                        <a:t>Sangat kompleks</a:t>
                      </a:r>
                    </a:p>
                  </a:txBody>
                  <a:tcPr/>
                </a:tc>
                <a:tc>
                  <a:txBody>
                    <a:bodyPr/>
                    <a:lstStyle/>
                    <a:p>
                      <a:r>
                        <a:rPr lang="id-ID" dirty="0"/>
                        <a:t>Aspirasi konstituen bisa saja tidak tersampaikan sepenuhnya, karena yang memiliki hak bernegosiasi adalah agen</a:t>
                      </a:r>
                    </a:p>
                  </a:txBody>
                  <a:tcPr/>
                </a:tc>
                <a:extLst>
                  <a:ext uri="{0D108BD9-81ED-4DB2-BD59-A6C34878D82A}">
                    <a16:rowId xmlns:a16="http://schemas.microsoft.com/office/drawing/2014/main" val="2755266293"/>
                  </a:ext>
                </a:extLst>
              </a:tr>
              <a:tr h="370840">
                <a:tc>
                  <a:txBody>
                    <a:bodyPr/>
                    <a:lstStyle/>
                    <a:p>
                      <a:r>
                        <a:rPr lang="id-ID" dirty="0"/>
                        <a:t>Penonton, khalayak,</a:t>
                      </a:r>
                      <a:r>
                        <a:rPr lang="id-ID" baseline="0" dirty="0"/>
                        <a:t> pihak ketiga</a:t>
                      </a:r>
                      <a:endParaRPr lang="id-ID" dirty="0"/>
                    </a:p>
                  </a:txBody>
                  <a:tcPr/>
                </a:tc>
                <a:tc>
                  <a:txBody>
                    <a:bodyPr/>
                    <a:lstStyle/>
                    <a:p>
                      <a:r>
                        <a:rPr lang="id-ID" dirty="0"/>
                        <a:t>Rumit</a:t>
                      </a:r>
                    </a:p>
                  </a:txBody>
                  <a:tcPr/>
                </a:tc>
                <a:tc>
                  <a:txBody>
                    <a:bodyPr/>
                    <a:lstStyle/>
                    <a:p>
                      <a:pPr marL="285750" indent="-285750">
                        <a:buFont typeface="Arial" panose="020B0604020202020204" pitchFamily="34" charset="0"/>
                        <a:buChar char="•"/>
                      </a:pPr>
                      <a:r>
                        <a:rPr lang="id-ID" dirty="0"/>
                        <a:t>Jumlah yang terlibat semakin</a:t>
                      </a:r>
                      <a:r>
                        <a:rPr lang="id-ID" baseline="0" dirty="0"/>
                        <a:t> banyak dengan berbagai kepentingan</a:t>
                      </a:r>
                    </a:p>
                    <a:p>
                      <a:pPr marL="285750" indent="-285750">
                        <a:buFont typeface="Arial" panose="020B0604020202020204" pitchFamily="34" charset="0"/>
                        <a:buChar char="•"/>
                      </a:pPr>
                      <a:r>
                        <a:rPr lang="id-ID" baseline="0" dirty="0"/>
                        <a:t>Masing2 pihak akan sangat mempengaruhi negosiator </a:t>
                      </a:r>
                      <a:endParaRPr lang="id-ID" dirty="0"/>
                    </a:p>
                  </a:txBody>
                  <a:tcPr/>
                </a:tc>
                <a:extLst>
                  <a:ext uri="{0D108BD9-81ED-4DB2-BD59-A6C34878D82A}">
                    <a16:rowId xmlns:a16="http://schemas.microsoft.com/office/drawing/2014/main" val="2751175041"/>
                  </a:ext>
                </a:extLst>
              </a:tr>
            </a:tbl>
          </a:graphicData>
        </a:graphic>
      </p:graphicFrame>
    </p:spTree>
    <p:extLst>
      <p:ext uri="{BB962C8B-B14F-4D97-AF65-F5344CB8AC3E}">
        <p14:creationId xmlns:p14="http://schemas.microsoft.com/office/powerpoint/2010/main" val="1482020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NOTE</a:t>
            </a:r>
          </a:p>
        </p:txBody>
      </p:sp>
      <p:sp>
        <p:nvSpPr>
          <p:cNvPr id="3" name="Content Placeholder 2"/>
          <p:cNvSpPr>
            <a:spLocks noGrp="1"/>
          </p:cNvSpPr>
          <p:nvPr>
            <p:ph sz="quarter" idx="10"/>
          </p:nvPr>
        </p:nvSpPr>
        <p:spPr>
          <a:xfrm>
            <a:off x="1295403" y="2133600"/>
            <a:ext cx="10081684" cy="2947851"/>
          </a:xfrm>
        </p:spPr>
        <p:txBody>
          <a:bodyPr/>
          <a:lstStyle/>
          <a:p>
            <a:r>
              <a:rPr lang="id-ID" dirty="0"/>
              <a:t>Penonton adalah pihak-pihak yang memiliki sedikit kepentingan ddalam ngosiasi dan yang peduli terhadap masalah-masalah substantif atau proses dalam mencapai resolusi, tetapi tidak diungkapkan secara formal dalam negosiasi. Mereka seringkali juga ikut hadir dalam proses negosiasi</a:t>
            </a:r>
          </a:p>
          <a:p>
            <a:r>
              <a:rPr lang="id-ID" dirty="0"/>
              <a:t>Khalayak adalah individu atau kelompok yang tidak terlibat langsung atau dipengaruhi dalam proses negosiasi, namun berkesempatan untuk mengamati dan bereaksi terhadap peristiwa yang terjdi dan dapat memberikan masukan dan saran serta kritik terhadap negosiator</a:t>
            </a:r>
          </a:p>
          <a:p>
            <a:r>
              <a:rPr lang="id-ID" dirty="0"/>
              <a:t>Konstituen : orang yang iwakili negosiator/agen</a:t>
            </a:r>
          </a:p>
        </p:txBody>
      </p:sp>
    </p:spTree>
    <p:extLst>
      <p:ext uri="{BB962C8B-B14F-4D97-AF65-F5344CB8AC3E}">
        <p14:creationId xmlns:p14="http://schemas.microsoft.com/office/powerpoint/2010/main" val="960679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STURTUR NEGOSIASI SEDERHANA </a:t>
            </a:r>
          </a:p>
        </p:txBody>
      </p:sp>
      <p:pic>
        <p:nvPicPr>
          <p:cNvPr id="4" name="Picture 3"/>
          <p:cNvPicPr>
            <a:picLocks noChangeAspect="1"/>
          </p:cNvPicPr>
          <p:nvPr/>
        </p:nvPicPr>
        <p:blipFill>
          <a:blip r:embed="rId2"/>
          <a:stretch>
            <a:fillRect/>
          </a:stretch>
        </p:blipFill>
        <p:spPr>
          <a:xfrm>
            <a:off x="3756983" y="2394326"/>
            <a:ext cx="3162741" cy="3715268"/>
          </a:xfrm>
          <a:prstGeom prst="rect">
            <a:avLst/>
          </a:prstGeom>
        </p:spPr>
      </p:pic>
    </p:spTree>
    <p:extLst>
      <p:ext uri="{BB962C8B-B14F-4D97-AF65-F5344CB8AC3E}">
        <p14:creationId xmlns:p14="http://schemas.microsoft.com/office/powerpoint/2010/main" val="340868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STRUKTUR NEGOSIASI AGEN - KONSTITUEN/PRINSIPAL</a:t>
            </a:r>
          </a:p>
        </p:txBody>
      </p:sp>
      <p:grpSp>
        <p:nvGrpSpPr>
          <p:cNvPr id="4" name="Group 3"/>
          <p:cNvGrpSpPr/>
          <p:nvPr/>
        </p:nvGrpSpPr>
        <p:grpSpPr>
          <a:xfrm>
            <a:off x="3745365" y="2430236"/>
            <a:ext cx="3133725" cy="3695700"/>
            <a:chOff x="0" y="0"/>
            <a:chExt cx="3133725" cy="3695700"/>
          </a:xfrm>
        </p:grpSpPr>
        <p:sp>
          <p:nvSpPr>
            <p:cNvPr id="5" name="Oval 4"/>
            <p:cNvSpPr/>
            <p:nvPr/>
          </p:nvSpPr>
          <p:spPr>
            <a:xfrm>
              <a:off x="0" y="95250"/>
              <a:ext cx="1095375" cy="3600450"/>
            </a:xfrm>
            <a:prstGeom prst="ellipse">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6" name="Oval 5"/>
            <p:cNvSpPr/>
            <p:nvPr/>
          </p:nvSpPr>
          <p:spPr>
            <a:xfrm>
              <a:off x="257175" y="676275"/>
              <a:ext cx="581025" cy="695325"/>
            </a:xfrm>
            <a:prstGeom prst="ellipse">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id-ID" sz="1100" b="0" i="0" u="none" strike="noStrike" kern="0" cap="none" spc="0" normalizeH="0" baseline="0" noProof="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rPr>
                <a:t>N</a:t>
              </a:r>
            </a:p>
          </p:txBody>
        </p:sp>
        <p:sp>
          <p:nvSpPr>
            <p:cNvPr id="7" name="Oval 6"/>
            <p:cNvSpPr/>
            <p:nvPr/>
          </p:nvSpPr>
          <p:spPr>
            <a:xfrm>
              <a:off x="2038350" y="0"/>
              <a:ext cx="1095375" cy="3600450"/>
            </a:xfrm>
            <a:prstGeom prst="ellipse">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8" name="Oval 7"/>
            <p:cNvSpPr/>
            <p:nvPr/>
          </p:nvSpPr>
          <p:spPr>
            <a:xfrm>
              <a:off x="2352675" y="676275"/>
              <a:ext cx="581025" cy="695325"/>
            </a:xfrm>
            <a:prstGeom prst="ellipse">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id-ID" sz="1100" b="0" i="0" u="none" strike="noStrike" kern="0" cap="none" spc="0" normalizeH="0" baseline="0" noProof="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rPr>
                <a:t>N</a:t>
              </a:r>
            </a:p>
          </p:txBody>
        </p:sp>
        <p:cxnSp>
          <p:nvCxnSpPr>
            <p:cNvPr id="9" name="Straight Arrow Connector 8"/>
            <p:cNvCxnSpPr/>
            <p:nvPr/>
          </p:nvCxnSpPr>
          <p:spPr>
            <a:xfrm>
              <a:off x="1095375" y="1819275"/>
              <a:ext cx="942975" cy="0"/>
            </a:xfrm>
            <a:prstGeom prst="straightConnector1">
              <a:avLst/>
            </a:prstGeom>
            <a:noFill/>
            <a:ln w="38100" cap="flat" cmpd="sng" algn="ctr">
              <a:solidFill>
                <a:sysClr val="windowText" lastClr="000000"/>
              </a:solidFill>
              <a:prstDash val="solid"/>
              <a:miter lim="800000"/>
              <a:headEnd type="triangle"/>
              <a:tailEnd type="triangle"/>
            </a:ln>
            <a:effectLst/>
          </p:spPr>
        </p:cxnSp>
        <p:sp>
          <p:nvSpPr>
            <p:cNvPr id="10" name="Oval 9"/>
            <p:cNvSpPr/>
            <p:nvPr/>
          </p:nvSpPr>
          <p:spPr>
            <a:xfrm>
              <a:off x="257175" y="2286000"/>
              <a:ext cx="581025" cy="695325"/>
            </a:xfrm>
            <a:prstGeom prst="ellipse">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id-ID" sz="1100" b="0" i="0" u="none" strike="noStrike" kern="0" cap="none" spc="0" normalizeH="0" baseline="0" noProof="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rPr>
                <a:t>K</a:t>
              </a:r>
            </a:p>
          </p:txBody>
        </p:sp>
        <p:sp>
          <p:nvSpPr>
            <p:cNvPr id="11" name="Oval 10"/>
            <p:cNvSpPr/>
            <p:nvPr/>
          </p:nvSpPr>
          <p:spPr>
            <a:xfrm>
              <a:off x="2305050" y="2305050"/>
              <a:ext cx="581025" cy="695325"/>
            </a:xfrm>
            <a:prstGeom prst="ellipse">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id-ID" sz="1100" b="0" i="0" u="none" strike="noStrike" kern="0" cap="none" spc="0" normalizeH="0" baseline="0" noProof="0">
                  <a:ln>
                    <a:noFill/>
                  </a:ln>
                  <a:solidFill>
                    <a:sysClr val="window" lastClr="FFFFFF"/>
                  </a:solidFill>
                  <a:effectLst/>
                  <a:uLnTx/>
                  <a:uFillTx/>
                  <a:latin typeface="Calibri" panose="020F0502020204030204"/>
                  <a:ea typeface="Calibri" panose="020F0502020204030204" pitchFamily="34" charset="0"/>
                  <a:cs typeface="Times New Roman" panose="02020603050405020304" pitchFamily="18" charset="0"/>
                </a:rPr>
                <a:t>K</a:t>
              </a:r>
            </a:p>
          </p:txBody>
        </p:sp>
        <p:cxnSp>
          <p:nvCxnSpPr>
            <p:cNvPr id="12" name="Straight Arrow Connector 11"/>
            <p:cNvCxnSpPr/>
            <p:nvPr/>
          </p:nvCxnSpPr>
          <p:spPr>
            <a:xfrm>
              <a:off x="533400" y="1352550"/>
              <a:ext cx="0" cy="942975"/>
            </a:xfrm>
            <a:prstGeom prst="straightConnector1">
              <a:avLst/>
            </a:prstGeom>
            <a:noFill/>
            <a:ln w="38100" cap="flat" cmpd="sng" algn="ctr">
              <a:solidFill>
                <a:srgbClr val="5B9BD5"/>
              </a:solidFill>
              <a:prstDash val="solid"/>
              <a:miter lim="800000"/>
              <a:headEnd type="triangle"/>
              <a:tailEnd type="triangle"/>
            </a:ln>
            <a:effectLst/>
          </p:spPr>
        </p:cxnSp>
        <p:cxnSp>
          <p:nvCxnSpPr>
            <p:cNvPr id="13" name="Straight Arrow Connector 12"/>
            <p:cNvCxnSpPr/>
            <p:nvPr/>
          </p:nvCxnSpPr>
          <p:spPr>
            <a:xfrm>
              <a:off x="2619375" y="1381125"/>
              <a:ext cx="0" cy="942975"/>
            </a:xfrm>
            <a:prstGeom prst="straightConnector1">
              <a:avLst/>
            </a:prstGeom>
            <a:noFill/>
            <a:ln w="38100" cap="flat" cmpd="sng" algn="ctr">
              <a:solidFill>
                <a:srgbClr val="5B9BD5"/>
              </a:solidFill>
              <a:prstDash val="solid"/>
              <a:miter lim="800000"/>
              <a:headEnd type="triangle"/>
              <a:tailEnd type="triangle"/>
            </a:ln>
            <a:effectLst/>
          </p:spPr>
        </p:cxnSp>
      </p:grpSp>
    </p:spTree>
    <p:extLst>
      <p:ext uri="{BB962C8B-B14F-4D97-AF65-F5344CB8AC3E}">
        <p14:creationId xmlns:p14="http://schemas.microsoft.com/office/powerpoint/2010/main" val="3659329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STRUKTUR NEGOSIASI BERKHALAYAK (PENONTON, PENGAMAT)</a:t>
            </a:r>
          </a:p>
        </p:txBody>
      </p:sp>
      <p:grpSp>
        <p:nvGrpSpPr>
          <p:cNvPr id="4" name="Group 3"/>
          <p:cNvGrpSpPr/>
          <p:nvPr/>
        </p:nvGrpSpPr>
        <p:grpSpPr>
          <a:xfrm>
            <a:off x="3397564" y="2154827"/>
            <a:ext cx="5876925" cy="4533900"/>
            <a:chOff x="0" y="0"/>
            <a:chExt cx="5876925" cy="4533900"/>
          </a:xfrm>
        </p:grpSpPr>
        <p:sp>
          <p:nvSpPr>
            <p:cNvPr id="5" name="Oval 4"/>
            <p:cNvSpPr/>
            <p:nvPr/>
          </p:nvSpPr>
          <p:spPr>
            <a:xfrm>
              <a:off x="1600200" y="1504950"/>
              <a:ext cx="800100" cy="6477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N</a:t>
              </a:r>
            </a:p>
          </p:txBody>
        </p:sp>
        <p:sp>
          <p:nvSpPr>
            <p:cNvPr id="6" name="Oval 5"/>
            <p:cNvSpPr/>
            <p:nvPr/>
          </p:nvSpPr>
          <p:spPr>
            <a:xfrm>
              <a:off x="3248025" y="1562100"/>
              <a:ext cx="800100" cy="6477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N</a:t>
              </a:r>
            </a:p>
          </p:txBody>
        </p:sp>
        <p:grpSp>
          <p:nvGrpSpPr>
            <p:cNvPr id="7" name="Group 6"/>
            <p:cNvGrpSpPr/>
            <p:nvPr/>
          </p:nvGrpSpPr>
          <p:grpSpPr>
            <a:xfrm>
              <a:off x="0" y="838200"/>
              <a:ext cx="1143000" cy="2019300"/>
              <a:chOff x="0" y="0"/>
              <a:chExt cx="1143000" cy="2019300"/>
            </a:xfrm>
          </p:grpSpPr>
          <p:sp>
            <p:nvSpPr>
              <p:cNvPr id="46" name="Rectangle 45"/>
              <p:cNvSpPr/>
              <p:nvPr/>
            </p:nvSpPr>
            <p:spPr>
              <a:xfrm>
                <a:off x="0" y="0"/>
                <a:ext cx="1143000" cy="201930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 </a:t>
                </a:r>
              </a:p>
              <a:p>
                <a:pPr algn="ctr">
                  <a:lnSpc>
                    <a:spcPct val="107000"/>
                  </a:lnSpc>
                  <a:spcAft>
                    <a:spcPts val="800"/>
                  </a:spcAft>
                </a:pPr>
                <a:r>
                  <a:rPr lang="id-ID" sz="1100">
                    <a:effectLst/>
                    <a:ea typeface="Calibri" panose="020F0502020204030204" pitchFamily="34" charset="0"/>
                    <a:cs typeface="Times New Roman" panose="02020603050405020304" pitchFamily="18" charset="0"/>
                  </a:rPr>
                  <a:t> </a:t>
                </a:r>
              </a:p>
              <a:p>
                <a:pPr algn="ctr">
                  <a:lnSpc>
                    <a:spcPct val="107000"/>
                  </a:lnSpc>
                  <a:spcAft>
                    <a:spcPts val="800"/>
                  </a:spcAft>
                </a:pPr>
                <a:r>
                  <a:rPr lang="id-ID" sz="1100">
                    <a:effectLst/>
                    <a:ea typeface="Calibri" panose="020F0502020204030204" pitchFamily="34" charset="0"/>
                    <a:cs typeface="Times New Roman" panose="02020603050405020304" pitchFamily="18" charset="0"/>
                  </a:rPr>
                  <a:t> </a:t>
                </a:r>
              </a:p>
              <a:p>
                <a:pPr algn="ctr">
                  <a:lnSpc>
                    <a:spcPct val="107000"/>
                  </a:lnSpc>
                  <a:spcAft>
                    <a:spcPts val="800"/>
                  </a:spcAft>
                </a:pPr>
                <a:r>
                  <a:rPr lang="id-ID" sz="1100">
                    <a:effectLst/>
                    <a:ea typeface="Calibri" panose="020F0502020204030204" pitchFamily="34" charset="0"/>
                    <a:cs typeface="Times New Roman" panose="02020603050405020304" pitchFamily="18" charset="0"/>
                  </a:rPr>
                  <a:t> </a:t>
                </a:r>
              </a:p>
              <a:p>
                <a:pPr algn="ctr">
                  <a:lnSpc>
                    <a:spcPct val="107000"/>
                  </a:lnSpc>
                  <a:spcAft>
                    <a:spcPts val="800"/>
                  </a:spcAft>
                </a:pPr>
                <a:r>
                  <a:rPr lang="id-ID" sz="1100">
                    <a:effectLst/>
                    <a:ea typeface="Calibri" panose="020F0502020204030204" pitchFamily="34" charset="0"/>
                    <a:cs typeface="Times New Roman" panose="02020603050405020304" pitchFamily="18" charset="0"/>
                  </a:rPr>
                  <a:t> </a:t>
                </a:r>
              </a:p>
              <a:p>
                <a:pPr algn="ctr">
                  <a:lnSpc>
                    <a:spcPct val="107000"/>
                  </a:lnSpc>
                  <a:spcAft>
                    <a:spcPts val="800"/>
                  </a:spcAft>
                </a:pPr>
                <a:r>
                  <a:rPr lang="id-ID" sz="1100">
                    <a:effectLst/>
                    <a:ea typeface="Calibri" panose="020F0502020204030204" pitchFamily="34" charset="0"/>
                    <a:cs typeface="Times New Roman" panose="02020603050405020304" pitchFamily="18" charset="0"/>
                  </a:rPr>
                  <a:t> </a:t>
                </a:r>
              </a:p>
              <a:p>
                <a:pPr algn="ctr">
                  <a:lnSpc>
                    <a:spcPct val="107000"/>
                  </a:lnSpc>
                  <a:spcAft>
                    <a:spcPts val="800"/>
                  </a:spcAft>
                </a:pPr>
                <a:r>
                  <a:rPr lang="id-ID" sz="1100">
                    <a:effectLst/>
                    <a:ea typeface="Calibri" panose="020F0502020204030204" pitchFamily="34" charset="0"/>
                    <a:cs typeface="Times New Roman" panose="02020603050405020304" pitchFamily="18" charset="0"/>
                  </a:rPr>
                  <a:t>KONSTITUEN</a:t>
                </a:r>
              </a:p>
            </p:txBody>
          </p:sp>
          <p:sp>
            <p:nvSpPr>
              <p:cNvPr id="47" name="Oval 46"/>
              <p:cNvSpPr/>
              <p:nvPr/>
            </p:nvSpPr>
            <p:spPr>
              <a:xfrm>
                <a:off x="200025" y="238125"/>
                <a:ext cx="371475"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K</a:t>
                </a:r>
              </a:p>
            </p:txBody>
          </p:sp>
          <p:sp>
            <p:nvSpPr>
              <p:cNvPr id="48" name="Oval 47"/>
              <p:cNvSpPr/>
              <p:nvPr/>
            </p:nvSpPr>
            <p:spPr>
              <a:xfrm>
                <a:off x="666750" y="247650"/>
                <a:ext cx="371475"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K</a:t>
                </a:r>
              </a:p>
            </p:txBody>
          </p:sp>
          <p:sp>
            <p:nvSpPr>
              <p:cNvPr id="49" name="Oval 48"/>
              <p:cNvSpPr/>
              <p:nvPr/>
            </p:nvSpPr>
            <p:spPr>
              <a:xfrm>
                <a:off x="666750" y="1152525"/>
                <a:ext cx="371475"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K</a:t>
                </a:r>
              </a:p>
            </p:txBody>
          </p:sp>
          <p:sp>
            <p:nvSpPr>
              <p:cNvPr id="50" name="Oval 49"/>
              <p:cNvSpPr/>
              <p:nvPr/>
            </p:nvSpPr>
            <p:spPr>
              <a:xfrm>
                <a:off x="200025" y="1162050"/>
                <a:ext cx="371475"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K</a:t>
                </a:r>
              </a:p>
            </p:txBody>
          </p:sp>
          <p:sp>
            <p:nvSpPr>
              <p:cNvPr id="51" name="Oval 50"/>
              <p:cNvSpPr/>
              <p:nvPr/>
            </p:nvSpPr>
            <p:spPr>
              <a:xfrm>
                <a:off x="666750" y="695325"/>
                <a:ext cx="371475"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K</a:t>
                </a:r>
              </a:p>
            </p:txBody>
          </p:sp>
          <p:sp>
            <p:nvSpPr>
              <p:cNvPr id="52" name="Oval 51"/>
              <p:cNvSpPr/>
              <p:nvPr/>
            </p:nvSpPr>
            <p:spPr>
              <a:xfrm>
                <a:off x="180975" y="714375"/>
                <a:ext cx="371475"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K</a:t>
                </a:r>
              </a:p>
            </p:txBody>
          </p:sp>
        </p:grpSp>
        <p:grpSp>
          <p:nvGrpSpPr>
            <p:cNvPr id="8" name="Group 7"/>
            <p:cNvGrpSpPr/>
            <p:nvPr/>
          </p:nvGrpSpPr>
          <p:grpSpPr>
            <a:xfrm>
              <a:off x="1885950" y="2895600"/>
              <a:ext cx="1847850" cy="1638300"/>
              <a:chOff x="0" y="0"/>
              <a:chExt cx="1847850" cy="1638300"/>
            </a:xfrm>
          </p:grpSpPr>
          <p:sp>
            <p:nvSpPr>
              <p:cNvPr id="38" name="Hexagon 37"/>
              <p:cNvSpPr/>
              <p:nvPr/>
            </p:nvSpPr>
            <p:spPr>
              <a:xfrm>
                <a:off x="0" y="0"/>
                <a:ext cx="1847850" cy="16383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 </a:t>
                </a:r>
              </a:p>
              <a:p>
                <a:pPr algn="ctr">
                  <a:lnSpc>
                    <a:spcPct val="107000"/>
                  </a:lnSpc>
                  <a:spcAft>
                    <a:spcPts val="800"/>
                  </a:spcAft>
                </a:pPr>
                <a:r>
                  <a:rPr lang="id-ID" sz="1100">
                    <a:effectLst/>
                    <a:ea typeface="Calibri" panose="020F0502020204030204" pitchFamily="34" charset="0"/>
                    <a:cs typeface="Times New Roman" panose="02020603050405020304" pitchFamily="18" charset="0"/>
                  </a:rPr>
                  <a:t> </a:t>
                </a:r>
              </a:p>
              <a:p>
                <a:pPr algn="ctr">
                  <a:lnSpc>
                    <a:spcPct val="107000"/>
                  </a:lnSpc>
                  <a:spcAft>
                    <a:spcPts val="800"/>
                  </a:spcAft>
                </a:pPr>
                <a:r>
                  <a:rPr lang="id-ID" sz="1100">
                    <a:effectLst/>
                    <a:ea typeface="Calibri" panose="020F0502020204030204" pitchFamily="34" charset="0"/>
                    <a:cs typeface="Times New Roman" panose="02020603050405020304" pitchFamily="18" charset="0"/>
                  </a:rPr>
                  <a:t> </a:t>
                </a:r>
              </a:p>
              <a:p>
                <a:pPr algn="ctr">
                  <a:lnSpc>
                    <a:spcPct val="107000"/>
                  </a:lnSpc>
                  <a:spcAft>
                    <a:spcPts val="800"/>
                  </a:spcAft>
                </a:pPr>
                <a:r>
                  <a:rPr lang="id-ID" sz="1100">
                    <a:effectLst/>
                    <a:ea typeface="Calibri" panose="020F0502020204030204" pitchFamily="34" charset="0"/>
                    <a:cs typeface="Times New Roman" panose="02020603050405020304" pitchFamily="18" charset="0"/>
                  </a:rPr>
                  <a:t>PENONTON</a:t>
                </a:r>
              </a:p>
            </p:txBody>
          </p:sp>
          <p:sp>
            <p:nvSpPr>
              <p:cNvPr id="39" name="Oval 38"/>
              <p:cNvSpPr/>
              <p:nvPr/>
            </p:nvSpPr>
            <p:spPr>
              <a:xfrm>
                <a:off x="390525" y="171450"/>
                <a:ext cx="400050" cy="390525"/>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p</a:t>
                </a:r>
              </a:p>
            </p:txBody>
          </p:sp>
          <p:sp>
            <p:nvSpPr>
              <p:cNvPr id="40" name="Oval 39"/>
              <p:cNvSpPr/>
              <p:nvPr/>
            </p:nvSpPr>
            <p:spPr>
              <a:xfrm>
                <a:off x="1028700" y="609600"/>
                <a:ext cx="400050" cy="390525"/>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p</a:t>
                </a:r>
              </a:p>
            </p:txBody>
          </p:sp>
          <p:sp>
            <p:nvSpPr>
              <p:cNvPr id="41" name="Oval 40"/>
              <p:cNvSpPr/>
              <p:nvPr/>
            </p:nvSpPr>
            <p:spPr>
              <a:xfrm>
                <a:off x="590550" y="590550"/>
                <a:ext cx="400050" cy="390525"/>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p</a:t>
                </a:r>
              </a:p>
            </p:txBody>
          </p:sp>
          <p:sp>
            <p:nvSpPr>
              <p:cNvPr id="42" name="Oval 41"/>
              <p:cNvSpPr/>
              <p:nvPr/>
            </p:nvSpPr>
            <p:spPr>
              <a:xfrm>
                <a:off x="1047750" y="209550"/>
                <a:ext cx="400050" cy="390525"/>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p</a:t>
                </a:r>
              </a:p>
            </p:txBody>
          </p:sp>
          <p:sp>
            <p:nvSpPr>
              <p:cNvPr id="43" name="Oval 42"/>
              <p:cNvSpPr/>
              <p:nvPr/>
            </p:nvSpPr>
            <p:spPr>
              <a:xfrm>
                <a:off x="152400" y="542925"/>
                <a:ext cx="400050" cy="390525"/>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p</a:t>
                </a:r>
              </a:p>
            </p:txBody>
          </p:sp>
          <p:sp>
            <p:nvSpPr>
              <p:cNvPr id="44" name="Oval 43"/>
              <p:cNvSpPr/>
              <p:nvPr/>
            </p:nvSpPr>
            <p:spPr>
              <a:xfrm>
                <a:off x="685800" y="190500"/>
                <a:ext cx="400050" cy="390525"/>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p</a:t>
                </a:r>
              </a:p>
            </p:txBody>
          </p:sp>
          <p:sp>
            <p:nvSpPr>
              <p:cNvPr id="45" name="Oval 44"/>
              <p:cNvSpPr/>
              <p:nvPr/>
            </p:nvSpPr>
            <p:spPr>
              <a:xfrm>
                <a:off x="1323975" y="542925"/>
                <a:ext cx="400050" cy="390525"/>
              </a:xfrm>
              <a:prstGeom prst="ellipse">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p</a:t>
                </a:r>
              </a:p>
            </p:txBody>
          </p:sp>
        </p:grpSp>
        <p:grpSp>
          <p:nvGrpSpPr>
            <p:cNvPr id="9" name="Group 8"/>
            <p:cNvGrpSpPr/>
            <p:nvPr/>
          </p:nvGrpSpPr>
          <p:grpSpPr>
            <a:xfrm>
              <a:off x="1371600" y="9525"/>
              <a:ext cx="1466850" cy="923925"/>
              <a:chOff x="0" y="0"/>
              <a:chExt cx="1466850" cy="923925"/>
            </a:xfrm>
          </p:grpSpPr>
          <p:sp>
            <p:nvSpPr>
              <p:cNvPr id="34" name="Rounded Rectangle 33"/>
              <p:cNvSpPr/>
              <p:nvPr/>
            </p:nvSpPr>
            <p:spPr>
              <a:xfrm>
                <a:off x="0" y="0"/>
                <a:ext cx="1466850" cy="923925"/>
              </a:xfrm>
              <a:prstGeom prst="roundRect">
                <a:avLst/>
              </a:prstGeom>
              <a:solidFill>
                <a:srgbClr val="FF0000"/>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 </a:t>
                </a:r>
              </a:p>
              <a:p>
                <a:pPr algn="ctr">
                  <a:lnSpc>
                    <a:spcPct val="107000"/>
                  </a:lnSpc>
                  <a:spcAft>
                    <a:spcPts val="800"/>
                  </a:spcAft>
                </a:pPr>
                <a:r>
                  <a:rPr lang="id-ID" sz="1100">
                    <a:solidFill>
                      <a:srgbClr val="FFFFFF"/>
                    </a:solidFill>
                    <a:effectLst/>
                    <a:ea typeface="Calibri" panose="020F0502020204030204" pitchFamily="34" charset="0"/>
                    <a:cs typeface="Times New Roman" panose="02020603050405020304" pitchFamily="18" charset="0"/>
                  </a:rPr>
                  <a:t> </a:t>
                </a:r>
                <a:endParaRPr lang="id-ID" sz="1100">
                  <a:effectLst/>
                  <a:ea typeface="Calibri" panose="020F0502020204030204" pitchFamily="34" charset="0"/>
                  <a:cs typeface="Times New Roman" panose="02020603050405020304" pitchFamily="18" charset="0"/>
                </a:endParaRPr>
              </a:p>
              <a:p>
                <a:pPr algn="ctr">
                  <a:lnSpc>
                    <a:spcPct val="107000"/>
                  </a:lnSpc>
                  <a:spcAft>
                    <a:spcPts val="800"/>
                  </a:spcAft>
                </a:pPr>
                <a:r>
                  <a:rPr lang="id-ID" sz="1100">
                    <a:solidFill>
                      <a:srgbClr val="FFFFFF"/>
                    </a:solidFill>
                    <a:effectLst/>
                    <a:ea typeface="Calibri" panose="020F0502020204030204" pitchFamily="34" charset="0"/>
                    <a:cs typeface="Times New Roman" panose="02020603050405020304" pitchFamily="18" charset="0"/>
                  </a:rPr>
                  <a:t>khalayak</a:t>
                </a:r>
                <a:endParaRPr lang="id-ID" sz="1100">
                  <a:effectLst/>
                  <a:ea typeface="Calibri" panose="020F0502020204030204" pitchFamily="34" charset="0"/>
                  <a:cs typeface="Times New Roman" panose="02020603050405020304" pitchFamily="18" charset="0"/>
                </a:endParaRPr>
              </a:p>
            </p:txBody>
          </p:sp>
          <p:sp>
            <p:nvSpPr>
              <p:cNvPr id="35" name="Oval 34"/>
              <p:cNvSpPr/>
              <p:nvPr/>
            </p:nvSpPr>
            <p:spPr>
              <a:xfrm>
                <a:off x="47625" y="76200"/>
                <a:ext cx="485775" cy="381000"/>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Kh</a:t>
                </a:r>
              </a:p>
            </p:txBody>
          </p:sp>
          <p:sp>
            <p:nvSpPr>
              <p:cNvPr id="36" name="Oval 35"/>
              <p:cNvSpPr/>
              <p:nvPr/>
            </p:nvSpPr>
            <p:spPr>
              <a:xfrm>
                <a:off x="419100" y="85725"/>
                <a:ext cx="485775" cy="381000"/>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Kh</a:t>
                </a:r>
              </a:p>
            </p:txBody>
          </p:sp>
          <p:sp>
            <p:nvSpPr>
              <p:cNvPr id="37" name="Oval 36"/>
              <p:cNvSpPr/>
              <p:nvPr/>
            </p:nvSpPr>
            <p:spPr>
              <a:xfrm>
                <a:off x="828675" y="85725"/>
                <a:ext cx="485775" cy="381000"/>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Kh</a:t>
                </a:r>
              </a:p>
            </p:txBody>
          </p:sp>
        </p:grpSp>
        <p:grpSp>
          <p:nvGrpSpPr>
            <p:cNvPr id="10" name="Group 9"/>
            <p:cNvGrpSpPr/>
            <p:nvPr/>
          </p:nvGrpSpPr>
          <p:grpSpPr>
            <a:xfrm>
              <a:off x="4733925" y="904875"/>
              <a:ext cx="1143000" cy="2019300"/>
              <a:chOff x="0" y="0"/>
              <a:chExt cx="1143000" cy="2019300"/>
            </a:xfrm>
          </p:grpSpPr>
          <p:sp>
            <p:nvSpPr>
              <p:cNvPr id="27" name="Rectangle 26"/>
              <p:cNvSpPr/>
              <p:nvPr/>
            </p:nvSpPr>
            <p:spPr>
              <a:xfrm>
                <a:off x="0" y="0"/>
                <a:ext cx="1143000" cy="201930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 </a:t>
                </a:r>
              </a:p>
              <a:p>
                <a:pPr algn="ctr">
                  <a:lnSpc>
                    <a:spcPct val="107000"/>
                  </a:lnSpc>
                  <a:spcAft>
                    <a:spcPts val="800"/>
                  </a:spcAft>
                </a:pPr>
                <a:r>
                  <a:rPr lang="id-ID" sz="1100">
                    <a:effectLst/>
                    <a:ea typeface="Calibri" panose="020F0502020204030204" pitchFamily="34" charset="0"/>
                    <a:cs typeface="Times New Roman" panose="02020603050405020304" pitchFamily="18" charset="0"/>
                  </a:rPr>
                  <a:t> </a:t>
                </a:r>
              </a:p>
              <a:p>
                <a:pPr algn="ctr">
                  <a:lnSpc>
                    <a:spcPct val="107000"/>
                  </a:lnSpc>
                  <a:spcAft>
                    <a:spcPts val="800"/>
                  </a:spcAft>
                </a:pPr>
                <a:r>
                  <a:rPr lang="id-ID" sz="1100">
                    <a:effectLst/>
                    <a:ea typeface="Calibri" panose="020F0502020204030204" pitchFamily="34" charset="0"/>
                    <a:cs typeface="Times New Roman" panose="02020603050405020304" pitchFamily="18" charset="0"/>
                  </a:rPr>
                  <a:t> </a:t>
                </a:r>
              </a:p>
              <a:p>
                <a:pPr algn="ctr">
                  <a:lnSpc>
                    <a:spcPct val="107000"/>
                  </a:lnSpc>
                  <a:spcAft>
                    <a:spcPts val="800"/>
                  </a:spcAft>
                </a:pPr>
                <a:r>
                  <a:rPr lang="id-ID" sz="1100">
                    <a:effectLst/>
                    <a:ea typeface="Calibri" panose="020F0502020204030204" pitchFamily="34" charset="0"/>
                    <a:cs typeface="Times New Roman" panose="02020603050405020304" pitchFamily="18" charset="0"/>
                  </a:rPr>
                  <a:t> </a:t>
                </a:r>
              </a:p>
              <a:p>
                <a:pPr algn="ctr">
                  <a:lnSpc>
                    <a:spcPct val="107000"/>
                  </a:lnSpc>
                  <a:spcAft>
                    <a:spcPts val="800"/>
                  </a:spcAft>
                </a:pPr>
                <a:r>
                  <a:rPr lang="id-ID" sz="1100">
                    <a:effectLst/>
                    <a:ea typeface="Calibri" panose="020F0502020204030204" pitchFamily="34" charset="0"/>
                    <a:cs typeface="Times New Roman" panose="02020603050405020304" pitchFamily="18" charset="0"/>
                  </a:rPr>
                  <a:t> </a:t>
                </a:r>
              </a:p>
              <a:p>
                <a:pPr algn="ctr">
                  <a:lnSpc>
                    <a:spcPct val="107000"/>
                  </a:lnSpc>
                  <a:spcAft>
                    <a:spcPts val="800"/>
                  </a:spcAft>
                </a:pPr>
                <a:r>
                  <a:rPr lang="id-ID" sz="1100">
                    <a:effectLst/>
                    <a:ea typeface="Calibri" panose="020F0502020204030204" pitchFamily="34" charset="0"/>
                    <a:cs typeface="Times New Roman" panose="02020603050405020304" pitchFamily="18" charset="0"/>
                  </a:rPr>
                  <a:t> </a:t>
                </a:r>
              </a:p>
              <a:p>
                <a:pPr algn="ctr">
                  <a:lnSpc>
                    <a:spcPct val="107000"/>
                  </a:lnSpc>
                  <a:spcAft>
                    <a:spcPts val="800"/>
                  </a:spcAft>
                </a:pPr>
                <a:r>
                  <a:rPr lang="id-ID" sz="1100">
                    <a:effectLst/>
                    <a:ea typeface="Calibri" panose="020F0502020204030204" pitchFamily="34" charset="0"/>
                    <a:cs typeface="Times New Roman" panose="02020603050405020304" pitchFamily="18" charset="0"/>
                  </a:rPr>
                  <a:t>KONSTITUEN</a:t>
                </a:r>
              </a:p>
            </p:txBody>
          </p:sp>
          <p:sp>
            <p:nvSpPr>
              <p:cNvPr id="28" name="Oval 27"/>
              <p:cNvSpPr/>
              <p:nvPr/>
            </p:nvSpPr>
            <p:spPr>
              <a:xfrm>
                <a:off x="200025" y="238125"/>
                <a:ext cx="371475"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K</a:t>
                </a:r>
              </a:p>
            </p:txBody>
          </p:sp>
          <p:sp>
            <p:nvSpPr>
              <p:cNvPr id="29" name="Oval 28"/>
              <p:cNvSpPr/>
              <p:nvPr/>
            </p:nvSpPr>
            <p:spPr>
              <a:xfrm>
                <a:off x="666750" y="247650"/>
                <a:ext cx="371475"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K</a:t>
                </a:r>
              </a:p>
            </p:txBody>
          </p:sp>
          <p:sp>
            <p:nvSpPr>
              <p:cNvPr id="30" name="Oval 29"/>
              <p:cNvSpPr/>
              <p:nvPr/>
            </p:nvSpPr>
            <p:spPr>
              <a:xfrm>
                <a:off x="666750" y="1152525"/>
                <a:ext cx="371475"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K</a:t>
                </a:r>
              </a:p>
            </p:txBody>
          </p:sp>
          <p:sp>
            <p:nvSpPr>
              <p:cNvPr id="31" name="Oval 30"/>
              <p:cNvSpPr/>
              <p:nvPr/>
            </p:nvSpPr>
            <p:spPr>
              <a:xfrm>
                <a:off x="200025" y="1162050"/>
                <a:ext cx="371475"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K</a:t>
                </a:r>
              </a:p>
            </p:txBody>
          </p:sp>
          <p:sp>
            <p:nvSpPr>
              <p:cNvPr id="32" name="Oval 31"/>
              <p:cNvSpPr/>
              <p:nvPr/>
            </p:nvSpPr>
            <p:spPr>
              <a:xfrm>
                <a:off x="666750" y="695325"/>
                <a:ext cx="371475"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K</a:t>
                </a:r>
              </a:p>
            </p:txBody>
          </p:sp>
          <p:sp>
            <p:nvSpPr>
              <p:cNvPr id="33" name="Oval 32"/>
              <p:cNvSpPr/>
              <p:nvPr/>
            </p:nvSpPr>
            <p:spPr>
              <a:xfrm>
                <a:off x="180975" y="714375"/>
                <a:ext cx="371475"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K</a:t>
                </a:r>
              </a:p>
            </p:txBody>
          </p:sp>
        </p:grpSp>
        <p:grpSp>
          <p:nvGrpSpPr>
            <p:cNvPr id="11" name="Group 10"/>
            <p:cNvGrpSpPr/>
            <p:nvPr/>
          </p:nvGrpSpPr>
          <p:grpSpPr>
            <a:xfrm>
              <a:off x="3114675" y="0"/>
              <a:ext cx="1466850" cy="923925"/>
              <a:chOff x="0" y="0"/>
              <a:chExt cx="1466850" cy="923925"/>
            </a:xfrm>
          </p:grpSpPr>
          <p:sp>
            <p:nvSpPr>
              <p:cNvPr id="23" name="Rounded Rectangle 22"/>
              <p:cNvSpPr/>
              <p:nvPr/>
            </p:nvSpPr>
            <p:spPr>
              <a:xfrm>
                <a:off x="0" y="0"/>
                <a:ext cx="1466850" cy="923925"/>
              </a:xfrm>
              <a:prstGeom prst="roundRect">
                <a:avLst/>
              </a:prstGeom>
              <a:solidFill>
                <a:srgbClr val="FF0000"/>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 </a:t>
                </a:r>
              </a:p>
              <a:p>
                <a:pPr algn="ctr">
                  <a:lnSpc>
                    <a:spcPct val="107000"/>
                  </a:lnSpc>
                  <a:spcAft>
                    <a:spcPts val="800"/>
                  </a:spcAft>
                </a:pPr>
                <a:r>
                  <a:rPr lang="id-ID" sz="1100">
                    <a:solidFill>
                      <a:srgbClr val="FFFFFF"/>
                    </a:solidFill>
                    <a:effectLst/>
                    <a:ea typeface="Calibri" panose="020F0502020204030204" pitchFamily="34" charset="0"/>
                    <a:cs typeface="Times New Roman" panose="02020603050405020304" pitchFamily="18" charset="0"/>
                  </a:rPr>
                  <a:t> </a:t>
                </a:r>
                <a:endParaRPr lang="id-ID" sz="1100">
                  <a:effectLst/>
                  <a:ea typeface="Calibri" panose="020F0502020204030204" pitchFamily="34" charset="0"/>
                  <a:cs typeface="Times New Roman" panose="02020603050405020304" pitchFamily="18" charset="0"/>
                </a:endParaRPr>
              </a:p>
              <a:p>
                <a:pPr algn="ctr">
                  <a:lnSpc>
                    <a:spcPct val="107000"/>
                  </a:lnSpc>
                  <a:spcAft>
                    <a:spcPts val="800"/>
                  </a:spcAft>
                </a:pPr>
                <a:r>
                  <a:rPr lang="id-ID" sz="1100">
                    <a:solidFill>
                      <a:srgbClr val="FFFFFF"/>
                    </a:solidFill>
                    <a:effectLst/>
                    <a:ea typeface="Calibri" panose="020F0502020204030204" pitchFamily="34" charset="0"/>
                    <a:cs typeface="Times New Roman" panose="02020603050405020304" pitchFamily="18" charset="0"/>
                  </a:rPr>
                  <a:t>khalayak</a:t>
                </a:r>
                <a:endParaRPr lang="id-ID" sz="1100">
                  <a:effectLst/>
                  <a:ea typeface="Calibri" panose="020F0502020204030204" pitchFamily="34" charset="0"/>
                  <a:cs typeface="Times New Roman" panose="02020603050405020304" pitchFamily="18" charset="0"/>
                </a:endParaRPr>
              </a:p>
            </p:txBody>
          </p:sp>
          <p:sp>
            <p:nvSpPr>
              <p:cNvPr id="24" name="Oval 23"/>
              <p:cNvSpPr/>
              <p:nvPr/>
            </p:nvSpPr>
            <p:spPr>
              <a:xfrm>
                <a:off x="47625" y="76200"/>
                <a:ext cx="485775" cy="381000"/>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Kh</a:t>
                </a:r>
              </a:p>
            </p:txBody>
          </p:sp>
          <p:sp>
            <p:nvSpPr>
              <p:cNvPr id="25" name="Oval 24"/>
              <p:cNvSpPr/>
              <p:nvPr/>
            </p:nvSpPr>
            <p:spPr>
              <a:xfrm>
                <a:off x="419100" y="85725"/>
                <a:ext cx="485775" cy="381000"/>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Kh</a:t>
                </a:r>
              </a:p>
            </p:txBody>
          </p:sp>
          <p:sp>
            <p:nvSpPr>
              <p:cNvPr id="26" name="Oval 25"/>
              <p:cNvSpPr/>
              <p:nvPr/>
            </p:nvSpPr>
            <p:spPr>
              <a:xfrm>
                <a:off x="828675" y="85725"/>
                <a:ext cx="485775" cy="381000"/>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d-ID" sz="1100">
                    <a:effectLst/>
                    <a:ea typeface="Calibri" panose="020F0502020204030204" pitchFamily="34" charset="0"/>
                    <a:cs typeface="Times New Roman" panose="02020603050405020304" pitchFamily="18" charset="0"/>
                  </a:rPr>
                  <a:t>Kh</a:t>
                </a:r>
              </a:p>
            </p:txBody>
          </p:sp>
        </p:grpSp>
        <p:cxnSp>
          <p:nvCxnSpPr>
            <p:cNvPr id="12" name="Straight Arrow Connector 11"/>
            <p:cNvCxnSpPr/>
            <p:nvPr/>
          </p:nvCxnSpPr>
          <p:spPr>
            <a:xfrm flipH="1" flipV="1">
              <a:off x="1200150" y="2286000"/>
              <a:ext cx="942975" cy="876300"/>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2038350" y="2124075"/>
              <a:ext cx="295275" cy="752475"/>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3295650" y="2181225"/>
              <a:ext cx="419100" cy="714375"/>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3514725" y="2686050"/>
              <a:ext cx="1200150" cy="571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162050" y="1800225"/>
              <a:ext cx="438150" cy="9525"/>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2409825" y="1838325"/>
              <a:ext cx="838200" cy="9525"/>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067175" y="1885950"/>
              <a:ext cx="685800" cy="9525"/>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971550" y="638175"/>
              <a:ext cx="419100" cy="20002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742950" y="419100"/>
              <a:ext cx="628650" cy="4000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581525" y="438150"/>
              <a:ext cx="704850" cy="46672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4562475" y="638175"/>
              <a:ext cx="476250" cy="2476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50723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335282"/>
            <a:ext cx="5181600" cy="680718"/>
          </a:xfrm>
        </p:spPr>
        <p:txBody>
          <a:bodyPr/>
          <a:lstStyle/>
          <a:p>
            <a:r>
              <a:rPr lang="en-US" sz="4000" b="1" dirty="0" err="1"/>
              <a:t>Rencana</a:t>
            </a:r>
            <a:r>
              <a:rPr lang="en-US" sz="4000" b="1" dirty="0"/>
              <a:t> </a:t>
            </a:r>
            <a:r>
              <a:rPr lang="en-US" sz="4000" b="1" dirty="0" err="1"/>
              <a:t>Tindak</a:t>
            </a:r>
            <a:r>
              <a:rPr lang="en-US" sz="4000" b="1" dirty="0"/>
              <a:t> </a:t>
            </a:r>
            <a:r>
              <a:rPr lang="en-US" sz="4000" b="1" dirty="0" err="1"/>
              <a:t>Lanjut</a:t>
            </a:r>
            <a:endParaRPr lang="en-US" sz="4000" b="1" dirty="0"/>
          </a:p>
        </p:txBody>
      </p:sp>
      <p:sp>
        <p:nvSpPr>
          <p:cNvPr id="3" name="Content Placeholder 2"/>
          <p:cNvSpPr>
            <a:spLocks noGrp="1"/>
          </p:cNvSpPr>
          <p:nvPr>
            <p:ph sz="quarter" idx="10"/>
          </p:nvPr>
        </p:nvSpPr>
        <p:spPr>
          <a:xfrm>
            <a:off x="1295403" y="1371600"/>
            <a:ext cx="10081684" cy="5081588"/>
          </a:xfrm>
        </p:spPr>
        <p:txBody>
          <a:bodyPr/>
          <a:lstStyle/>
          <a:p>
            <a:pPr>
              <a:buNone/>
            </a:pPr>
            <a:r>
              <a:rPr lang="id-ID" sz="3600" b="1" dirty="0"/>
              <a:t>NEXT MEETING </a:t>
            </a:r>
          </a:p>
          <a:p>
            <a:pPr>
              <a:buNone/>
            </a:pPr>
            <a:r>
              <a:rPr lang="id-ID" sz="8000" b="1" dirty="0"/>
              <a:t>GENDER &amp; NEGOSIASI</a:t>
            </a:r>
            <a:endParaRPr lang="en-US" sz="8000" b="1" dirty="0"/>
          </a:p>
        </p:txBody>
      </p:sp>
    </p:spTree>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3118</TotalTime>
  <Words>387</Words>
  <Application>Microsoft Office PowerPoint</Application>
  <PresentationFormat>Widescreen</PresentationFormat>
  <Paragraphs>107</Paragraphs>
  <Slides>11</Slides>
  <Notes>0</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11</vt:i4>
      </vt:variant>
    </vt:vector>
  </HeadingPairs>
  <TitlesOfParts>
    <vt:vector size="25" baseType="lpstr">
      <vt:lpstr>SimSun</vt:lpstr>
      <vt:lpstr>Arial</vt:lpstr>
      <vt:lpstr>Arial Unicode MS</vt:lpstr>
      <vt:lpstr>Berlin Sans FB Demi</vt:lpstr>
      <vt:lpstr>Calibri</vt:lpstr>
      <vt:lpstr>Corbel</vt:lpstr>
      <vt:lpstr>Franklin Gothic Heavy</vt:lpstr>
      <vt:lpstr>Gill Sans MT Condensed</vt:lpstr>
      <vt:lpstr>Tahoma</vt:lpstr>
      <vt:lpstr>Times New Roman</vt:lpstr>
      <vt:lpstr>Presentation UNISA_01</vt:lpstr>
      <vt:lpstr>1_Presentation UNISA_01</vt:lpstr>
      <vt:lpstr>1_Office Theme</vt:lpstr>
      <vt:lpstr>2_Office Theme</vt:lpstr>
      <vt:lpstr>PEMBUKA BELAJAR</vt:lpstr>
      <vt:lpstr> NEGOSIASI</vt:lpstr>
      <vt:lpstr>TANTANGAN DALAM NEGOSIASI</vt:lpstr>
      <vt:lpstr>JUMLAH PIHAK DALAM NEGOSIASI</vt:lpstr>
      <vt:lpstr>NOTE</vt:lpstr>
      <vt:lpstr>STURTUR NEGOSIASI SEDERHANA </vt:lpstr>
      <vt:lpstr>STRUKTUR NEGOSIASI AGEN - KONSTITUEN/PRINSIPAL</vt:lpstr>
      <vt:lpstr>STRUKTUR NEGOSIASI BERKHALAYAK (PENONTON, PENGAMAT)</vt:lpstr>
      <vt:lpstr>Rencana Tindak Lanjut</vt:lpstr>
      <vt:lpstr>PENUTUP BELAJAR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User</cp:lastModifiedBy>
  <cp:revision>139</cp:revision>
  <dcterms:created xsi:type="dcterms:W3CDTF">2017-11-21T07:01:38Z</dcterms:created>
  <dcterms:modified xsi:type="dcterms:W3CDTF">2021-03-01T00:22:52Z</dcterms:modified>
</cp:coreProperties>
</file>