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  <p:sldMasterId id="2147483690" r:id="rId3"/>
    <p:sldMasterId id="2147483693" r:id="rId4"/>
  </p:sldMasterIdLst>
  <p:notesMasterIdLst>
    <p:notesMasterId r:id="rId22"/>
  </p:notesMasterIdLst>
  <p:sldIdLst>
    <p:sldId id="578" r:id="rId5"/>
    <p:sldId id="307" r:id="rId6"/>
    <p:sldId id="598" r:id="rId7"/>
    <p:sldId id="599" r:id="rId8"/>
    <p:sldId id="600" r:id="rId9"/>
    <p:sldId id="601" r:id="rId10"/>
    <p:sldId id="602" r:id="rId11"/>
    <p:sldId id="603" r:id="rId12"/>
    <p:sldId id="604" r:id="rId13"/>
    <p:sldId id="605" r:id="rId14"/>
    <p:sldId id="606" r:id="rId15"/>
    <p:sldId id="607" r:id="rId16"/>
    <p:sldId id="608" r:id="rId17"/>
    <p:sldId id="609" r:id="rId18"/>
    <p:sldId id="575" r:id="rId19"/>
    <p:sldId id="564" r:id="rId20"/>
    <p:sldId id="32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62CA40-DA68-4782-9F84-B40A7A3BFE66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2D522F-A5AB-43EA-90A7-AF52C005B4BD}">
      <dgm:prSet phldrT="[Text]"/>
      <dgm:spPr/>
      <dgm:t>
        <a:bodyPr/>
        <a:lstStyle/>
        <a:p>
          <a:r>
            <a:rPr lang="id-ID" dirty="0"/>
            <a:t>BENTUK KOMUNIKASI</a:t>
          </a:r>
          <a:endParaRPr lang="en-US" dirty="0"/>
        </a:p>
      </dgm:t>
    </dgm:pt>
    <dgm:pt modelId="{D4D203F8-8857-4458-A9BB-B96FF4026033}" type="parTrans" cxnId="{723A2343-E4E8-4D37-AC31-079F13188D45}">
      <dgm:prSet/>
      <dgm:spPr/>
      <dgm:t>
        <a:bodyPr/>
        <a:lstStyle/>
        <a:p>
          <a:endParaRPr lang="en-US"/>
        </a:p>
      </dgm:t>
    </dgm:pt>
    <dgm:pt modelId="{CB065D51-CEF0-4BB9-9DF3-ADFD63DC3699}" type="sibTrans" cxnId="{723A2343-E4E8-4D37-AC31-079F13188D45}">
      <dgm:prSet/>
      <dgm:spPr/>
      <dgm:t>
        <a:bodyPr/>
        <a:lstStyle/>
        <a:p>
          <a:endParaRPr lang="en-US"/>
        </a:p>
      </dgm:t>
    </dgm:pt>
    <dgm:pt modelId="{5A7E72C3-D192-4224-AFE1-36D6503A37B0}">
      <dgm:prSet phldrT="[Text]"/>
      <dgm:spPr/>
      <dgm:t>
        <a:bodyPr/>
        <a:lstStyle/>
        <a:p>
          <a:pPr algn="l"/>
          <a:r>
            <a:rPr lang="id-ID" dirty="0"/>
            <a:t>VERBAL</a:t>
          </a:r>
          <a:endParaRPr lang="en-US" dirty="0"/>
        </a:p>
      </dgm:t>
    </dgm:pt>
    <dgm:pt modelId="{5E154BF9-DAAE-40AB-9EA5-90C411C75B33}" type="parTrans" cxnId="{DEEDE46D-EC7D-4CF7-BB22-D66B68C9A32C}">
      <dgm:prSet/>
      <dgm:spPr/>
      <dgm:t>
        <a:bodyPr/>
        <a:lstStyle/>
        <a:p>
          <a:endParaRPr lang="en-US"/>
        </a:p>
      </dgm:t>
    </dgm:pt>
    <dgm:pt modelId="{9E9D3084-6725-42D4-9D4F-FBB759A63AC6}" type="sibTrans" cxnId="{DEEDE46D-EC7D-4CF7-BB22-D66B68C9A32C}">
      <dgm:prSet/>
      <dgm:spPr/>
      <dgm:t>
        <a:bodyPr/>
        <a:lstStyle/>
        <a:p>
          <a:endParaRPr lang="en-US"/>
        </a:p>
      </dgm:t>
    </dgm:pt>
    <dgm:pt modelId="{BEFD6F9F-E00A-4DBC-8C6F-D40C245F0EA1}">
      <dgm:prSet phldrT="[Text]"/>
      <dgm:spPr/>
      <dgm:t>
        <a:bodyPr/>
        <a:lstStyle/>
        <a:p>
          <a:pPr algn="l"/>
          <a:r>
            <a:rPr lang="id-ID" dirty="0"/>
            <a:t>NON VERBAL</a:t>
          </a:r>
          <a:endParaRPr lang="en-US" dirty="0"/>
        </a:p>
      </dgm:t>
    </dgm:pt>
    <dgm:pt modelId="{1398CF24-6F2B-4698-97AB-E87CDB776A6A}" type="parTrans" cxnId="{2FF55B76-2D6D-4C1D-BCC0-EC8A7F54A72C}">
      <dgm:prSet/>
      <dgm:spPr/>
      <dgm:t>
        <a:bodyPr/>
        <a:lstStyle/>
        <a:p>
          <a:endParaRPr lang="en-US"/>
        </a:p>
      </dgm:t>
    </dgm:pt>
    <dgm:pt modelId="{73C424FD-8D06-4525-BBBE-EB114E3BD8B1}" type="sibTrans" cxnId="{2FF55B76-2D6D-4C1D-BCC0-EC8A7F54A72C}">
      <dgm:prSet/>
      <dgm:spPr/>
      <dgm:t>
        <a:bodyPr/>
        <a:lstStyle/>
        <a:p>
          <a:endParaRPr lang="en-US"/>
        </a:p>
      </dgm:t>
    </dgm:pt>
    <dgm:pt modelId="{C16C4F1E-BD19-49DE-9379-F64F832FE68B}" type="pres">
      <dgm:prSet presAssocID="{5962CA40-DA68-4782-9F84-B40A7A3BFE66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</dgm:pt>
    <dgm:pt modelId="{3C2ACE09-15C2-4EBA-9B7F-E0099C2A71A9}" type="pres">
      <dgm:prSet presAssocID="{BD2D522F-A5AB-43EA-90A7-AF52C005B4BD}" presName="root" presStyleCnt="0">
        <dgm:presLayoutVars>
          <dgm:chMax/>
          <dgm:chPref val="4"/>
        </dgm:presLayoutVars>
      </dgm:prSet>
      <dgm:spPr/>
    </dgm:pt>
    <dgm:pt modelId="{122BE061-D644-41C9-97E1-208F45CF7DCD}" type="pres">
      <dgm:prSet presAssocID="{BD2D522F-A5AB-43EA-90A7-AF52C005B4BD}" presName="rootComposite" presStyleCnt="0">
        <dgm:presLayoutVars/>
      </dgm:prSet>
      <dgm:spPr/>
    </dgm:pt>
    <dgm:pt modelId="{F21CAC92-6BA3-4067-BE85-BA480B75B900}" type="pres">
      <dgm:prSet presAssocID="{BD2D522F-A5AB-43EA-90A7-AF52C005B4BD}" presName="rootText" presStyleLbl="node0" presStyleIdx="0" presStyleCnt="1">
        <dgm:presLayoutVars>
          <dgm:chMax/>
          <dgm:chPref val="4"/>
        </dgm:presLayoutVars>
      </dgm:prSet>
      <dgm:spPr/>
    </dgm:pt>
    <dgm:pt modelId="{90E4DCD0-3505-46A4-990D-75DB7A279348}" type="pres">
      <dgm:prSet presAssocID="{BD2D522F-A5AB-43EA-90A7-AF52C005B4BD}" presName="childShape" presStyleCnt="0">
        <dgm:presLayoutVars>
          <dgm:chMax val="0"/>
          <dgm:chPref val="0"/>
        </dgm:presLayoutVars>
      </dgm:prSet>
      <dgm:spPr/>
    </dgm:pt>
    <dgm:pt modelId="{00477195-B350-49F5-A032-50C00E78D0DA}" type="pres">
      <dgm:prSet presAssocID="{5A7E72C3-D192-4224-AFE1-36D6503A37B0}" presName="childComposite" presStyleCnt="0">
        <dgm:presLayoutVars>
          <dgm:chMax val="0"/>
          <dgm:chPref val="0"/>
        </dgm:presLayoutVars>
      </dgm:prSet>
      <dgm:spPr/>
    </dgm:pt>
    <dgm:pt modelId="{33995C19-26F7-431F-93DF-556DABAC7CBD}" type="pres">
      <dgm:prSet presAssocID="{5A7E72C3-D192-4224-AFE1-36D6503A37B0}" presName="Image" presStyleLbl="node1" presStyleIdx="0" presStyleCnt="2"/>
      <dgm:spPr/>
    </dgm:pt>
    <dgm:pt modelId="{A11A4F26-7A26-4B4C-92B2-3B0AF708C082}" type="pres">
      <dgm:prSet presAssocID="{5A7E72C3-D192-4224-AFE1-36D6503A37B0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</dgm:pt>
    <dgm:pt modelId="{D0966F10-BB3E-4C99-898F-BE642E6AFEE5}" type="pres">
      <dgm:prSet presAssocID="{BEFD6F9F-E00A-4DBC-8C6F-D40C245F0EA1}" presName="childComposite" presStyleCnt="0">
        <dgm:presLayoutVars>
          <dgm:chMax val="0"/>
          <dgm:chPref val="0"/>
        </dgm:presLayoutVars>
      </dgm:prSet>
      <dgm:spPr/>
    </dgm:pt>
    <dgm:pt modelId="{E0A4CB2F-E8A1-4DF0-84C8-F7A0ACDEFDCC}" type="pres">
      <dgm:prSet presAssocID="{BEFD6F9F-E00A-4DBC-8C6F-D40C245F0EA1}" presName="Image" presStyleLbl="node1" presStyleIdx="1" presStyleCnt="2"/>
      <dgm:spPr/>
    </dgm:pt>
    <dgm:pt modelId="{20595AEE-BA17-4553-AFC9-96EA854ECE89}" type="pres">
      <dgm:prSet presAssocID="{BEFD6F9F-E00A-4DBC-8C6F-D40C245F0EA1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</dgm:pt>
  </dgm:ptLst>
  <dgm:cxnLst>
    <dgm:cxn modelId="{B6F8E45F-601A-40E4-8C61-20C65FD4BD7D}" type="presOf" srcId="{BEFD6F9F-E00A-4DBC-8C6F-D40C245F0EA1}" destId="{20595AEE-BA17-4553-AFC9-96EA854ECE89}" srcOrd="0" destOrd="0" presId="urn:microsoft.com/office/officeart/2008/layout/PictureAccentList"/>
    <dgm:cxn modelId="{C83E3042-7C1F-4369-AC46-BA9AC3A7130E}" type="presOf" srcId="{BD2D522F-A5AB-43EA-90A7-AF52C005B4BD}" destId="{F21CAC92-6BA3-4067-BE85-BA480B75B900}" srcOrd="0" destOrd="0" presId="urn:microsoft.com/office/officeart/2008/layout/PictureAccentList"/>
    <dgm:cxn modelId="{4B788762-CDF2-4D7E-A9EE-DFCE0299AEED}" type="presOf" srcId="{5A7E72C3-D192-4224-AFE1-36D6503A37B0}" destId="{A11A4F26-7A26-4B4C-92B2-3B0AF708C082}" srcOrd="0" destOrd="0" presId="urn:microsoft.com/office/officeart/2008/layout/PictureAccentList"/>
    <dgm:cxn modelId="{723A2343-E4E8-4D37-AC31-079F13188D45}" srcId="{5962CA40-DA68-4782-9F84-B40A7A3BFE66}" destId="{BD2D522F-A5AB-43EA-90A7-AF52C005B4BD}" srcOrd="0" destOrd="0" parTransId="{D4D203F8-8857-4458-A9BB-B96FF4026033}" sibTransId="{CB065D51-CEF0-4BB9-9DF3-ADFD63DC3699}"/>
    <dgm:cxn modelId="{DEEDE46D-EC7D-4CF7-BB22-D66B68C9A32C}" srcId="{BD2D522F-A5AB-43EA-90A7-AF52C005B4BD}" destId="{5A7E72C3-D192-4224-AFE1-36D6503A37B0}" srcOrd="0" destOrd="0" parTransId="{5E154BF9-DAAE-40AB-9EA5-90C411C75B33}" sibTransId="{9E9D3084-6725-42D4-9D4F-FBB759A63AC6}"/>
    <dgm:cxn modelId="{2FF55B76-2D6D-4C1D-BCC0-EC8A7F54A72C}" srcId="{BD2D522F-A5AB-43EA-90A7-AF52C005B4BD}" destId="{BEFD6F9F-E00A-4DBC-8C6F-D40C245F0EA1}" srcOrd="1" destOrd="0" parTransId="{1398CF24-6F2B-4698-97AB-E87CDB776A6A}" sibTransId="{73C424FD-8D06-4525-BBBE-EB114E3BD8B1}"/>
    <dgm:cxn modelId="{66AD71D0-5A20-4611-9260-533CC8ED23DC}" type="presOf" srcId="{5962CA40-DA68-4782-9F84-B40A7A3BFE66}" destId="{C16C4F1E-BD19-49DE-9379-F64F832FE68B}" srcOrd="0" destOrd="0" presId="urn:microsoft.com/office/officeart/2008/layout/PictureAccentList"/>
    <dgm:cxn modelId="{4E9B5D02-792D-410B-8F49-41A0F5B3EDF3}" type="presParOf" srcId="{C16C4F1E-BD19-49DE-9379-F64F832FE68B}" destId="{3C2ACE09-15C2-4EBA-9B7F-E0099C2A71A9}" srcOrd="0" destOrd="0" presId="urn:microsoft.com/office/officeart/2008/layout/PictureAccentList"/>
    <dgm:cxn modelId="{1E0BDF52-7DB7-489F-A582-2E096E5CA45E}" type="presParOf" srcId="{3C2ACE09-15C2-4EBA-9B7F-E0099C2A71A9}" destId="{122BE061-D644-41C9-97E1-208F45CF7DCD}" srcOrd="0" destOrd="0" presId="urn:microsoft.com/office/officeart/2008/layout/PictureAccentList"/>
    <dgm:cxn modelId="{E6B85012-F0C0-4AF3-9237-F5A54B653088}" type="presParOf" srcId="{122BE061-D644-41C9-97E1-208F45CF7DCD}" destId="{F21CAC92-6BA3-4067-BE85-BA480B75B900}" srcOrd="0" destOrd="0" presId="urn:microsoft.com/office/officeart/2008/layout/PictureAccentList"/>
    <dgm:cxn modelId="{1581D2C3-C1D2-49C3-B5B1-80115AE1C76C}" type="presParOf" srcId="{3C2ACE09-15C2-4EBA-9B7F-E0099C2A71A9}" destId="{90E4DCD0-3505-46A4-990D-75DB7A279348}" srcOrd="1" destOrd="0" presId="urn:microsoft.com/office/officeart/2008/layout/PictureAccentList"/>
    <dgm:cxn modelId="{87E4B48F-93C4-4349-A5C6-631A147805CC}" type="presParOf" srcId="{90E4DCD0-3505-46A4-990D-75DB7A279348}" destId="{00477195-B350-49F5-A032-50C00E78D0DA}" srcOrd="0" destOrd="0" presId="urn:microsoft.com/office/officeart/2008/layout/PictureAccentList"/>
    <dgm:cxn modelId="{9059F06E-B2DD-4DF9-BFC7-25189038A745}" type="presParOf" srcId="{00477195-B350-49F5-A032-50C00E78D0DA}" destId="{33995C19-26F7-431F-93DF-556DABAC7CBD}" srcOrd="0" destOrd="0" presId="urn:microsoft.com/office/officeart/2008/layout/PictureAccentList"/>
    <dgm:cxn modelId="{1949EDDF-8FC6-4526-98CC-8C1EDBF334B8}" type="presParOf" srcId="{00477195-B350-49F5-A032-50C00E78D0DA}" destId="{A11A4F26-7A26-4B4C-92B2-3B0AF708C082}" srcOrd="1" destOrd="0" presId="urn:microsoft.com/office/officeart/2008/layout/PictureAccentList"/>
    <dgm:cxn modelId="{85CDB566-D3FE-4ED5-A609-9A59F41211E2}" type="presParOf" srcId="{90E4DCD0-3505-46A4-990D-75DB7A279348}" destId="{D0966F10-BB3E-4C99-898F-BE642E6AFEE5}" srcOrd="1" destOrd="0" presId="urn:microsoft.com/office/officeart/2008/layout/PictureAccentList"/>
    <dgm:cxn modelId="{D17E3F54-15AF-4A12-BEF8-24CDB1460EB9}" type="presParOf" srcId="{D0966F10-BB3E-4C99-898F-BE642E6AFEE5}" destId="{E0A4CB2F-E8A1-4DF0-84C8-F7A0ACDEFDCC}" srcOrd="0" destOrd="0" presId="urn:microsoft.com/office/officeart/2008/layout/PictureAccentList"/>
    <dgm:cxn modelId="{B12A99A3-94B8-415F-9775-6B72873E7504}" type="presParOf" srcId="{D0966F10-BB3E-4C99-898F-BE642E6AFEE5}" destId="{20595AEE-BA17-4553-AFC9-96EA854ECE89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1CAC92-6BA3-4067-BE85-BA480B75B900}">
      <dsp:nvSpPr>
        <dsp:cNvPr id="0" name=""/>
        <dsp:cNvSpPr/>
      </dsp:nvSpPr>
      <dsp:spPr>
        <a:xfrm>
          <a:off x="0" y="377963"/>
          <a:ext cx="10082213" cy="10798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6205" tIns="77470" rIns="116205" bIns="77470" numCol="1" spcCol="1270" anchor="ctr" anchorCtr="0">
          <a:noAutofit/>
        </a:bodyPr>
        <a:lstStyle/>
        <a:p>
          <a:pPr marL="0" lvl="0" indent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6100" kern="1200" dirty="0"/>
            <a:t>BENTUK KOMUNIKASI</a:t>
          </a:r>
          <a:endParaRPr lang="en-US" sz="6100" kern="1200" dirty="0"/>
        </a:p>
      </dsp:txBody>
      <dsp:txXfrm>
        <a:off x="31629" y="409592"/>
        <a:ext cx="10018955" cy="1016639"/>
      </dsp:txXfrm>
    </dsp:sp>
    <dsp:sp modelId="{33995C19-26F7-431F-93DF-556DABAC7CBD}">
      <dsp:nvSpPr>
        <dsp:cNvPr id="0" name=""/>
        <dsp:cNvSpPr/>
      </dsp:nvSpPr>
      <dsp:spPr>
        <a:xfrm>
          <a:off x="0" y="1652242"/>
          <a:ext cx="1079897" cy="107989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1A4F26-7A26-4B4C-92B2-3B0AF708C082}">
      <dsp:nvSpPr>
        <dsp:cNvPr id="0" name=""/>
        <dsp:cNvSpPr/>
      </dsp:nvSpPr>
      <dsp:spPr>
        <a:xfrm>
          <a:off x="1144690" y="1652242"/>
          <a:ext cx="8937522" cy="107989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400" kern="1200" dirty="0"/>
            <a:t>VERBAL</a:t>
          </a:r>
          <a:endParaRPr lang="en-US" sz="3400" kern="1200" dirty="0"/>
        </a:p>
      </dsp:txBody>
      <dsp:txXfrm>
        <a:off x="1197416" y="1704968"/>
        <a:ext cx="8832070" cy="974445"/>
      </dsp:txXfrm>
    </dsp:sp>
    <dsp:sp modelId="{E0A4CB2F-E8A1-4DF0-84C8-F7A0ACDEFDCC}">
      <dsp:nvSpPr>
        <dsp:cNvPr id="0" name=""/>
        <dsp:cNvSpPr/>
      </dsp:nvSpPr>
      <dsp:spPr>
        <a:xfrm>
          <a:off x="0" y="2861727"/>
          <a:ext cx="1079897" cy="107989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595AEE-BA17-4553-AFC9-96EA854ECE89}">
      <dsp:nvSpPr>
        <dsp:cNvPr id="0" name=""/>
        <dsp:cNvSpPr/>
      </dsp:nvSpPr>
      <dsp:spPr>
        <a:xfrm>
          <a:off x="1144690" y="2861727"/>
          <a:ext cx="8937522" cy="1079897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400" kern="1200" dirty="0"/>
            <a:t>NON VERBAL</a:t>
          </a:r>
          <a:endParaRPr lang="en-US" sz="3400" kern="1200" dirty="0"/>
        </a:p>
      </dsp:txBody>
      <dsp:txXfrm>
        <a:off x="1197416" y="2914453"/>
        <a:ext cx="8832070" cy="9744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</a:t>
            </a:r>
            <a:r>
              <a:rPr lang="en-US" dirty="0" err="1"/>
              <a:t>Powerpoint</a:t>
            </a:r>
            <a:r>
              <a:rPr lang="en-US" dirty="0"/>
              <a:t>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Secondary Title Here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5" y="6459791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  <a:pPr/>
              <a:t>01/03/2021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1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2" y="6459791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023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/>
              <a:t>The Chapter Title Goes Here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3" cstate="print"/>
          <a:srcRect t="63542"/>
          <a:stretch>
            <a:fillRect/>
          </a:stretch>
        </p:blipFill>
        <p:spPr>
          <a:xfrm>
            <a:off x="1641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6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2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8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3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6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6" y="304799"/>
            <a:ext cx="7827818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KOMUNIKASI VERBAL YANG TIDAK EFEKTIF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3117669"/>
          </a:xfrm>
        </p:spPr>
        <p:txBody>
          <a:bodyPr/>
          <a:lstStyle/>
          <a:p>
            <a:r>
              <a:rPr lang="id-ID" dirty="0"/>
              <a:t>TIDAK TO THE POINT</a:t>
            </a:r>
          </a:p>
          <a:p>
            <a:r>
              <a:rPr lang="id-ID" dirty="0"/>
              <a:t>PASIF (MALU2)</a:t>
            </a:r>
          </a:p>
          <a:p>
            <a:r>
              <a:rPr lang="id-ID" dirty="0"/>
              <a:t>ANTAGONISTIS (MARAH2, AGRESIF, UJARAN KEBENCIAN)</a:t>
            </a:r>
          </a:p>
          <a:p>
            <a:r>
              <a:rPr lang="id-ID" dirty="0"/>
              <a:t>KRIPTIS (PESAN TIDAK DISAMPAIKAN SECARA TERBUKA)</a:t>
            </a:r>
          </a:p>
          <a:p>
            <a:r>
              <a:rPr lang="id-ID" dirty="0"/>
              <a:t>SATU ARAH(LEBIH BANYAK BERBICARA DARIPADA MENDENGARKAN)</a:t>
            </a:r>
          </a:p>
          <a:p>
            <a:r>
              <a:rPr lang="id-ID" dirty="0"/>
              <a:t>TIDAK RESPONSIF </a:t>
            </a:r>
          </a:p>
          <a:p>
            <a:r>
              <a:rPr lang="id-ID" dirty="0"/>
              <a:t>TIDAK NYAMBUNG</a:t>
            </a:r>
          </a:p>
          <a:p>
            <a:r>
              <a:rPr lang="id-ID" dirty="0"/>
              <a:t>TIDAK TERUS TERANG</a:t>
            </a:r>
          </a:p>
        </p:txBody>
      </p:sp>
    </p:spTree>
    <p:extLst>
      <p:ext uri="{BB962C8B-B14F-4D97-AF65-F5344CB8AC3E}">
        <p14:creationId xmlns:p14="http://schemas.microsoft.com/office/powerpoint/2010/main" val="1333947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ADVOKASI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2007326"/>
          </a:xfrm>
        </p:spPr>
        <p:txBody>
          <a:bodyPr/>
          <a:lstStyle/>
          <a:p>
            <a:r>
              <a:rPr lang="id-ID" dirty="0"/>
              <a:t>ADVOKASI ADALAH USAHA UNTUK MEMPENGARUHI KEBIJAKAN PUBLIK MELALUI MACAM-MACAM BENTUK </a:t>
            </a:r>
            <a:r>
              <a:rPr lang="id-ID" b="1" dirty="0"/>
              <a:t>KOMUNIKASI PERSUASIF </a:t>
            </a:r>
            <a:r>
              <a:rPr lang="id-ID" dirty="0"/>
              <a:t>(JHU 1999)</a:t>
            </a:r>
          </a:p>
          <a:p>
            <a:r>
              <a:rPr lang="id-ID" dirty="0"/>
              <a:t>RANGKAIAN </a:t>
            </a:r>
            <a:r>
              <a:rPr lang="id-ID" b="1" dirty="0"/>
              <a:t>KOMUNIKASI STRATEGIS  </a:t>
            </a:r>
            <a:r>
              <a:rPr lang="id-ID" dirty="0"/>
              <a:t>YANG DIRANCANG SECARA SISTMATIS BAIK OLEH INDIVIDU MAUPUN KELOMPOK UNTUK MEMPENGARUHI PEMBUAT KEPUTUSAN AGAR MERUBAH KEBIJAKAN YANG BERPIHAK KEPADA MASYARAKAT</a:t>
            </a:r>
          </a:p>
        </p:txBody>
      </p:sp>
    </p:spTree>
    <p:extLst>
      <p:ext uri="{BB962C8B-B14F-4D97-AF65-F5344CB8AC3E}">
        <p14:creationId xmlns:p14="http://schemas.microsoft.com/office/powerpoint/2010/main" val="1736760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SASARAN KOMUNIKASI DALAM ADVOKASI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dirty="0"/>
              <a:t>NASYARAKAT</a:t>
            </a:r>
          </a:p>
          <a:p>
            <a:r>
              <a:rPr lang="id-ID" dirty="0"/>
              <a:t>KONSUMEN</a:t>
            </a:r>
          </a:p>
          <a:p>
            <a:r>
              <a:rPr lang="id-ID" dirty="0"/>
              <a:t>INSTANSI</a:t>
            </a:r>
          </a:p>
          <a:p>
            <a:r>
              <a:rPr lang="id-ID" dirty="0"/>
              <a:t>PEMERINTAH</a:t>
            </a:r>
          </a:p>
        </p:txBody>
      </p:sp>
    </p:spTree>
    <p:extLst>
      <p:ext uri="{BB962C8B-B14F-4D97-AF65-F5344CB8AC3E}">
        <p14:creationId xmlns:p14="http://schemas.microsoft.com/office/powerpoint/2010/main" val="729933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SALURAN KOMUNIKASI DALAM ADVOKASI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1693817"/>
          </a:xfrm>
        </p:spPr>
        <p:txBody>
          <a:bodyPr/>
          <a:lstStyle/>
          <a:p>
            <a:r>
              <a:rPr lang="id-ID" dirty="0"/>
              <a:t>SEMUA IDE DAPAT DIKOMUNIKASIKAN MELALUI BERBAGAI CARA (SURAT, BERBICARA LANGSUNG, BERTELEPON, WA, BERKUNJUNG, DEMONSTRASI, LAPORAN, MEDIA CETAK/ELEKTRONIK)</a:t>
            </a:r>
          </a:p>
          <a:p>
            <a:r>
              <a:rPr lang="id-ID" dirty="0"/>
              <a:t>MEDIA CETAK/ELEKTRONIK ADALAH SALURAN YANG PALING EFEKTIF KARENA BANYAK MASSA</a:t>
            </a:r>
          </a:p>
        </p:txBody>
      </p:sp>
    </p:spTree>
    <p:extLst>
      <p:ext uri="{BB962C8B-B14F-4D97-AF65-F5344CB8AC3E}">
        <p14:creationId xmlns:p14="http://schemas.microsoft.com/office/powerpoint/2010/main" val="23482539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KOMUNIKASI DAN ADVOKASI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2346960"/>
          </a:xfrm>
        </p:spPr>
        <p:txBody>
          <a:bodyPr/>
          <a:lstStyle/>
          <a:p>
            <a:r>
              <a:rPr lang="id-ID" dirty="0"/>
              <a:t>ADVOKASI YANG BERTUJUAN </a:t>
            </a:r>
            <a:r>
              <a:rPr lang="id-ID" b="1" dirty="0"/>
              <a:t>MENGAJAK/MEMPENGARUHI ORANG LAIN </a:t>
            </a:r>
            <a:r>
              <a:rPr lang="id-ID" dirty="0"/>
              <a:t>AGAR SETUJU DENGAN PENDAPATNYA, SEHINGGA MUNCUL AKSI UNTUK </a:t>
            </a:r>
            <a:r>
              <a:rPr lang="id-ID" b="1" dirty="0"/>
              <a:t>MEMPENGARUHI PARA PEMBUAT KEBIJAKAN</a:t>
            </a:r>
            <a:r>
              <a:rPr lang="id-ID" dirty="0"/>
              <a:t> SANGAT BERKAITAN DENGAN KOMUNIKASI</a:t>
            </a:r>
          </a:p>
          <a:p>
            <a:r>
              <a:rPr lang="id-ID" dirty="0"/>
              <a:t>KOMUNIKASI DALAM ADVOKASI ADAHAL MEDIA UTAMA</a:t>
            </a:r>
          </a:p>
          <a:p>
            <a:r>
              <a:rPr lang="id-ID" dirty="0"/>
              <a:t>TANPA KOMUNIKASI MAKA ADVOKASI SULIT BERHASIL</a:t>
            </a:r>
          </a:p>
        </p:txBody>
      </p:sp>
    </p:spTree>
    <p:extLst>
      <p:ext uri="{BB962C8B-B14F-4D97-AF65-F5344CB8AC3E}">
        <p14:creationId xmlns:p14="http://schemas.microsoft.com/office/powerpoint/2010/main" val="2020822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9800" y="335282"/>
            <a:ext cx="5181600" cy="680718"/>
          </a:xfrm>
        </p:spPr>
        <p:txBody>
          <a:bodyPr/>
          <a:lstStyle/>
          <a:p>
            <a:r>
              <a:rPr lang="en-US" sz="4000" b="1" dirty="0" err="1"/>
              <a:t>Rencana</a:t>
            </a:r>
            <a:r>
              <a:rPr lang="en-US" sz="4000" b="1" dirty="0"/>
              <a:t> </a:t>
            </a:r>
            <a:r>
              <a:rPr lang="en-US" sz="4000" b="1" dirty="0" err="1"/>
              <a:t>Tindak</a:t>
            </a:r>
            <a:r>
              <a:rPr lang="en-US" sz="4000" b="1" dirty="0"/>
              <a:t> </a:t>
            </a:r>
            <a:r>
              <a:rPr lang="en-US" sz="4000" b="1" dirty="0" err="1"/>
              <a:t>Lanjut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03" y="1371600"/>
            <a:ext cx="10081684" cy="5081588"/>
          </a:xfrm>
        </p:spPr>
        <p:txBody>
          <a:bodyPr/>
          <a:lstStyle/>
          <a:p>
            <a:pPr>
              <a:buNone/>
            </a:pPr>
            <a:r>
              <a:rPr lang="id-ID" sz="3600" b="1" dirty="0"/>
              <a:t>NEXT MEETING </a:t>
            </a:r>
          </a:p>
          <a:p>
            <a:pPr>
              <a:buNone/>
            </a:pPr>
            <a:r>
              <a:rPr lang="id-ID" sz="8000" b="1" dirty="0"/>
              <a:t>NEGOSIASI</a:t>
            </a:r>
            <a:endParaRPr lang="en-US" sz="80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>
                <a:latin typeface="Berlin Sans FB Demi" pitchFamily="34" charset="0"/>
                <a:ea typeface="SimSun" pitchFamily="2" charset="-122"/>
                <a:cs typeface="Tahoma" pitchFamily="34" charset="0"/>
              </a:rPr>
              <a:t>PENUTUP BELAJAR</a:t>
            </a:r>
            <a:br>
              <a:rPr lang="en-US" sz="4000" b="1" dirty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</a:br>
            <a:endParaRPr lang="en-US" sz="4000" b="1" dirty="0">
              <a:latin typeface="Berlin Sans FB Demi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199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بِسْمِ اللَّهِ الرَّحْمَنِ الرَّحِيمِ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Allah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kebenaran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mengikutinya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Dan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keburukan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menjauhinya</a:t>
            </a:r>
            <a:r>
              <a:rPr lang="en-US" sz="3600" dirty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.</a:t>
            </a:r>
          </a:p>
          <a:p>
            <a:pPr eaLnBrk="1" hangingPunct="1"/>
            <a:endParaRPr lang="en-US" sz="2400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19927" y="1748385"/>
            <a:ext cx="11304545" cy="1736428"/>
          </a:xfrm>
        </p:spPr>
        <p:txBody>
          <a:bodyPr/>
          <a:lstStyle/>
          <a:p>
            <a:pPr>
              <a:defRPr/>
            </a:pPr>
            <a:br>
              <a:rPr lang="en-US" sz="8000" dirty="0">
                <a:solidFill>
                  <a:schemeClr val="bg1"/>
                </a:solidFill>
                <a:latin typeface="Corbel" pitchFamily="34" charset="0"/>
                <a:cs typeface="Arial" charset="0"/>
              </a:rPr>
            </a:br>
            <a:r>
              <a:rPr lang="id-ID" sz="4400" dirty="0"/>
              <a:t>Peran Komunikasi </a:t>
            </a:r>
            <a:br>
              <a:rPr lang="id-ID" sz="4400" dirty="0"/>
            </a:br>
            <a:r>
              <a:rPr lang="id-ID" sz="4400" dirty="0"/>
              <a:t>Dalam Advokasi Kebijakan Publik</a:t>
            </a:r>
            <a:endParaRPr lang="en-US" sz="8000" dirty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id-ID" sz="1600" dirty="0">
                <a:latin typeface="Berlin Sans FB Demi" pitchFamily="34" charset="0"/>
              </a:rPr>
              <a:t>MUHAMMAD KHOZIN, S.IP, MPA</a:t>
            </a:r>
            <a:endParaRPr lang="en-US" sz="1600" dirty="0">
              <a:latin typeface="Berlin Sans FB Demi" pitchFamily="34" charset="0"/>
            </a:endParaRPr>
          </a:p>
          <a:p>
            <a:r>
              <a:rPr lang="en-US" sz="1600" dirty="0" err="1">
                <a:latin typeface="Berlin Sans FB Demi" pitchFamily="34" charset="0"/>
              </a:rPr>
              <a:t>Disampaikan</a:t>
            </a:r>
            <a:r>
              <a:rPr lang="en-US" sz="1600" dirty="0">
                <a:latin typeface="Berlin Sans FB Demi" pitchFamily="34" charset="0"/>
              </a:rPr>
              <a:t> </a:t>
            </a:r>
            <a:r>
              <a:rPr lang="en-US" sz="1600" dirty="0" err="1">
                <a:latin typeface="Berlin Sans FB Demi" pitchFamily="34" charset="0"/>
              </a:rPr>
              <a:t>pada</a:t>
            </a:r>
            <a:r>
              <a:rPr lang="en-US" sz="1600" dirty="0">
                <a:latin typeface="Berlin Sans FB Demi" pitchFamily="34" charset="0"/>
              </a:rPr>
              <a:t> </a:t>
            </a:r>
            <a:r>
              <a:rPr lang="en-US" sz="1600" dirty="0" err="1">
                <a:latin typeface="Berlin Sans FB Demi" pitchFamily="34" charset="0"/>
              </a:rPr>
              <a:t>Kuliah</a:t>
            </a:r>
            <a:r>
              <a:rPr lang="en-US" sz="1600" dirty="0">
                <a:latin typeface="Berlin Sans FB Demi" pitchFamily="34" charset="0"/>
              </a:rPr>
              <a:t> MK </a:t>
            </a:r>
            <a:r>
              <a:rPr lang="id-ID" sz="1600" dirty="0">
                <a:latin typeface="Berlin Sans FB Demi" pitchFamily="34" charset="0"/>
              </a:rPr>
              <a:t>Komunikasi &amp; Advokasi Kebijakan Publik</a:t>
            </a:r>
            <a:endParaRPr lang="en-US" sz="1600" dirty="0">
              <a:latin typeface="Berlin Sans FB Demi" pitchFamily="34" charset="0"/>
            </a:endParaRPr>
          </a:p>
          <a:p>
            <a:r>
              <a:rPr lang="en-US" sz="1600" dirty="0">
                <a:latin typeface="Berlin Sans FB Demi" pitchFamily="34" charset="0"/>
              </a:rPr>
              <a:t>2</a:t>
            </a:r>
            <a:r>
              <a:rPr lang="id-ID" sz="1600" dirty="0">
                <a:latin typeface="Berlin Sans FB Demi" pitchFamily="34" charset="0"/>
              </a:rPr>
              <a:t>0</a:t>
            </a:r>
            <a:r>
              <a:rPr lang="en-US" sz="1600" dirty="0">
                <a:latin typeface="Berlin Sans FB Demi" pitchFamily="34" charset="0"/>
              </a:rPr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1707744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KOMUNIKASI ADALAH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sz="3200" dirty="0"/>
              <a:t>MERUPAKAN PROSES PENYAMPAIAN PESAN/PENDAPAT/PERASAAN/BERITA KEPADA ORANG LAIN</a:t>
            </a:r>
          </a:p>
          <a:p>
            <a:r>
              <a:rPr lang="id-ID" sz="3200" dirty="0"/>
              <a:t>PROSES PERTUKARAN PENDAPAT/PEMIKIRAN/INFORMASI MELALUI UCAPAN, TULISAN MAUPUN TANDA-TANDA (BAHASA ISYARAT, KODE)</a:t>
            </a:r>
          </a:p>
          <a:p>
            <a:r>
              <a:rPr lang="id-ID" sz="3200" dirty="0"/>
              <a:t>SEGALA BENTUK INTERAKSI SATU ORANG KEPADA ORANG LAIN</a:t>
            </a:r>
          </a:p>
        </p:txBody>
      </p:sp>
    </p:spTree>
    <p:extLst>
      <p:ext uri="{BB962C8B-B14F-4D97-AF65-F5344CB8AC3E}">
        <p14:creationId xmlns:p14="http://schemas.microsoft.com/office/powerpoint/2010/main" val="3779933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2912896172"/>
              </p:ext>
            </p:extLst>
          </p:nvPr>
        </p:nvGraphicFramePr>
        <p:xfrm>
          <a:off x="1203960" y="1362891"/>
          <a:ext cx="10082213" cy="4319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35132" y="2936965"/>
            <a:ext cx="2037805" cy="2418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459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KOMUNIKASI VERBAL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dirty="0"/>
              <a:t>Bentuk </a:t>
            </a:r>
            <a:r>
              <a:rPr lang="id-ID" b="1" dirty="0"/>
              <a:t>komunikasi</a:t>
            </a:r>
            <a:r>
              <a:rPr lang="id-ID" dirty="0"/>
              <a:t> yang disampaikan komunikator kepada Orang lain (komunikan) dengan cara tertulis atau lisan (terucap)</a:t>
            </a:r>
          </a:p>
          <a:p>
            <a:r>
              <a:rPr lang="id-ID" dirty="0"/>
              <a:t>Kata Kunci </a:t>
            </a:r>
            <a:r>
              <a:rPr lang="id-ID" b="1" dirty="0"/>
              <a:t>menggunakan kata-kata</a:t>
            </a:r>
            <a:r>
              <a:rPr lang="id-ID" dirty="0"/>
              <a:t> (diucapkan atau dituliskan)</a:t>
            </a:r>
          </a:p>
          <a:p>
            <a:r>
              <a:rPr lang="id-ID" dirty="0"/>
              <a:t>Contoh  :</a:t>
            </a:r>
          </a:p>
          <a:p>
            <a:pPr marL="0" indent="0">
              <a:buNone/>
            </a:pPr>
            <a:r>
              <a:rPr lang="id-ID" b="1" dirty="0"/>
              <a:t>LISAN</a:t>
            </a:r>
          </a:p>
          <a:p>
            <a:pPr>
              <a:buFontTx/>
              <a:buChar char="-"/>
            </a:pPr>
            <a:r>
              <a:rPr lang="id-ID" dirty="0"/>
              <a:t>BERTELEPON</a:t>
            </a:r>
          </a:p>
          <a:p>
            <a:pPr>
              <a:buFontTx/>
              <a:buChar char="-"/>
            </a:pPr>
            <a:r>
              <a:rPr lang="id-ID" dirty="0"/>
              <a:t>PRESENTASI</a:t>
            </a:r>
          </a:p>
          <a:p>
            <a:pPr marL="0" indent="0">
              <a:buNone/>
            </a:pPr>
            <a:r>
              <a:rPr lang="id-ID" b="1" dirty="0"/>
              <a:t>TERTULIS</a:t>
            </a:r>
            <a:r>
              <a:rPr lang="id-ID" dirty="0"/>
              <a:t> : </a:t>
            </a:r>
          </a:p>
          <a:p>
            <a:pPr>
              <a:buFontTx/>
              <a:buChar char="-"/>
            </a:pPr>
            <a:r>
              <a:rPr lang="fi-FI" dirty="0"/>
              <a:t>media surat, </a:t>
            </a:r>
            <a:endParaRPr lang="id-ID" dirty="0"/>
          </a:p>
          <a:p>
            <a:pPr>
              <a:buFontTx/>
              <a:buChar char="-"/>
            </a:pPr>
            <a:r>
              <a:rPr lang="id-ID" dirty="0"/>
              <a:t>Laporan</a:t>
            </a:r>
            <a:r>
              <a:rPr lang="fi-FI" dirty="0"/>
              <a:t>, </a:t>
            </a:r>
            <a:endParaRPr lang="id-ID" dirty="0"/>
          </a:p>
          <a:p>
            <a:pPr>
              <a:buFontTx/>
              <a:buChar char="-"/>
            </a:pPr>
            <a:r>
              <a:rPr lang="fi-FI" dirty="0"/>
              <a:t>grafik dan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05779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3" y="1164906"/>
            <a:ext cx="10081120" cy="432048"/>
          </a:xfrm>
        </p:spPr>
        <p:txBody>
          <a:bodyPr/>
          <a:lstStyle/>
          <a:p>
            <a:r>
              <a:rPr lang="id-ID" b="1" dirty="0"/>
              <a:t>KOMUNIKASI NON VERBAL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03" y="1689463"/>
            <a:ext cx="10081684" cy="4319588"/>
          </a:xfrm>
        </p:spPr>
        <p:txBody>
          <a:bodyPr/>
          <a:lstStyle/>
          <a:p>
            <a:r>
              <a:rPr lang="en-US" altLang="id-ID" dirty="0">
                <a:latin typeface="Perpetua" panose="02020502060401020303" pitchFamily="18" charset="0"/>
              </a:rPr>
              <a:t>ADALAH TRANSMISI PESAN TANPA MENGGUNAKAN KATA – KATA, DAN MERUPAKAN SALAH SATU CARA YANG TERKUAT BAGI SESEORANG UNTUK MENGIRIMKAN PESAN KEPADA ORANG LAIN.</a:t>
            </a:r>
            <a:endParaRPr lang="id-ID" altLang="id-ID" dirty="0">
              <a:latin typeface="Perpetua" panose="02020502060401020303" pitchFamily="18" charset="0"/>
            </a:endParaRPr>
          </a:p>
          <a:p>
            <a:r>
              <a:rPr lang="id-ID" altLang="id-ID" dirty="0">
                <a:latin typeface="Perpetua" panose="02020502060401020303" pitchFamily="18" charset="0"/>
              </a:rPr>
              <a:t>CONTOH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d-ID" dirty="0"/>
              <a:t>Bahasa isyarat,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d-ID" dirty="0"/>
              <a:t>ekspresi wajah,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d-ID" dirty="0"/>
              <a:t>gerakan tubuh,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d-ID" dirty="0"/>
              <a:t>SENTUHAN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d-ID" dirty="0"/>
              <a:t>sandi,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d-ID" dirty="0"/>
              <a:t>simbol-simbol/KODE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d-ID" dirty="0"/>
              <a:t>warna dan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d-ID" dirty="0"/>
              <a:t>intonasi suara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d-ID" altLang="id-ID" dirty="0">
                <a:latin typeface="Perpetua" panose="02020502060401020303" pitchFamily="18" charset="0"/>
              </a:rPr>
              <a:t>CARA BERPAKAIAN</a:t>
            </a:r>
          </a:p>
          <a:p>
            <a:pPr marL="0" indent="0">
              <a:buNone/>
            </a:pPr>
            <a:r>
              <a:rPr lang="id-ID" altLang="id-ID" dirty="0">
                <a:latin typeface="Perpetua" panose="02020502060401020303" pitchFamily="18" charset="0"/>
              </a:rPr>
              <a:t>ATAU SESUATU  YANG MENGEKSPESIKAN SUASANA HATI PADA SAAT BERKOMUNIKASI</a:t>
            </a:r>
            <a:endParaRPr lang="en-US" altLang="id-ID" dirty="0">
              <a:latin typeface="Perpetua" panose="02020502060401020303" pitchFamily="18" charset="0"/>
            </a:endParaRP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52858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67" y="1556792"/>
            <a:ext cx="1604487" cy="432048"/>
          </a:xfrm>
        </p:spPr>
        <p:txBody>
          <a:bodyPr/>
          <a:lstStyle/>
          <a:p>
            <a:r>
              <a:rPr lang="id-ID" dirty="0"/>
              <a:t>AMBIGUE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67" y="3387634"/>
            <a:ext cx="10081684" cy="805543"/>
          </a:xfrm>
        </p:spPr>
        <p:txBody>
          <a:bodyPr/>
          <a:lstStyle/>
          <a:p>
            <a:r>
              <a:rPr lang="id-ID" altLang="id-ID" dirty="0">
                <a:latin typeface="Perpetua" panose="02020502060401020303" pitchFamily="18" charset="0"/>
              </a:rPr>
              <a:t>SUAMI : “SAYANG APA KABAR?”</a:t>
            </a:r>
          </a:p>
          <a:p>
            <a:r>
              <a:rPr lang="id-ID" altLang="id-ID" dirty="0">
                <a:latin typeface="Perpetua" panose="02020502060401020303" pitchFamily="18" charset="0"/>
              </a:rPr>
              <a:t>ISTRI   : “</a:t>
            </a:r>
            <a:r>
              <a:rPr lang="en-US" altLang="id-ID" dirty="0">
                <a:latin typeface="Perpetua" panose="02020502060401020303" pitchFamily="18" charset="0"/>
              </a:rPr>
              <a:t>BAIK – BAIK SAJA</a:t>
            </a:r>
            <a:r>
              <a:rPr lang="id-ID" altLang="id-ID" dirty="0">
                <a:latin typeface="Perpetua" panose="02020502060401020303" pitchFamily="18" charset="0"/>
              </a:rPr>
              <a:t>” (</a:t>
            </a:r>
            <a:r>
              <a:rPr lang="en-US" altLang="id-ID" dirty="0">
                <a:latin typeface="Perpetua" panose="02020502060401020303" pitchFamily="18" charset="0"/>
              </a:rPr>
              <a:t>NAMUN MENYERINGAI </a:t>
            </a:r>
            <a:r>
              <a:rPr lang="id-ID" altLang="id-ID" dirty="0">
                <a:latin typeface="Perpetua" panose="02020502060401020303" pitchFamily="18" charset="0"/>
              </a:rPr>
              <a:t>PADA </a:t>
            </a:r>
            <a:r>
              <a:rPr lang="en-US" altLang="id-ID" dirty="0">
                <a:latin typeface="Perpetua" panose="02020502060401020303" pitchFamily="18" charset="0"/>
              </a:rPr>
              <a:t>WAKTU </a:t>
            </a:r>
            <a:r>
              <a:rPr lang="id-ID" altLang="id-ID" dirty="0">
                <a:latin typeface="Perpetua" panose="02020502060401020303" pitchFamily="18" charset="0"/>
              </a:rPr>
              <a:t>MEJAWAB)</a:t>
            </a:r>
            <a:r>
              <a:rPr lang="en-US" altLang="id-ID" dirty="0">
                <a:latin typeface="Perpetua" panose="02020502060401020303" pitchFamily="18" charset="0"/>
              </a:rPr>
              <a:t>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62171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MEMBANGUN KOMUNIKASI YANG EFEKTIF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sz="4000" dirty="0"/>
              <a:t>MENGETAHUI SIAPA MITRA BICARA KITA</a:t>
            </a:r>
          </a:p>
          <a:p>
            <a:r>
              <a:rPr lang="id-ID" sz="4000" dirty="0"/>
              <a:t>MENGETAHUI APA TUJUAN KOMUNIKASI KITA</a:t>
            </a:r>
          </a:p>
          <a:p>
            <a:r>
              <a:rPr lang="id-ID" sz="4000" dirty="0"/>
              <a:t>MENGETAHUI KULTUR</a:t>
            </a:r>
          </a:p>
          <a:p>
            <a:r>
              <a:rPr lang="id-ID" sz="4000" dirty="0"/>
              <a:t>MENGETAHUI BAHASA</a:t>
            </a:r>
          </a:p>
        </p:txBody>
      </p:sp>
    </p:spTree>
    <p:extLst>
      <p:ext uri="{BB962C8B-B14F-4D97-AF65-F5344CB8AC3E}">
        <p14:creationId xmlns:p14="http://schemas.microsoft.com/office/powerpoint/2010/main" val="1392035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KOMUNIKASI VERBAL YANG EFEKTIF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dirty="0"/>
              <a:t>LANGSUNG (TO THE POINT)</a:t>
            </a:r>
          </a:p>
          <a:p>
            <a:r>
              <a:rPr lang="id-ID" dirty="0"/>
              <a:t>ASERTIF (TIDAK TAKUT MENGATAKAN APA YANG DIINGINKAN)</a:t>
            </a:r>
          </a:p>
          <a:p>
            <a:r>
              <a:rPr lang="id-ID" dirty="0"/>
              <a:t>RAMAH DAN BERSAHABAT</a:t>
            </a:r>
          </a:p>
          <a:p>
            <a:r>
              <a:rPr lang="id-ID" dirty="0"/>
              <a:t>JELAS (MUDAH DIPAHAMI)</a:t>
            </a:r>
          </a:p>
          <a:p>
            <a:r>
              <a:rPr lang="id-ID" dirty="0"/>
              <a:t>TERBUKA (TIDAK ADA PESAN YANG TERSEMBUNYI)</a:t>
            </a:r>
          </a:p>
          <a:p>
            <a:r>
              <a:rPr lang="id-ID" dirty="0"/>
              <a:t>SECARA LISAN MENGGUNAKAN KATA2 YANG JELAS</a:t>
            </a:r>
          </a:p>
          <a:p>
            <a:r>
              <a:rPr lang="id-ID" dirty="0"/>
              <a:t>DUA ARAH</a:t>
            </a:r>
          </a:p>
          <a:p>
            <a:r>
              <a:rPr lang="id-ID" dirty="0"/>
              <a:t>RESPONSIF (MEMPERHATIKAN PANDANGAN ORANG LAIN)</a:t>
            </a:r>
          </a:p>
          <a:p>
            <a:r>
              <a:rPr lang="id-ID" dirty="0"/>
              <a:t>NYAMBUNG</a:t>
            </a:r>
          </a:p>
          <a:p>
            <a:r>
              <a:rPr lang="id-ID" dirty="0"/>
              <a:t>JUJUR (MENGUNGKAPKAN GAGASAN DAN [ESAN YANG SESUNGGUHNYA)</a:t>
            </a:r>
          </a:p>
        </p:txBody>
      </p:sp>
    </p:spTree>
    <p:extLst>
      <p:ext uri="{BB962C8B-B14F-4D97-AF65-F5344CB8AC3E}">
        <p14:creationId xmlns:p14="http://schemas.microsoft.com/office/powerpoint/2010/main" val="359633359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2975</TotalTime>
  <Words>532</Words>
  <Application>Microsoft Office PowerPoint</Application>
  <PresentationFormat>Widescreen</PresentationFormat>
  <Paragraphs>92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32" baseType="lpstr">
      <vt:lpstr>SimSun</vt:lpstr>
      <vt:lpstr>Arial</vt:lpstr>
      <vt:lpstr>Arial Unicode MS</vt:lpstr>
      <vt:lpstr>Berlin Sans FB Demi</vt:lpstr>
      <vt:lpstr>Calibri</vt:lpstr>
      <vt:lpstr>Corbel</vt:lpstr>
      <vt:lpstr>Franklin Gothic Heavy</vt:lpstr>
      <vt:lpstr>Gill Sans MT Condensed</vt:lpstr>
      <vt:lpstr>Perpetua</vt:lpstr>
      <vt:lpstr>Tahoma</vt:lpstr>
      <vt:lpstr>Wingdings</vt:lpstr>
      <vt:lpstr>Presentation UNISA_01</vt:lpstr>
      <vt:lpstr>1_Presentation UNISA_01</vt:lpstr>
      <vt:lpstr>1_Office Theme</vt:lpstr>
      <vt:lpstr>2_Office Theme</vt:lpstr>
      <vt:lpstr>PEMBUKA BELAJAR</vt:lpstr>
      <vt:lpstr> Peran Komunikasi  Dalam Advokasi Kebijakan Publik</vt:lpstr>
      <vt:lpstr>KOMUNIKASI ADALAH</vt:lpstr>
      <vt:lpstr>PowerPoint Presentation</vt:lpstr>
      <vt:lpstr>KOMUNIKASI VERBAL</vt:lpstr>
      <vt:lpstr>KOMUNIKASI NON VERBAL</vt:lpstr>
      <vt:lpstr>AMBIGUE</vt:lpstr>
      <vt:lpstr>MEMBANGUN KOMUNIKASI YANG EFEKTIF</vt:lpstr>
      <vt:lpstr>KOMUNIKASI VERBAL YANG EFEKTIF</vt:lpstr>
      <vt:lpstr>KOMUNIKASI VERBAL YANG TIDAK EFEKTIF</vt:lpstr>
      <vt:lpstr>ADVOKASI</vt:lpstr>
      <vt:lpstr>SASARAN KOMUNIKASI DALAM ADVOKASI</vt:lpstr>
      <vt:lpstr>SALURAN KOMUNIKASI DALAM ADVOKASI</vt:lpstr>
      <vt:lpstr>KOMUNIKASI DAN ADVOKASI</vt:lpstr>
      <vt:lpstr>Rencana Tindak Lanjut</vt:lpstr>
      <vt:lpstr>PENUTUP BELAJAR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User</cp:lastModifiedBy>
  <cp:revision>130</cp:revision>
  <dcterms:created xsi:type="dcterms:W3CDTF">2017-11-21T07:01:38Z</dcterms:created>
  <dcterms:modified xsi:type="dcterms:W3CDTF">2021-03-01T00:21:36Z</dcterms:modified>
</cp:coreProperties>
</file>