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5"/>
  </p:notesMasterIdLst>
  <p:sldIdLst>
    <p:sldId id="578" r:id="rId5"/>
    <p:sldId id="307" r:id="rId6"/>
    <p:sldId id="573" r:id="rId7"/>
    <p:sldId id="569" r:id="rId8"/>
    <p:sldId id="580" r:id="rId9"/>
    <p:sldId id="575" r:id="rId10"/>
    <p:sldId id="571" r:id="rId11"/>
    <p:sldId id="576" r:id="rId12"/>
    <p:sldId id="564" r:id="rId13"/>
    <p:sldId id="32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br>
              <a:rPr lang="en-US" sz="4400" dirty="0">
                <a:solidFill>
                  <a:schemeClr val="bg1"/>
                </a:solidFill>
                <a:latin typeface="Corbel" pitchFamily="34" charset="0"/>
                <a:cs typeface="Arial" charset="0"/>
              </a:rPr>
            </a:br>
            <a:r>
              <a:rPr lang="id-ID" sz="4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SILABUS &amp; KONTRAK PERKULIAHAN</a:t>
            </a:r>
            <a:br>
              <a:rPr lang="id-ID" sz="4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</a:br>
            <a:r>
              <a:rPr lang="id-ID" sz="4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KOMUNIKASI &amp; ADVOKASI </a:t>
            </a:r>
            <a:br>
              <a:rPr lang="id-ID" sz="4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</a:br>
            <a:r>
              <a:rPr lang="id-ID" sz="4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KEBIJAKAN PUBLIK</a:t>
            </a:r>
            <a:endParaRPr lang="en-US" sz="4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</a:p>
          <a:p>
            <a:r>
              <a:rPr lang="id-ID" sz="1600" dirty="0">
                <a:latin typeface="Berlin Sans FB Demi" pitchFamily="34" charset="0"/>
              </a:rPr>
              <a:t>NUR FAIDATI, S.IP, MA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Komunikasi &amp; Advokasi Kebijakan Publik</a:t>
            </a:r>
            <a:endParaRPr lang="en-US" sz="1600" dirty="0">
              <a:latin typeface="Berlin Sans FB Demi" pitchFamily="34" charset="0"/>
            </a:endParaRPr>
          </a:p>
          <a:p>
            <a:r>
              <a:rPr lang="id-ID" sz="1600" dirty="0">
                <a:latin typeface="Berlin Sans FB Demi" pitchFamily="34" charset="0"/>
              </a:rPr>
              <a:t>20</a:t>
            </a:r>
            <a:r>
              <a:rPr lang="en-US" sz="1600" dirty="0">
                <a:latin typeface="Berlin Sans FB Demi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r>
              <a:rPr lang="id-ID" sz="4000" b="1" dirty="0"/>
              <a:t>CAPAIAN PEMBELAJARAN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0629" y="1214845"/>
            <a:ext cx="11848011" cy="5081588"/>
          </a:xfrm>
        </p:spPr>
        <p:txBody>
          <a:bodyPr/>
          <a:lstStyle/>
          <a:p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kepekaan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kepedulian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id-ID" sz="2800" dirty="0"/>
              <a:t> (S6)</a:t>
            </a:r>
          </a:p>
          <a:p>
            <a:r>
              <a:rPr lang="en-US" sz="2800" dirty="0" err="1"/>
              <a:t>Menguasai</a:t>
            </a:r>
            <a:r>
              <a:rPr lang="en-US" sz="2800" dirty="0"/>
              <a:t> </a:t>
            </a:r>
            <a:r>
              <a:rPr lang="en-US" sz="2800" dirty="0" err="1"/>
              <a:t>prinsip-prinsip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</a:t>
            </a:r>
            <a:r>
              <a:rPr lang="en-US" sz="2800" dirty="0" err="1"/>
              <a:t>persuasif</a:t>
            </a:r>
            <a:r>
              <a:rPr lang="en-US" sz="2800" dirty="0"/>
              <a:t>,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lisan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tulisan</a:t>
            </a:r>
            <a:r>
              <a:rPr lang="id-ID" sz="2800" dirty="0"/>
              <a:t> (PP5)</a:t>
            </a:r>
          </a:p>
          <a:p>
            <a:r>
              <a:rPr lang="en-US" sz="2800" dirty="0" err="1"/>
              <a:t>Menguasai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teoritis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, </a:t>
            </a:r>
            <a:r>
              <a:rPr lang="en-US" sz="2800" dirty="0" err="1"/>
              <a:t>implementasi</a:t>
            </a:r>
            <a:r>
              <a:rPr lang="en-US" sz="2800" dirty="0"/>
              <a:t>, monitoring </a:t>
            </a: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advokasi</a:t>
            </a:r>
            <a:r>
              <a:rPr lang="en-US" sz="2800" dirty="0"/>
              <a:t> 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; </a:t>
            </a:r>
            <a:r>
              <a:rPr lang="id-ID" sz="2800" dirty="0"/>
              <a:t>(PP6)</a:t>
            </a:r>
          </a:p>
          <a:p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pemikiran</a:t>
            </a:r>
            <a:r>
              <a:rPr lang="en-US" sz="2800" dirty="0"/>
              <a:t> </a:t>
            </a:r>
            <a:r>
              <a:rPr lang="en-US" sz="2800" dirty="0" err="1"/>
              <a:t>logis</a:t>
            </a:r>
            <a:r>
              <a:rPr lang="en-US" sz="2800" dirty="0"/>
              <a:t>, </a:t>
            </a:r>
            <a:r>
              <a:rPr lang="en-US" sz="2800" dirty="0" err="1"/>
              <a:t>kritis</a:t>
            </a:r>
            <a:r>
              <a:rPr lang="en-US" sz="2800" dirty="0"/>
              <a:t>, </a:t>
            </a:r>
            <a:r>
              <a:rPr lang="en-US" sz="2800" dirty="0" err="1"/>
              <a:t>sistematis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inovatif</a:t>
            </a:r>
            <a:r>
              <a:rPr lang="en-US" sz="2800" dirty="0"/>
              <a:t>,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konteks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yang </a:t>
            </a:r>
            <a:r>
              <a:rPr lang="en-US" sz="2800" dirty="0" err="1"/>
              <a:t>memperhatikan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humaniora</a:t>
            </a:r>
            <a:r>
              <a:rPr lang="en-US" sz="2800" dirty="0"/>
              <a:t> yang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keahliannya</a:t>
            </a:r>
            <a:r>
              <a:rPr lang="en-US" sz="2800" dirty="0"/>
              <a:t>;</a:t>
            </a:r>
            <a:r>
              <a:rPr lang="id-ID" sz="2800" dirty="0"/>
              <a:t> (KU1)</a:t>
            </a:r>
          </a:p>
          <a:p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mengadvokasi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mewujudkan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yang </a:t>
            </a:r>
            <a:r>
              <a:rPr lang="en-US" sz="2800" dirty="0" err="1"/>
              <a:t>adil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representatif</a:t>
            </a:r>
            <a:r>
              <a:rPr lang="en-US" sz="2800" dirty="0"/>
              <a:t> </a:t>
            </a:r>
            <a:r>
              <a:rPr lang="id-ID" sz="2800" dirty="0"/>
              <a:t> (KK 10)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812" y="335282"/>
            <a:ext cx="4255588" cy="604518"/>
          </a:xfrm>
        </p:spPr>
        <p:txBody>
          <a:bodyPr/>
          <a:lstStyle/>
          <a:p>
            <a:r>
              <a:rPr lang="en-US" sz="4000" b="1" dirty="0" err="1"/>
              <a:t>Bahan</a:t>
            </a:r>
            <a:r>
              <a:rPr lang="en-US" sz="4000" b="1" dirty="0"/>
              <a:t> </a:t>
            </a:r>
            <a:r>
              <a:rPr lang="en-US" sz="4000" b="1" dirty="0" err="1"/>
              <a:t>Kajian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587828" y="1107387"/>
            <a:ext cx="10959738" cy="575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Silabus dan Kontrak Perkuliahan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Kebijakan Publik 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Peran Komunikasi Dalam Advokasi Kebijakan Publik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Negosiasi (Konstituen, Koalisi dan multi pihak)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Gender dan Negosiasi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Pemberdayaan dan Advokasi 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Prinsip dan Bentuk Advokasi 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Memilih Isu Advokasi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Merancang Sasaran dan Strategi Advokasi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Mengolah Data dan Mengemas Informasi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Menggalang Pendukung dan Membangun Baris Gerakan 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Mempengaruhi Pembuat Kebijakan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Teknik Membentuk Pendapat Umum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Memantau dan Evaluasi Program Advokasi 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3" y="1217158"/>
            <a:ext cx="3315786" cy="432048"/>
          </a:xfrm>
        </p:spPr>
        <p:txBody>
          <a:bodyPr/>
          <a:lstStyle/>
          <a:p>
            <a:r>
              <a:rPr lang="id-ID" b="1" dirty="0"/>
              <a:t>AFTER MIDTERM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03963" y="1649206"/>
            <a:ext cx="10081684" cy="5091228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1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2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3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4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5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6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7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8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9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10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11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12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13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Studi Kasus 14</a:t>
            </a:r>
          </a:p>
          <a:p>
            <a:pPr marL="457200" indent="-457200">
              <a:buFont typeface="+mj-lt"/>
              <a:buAutoNum type="arabicPeriod"/>
            </a:pP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92265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id-ID" sz="4000" b="1" dirty="0"/>
              <a:t>Perkuliahan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2" y="1371600"/>
            <a:ext cx="10764075" cy="5081588"/>
          </a:xfrm>
        </p:spPr>
        <p:txBody>
          <a:bodyPr/>
          <a:lstStyle/>
          <a:p>
            <a:pPr>
              <a:buNone/>
            </a:pPr>
            <a:r>
              <a:rPr lang="id-ID" sz="2400" b="1" dirty="0"/>
              <a:t>Struktur Program </a:t>
            </a:r>
          </a:p>
          <a:p>
            <a:pPr>
              <a:buFontTx/>
              <a:buChar char="-"/>
            </a:pPr>
            <a:r>
              <a:rPr lang="id-ID" sz="2400" b="1" dirty="0"/>
              <a:t>Teori 14x Pertemuan Teori</a:t>
            </a:r>
          </a:p>
          <a:p>
            <a:pPr>
              <a:buFontTx/>
              <a:buChar char="-"/>
            </a:pPr>
            <a:r>
              <a:rPr lang="id-ID" sz="2400" b="1" dirty="0"/>
              <a:t>Seminar 14x </a:t>
            </a:r>
          </a:p>
          <a:p>
            <a:pPr marL="0" indent="0">
              <a:buNone/>
            </a:pPr>
            <a:r>
              <a:rPr lang="id-ID" sz="2400" b="1" dirty="0"/>
              <a:t>Struktur Penilaian </a:t>
            </a:r>
          </a:p>
          <a:p>
            <a:pPr>
              <a:buFontTx/>
              <a:buChar char="-"/>
            </a:pPr>
            <a:r>
              <a:rPr lang="id-ID" sz="2400" b="1" dirty="0"/>
              <a:t>UAS 26,67%</a:t>
            </a:r>
          </a:p>
          <a:p>
            <a:pPr>
              <a:buFontTx/>
              <a:buChar char="-"/>
            </a:pPr>
            <a:r>
              <a:rPr lang="id-ID" sz="2400" b="1" dirty="0"/>
              <a:t>UTS 26,67 %</a:t>
            </a:r>
          </a:p>
          <a:p>
            <a:pPr>
              <a:buFontTx/>
              <a:buChar char="-"/>
            </a:pPr>
            <a:r>
              <a:rPr lang="id-ID" sz="2400" b="1" dirty="0"/>
              <a:t>Seminar 26,67%</a:t>
            </a:r>
          </a:p>
          <a:p>
            <a:pPr>
              <a:buFontTx/>
              <a:buChar char="-"/>
            </a:pPr>
            <a:r>
              <a:rPr lang="id-ID" sz="2400" b="1" dirty="0"/>
              <a:t>Tugas Akhir 20%</a:t>
            </a:r>
          </a:p>
          <a:p>
            <a:pPr marL="0" indent="0">
              <a:buNone/>
            </a:pPr>
            <a:r>
              <a:rPr lang="id-ID" sz="2400" b="1" dirty="0"/>
              <a:t>Tugas </a:t>
            </a:r>
          </a:p>
          <a:p>
            <a:pPr marL="0" indent="0">
              <a:buNone/>
            </a:pPr>
            <a:r>
              <a:rPr lang="id-ID" sz="2400" b="1" dirty="0"/>
              <a:t>- 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: 1 </a:t>
            </a:r>
            <a:r>
              <a:rPr lang="en-US" sz="2400" b="1" dirty="0" err="1"/>
              <a:t>jelompok</a:t>
            </a:r>
            <a:r>
              <a:rPr lang="en-US" sz="2400" b="1" dirty="0"/>
              <a:t> max 3 orang) </a:t>
            </a:r>
            <a:r>
              <a:rPr lang="id-ID" sz="2400" b="1" dirty="0"/>
              <a:t>(Merancang Aksi Advokasi Kebijakan Publik</a:t>
            </a:r>
            <a:r>
              <a:rPr lang="en-US" sz="2400" b="1" dirty="0"/>
              <a:t> </a:t>
            </a:r>
            <a:r>
              <a:rPr lang="en-US" sz="2400" b="1" dirty="0" err="1"/>
              <a:t>dgn</a:t>
            </a:r>
            <a:r>
              <a:rPr lang="en-US" sz="2400" b="1" dirty="0"/>
              <a:t> Video or Poster</a:t>
            </a:r>
            <a:r>
              <a:rPr lang="id-ID" sz="2400" b="1" dirty="0"/>
              <a:t>)</a:t>
            </a:r>
            <a:endParaRPr lang="en-US" sz="2400" b="1" dirty="0"/>
          </a:p>
          <a:p>
            <a:pPr algn="just"/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45771"/>
            <a:ext cx="11560629" cy="4319588"/>
          </a:xfrm>
        </p:spPr>
        <p:txBody>
          <a:bodyPr/>
          <a:lstStyle/>
          <a:p>
            <a:pPr lvl="0"/>
            <a:r>
              <a:rPr lang="id-ID" sz="3600" dirty="0"/>
              <a:t>Roy J.Lewicki dkk, 2013, Negosiasi, Salemba Humantika</a:t>
            </a:r>
          </a:p>
          <a:p>
            <a:pPr lvl="0"/>
            <a:r>
              <a:rPr lang="id-ID" sz="3600" dirty="0"/>
              <a:t>Dahl Robert A, 2001, Perihal Demokrasi, Yayasan Obor Indonesia</a:t>
            </a:r>
          </a:p>
          <a:p>
            <a:pPr lvl="0"/>
            <a:r>
              <a:rPr lang="id-ID" sz="3600" dirty="0"/>
              <a:t>Rakhmat, Jalaludin, 1999, Rekayasa Sosial : Reformasi atau Revolusi, Bandung, PT. Remaja Rosdakarya</a:t>
            </a:r>
          </a:p>
          <a:p>
            <a:r>
              <a:rPr lang="id-ID" sz="3600" dirty="0"/>
              <a:t>Topatimasong, Roem, M. Fakih &amp; T. Raharjo. 2000. Mengubah Kebijakan Publik. Yogyakarta, Pustaka Pelajar</a:t>
            </a:r>
            <a:endParaRPr lang="en-US" sz="4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id-ID" sz="3600" b="1" dirty="0"/>
              <a:t>KONTRAK PERKULIAHAN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04954" y="1517585"/>
            <a:ext cx="10829995" cy="4313324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id-ID" sz="2600" b="1" i="1" dirty="0"/>
              <a:t>Kedatangan</a:t>
            </a:r>
            <a:r>
              <a:rPr lang="id-ID" sz="2600" b="1" dirty="0"/>
              <a:t> </a:t>
            </a:r>
          </a:p>
          <a:p>
            <a:pPr marL="0" indent="0">
              <a:buNone/>
            </a:pPr>
            <a:r>
              <a:rPr lang="id-ID" dirty="0"/>
              <a:t>       Datang terlambat max 20 menit, &gt; 20 Menit </a:t>
            </a:r>
            <a:r>
              <a:rPr lang="en-US" dirty="0"/>
              <a:t>BOLEH MASUK </a:t>
            </a:r>
            <a:r>
              <a:rPr lang="en-US" dirty="0" err="1"/>
              <a:t>Tp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diabsenkan</a:t>
            </a:r>
            <a:r>
              <a:rPr lang="id-ID" dirty="0"/>
              <a:t> </a:t>
            </a:r>
          </a:p>
          <a:p>
            <a:r>
              <a:rPr lang="id-ID" sz="2600" b="1" i="1" dirty="0"/>
              <a:t>Kehadiran</a:t>
            </a:r>
            <a:r>
              <a:rPr lang="id-ID" dirty="0"/>
              <a:t> </a:t>
            </a:r>
          </a:p>
          <a:p>
            <a:pPr marL="0" indent="0">
              <a:buNone/>
            </a:pPr>
            <a:r>
              <a:rPr lang="id-ID" dirty="0"/>
              <a:t>       Mengikuti peraturan Universitas </a:t>
            </a:r>
          </a:p>
          <a:p>
            <a:r>
              <a:rPr lang="id-ID" sz="2600" b="1" i="1" dirty="0"/>
              <a:t>Penggantian Pertemuan</a:t>
            </a:r>
          </a:p>
          <a:p>
            <a:pPr marL="0" indent="0">
              <a:buNone/>
            </a:pPr>
            <a:r>
              <a:rPr lang="id-ID" dirty="0"/>
              <a:t>      Dibuat kesepakatan penggantian kuliah yang kosong </a:t>
            </a:r>
          </a:p>
          <a:p>
            <a:pPr marL="0" indent="0">
              <a:buNone/>
            </a:pPr>
            <a:r>
              <a:rPr lang="id-ID" dirty="0"/>
              <a:t>      Dosen harus ngabari jika kosong</a:t>
            </a:r>
          </a:p>
          <a:p>
            <a:r>
              <a:rPr lang="id-ID" sz="2600" b="1" i="1" dirty="0"/>
              <a:t>Performance</a:t>
            </a:r>
          </a:p>
          <a:p>
            <a:pPr marL="0" indent="0">
              <a:buNone/>
            </a:pPr>
            <a:r>
              <a:rPr lang="id-ID" dirty="0"/>
              <a:t>      Pakaian Sopan dan Rapi, tidak boleh pakai sepatu sandal apalagi sandal  </a:t>
            </a:r>
          </a:p>
          <a:p>
            <a:r>
              <a:rPr lang="id-ID" sz="2600" b="1" i="1" dirty="0"/>
              <a:t>Larangan </a:t>
            </a:r>
          </a:p>
          <a:p>
            <a:pPr marL="0" indent="0">
              <a:buNone/>
            </a:pPr>
            <a:r>
              <a:rPr lang="id-ID" dirty="0"/>
              <a:t>      -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2838</TotalTime>
  <Words>504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Tahoma</vt:lpstr>
      <vt:lpstr>Times New Roman</vt:lpstr>
      <vt:lpstr>Presentation UNISA_01</vt:lpstr>
      <vt:lpstr>1_Presentation UNISA_01</vt:lpstr>
      <vt:lpstr>1_Office Theme</vt:lpstr>
      <vt:lpstr>2_Office Theme</vt:lpstr>
      <vt:lpstr>PEMBUKA BELAJAR</vt:lpstr>
      <vt:lpstr> SILABUS &amp; KONTRAK PERKULIAHAN KOMUNIKASI &amp; ADVOKASI  KEBIJAKAN PUBLIK</vt:lpstr>
      <vt:lpstr>CAPAIAN PEMBELAJARAN</vt:lpstr>
      <vt:lpstr>Bahan Kajian</vt:lpstr>
      <vt:lpstr>AFTER MIDTERM</vt:lpstr>
      <vt:lpstr>Rencana Perkuliahan </vt:lpstr>
      <vt:lpstr>REFERENSI</vt:lpstr>
      <vt:lpstr>KONTRAK PERKULIAHAN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121</cp:revision>
  <dcterms:created xsi:type="dcterms:W3CDTF">2017-11-21T07:01:38Z</dcterms:created>
  <dcterms:modified xsi:type="dcterms:W3CDTF">2021-02-21T23:55:12Z</dcterms:modified>
</cp:coreProperties>
</file>