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18"/>
  </p:notesMasterIdLst>
  <p:sldIdLst>
    <p:sldId id="578" r:id="rId5"/>
    <p:sldId id="307" r:id="rId6"/>
    <p:sldId id="593" r:id="rId7"/>
    <p:sldId id="590" r:id="rId8"/>
    <p:sldId id="592" r:id="rId9"/>
    <p:sldId id="594" r:id="rId10"/>
    <p:sldId id="595" r:id="rId11"/>
    <p:sldId id="596" r:id="rId12"/>
    <p:sldId id="597" r:id="rId13"/>
    <p:sldId id="598" r:id="rId14"/>
    <p:sldId id="599" r:id="rId15"/>
    <p:sldId id="601" r:id="rId16"/>
    <p:sldId id="32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23" autoAdjust="0"/>
    <p:restoredTop sz="94660"/>
  </p:normalViewPr>
  <p:slideViewPr>
    <p:cSldViewPr snapToGrid="0">
      <p:cViewPr varScale="1">
        <p:scale>
          <a:sx n="74" d="100"/>
          <a:sy n="74" d="100"/>
        </p:scale>
        <p:origin x="-55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6/3/2020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extLst>
      <p:ext uri="{BB962C8B-B14F-4D97-AF65-F5344CB8AC3E}">
        <p14:creationId xmlns:p14="http://schemas.microsoft.com/office/powerpoint/2010/main" val="2019221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smtClean="0"/>
              <a:t>The </a:t>
            </a:r>
            <a:r>
              <a:rPr lang="en-US" dirty="0" err="1" smtClean="0"/>
              <a:t>Powerpoint</a:t>
            </a:r>
            <a:r>
              <a:rPr lang="en-US" dirty="0" smtClean="0"/>
              <a:t> Title Goes Here</a:t>
            </a:r>
            <a:endParaRPr lang="en-US" dirty="0"/>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smtClean="0"/>
              <a:t>Secondary Title Here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97286" y="6459793"/>
            <a:ext cx="2472271" cy="365125"/>
          </a:xfrm>
          <a:prstGeom prst="rect">
            <a:avLst/>
          </a:prstGeom>
        </p:spPr>
        <p:txBody>
          <a:bodyPr/>
          <a:lstStyle/>
          <a:p>
            <a:fld id="{ADCE2944-63AC-4794-98B7-F3081A371F1E}" type="datetimeFigureOut">
              <a:rPr lang="id-ID" smtClean="0"/>
              <a:pPr/>
              <a:t>03/06/2020</a:t>
            </a:fld>
            <a:endParaRPr lang="id-ID"/>
          </a:p>
        </p:txBody>
      </p:sp>
      <p:sp>
        <p:nvSpPr>
          <p:cNvPr id="5" name="Footer Placeholder 4"/>
          <p:cNvSpPr>
            <a:spLocks noGrp="1"/>
          </p:cNvSpPr>
          <p:nvPr>
            <p:ph type="ftr" sz="quarter" idx="11"/>
          </p:nvPr>
        </p:nvSpPr>
        <p:spPr>
          <a:xfrm>
            <a:off x="3686187" y="6459793"/>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4" y="6459793"/>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p>
        </p:txBody>
      </p:sp>
    </p:spTree>
    <p:extLst>
      <p:ext uri="{BB962C8B-B14F-4D97-AF65-F5344CB8AC3E}">
        <p14:creationId xmlns:p14="http://schemas.microsoft.com/office/powerpoint/2010/main" val="24780362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p:cNvSpPr/>
          <p:nvPr/>
        </p:nvSpPr>
        <p:spPr>
          <a:xfrm>
            <a:off x="378885" y="455613"/>
            <a:ext cx="11432116" cy="1133475"/>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endParaRPr lang="id-ID" altLang="id-ID" sz="1800">
              <a:solidFill>
                <a:srgbClr val="FFFFFF"/>
              </a:solidFill>
              <a:latin typeface="Calibri" pitchFamily="-112" charset="0"/>
            </a:endParaRPr>
          </a:p>
        </p:txBody>
      </p:sp>
      <p:grpSp>
        <p:nvGrpSpPr>
          <p:cNvPr id="5" name="Group 7"/>
          <p:cNvGrpSpPr>
            <a:grpSpLocks/>
          </p:cNvGrpSpPr>
          <p:nvPr/>
        </p:nvGrpSpPr>
        <p:grpSpPr bwMode="auto">
          <a:xfrm>
            <a:off x="378885" y="1577976"/>
            <a:ext cx="11434233" cy="136525"/>
            <a:chOff x="284163" y="1577847"/>
            <a:chExt cx="8576373" cy="137411"/>
          </a:xfrm>
        </p:grpSpPr>
        <p:sp>
          <p:nvSpPr>
            <p:cNvPr id="6" name="Rectangle 5"/>
            <p:cNvSpPr/>
            <p:nvPr/>
          </p:nvSpPr>
          <p:spPr>
            <a:xfrm>
              <a:off x="284163" y="1577847"/>
              <a:ext cx="160033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endParaRPr lang="id-ID" altLang="id-ID" sz="1800">
                <a:solidFill>
                  <a:srgbClr val="FFFFFF"/>
                </a:solidFill>
                <a:latin typeface="Calibri" pitchFamily="-112" charset="0"/>
              </a:endParaRPr>
            </a:p>
          </p:txBody>
        </p:sp>
        <p:sp>
          <p:nvSpPr>
            <p:cNvPr id="7" name="Rectangle 6"/>
            <p:cNvSpPr/>
            <p:nvPr/>
          </p:nvSpPr>
          <p:spPr>
            <a:xfrm>
              <a:off x="1884493" y="1577847"/>
              <a:ext cx="2743423"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endParaRPr lang="id-ID" altLang="id-ID" sz="1800">
                <a:solidFill>
                  <a:srgbClr val="FFFFFF"/>
                </a:solidFill>
                <a:latin typeface="Calibri" pitchFamily="-112" charset="0"/>
              </a:endParaRPr>
            </a:p>
          </p:txBody>
        </p:sp>
        <p:sp>
          <p:nvSpPr>
            <p:cNvPr id="8" name="Rectangle 7"/>
            <p:cNvSpPr/>
            <p:nvPr/>
          </p:nvSpPr>
          <p:spPr>
            <a:xfrm>
              <a:off x="4626328" y="1577847"/>
              <a:ext cx="4234208"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endParaRPr lang="id-ID" altLang="id-ID" sz="1800">
                <a:solidFill>
                  <a:srgbClr val="FFFFFF"/>
                </a:solidFill>
                <a:latin typeface="Calibri" pitchFamily="-112" charset="0"/>
              </a:endParaRPr>
            </a:p>
          </p:txBody>
        </p:sp>
      </p:grpSp>
      <p:sp>
        <p:nvSpPr>
          <p:cNvPr id="2" name="Title 1"/>
          <p:cNvSpPr>
            <a:spLocks noGrp="1"/>
          </p:cNvSpPr>
          <p:nvPr>
            <p:ph type="title"/>
          </p:nvPr>
        </p:nvSpPr>
        <p:spPr>
          <a:xfrm>
            <a:off x="378885" y="630239"/>
            <a:ext cx="11432116" cy="968375"/>
          </a:xfrm>
          <a:prstGeom prst="rect">
            <a:avLst/>
          </a:prstGeom>
        </p:spPr>
        <p:txBody>
          <a:bodyPr/>
          <a:lstStyle/>
          <a:p>
            <a:r>
              <a:rPr lang="en-US" smtClean="0"/>
              <a:t>Click to edit Master title style</a:t>
            </a:r>
            <a:endParaRPr/>
          </a:p>
        </p:txBody>
      </p:sp>
      <p:sp>
        <p:nvSpPr>
          <p:cNvPr id="3" name="Content Placeholder 2"/>
          <p:cNvSpPr>
            <a:spLocks noGrp="1"/>
          </p:cNvSpPr>
          <p:nvPr>
            <p:ph idx="1"/>
          </p:nvPr>
        </p:nvSpPr>
        <p:spPr>
          <a:xfrm>
            <a:off x="2374901" y="2133601"/>
            <a:ext cx="9436100" cy="39925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3"/>
          <p:cNvSpPr>
            <a:spLocks noGrp="1"/>
          </p:cNvSpPr>
          <p:nvPr>
            <p:ph type="dt" sz="half" idx="10"/>
          </p:nvPr>
        </p:nvSpPr>
        <p:spPr>
          <a:xfrm>
            <a:off x="9059333" y="6437314"/>
            <a:ext cx="2844800" cy="365125"/>
          </a:xfrm>
          <a:prstGeom prst="rect">
            <a:avLst/>
          </a:prstGeom>
        </p:spPr>
        <p:txBody>
          <a:bodyPr/>
          <a:lstStyle>
            <a:lvl1pPr>
              <a:defRPr/>
            </a:lvl1pPr>
          </a:lstStyle>
          <a:p>
            <a:fld id="{0C83CCF7-E6A8-4A6E-879F-EC258BB922A0}" type="datetime1">
              <a:rPr lang="en-US" altLang="id-ID"/>
              <a:pPr/>
              <a:t>6/3/2020</a:t>
            </a:fld>
            <a:endParaRPr lang="en-US" altLang="id-ID"/>
          </a:p>
        </p:txBody>
      </p:sp>
      <p:sp>
        <p:nvSpPr>
          <p:cNvPr id="10" name="Footer Placeholder 4"/>
          <p:cNvSpPr>
            <a:spLocks noGrp="1"/>
          </p:cNvSpPr>
          <p:nvPr>
            <p:ph type="ftr" sz="quarter" idx="11"/>
          </p:nvPr>
        </p:nvSpPr>
        <p:spPr>
          <a:xfrm>
            <a:off x="266701" y="6437314"/>
            <a:ext cx="8166100" cy="365125"/>
          </a:xfrm>
          <a:prstGeom prst="rect">
            <a:avLst/>
          </a:prstGeom>
        </p:spPr>
        <p:txBody>
          <a:bodyPr/>
          <a:lstStyle>
            <a:lvl1pPr>
              <a:defRPr/>
            </a:lvl1pPr>
          </a:lstStyle>
          <a:p>
            <a:endParaRPr lang="id-ID" altLang="id-ID"/>
          </a:p>
        </p:txBody>
      </p:sp>
      <p:sp>
        <p:nvSpPr>
          <p:cNvPr id="11" name="Slide Number Placeholder 5"/>
          <p:cNvSpPr>
            <a:spLocks noGrp="1"/>
          </p:cNvSpPr>
          <p:nvPr>
            <p:ph type="sldNum" sz="quarter" idx="12"/>
          </p:nvPr>
        </p:nvSpPr>
        <p:spPr>
          <a:xfrm>
            <a:off x="11074401" y="166688"/>
            <a:ext cx="842433" cy="360362"/>
          </a:xfrm>
          <a:prstGeom prst="rect">
            <a:avLst/>
          </a:prstGeom>
        </p:spPr>
        <p:txBody>
          <a:bodyPr/>
          <a:lstStyle>
            <a:lvl1pPr>
              <a:defRPr/>
            </a:lvl1pPr>
          </a:lstStyle>
          <a:p>
            <a:fld id="{46E81337-CFF1-4468-B05A-6A7FE99DCA22}" type="slidenum">
              <a:rPr lang="en-US" altLang="id-ID"/>
              <a:pPr/>
              <a:t>‹#›</a:t>
            </a:fld>
            <a:endParaRPr lang="en-US" altLang="id-ID"/>
          </a:p>
        </p:txBody>
      </p:sp>
    </p:spTree>
    <p:extLst>
      <p:ext uri="{BB962C8B-B14F-4D97-AF65-F5344CB8AC3E}">
        <p14:creationId xmlns:p14="http://schemas.microsoft.com/office/powerpoint/2010/main" val="45219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7"/>
            <a:ext cx="10515600" cy="1325563"/>
          </a:xfrm>
          <a:prstGeom prst="rect">
            <a:avLst/>
          </a:prstGeom>
        </p:spPr>
        <p:txBody>
          <a:bodyPr/>
          <a:lstStyle>
            <a:lvl1pPr>
              <a:defRPr sz="2800" b="1">
                <a:solidFill>
                  <a:schemeClr val="tx1">
                    <a:lumMod val="65000"/>
                    <a:lumOff val="35000"/>
                  </a:schemeClr>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smtClean="0">
                <a:solidFill>
                  <a:schemeClr val="tx1">
                    <a:lumMod val="75000"/>
                    <a:lumOff val="25000"/>
                  </a:schemeClr>
                </a:solidFill>
              </a:rPr>
              <a:t>Lorem ipsum dolor sit amet</a:t>
            </a:r>
            <a:endParaRPr lang="id-ID" sz="2000" b="1" dirty="0">
              <a:solidFill>
                <a:schemeClr val="tx1">
                  <a:lumMod val="75000"/>
                  <a:lumOff val="25000"/>
                </a:schemeClr>
              </a:solidFill>
            </a:endParaRP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p>
        </p:txBody>
      </p:sp>
    </p:spTree>
    <p:extLst>
      <p:ext uri="{BB962C8B-B14F-4D97-AF65-F5344CB8AC3E}">
        <p14:creationId xmlns:p14="http://schemas.microsoft.com/office/powerpoint/2010/main" val="24780362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8.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4" cstate="print"/>
          <a:srcRect t="63542"/>
          <a:stretch>
            <a:fillRect/>
          </a:stretch>
        </p:blipFill>
        <p:spPr>
          <a:xfrm>
            <a:off x="1642" y="4357694"/>
            <a:ext cx="12188729" cy="2500306"/>
          </a:xfrm>
          <a:prstGeom prst="rect">
            <a:avLst/>
          </a:prstGeom>
        </p:spPr>
      </p:pic>
      <p:pic>
        <p:nvPicPr>
          <p:cNvPr id="3" name="Picture 2" descr="Cover.png"/>
          <p:cNvPicPr>
            <a:picLocks noChangeAspect="1"/>
          </p:cNvPicPr>
          <p:nvPr/>
        </p:nvPicPr>
        <p:blipFill>
          <a:blip r:embed="rId5"/>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6"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 id="2147483697"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3"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smtClean="0">
                <a:latin typeface="Franklin Gothic Heavy" pitchFamily="34" charset="0"/>
                <a:ea typeface="Arial Unicode MS" pitchFamily="34" charset="-128"/>
                <a:cs typeface="Tahoma" pitchFamily="34" charset="0"/>
              </a:rPr>
              <a:t>PEMBUKA BELAJAR</a:t>
            </a:r>
            <a:endParaRPr lang="id-ID" sz="3600" dirty="0" smtClean="0">
              <a:latin typeface="Franklin Gothic Heavy" pitchFamily="34" charset="0"/>
              <a:ea typeface="Arial Unicode MS" pitchFamily="34" charset="-128"/>
              <a:cs typeface="Tahoma" pitchFamily="34" charset="0"/>
            </a:endParaRPr>
          </a:p>
        </p:txBody>
      </p:sp>
      <p:sp>
        <p:nvSpPr>
          <p:cNvPr id="5" name="Rectangle 4"/>
          <p:cNvSpPr/>
          <p:nvPr/>
        </p:nvSpPr>
        <p:spPr>
          <a:xfrm>
            <a:off x="1274624"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7" y="1390651"/>
            <a:ext cx="10432473" cy="2779568"/>
          </a:xfrm>
          <a:prstGeom prst="rect">
            <a:avLst/>
          </a:prstGeom>
          <a:noFill/>
          <a:ln w="9525">
            <a:noFill/>
            <a:miter lim="800000"/>
            <a:headEnd/>
            <a:tailEnd/>
          </a:ln>
        </p:spPr>
      </p:pic>
      <p:sp>
        <p:nvSpPr>
          <p:cNvPr id="6" name="Title 1"/>
          <p:cNvSpPr txBox="1">
            <a:spLocks/>
          </p:cNvSpPr>
          <p:nvPr/>
        </p:nvSpPr>
        <p:spPr>
          <a:xfrm>
            <a:off x="3796145" y="304801"/>
            <a:ext cx="7827819"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        DOA BELAJAR</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0" y="218115"/>
            <a:ext cx="12192000" cy="1507654"/>
          </a:xfrm>
          <a:solidFill>
            <a:srgbClr val="92D050"/>
          </a:solidFill>
        </p:spPr>
        <p:txBody>
          <a:bodyPr/>
          <a:lstStyle/>
          <a:p>
            <a:r>
              <a:rPr lang="id-ID" altLang="id-ID" sz="3600" b="1" dirty="0" smtClean="0">
                <a:latin typeface="Berlin Sans FB" panose="020E0602020502020306" pitchFamily="34" charset="0"/>
                <a:cs typeface="Arial" charset="0"/>
              </a:rPr>
              <a:t>Prinsip-prinsip Konstitusi</a:t>
            </a:r>
            <a:endParaRPr lang="en-US" altLang="id-ID" sz="3600" b="1" dirty="0">
              <a:latin typeface="Berlin Sans FB" panose="020E0602020502020306" pitchFamily="34" charset="0"/>
              <a:cs typeface="Arial" charset="0"/>
            </a:endParaRPr>
          </a:p>
        </p:txBody>
      </p:sp>
      <p:sp>
        <p:nvSpPr>
          <p:cNvPr id="26627" name="Content Placeholder 2"/>
          <p:cNvSpPr>
            <a:spLocks noGrp="1"/>
          </p:cNvSpPr>
          <p:nvPr>
            <p:ph idx="1"/>
          </p:nvPr>
        </p:nvSpPr>
        <p:spPr>
          <a:xfrm>
            <a:off x="0" y="1725769"/>
            <a:ext cx="12192000" cy="5132231"/>
          </a:xfrm>
        </p:spPr>
        <p:txBody>
          <a:bodyPr/>
          <a:lstStyle/>
          <a:p>
            <a:pPr eaLnBrk="1" hangingPunct="1"/>
            <a:r>
              <a:rPr lang="id-ID" altLang="id-ID" dirty="0" smtClean="0"/>
              <a:t>Rasionalitas politik kedaulatan rakyat</a:t>
            </a:r>
          </a:p>
          <a:p>
            <a:pPr eaLnBrk="1" hangingPunct="1"/>
            <a:r>
              <a:rPr lang="id-ID" altLang="id-ID" dirty="0" smtClean="0"/>
              <a:t>Supremasi dan penegakan hukum</a:t>
            </a:r>
          </a:p>
          <a:p>
            <a:pPr eaLnBrk="1" hangingPunct="1"/>
            <a:r>
              <a:rPr lang="id-ID" altLang="id-ID" dirty="0" smtClean="0"/>
              <a:t>Mekanisme check and balance antar lembaga negara</a:t>
            </a:r>
          </a:p>
          <a:p>
            <a:pPr eaLnBrk="1" hangingPunct="1"/>
            <a:r>
              <a:rPr lang="id-ID" altLang="id-ID" dirty="0" smtClean="0"/>
              <a:t>Pemisahan kekuasaan </a:t>
            </a:r>
            <a:endParaRPr lang="en-US" altLang="id-ID" dirty="0" smtClean="0"/>
          </a:p>
        </p:txBody>
      </p:sp>
    </p:spTree>
    <p:extLst>
      <p:ext uri="{BB962C8B-B14F-4D97-AF65-F5344CB8AC3E}">
        <p14:creationId xmlns:p14="http://schemas.microsoft.com/office/powerpoint/2010/main" val="24465426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0" y="218115"/>
            <a:ext cx="12192000" cy="1507654"/>
          </a:xfrm>
          <a:solidFill>
            <a:srgbClr val="92D050"/>
          </a:solidFill>
        </p:spPr>
        <p:txBody>
          <a:bodyPr/>
          <a:lstStyle/>
          <a:p>
            <a:r>
              <a:rPr lang="id-ID" altLang="id-ID" sz="3600" b="1" dirty="0" smtClean="0">
                <a:latin typeface="Berlin Sans FB" panose="020E0602020502020306" pitchFamily="34" charset="0"/>
                <a:cs typeface="Arial" charset="0"/>
              </a:rPr>
              <a:t>Hakikat Konstitusi</a:t>
            </a:r>
            <a:endParaRPr lang="en-US" altLang="id-ID" sz="3600" b="1" dirty="0">
              <a:latin typeface="Berlin Sans FB" panose="020E0602020502020306" pitchFamily="34" charset="0"/>
              <a:cs typeface="Arial" charset="0"/>
            </a:endParaRPr>
          </a:p>
        </p:txBody>
      </p:sp>
      <p:sp>
        <p:nvSpPr>
          <p:cNvPr id="26627" name="Content Placeholder 2"/>
          <p:cNvSpPr>
            <a:spLocks noGrp="1"/>
          </p:cNvSpPr>
          <p:nvPr>
            <p:ph idx="1"/>
          </p:nvPr>
        </p:nvSpPr>
        <p:spPr>
          <a:xfrm>
            <a:off x="0" y="1725769"/>
            <a:ext cx="12192000" cy="5132231"/>
          </a:xfrm>
        </p:spPr>
        <p:txBody>
          <a:bodyPr/>
          <a:lstStyle/>
          <a:p>
            <a:pPr eaLnBrk="1" hangingPunct="1"/>
            <a:r>
              <a:rPr lang="id-ID" altLang="id-ID" dirty="0" smtClean="0"/>
              <a:t>Konstitusi adalah kontrak sosial atau kesepakatan antara masyarakat dengan negara karena keterlibatannya dalam proses pembuatan keputusan adalah sebuah keharusan</a:t>
            </a:r>
          </a:p>
          <a:p>
            <a:pPr eaLnBrk="1" hangingPunct="1"/>
            <a:r>
              <a:rPr lang="id-ID" altLang="id-ID" dirty="0" smtClean="0"/>
              <a:t>Masyarakat adalah pihak-pihak yang wajib diberikan hak-hak terlebih dahulu untuk menyusun konstitusi dibanding para elit politiks</a:t>
            </a:r>
            <a:endParaRPr lang="en-US" altLang="id-ID" dirty="0" smtClean="0"/>
          </a:p>
        </p:txBody>
      </p:sp>
    </p:spTree>
    <p:extLst>
      <p:ext uri="{BB962C8B-B14F-4D97-AF65-F5344CB8AC3E}">
        <p14:creationId xmlns:p14="http://schemas.microsoft.com/office/powerpoint/2010/main" val="4105821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0" y="218115"/>
            <a:ext cx="12192000" cy="1507654"/>
          </a:xfrm>
          <a:solidFill>
            <a:srgbClr val="92D050"/>
          </a:solidFill>
        </p:spPr>
        <p:txBody>
          <a:bodyPr/>
          <a:lstStyle/>
          <a:p>
            <a:r>
              <a:rPr lang="id-ID" altLang="id-ID" sz="3600" b="1" dirty="0" smtClean="0">
                <a:latin typeface="Berlin Sans FB" panose="020E0602020502020306" pitchFamily="34" charset="0"/>
                <a:cs typeface="Arial" charset="0"/>
              </a:rPr>
              <a:t>Tugas Lembaga Negara Menurut Konstitusi</a:t>
            </a:r>
            <a:endParaRPr lang="en-US" altLang="id-ID" sz="3600" b="1" dirty="0">
              <a:latin typeface="Berlin Sans FB" panose="020E0602020502020306" pitchFamily="34" charset="0"/>
              <a:cs typeface="Arial" charset="0"/>
            </a:endParaRPr>
          </a:p>
        </p:txBody>
      </p:sp>
      <p:sp>
        <p:nvSpPr>
          <p:cNvPr id="26627" name="Content Placeholder 2"/>
          <p:cNvSpPr>
            <a:spLocks noGrp="1"/>
          </p:cNvSpPr>
          <p:nvPr>
            <p:ph idx="1"/>
          </p:nvPr>
        </p:nvSpPr>
        <p:spPr>
          <a:xfrm>
            <a:off x="0" y="1725769"/>
            <a:ext cx="12192000" cy="5132231"/>
          </a:xfrm>
        </p:spPr>
        <p:txBody>
          <a:bodyPr/>
          <a:lstStyle/>
          <a:p>
            <a:pPr eaLnBrk="1" hangingPunct="1"/>
            <a:r>
              <a:rPr lang="id-ID" altLang="id-ID" dirty="0" smtClean="0"/>
              <a:t>DPR</a:t>
            </a:r>
          </a:p>
          <a:p>
            <a:pPr eaLnBrk="1" hangingPunct="1"/>
            <a:r>
              <a:rPr lang="id-ID" altLang="id-ID" dirty="0" smtClean="0"/>
              <a:t>MPR</a:t>
            </a:r>
          </a:p>
          <a:p>
            <a:pPr eaLnBrk="1" hangingPunct="1"/>
            <a:r>
              <a:rPr lang="id-ID" altLang="id-ID" dirty="0" smtClean="0"/>
              <a:t>DPD</a:t>
            </a:r>
          </a:p>
          <a:p>
            <a:pPr eaLnBrk="1" hangingPunct="1"/>
            <a:r>
              <a:rPr lang="id-ID" altLang="id-ID" dirty="0" smtClean="0"/>
              <a:t>Presiden dan Wakil Presiden</a:t>
            </a:r>
          </a:p>
          <a:p>
            <a:pPr eaLnBrk="1" hangingPunct="1"/>
            <a:r>
              <a:rPr lang="id-ID" altLang="id-ID" dirty="0" smtClean="0"/>
              <a:t>MA</a:t>
            </a:r>
          </a:p>
          <a:p>
            <a:pPr eaLnBrk="1" hangingPunct="1"/>
            <a:r>
              <a:rPr lang="id-ID" altLang="id-ID" dirty="0" smtClean="0"/>
              <a:t>MK </a:t>
            </a:r>
          </a:p>
          <a:p>
            <a:pPr eaLnBrk="1" hangingPunct="1"/>
            <a:r>
              <a:rPr lang="id-ID" altLang="id-ID" dirty="0" smtClean="0"/>
              <a:t>Komisi Yudisial</a:t>
            </a:r>
          </a:p>
          <a:p>
            <a:pPr eaLnBrk="1" hangingPunct="1"/>
            <a:r>
              <a:rPr lang="id-ID" altLang="id-ID" smtClean="0"/>
              <a:t>BPK</a:t>
            </a:r>
            <a:endParaRPr lang="id-ID" altLang="id-ID"/>
          </a:p>
        </p:txBody>
      </p:sp>
    </p:spTree>
    <p:extLst>
      <p:ext uri="{BB962C8B-B14F-4D97-AF65-F5344CB8AC3E}">
        <p14:creationId xmlns:p14="http://schemas.microsoft.com/office/powerpoint/2010/main" val="38522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1661" y="1983517"/>
            <a:ext cx="10515600" cy="1736428"/>
          </a:xfrm>
        </p:spPr>
        <p:txBody>
          <a:bodyPr/>
          <a:lstStyle/>
          <a:p>
            <a:r>
              <a:rPr lang="id-ID" sz="3600" dirty="0" smtClean="0">
                <a:solidFill>
                  <a:schemeClr val="tx1"/>
                </a:solidFill>
                <a:latin typeface="Berlin Sans FB" panose="020E0602020502020306" pitchFamily="34" charset="0"/>
                <a:cs typeface="Arial" charset="0"/>
              </a:rPr>
              <a:t>KONSTITUSIONALISME</a:t>
            </a:r>
            <a:endParaRPr lang="en-US" sz="3600" dirty="0" smtClean="0">
              <a:solidFill>
                <a:schemeClr val="tx1"/>
              </a:solidFill>
              <a:latin typeface="Berlin Sans FB" panose="020E0602020502020306"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id-ID" sz="1600" dirty="0" smtClean="0">
                <a:latin typeface="Berlin Sans FB Demi" pitchFamily="34" charset="0"/>
              </a:rPr>
              <a:t>NUR FAIDATI</a:t>
            </a:r>
            <a:endParaRPr lang="en-US" sz="1600" dirty="0" smtClean="0">
              <a:latin typeface="Berlin Sans FB Demi" pitchFamily="34" charset="0"/>
            </a:endParaRPr>
          </a:p>
          <a:p>
            <a:r>
              <a:rPr lang="en-US" sz="1600" dirty="0" err="1" smtClean="0">
                <a:latin typeface="Berlin Sans FB Demi" pitchFamily="34" charset="0"/>
              </a:rPr>
              <a:t>Disampaikan</a:t>
            </a:r>
            <a:r>
              <a:rPr lang="en-US" sz="1600" dirty="0" smtClean="0">
                <a:latin typeface="Berlin Sans FB Demi" pitchFamily="34" charset="0"/>
              </a:rPr>
              <a:t> </a:t>
            </a:r>
            <a:r>
              <a:rPr lang="en-US" sz="1600" dirty="0" err="1" smtClean="0">
                <a:latin typeface="Berlin Sans FB Demi" pitchFamily="34" charset="0"/>
              </a:rPr>
              <a:t>pada</a:t>
            </a:r>
            <a:r>
              <a:rPr lang="en-US" sz="1600" dirty="0" smtClean="0">
                <a:latin typeface="Berlin Sans FB Demi" pitchFamily="34" charset="0"/>
              </a:rPr>
              <a:t> P</a:t>
            </a:r>
            <a:r>
              <a:rPr lang="id-ID" sz="1600" dirty="0" smtClean="0">
                <a:latin typeface="Berlin Sans FB Demi" pitchFamily="34" charset="0"/>
              </a:rPr>
              <a:t>engantar Ilmu Politik</a:t>
            </a:r>
            <a:endParaRPr lang="en-US" sz="1600" dirty="0" smtClean="0">
              <a:latin typeface="Berlin Sans FB Demi" pitchFamily="34" charset="0"/>
            </a:endParaRPr>
          </a:p>
        </p:txBody>
      </p:sp>
    </p:spTree>
    <p:extLst>
      <p:ext uri="{BB962C8B-B14F-4D97-AF65-F5344CB8AC3E}">
        <p14:creationId xmlns:p14="http://schemas.microsoft.com/office/powerpoint/2010/main" val="1707744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0" y="218115"/>
            <a:ext cx="12192000" cy="1507654"/>
          </a:xfrm>
          <a:solidFill>
            <a:srgbClr val="92D050"/>
          </a:solidFill>
        </p:spPr>
        <p:txBody>
          <a:bodyPr/>
          <a:lstStyle/>
          <a:p>
            <a:r>
              <a:rPr lang="id-ID" altLang="id-ID" sz="3600" b="1" dirty="0" smtClean="0">
                <a:latin typeface="Berlin Sans FB" panose="020E0602020502020306" pitchFamily="34" charset="0"/>
                <a:cs typeface="Arial" charset="0"/>
              </a:rPr>
              <a:t>Definisi Konstitusionalisme</a:t>
            </a:r>
            <a:endParaRPr lang="en-US" altLang="id-ID" sz="3600" b="1" dirty="0">
              <a:latin typeface="Berlin Sans FB" panose="020E0602020502020306" pitchFamily="34" charset="0"/>
              <a:cs typeface="Arial" charset="0"/>
            </a:endParaRPr>
          </a:p>
        </p:txBody>
      </p:sp>
      <p:sp>
        <p:nvSpPr>
          <p:cNvPr id="26627" name="Content Placeholder 2"/>
          <p:cNvSpPr>
            <a:spLocks noGrp="1"/>
          </p:cNvSpPr>
          <p:nvPr>
            <p:ph idx="1"/>
          </p:nvPr>
        </p:nvSpPr>
        <p:spPr>
          <a:xfrm>
            <a:off x="0" y="1725769"/>
            <a:ext cx="12192000" cy="5132231"/>
          </a:xfrm>
        </p:spPr>
        <p:txBody>
          <a:bodyPr/>
          <a:lstStyle/>
          <a:p>
            <a:pPr eaLnBrk="1" hangingPunct="1"/>
            <a:r>
              <a:rPr lang="id-ID" altLang="id-ID" dirty="0" smtClean="0"/>
              <a:t>Gagasan bahwa kekuasaan negara harus dibatasi serta hak-hak dasar rakyat dijamin dalam suatu konstitusi negara</a:t>
            </a:r>
          </a:p>
          <a:p>
            <a:pPr eaLnBrk="1" hangingPunct="1"/>
            <a:r>
              <a:rPr lang="id-ID" altLang="id-ID" dirty="0" smtClean="0"/>
              <a:t>Carl J. Friedrich: gagasan bahwa pemerintah merupakan suatau kumpulan aktivitas yang diselenggarakan atas nama rakyat, tetapi yang tunduk pada beberapa pembatasan yang dimaksud untuk memberi jaminan bahwa kekuasaan yang diperlukan untuk pemerintahan tidak disalahgunakan oleh mereka yang mendapat tugas untuk memerintah . Pembatasan yang dimaksud terdapat dalam konstitusi (Taufiqurahman Syahuri, 2004)</a:t>
            </a:r>
          </a:p>
          <a:p>
            <a:pPr eaLnBrk="1" hangingPunct="1"/>
            <a:endParaRPr lang="en-US" altLang="id-ID" dirty="0" smtClean="0"/>
          </a:p>
        </p:txBody>
      </p:sp>
    </p:spTree>
    <p:extLst>
      <p:ext uri="{BB962C8B-B14F-4D97-AF65-F5344CB8AC3E}">
        <p14:creationId xmlns:p14="http://schemas.microsoft.com/office/powerpoint/2010/main" val="2706904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0" y="218115"/>
            <a:ext cx="12192000" cy="1507654"/>
          </a:xfrm>
          <a:solidFill>
            <a:srgbClr val="92D050"/>
          </a:solidFill>
        </p:spPr>
        <p:txBody>
          <a:bodyPr/>
          <a:lstStyle/>
          <a:p>
            <a:r>
              <a:rPr lang="id-ID" altLang="id-ID" sz="3600" b="1" dirty="0">
                <a:latin typeface="Berlin Sans FB" panose="020E0602020502020306" pitchFamily="34" charset="0"/>
                <a:cs typeface="Arial" charset="0"/>
              </a:rPr>
              <a:t>Makna dan Asas-asas Konstitusionalisme</a:t>
            </a:r>
            <a:endParaRPr lang="en-US" altLang="id-ID" sz="3600" b="1" dirty="0">
              <a:latin typeface="Berlin Sans FB" panose="020E0602020502020306" pitchFamily="34" charset="0"/>
              <a:cs typeface="Arial" charset="0"/>
            </a:endParaRPr>
          </a:p>
        </p:txBody>
      </p:sp>
      <p:sp>
        <p:nvSpPr>
          <p:cNvPr id="26627" name="Content Placeholder 2"/>
          <p:cNvSpPr>
            <a:spLocks noGrp="1"/>
          </p:cNvSpPr>
          <p:nvPr>
            <p:ph idx="1"/>
          </p:nvPr>
        </p:nvSpPr>
        <p:spPr>
          <a:xfrm>
            <a:off x="0" y="1725769"/>
            <a:ext cx="12192000" cy="5132231"/>
          </a:xfrm>
        </p:spPr>
        <p:txBody>
          <a:bodyPr/>
          <a:lstStyle/>
          <a:p>
            <a:pPr eaLnBrk="1" hangingPunct="1"/>
            <a:r>
              <a:rPr lang="id-ID" altLang="id-ID" dirty="0" smtClean="0"/>
              <a:t>Konstitusionalisme adalah paham ang sangat tua, yang sudah lahir sebelum lahirnya konstitusi</a:t>
            </a:r>
          </a:p>
          <a:p>
            <a:pPr eaLnBrk="1" hangingPunct="1"/>
            <a:r>
              <a:rPr lang="id-ID" altLang="id-ID" dirty="0" smtClean="0"/>
              <a:t>Konstitusionalisme masih menjadi satu paham yang paling efektif untuk mengelola kekuasaan pada era modern</a:t>
            </a:r>
          </a:p>
          <a:p>
            <a:pPr eaLnBrk="1" hangingPunct="1"/>
            <a:r>
              <a:rPr lang="id-ID" altLang="id-ID" dirty="0" smtClean="0"/>
              <a:t>Konstitusionalisme telah menjadi panutan sejak pemerintahan polis: negara kota zaman yunani kuno, masa romawi kuno dan masa kekhalifahan islam (piagam madinah)</a:t>
            </a:r>
          </a:p>
          <a:p>
            <a:pPr eaLnBrk="1" hangingPunct="1"/>
            <a:r>
              <a:rPr lang="id-ID" altLang="id-ID" dirty="0" smtClean="0"/>
              <a:t>Konstitusionalisme dihadirkan untuk menjaga pemerintahan secara tertib</a:t>
            </a:r>
          </a:p>
          <a:p>
            <a:pPr eaLnBrk="1" hangingPunct="1"/>
            <a:endParaRPr lang="en-US" altLang="id-ID" dirty="0" smtClean="0"/>
          </a:p>
        </p:txBody>
      </p:sp>
    </p:spTree>
    <p:extLst>
      <p:ext uri="{BB962C8B-B14F-4D97-AF65-F5344CB8AC3E}">
        <p14:creationId xmlns:p14="http://schemas.microsoft.com/office/powerpoint/2010/main" val="2330042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0" y="218115"/>
            <a:ext cx="12192000" cy="1507654"/>
          </a:xfrm>
          <a:solidFill>
            <a:srgbClr val="92D050"/>
          </a:solidFill>
        </p:spPr>
        <p:txBody>
          <a:bodyPr/>
          <a:lstStyle/>
          <a:p>
            <a:r>
              <a:rPr lang="id-ID" altLang="id-ID" sz="3600" b="1" dirty="0">
                <a:latin typeface="Berlin Sans FB" panose="020E0602020502020306" pitchFamily="34" charset="0"/>
                <a:cs typeface="Arial" charset="0"/>
              </a:rPr>
              <a:t>Makna dan Asas-asas Konstitusionalisme</a:t>
            </a:r>
            <a:endParaRPr lang="en-US" altLang="id-ID" sz="3600" b="1" dirty="0">
              <a:latin typeface="Berlin Sans FB" panose="020E0602020502020306" pitchFamily="34" charset="0"/>
              <a:cs typeface="Arial" charset="0"/>
            </a:endParaRPr>
          </a:p>
        </p:txBody>
      </p:sp>
      <p:sp>
        <p:nvSpPr>
          <p:cNvPr id="26627" name="Content Placeholder 2"/>
          <p:cNvSpPr>
            <a:spLocks noGrp="1"/>
          </p:cNvSpPr>
          <p:nvPr>
            <p:ph idx="1"/>
          </p:nvPr>
        </p:nvSpPr>
        <p:spPr>
          <a:xfrm>
            <a:off x="0" y="1725769"/>
            <a:ext cx="12192000" cy="5132231"/>
          </a:xfrm>
        </p:spPr>
        <p:txBody>
          <a:bodyPr/>
          <a:lstStyle/>
          <a:p>
            <a:pPr eaLnBrk="1" hangingPunct="1"/>
            <a:r>
              <a:rPr lang="id-ID" altLang="id-ID" dirty="0" smtClean="0"/>
              <a:t>Gabriel A. Almond menyatakan bahwa bentuk pemerintahan terbaik yang bisa diwujudkan adalah pemerintah campuran atau pemerintah konstitusioanl yang membatasi kebebasan dengan aturan hukum dan juga membatasi kedaulatan rakyat dengan instistusi-institusi negara yang menghasilkan ketertiban dan stabilitas (Jimmly Ashidqie, 2005)</a:t>
            </a:r>
          </a:p>
          <a:p>
            <a:pPr eaLnBrk="1" hangingPunct="1"/>
            <a:endParaRPr lang="id-ID" altLang="id-ID" dirty="0" smtClean="0"/>
          </a:p>
          <a:p>
            <a:pPr eaLnBrk="1" hangingPunct="1"/>
            <a:endParaRPr lang="en-US" altLang="id-ID" dirty="0" smtClean="0"/>
          </a:p>
        </p:txBody>
      </p:sp>
    </p:spTree>
    <p:extLst>
      <p:ext uri="{BB962C8B-B14F-4D97-AF65-F5344CB8AC3E}">
        <p14:creationId xmlns:p14="http://schemas.microsoft.com/office/powerpoint/2010/main" val="3811671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0" y="218115"/>
            <a:ext cx="12192000" cy="1507654"/>
          </a:xfrm>
          <a:solidFill>
            <a:srgbClr val="92D050"/>
          </a:solidFill>
        </p:spPr>
        <p:txBody>
          <a:bodyPr/>
          <a:lstStyle/>
          <a:p>
            <a:r>
              <a:rPr lang="id-ID" altLang="id-ID" sz="3600" b="1" dirty="0">
                <a:latin typeface="Berlin Sans FB" panose="020E0602020502020306" pitchFamily="34" charset="0"/>
                <a:cs typeface="Arial" charset="0"/>
              </a:rPr>
              <a:t>Makna dan Asas-asas Konstitusionalisme</a:t>
            </a:r>
            <a:endParaRPr lang="en-US" altLang="id-ID" sz="3600" b="1" dirty="0">
              <a:latin typeface="Berlin Sans FB" panose="020E0602020502020306" pitchFamily="34" charset="0"/>
              <a:cs typeface="Arial" charset="0"/>
            </a:endParaRPr>
          </a:p>
        </p:txBody>
      </p:sp>
      <p:sp>
        <p:nvSpPr>
          <p:cNvPr id="26627" name="Content Placeholder 2"/>
          <p:cNvSpPr>
            <a:spLocks noGrp="1"/>
          </p:cNvSpPr>
          <p:nvPr>
            <p:ph idx="1"/>
          </p:nvPr>
        </p:nvSpPr>
        <p:spPr>
          <a:xfrm>
            <a:off x="0" y="1725769"/>
            <a:ext cx="12192000" cy="5132231"/>
          </a:xfrm>
        </p:spPr>
        <p:txBody>
          <a:bodyPr/>
          <a:lstStyle/>
          <a:p>
            <a:pPr eaLnBrk="1" hangingPunct="1"/>
            <a:r>
              <a:rPr lang="id-ID" altLang="id-ID" dirty="0" smtClean="0"/>
              <a:t>Di dalam gagasan konstitusionalisme, UUD sebagai lembaga mempunyai fungsi khusus yaitu menentukan dan </a:t>
            </a:r>
            <a:r>
              <a:rPr lang="id-ID" altLang="id-ID" smtClean="0"/>
              <a:t>membatasi </a:t>
            </a:r>
            <a:r>
              <a:rPr lang="id-ID" altLang="id-ID" smtClean="0"/>
              <a:t>kekuasaan </a:t>
            </a:r>
            <a:r>
              <a:rPr lang="id-ID" altLang="id-ID" dirty="0" smtClean="0"/>
              <a:t>di satu pihak dan di pihak lain menjamin hak-hak asasi warga negara (Miriam Bdiarjo, 1977) </a:t>
            </a:r>
            <a:endParaRPr lang="en-US" altLang="id-ID" dirty="0" smtClean="0"/>
          </a:p>
        </p:txBody>
      </p:sp>
    </p:spTree>
    <p:extLst>
      <p:ext uri="{BB962C8B-B14F-4D97-AF65-F5344CB8AC3E}">
        <p14:creationId xmlns:p14="http://schemas.microsoft.com/office/powerpoint/2010/main" val="1049804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0" y="218115"/>
            <a:ext cx="12192000" cy="1507654"/>
          </a:xfrm>
          <a:solidFill>
            <a:srgbClr val="92D050"/>
          </a:solidFill>
        </p:spPr>
        <p:txBody>
          <a:bodyPr/>
          <a:lstStyle/>
          <a:p>
            <a:r>
              <a:rPr lang="id-ID" altLang="id-ID" sz="3600" b="1" dirty="0" smtClean="0">
                <a:latin typeface="Berlin Sans FB" panose="020E0602020502020306" pitchFamily="34" charset="0"/>
                <a:cs typeface="Arial" charset="0"/>
              </a:rPr>
              <a:t>Substansi Konstitusi yang Berlandaskan Pada Konstitusionalisme</a:t>
            </a:r>
            <a:endParaRPr lang="en-US" altLang="id-ID" sz="3600" b="1" dirty="0">
              <a:latin typeface="Berlin Sans FB" panose="020E0602020502020306" pitchFamily="34" charset="0"/>
              <a:cs typeface="Arial" charset="0"/>
            </a:endParaRPr>
          </a:p>
        </p:txBody>
      </p:sp>
      <p:sp>
        <p:nvSpPr>
          <p:cNvPr id="26627" name="Content Placeholder 2"/>
          <p:cNvSpPr>
            <a:spLocks noGrp="1"/>
          </p:cNvSpPr>
          <p:nvPr>
            <p:ph idx="1"/>
          </p:nvPr>
        </p:nvSpPr>
        <p:spPr>
          <a:xfrm>
            <a:off x="0" y="1725769"/>
            <a:ext cx="12192000" cy="5132231"/>
          </a:xfrm>
        </p:spPr>
        <p:txBody>
          <a:bodyPr/>
          <a:lstStyle/>
          <a:p>
            <a:pPr eaLnBrk="1" hangingPunct="1"/>
            <a:r>
              <a:rPr lang="id-ID" altLang="id-ID" dirty="0" smtClean="0"/>
              <a:t>Konstitusi itu membatasi kekuasaan pemerintah atau penguasa agar tidak bertindak sewenang-wenang terhadap warganya</a:t>
            </a:r>
          </a:p>
          <a:p>
            <a:pPr eaLnBrk="1" hangingPunct="1"/>
            <a:r>
              <a:rPr lang="id-ID" altLang="id-ID" dirty="0" smtClean="0"/>
              <a:t>Konstitusi itu menjamin hak-hak dasar dan kebebasan warga negaranya</a:t>
            </a:r>
            <a:endParaRPr lang="en-US" altLang="id-ID" dirty="0" smtClean="0"/>
          </a:p>
        </p:txBody>
      </p:sp>
    </p:spTree>
    <p:extLst>
      <p:ext uri="{BB962C8B-B14F-4D97-AF65-F5344CB8AC3E}">
        <p14:creationId xmlns:p14="http://schemas.microsoft.com/office/powerpoint/2010/main" val="2373789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0" y="218115"/>
            <a:ext cx="12192000" cy="1507654"/>
          </a:xfrm>
          <a:solidFill>
            <a:srgbClr val="92D050"/>
          </a:solidFill>
        </p:spPr>
        <p:txBody>
          <a:bodyPr/>
          <a:lstStyle/>
          <a:p>
            <a:r>
              <a:rPr lang="id-ID" altLang="id-ID" sz="3600" b="1" dirty="0">
                <a:latin typeface="Berlin Sans FB" panose="020E0602020502020306" pitchFamily="34" charset="0"/>
                <a:cs typeface="Arial" charset="0"/>
              </a:rPr>
              <a:t>Makna dan Asas-asas Konstitusionalisme</a:t>
            </a:r>
            <a:endParaRPr lang="en-US" altLang="id-ID" sz="3600" b="1" dirty="0">
              <a:latin typeface="Berlin Sans FB" panose="020E0602020502020306" pitchFamily="34" charset="0"/>
              <a:cs typeface="Arial" charset="0"/>
            </a:endParaRPr>
          </a:p>
        </p:txBody>
      </p:sp>
      <p:sp>
        <p:nvSpPr>
          <p:cNvPr id="26627" name="Content Placeholder 2"/>
          <p:cNvSpPr>
            <a:spLocks noGrp="1"/>
          </p:cNvSpPr>
          <p:nvPr>
            <p:ph idx="1"/>
          </p:nvPr>
        </p:nvSpPr>
        <p:spPr>
          <a:xfrm>
            <a:off x="0" y="1725769"/>
            <a:ext cx="12192000" cy="5132231"/>
          </a:xfrm>
        </p:spPr>
        <p:txBody>
          <a:bodyPr/>
          <a:lstStyle/>
          <a:p>
            <a:pPr eaLnBrk="1" hangingPunct="1"/>
            <a:r>
              <a:rPr lang="id-ID" altLang="id-ID" dirty="0" smtClean="0"/>
              <a:t>Yang menjadi dasar konstitusionalisme adalah kesepakatan umum atau persetujuan (konsensus) diantara mayoritas rakyat mengenai bangunan yang diidealkan berkenaan dengan negara</a:t>
            </a:r>
          </a:p>
          <a:p>
            <a:pPr eaLnBrk="1" hangingPunct="1"/>
            <a:r>
              <a:rPr lang="id-ID" altLang="id-ID" dirty="0" smtClean="0"/>
              <a:t>Organisasi negara diperlukan oleh warga masyarakat politik agar kepentingan mereka bersama dapat dilindungi atau dipromosikan melalui pembentukan dan penggunaan mekanosme  yang disebut negata (Jimmly Ashidqie, 2005).</a:t>
            </a:r>
          </a:p>
          <a:p>
            <a:pPr marL="0" indent="0" eaLnBrk="1" hangingPunct="1">
              <a:buNone/>
            </a:pPr>
            <a:r>
              <a:rPr lang="id-ID" altLang="id-ID" dirty="0" smtClean="0"/>
              <a:t> </a:t>
            </a:r>
            <a:endParaRPr lang="en-US" altLang="id-ID" dirty="0" smtClean="0"/>
          </a:p>
        </p:txBody>
      </p:sp>
    </p:spTree>
    <p:extLst>
      <p:ext uri="{BB962C8B-B14F-4D97-AF65-F5344CB8AC3E}">
        <p14:creationId xmlns:p14="http://schemas.microsoft.com/office/powerpoint/2010/main" val="4136466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0" y="218115"/>
            <a:ext cx="12192000" cy="1507654"/>
          </a:xfrm>
          <a:solidFill>
            <a:srgbClr val="92D050"/>
          </a:solidFill>
        </p:spPr>
        <p:txBody>
          <a:bodyPr/>
          <a:lstStyle/>
          <a:p>
            <a:r>
              <a:rPr lang="id-ID" altLang="id-ID" sz="3600" b="1" dirty="0" smtClean="0">
                <a:latin typeface="Berlin Sans FB" panose="020E0602020502020306" pitchFamily="34" charset="0"/>
                <a:cs typeface="Arial" charset="0"/>
              </a:rPr>
              <a:t>Tiga elemen kesepakatan dalam konstitusionalisme</a:t>
            </a:r>
            <a:endParaRPr lang="en-US" altLang="id-ID" sz="3600" b="1" dirty="0">
              <a:latin typeface="Berlin Sans FB" panose="020E0602020502020306" pitchFamily="34" charset="0"/>
              <a:cs typeface="Arial" charset="0"/>
            </a:endParaRPr>
          </a:p>
        </p:txBody>
      </p:sp>
      <p:sp>
        <p:nvSpPr>
          <p:cNvPr id="26627" name="Content Placeholder 2"/>
          <p:cNvSpPr>
            <a:spLocks noGrp="1"/>
          </p:cNvSpPr>
          <p:nvPr>
            <p:ph idx="1"/>
          </p:nvPr>
        </p:nvSpPr>
        <p:spPr>
          <a:xfrm>
            <a:off x="0" y="1725769"/>
            <a:ext cx="12192000" cy="5132231"/>
          </a:xfrm>
        </p:spPr>
        <p:txBody>
          <a:bodyPr/>
          <a:lstStyle/>
          <a:p>
            <a:pPr eaLnBrk="1" hangingPunct="1"/>
            <a:r>
              <a:rPr lang="id-ID" altLang="id-ID" dirty="0" smtClean="0"/>
              <a:t>Kesepakatan tentang tujuan dan cita-cita bersama</a:t>
            </a:r>
          </a:p>
          <a:p>
            <a:pPr eaLnBrk="1" hangingPunct="1"/>
            <a:r>
              <a:rPr lang="id-ID" altLang="id-ID" dirty="0" smtClean="0"/>
              <a:t>Kesepakatan tentang </a:t>
            </a:r>
            <a:r>
              <a:rPr lang="id-ID" altLang="id-ID" i="1" dirty="0" smtClean="0"/>
              <a:t>the rule of law </a:t>
            </a:r>
            <a:r>
              <a:rPr lang="id-ID" altLang="id-ID" dirty="0" smtClean="0"/>
              <a:t>sebagai landasan pemerintahan atau penyelenggara negara</a:t>
            </a:r>
          </a:p>
          <a:p>
            <a:pPr eaLnBrk="1" hangingPunct="1"/>
            <a:r>
              <a:rPr lang="id-ID" altLang="id-ID" dirty="0" smtClean="0"/>
              <a:t>Kesepakatan tentang bentuk-bentuk institusi dan prosedur-prosedur ketatanegaraan</a:t>
            </a:r>
          </a:p>
          <a:p>
            <a:pPr marL="0" indent="0" eaLnBrk="1" hangingPunct="1">
              <a:buNone/>
            </a:pPr>
            <a:endParaRPr lang="en-US" altLang="id-ID" dirty="0" smtClean="0"/>
          </a:p>
        </p:txBody>
      </p:sp>
    </p:spTree>
    <p:extLst>
      <p:ext uri="{BB962C8B-B14F-4D97-AF65-F5344CB8AC3E}">
        <p14:creationId xmlns:p14="http://schemas.microsoft.com/office/powerpoint/2010/main" val="30561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8644</TotalTime>
  <Words>454</Words>
  <Application>Microsoft Office PowerPoint</Application>
  <PresentationFormat>Custom</PresentationFormat>
  <Paragraphs>46</Paragraphs>
  <Slides>13</Slides>
  <Notes>0</Notes>
  <HiddenSlides>0</HiddenSlides>
  <MMClips>0</MMClips>
  <ScaleCrop>false</ScaleCrop>
  <HeadingPairs>
    <vt:vector size="4" baseType="variant">
      <vt:variant>
        <vt:lpstr>Theme</vt:lpstr>
      </vt:variant>
      <vt:variant>
        <vt:i4>4</vt:i4>
      </vt:variant>
      <vt:variant>
        <vt:lpstr>Slide Titles</vt:lpstr>
      </vt:variant>
      <vt:variant>
        <vt:i4>13</vt:i4>
      </vt:variant>
    </vt:vector>
  </HeadingPairs>
  <TitlesOfParts>
    <vt:vector size="17" baseType="lpstr">
      <vt:lpstr>Presentation UNISA_01</vt:lpstr>
      <vt:lpstr>1_Presentation UNISA_01</vt:lpstr>
      <vt:lpstr>1_Office Theme</vt:lpstr>
      <vt:lpstr>2_Office Theme</vt:lpstr>
      <vt:lpstr>PEMBUKA BELAJAR</vt:lpstr>
      <vt:lpstr>KONSTITUSIONALISME</vt:lpstr>
      <vt:lpstr>Definisi Konstitusionalisme</vt:lpstr>
      <vt:lpstr>Makna dan Asas-asas Konstitusionalisme</vt:lpstr>
      <vt:lpstr>Makna dan Asas-asas Konstitusionalisme</vt:lpstr>
      <vt:lpstr>Makna dan Asas-asas Konstitusionalisme</vt:lpstr>
      <vt:lpstr>Substansi Konstitusi yang Berlandaskan Pada Konstitusionalisme</vt:lpstr>
      <vt:lpstr>Makna dan Asas-asas Konstitusionalisme</vt:lpstr>
      <vt:lpstr>Tiga elemen kesepakatan dalam konstitusionalisme</vt:lpstr>
      <vt:lpstr>Prinsip-prinsip Konstitusi</vt:lpstr>
      <vt:lpstr>Hakikat Konstitusi</vt:lpstr>
      <vt:lpstr>Tugas Lembaga Negara Menurut Konstitusi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ismail - [2010]</cp:lastModifiedBy>
  <cp:revision>269</cp:revision>
  <dcterms:created xsi:type="dcterms:W3CDTF">2017-11-21T07:01:38Z</dcterms:created>
  <dcterms:modified xsi:type="dcterms:W3CDTF">2020-06-02T21:46:11Z</dcterms:modified>
</cp:coreProperties>
</file>