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32"/>
  </p:notesMasterIdLst>
  <p:sldIdLst>
    <p:sldId id="578" r:id="rId5"/>
    <p:sldId id="307" r:id="rId6"/>
    <p:sldId id="568" r:id="rId7"/>
    <p:sldId id="579" r:id="rId8"/>
    <p:sldId id="597" r:id="rId9"/>
    <p:sldId id="580" r:id="rId10"/>
    <p:sldId id="581" r:id="rId11"/>
    <p:sldId id="582" r:id="rId12"/>
    <p:sldId id="583" r:id="rId13"/>
    <p:sldId id="584" r:id="rId14"/>
    <p:sldId id="585" r:id="rId15"/>
    <p:sldId id="586" r:id="rId16"/>
    <p:sldId id="587" r:id="rId17"/>
    <p:sldId id="598" r:id="rId18"/>
    <p:sldId id="588" r:id="rId19"/>
    <p:sldId id="589" r:id="rId20"/>
    <p:sldId id="590" r:id="rId21"/>
    <p:sldId id="591" r:id="rId22"/>
    <p:sldId id="599" r:id="rId23"/>
    <p:sldId id="592" r:id="rId24"/>
    <p:sldId id="593" r:id="rId25"/>
    <p:sldId id="594" r:id="rId26"/>
    <p:sldId id="595" r:id="rId27"/>
    <p:sldId id="596" r:id="rId28"/>
    <p:sldId id="576" r:id="rId29"/>
    <p:sldId id="564" r:id="rId30"/>
    <p:sldId id="322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07/06/2021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use.jhu.edu/article/225602/summary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books.google.co.id/books?id=DLQOAAAAIAAJ&amp;hl=id&amp;source=gbs_book_other_versions_r&amp;cad=4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publika.co.id/tag/islam-dan-demokrasi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i="1" dirty="0" smtClean="0"/>
              <a:t>Kontroversi (Robbi Milana)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67" y="3022243"/>
            <a:ext cx="10081684" cy="4319588"/>
          </a:xfrm>
        </p:spPr>
        <p:txBody>
          <a:bodyPr/>
          <a:lstStyle/>
          <a:p>
            <a:r>
              <a:rPr lang="en-US" dirty="0">
                <a:solidFill>
                  <a:srgbClr val="222222"/>
                </a:solidFill>
                <a:latin typeface="Lato"/>
              </a:rPr>
              <a:t>George Kennan –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seorang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diplomat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sejarawan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Amerika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seperti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 </a:t>
            </a:r>
            <a:r>
              <a:rPr lang="en-US" b="1" dirty="0" err="1">
                <a:solidFill>
                  <a:srgbClr val="CEDC2A"/>
                </a:solidFill>
                <a:latin typeface="Lato"/>
                <a:hlinkClick r:id="rId2"/>
              </a:rPr>
              <a:t>dikutip</a:t>
            </a:r>
            <a:r>
              <a:rPr lang="en-US" b="1" dirty="0">
                <a:solidFill>
                  <a:srgbClr val="CEDC2A"/>
                </a:solidFill>
                <a:latin typeface="Lato"/>
                <a:hlinkClick r:id="rId2"/>
              </a:rPr>
              <a:t> Samuel P. Huntington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pada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suatu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ketika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menyatakan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bahwa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hanya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Baratlah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mempunyai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tradisi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budaya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yang </a:t>
            </a:r>
            <a:r>
              <a:rPr lang="en-US" i="1" dirty="0">
                <a:solidFill>
                  <a:srgbClr val="222222"/>
                </a:solidFill>
                <a:latin typeface="Lato"/>
              </a:rPr>
              <a:t>compatible 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nilai-nilai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demokrasi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. </a:t>
            </a:r>
            <a:endParaRPr lang="id-ID" dirty="0" smtClean="0">
              <a:solidFill>
                <a:srgbClr val="222222"/>
              </a:solidFill>
              <a:latin typeface="Lato"/>
            </a:endParaRPr>
          </a:p>
          <a:p>
            <a:endParaRPr lang="id-ID" dirty="0">
              <a:solidFill>
                <a:srgbClr val="222222"/>
              </a:solidFill>
              <a:latin typeface="Lato"/>
            </a:endParaRPr>
          </a:p>
          <a:p>
            <a:r>
              <a:rPr lang="en-US" dirty="0" err="1" smtClean="0">
                <a:solidFill>
                  <a:srgbClr val="222222"/>
                </a:solidFill>
                <a:latin typeface="Lato"/>
              </a:rPr>
              <a:t>Pandangan</a:t>
            </a:r>
            <a:r>
              <a:rPr lang="en-US" dirty="0" smtClean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ini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dikutip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oleh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Huntington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sebagai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salah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satu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penguat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tesisnya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untuk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mengatakan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bahwa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kebudayaan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masyarakat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dunia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di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luar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Barat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bersifat</a:t>
            </a:r>
            <a:r>
              <a:rPr lang="en-US" dirty="0">
                <a:solidFill>
                  <a:srgbClr val="222222"/>
                </a:solidFill>
                <a:latin typeface="Lato"/>
              </a:rPr>
              <a:t> </a:t>
            </a:r>
            <a:r>
              <a:rPr lang="en-US" i="1" dirty="0">
                <a:solidFill>
                  <a:srgbClr val="222222"/>
                </a:solidFill>
                <a:latin typeface="Lato"/>
              </a:rPr>
              <a:t>inimical </a:t>
            </a:r>
            <a:r>
              <a:rPr lang="en-US" dirty="0">
                <a:solidFill>
                  <a:srgbClr val="222222"/>
                </a:solidFill>
                <a:latin typeface="Lato"/>
              </a:rPr>
              <a:t>(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bertentangan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)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nilai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demokrasi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terlebih-lebih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berkaitan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agama.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19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222222"/>
                </a:solidFill>
                <a:latin typeface="Lato"/>
              </a:rPr>
              <a:t>Para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penstudi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Barat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itu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beranggapan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bahwa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Islam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secara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inheren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tidaklah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sesuai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demokrasi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.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Bahkan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oleh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sementara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pihak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Islam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dipandang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sebagai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ancaman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besar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terhadap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peradaban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Barat</a:t>
            </a:r>
            <a:r>
              <a:rPr lang="en-US" dirty="0" smtClean="0">
                <a:solidFill>
                  <a:srgbClr val="222222"/>
                </a:solidFill>
                <a:latin typeface="Lato"/>
              </a:rPr>
              <a:t>.</a:t>
            </a:r>
            <a:endParaRPr lang="id-ID" dirty="0" smtClean="0">
              <a:solidFill>
                <a:srgbClr val="222222"/>
              </a:solidFill>
              <a:latin typeface="Lato"/>
            </a:endParaRPr>
          </a:p>
          <a:p>
            <a:endParaRPr lang="en-US" dirty="0">
              <a:solidFill>
                <a:srgbClr val="222222"/>
              </a:solidFill>
              <a:latin typeface="Lato"/>
            </a:endParaRPr>
          </a:p>
          <a:p>
            <a:r>
              <a:rPr lang="en-US" dirty="0" err="1">
                <a:solidFill>
                  <a:srgbClr val="222222"/>
                </a:solidFill>
                <a:latin typeface="Lato"/>
              </a:rPr>
              <a:t>Pendapat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para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ahli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di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atas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memunculkan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reaksi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bukan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hanya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dari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penstudi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Muslim,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melainkan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juga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dari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para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ahli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di Barat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sendiri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. John L. Esposito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misalnya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menyatakan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bahwa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terdapat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penafsiran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salah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mengenai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Islam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dari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sarjana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Barat.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Kesalahan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tersebut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salah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satunya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disebabkan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oleh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“bias-bias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sekular</a:t>
            </a:r>
            <a:r>
              <a:rPr lang="en-US" dirty="0">
                <a:solidFill>
                  <a:srgbClr val="222222"/>
                </a:solidFill>
                <a:latin typeface="Lato"/>
              </a:rPr>
              <a:t>” yang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dimiliki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oleh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para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sarjana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Barat</a:t>
            </a:r>
            <a:r>
              <a:rPr lang="en-US" dirty="0" smtClean="0">
                <a:solidFill>
                  <a:srgbClr val="222222"/>
                </a:solidFill>
                <a:latin typeface="Lato"/>
              </a:rPr>
              <a:t>.</a:t>
            </a:r>
            <a:endParaRPr lang="id-ID" dirty="0" smtClean="0">
              <a:solidFill>
                <a:srgbClr val="222222"/>
              </a:solidFill>
              <a:latin typeface="Lato"/>
            </a:endParaRPr>
          </a:p>
          <a:p>
            <a:endParaRPr lang="en-US" dirty="0">
              <a:solidFill>
                <a:srgbClr val="222222"/>
              </a:solidFill>
              <a:latin typeface="Lato"/>
            </a:endParaRPr>
          </a:p>
          <a:p>
            <a:r>
              <a:rPr lang="en-US" dirty="0">
                <a:solidFill>
                  <a:srgbClr val="222222"/>
                </a:solidFill>
                <a:latin typeface="Lato"/>
              </a:rPr>
              <a:t>Robert N.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Bellah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 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juga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memiliki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kesimpulan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mirip</a:t>
            </a:r>
            <a:r>
              <a:rPr lang="en-US" dirty="0">
                <a:solidFill>
                  <a:srgbClr val="222222"/>
                </a:solidFill>
                <a:latin typeface="Lato"/>
              </a:rPr>
              <a:t>.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Bahkan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Bellah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sampai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pada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kesimpulan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bahwa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penyelenggaran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pemerintahan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dikembangkan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Nabi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Muhammad di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Madinah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pada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masa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klasik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Islam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bersifat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egaliter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partisipatif</a:t>
            </a:r>
            <a:r>
              <a:rPr lang="en-US" dirty="0">
                <a:solidFill>
                  <a:srgbClr val="222222"/>
                </a:solidFill>
                <a:latin typeface="Lato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27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i="1" dirty="0" smtClean="0"/>
              <a:t>Dua Sudut Pandang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67" y="2996485"/>
            <a:ext cx="10081684" cy="4319588"/>
          </a:xfrm>
        </p:spPr>
        <p:txBody>
          <a:bodyPr/>
          <a:lstStyle/>
          <a:p>
            <a:r>
              <a:rPr lang="en-US" dirty="0" err="1">
                <a:solidFill>
                  <a:srgbClr val="222222"/>
                </a:solidFill>
                <a:latin typeface="Lato"/>
              </a:rPr>
              <a:t>Bagaimanakah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konsepsi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politik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atau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negara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dalam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Islam?</a:t>
            </a:r>
          </a:p>
          <a:p>
            <a:endParaRPr lang="id-ID" dirty="0" smtClean="0">
              <a:solidFill>
                <a:srgbClr val="222222"/>
              </a:solidFill>
              <a:latin typeface="Lato"/>
            </a:endParaRPr>
          </a:p>
          <a:p>
            <a:r>
              <a:rPr lang="en-US" dirty="0" err="1" smtClean="0">
                <a:solidFill>
                  <a:srgbClr val="222222"/>
                </a:solidFill>
                <a:latin typeface="Lato"/>
              </a:rPr>
              <a:t>Dalam</a:t>
            </a:r>
            <a:r>
              <a:rPr lang="en-US" dirty="0" smtClean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menjawab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pertanyaan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ini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, para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penstudi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Islam, </a:t>
            </a:r>
            <a:r>
              <a:rPr lang="en-US" b="1" dirty="0" err="1">
                <a:solidFill>
                  <a:srgbClr val="CEDC2A"/>
                </a:solidFill>
                <a:latin typeface="Lato"/>
                <a:hlinkClick r:id="rId2"/>
              </a:rPr>
              <a:t>sebagaimana</a:t>
            </a:r>
            <a:r>
              <a:rPr lang="en-US" b="1" dirty="0">
                <a:solidFill>
                  <a:srgbClr val="CEDC2A"/>
                </a:solidFill>
                <a:latin typeface="Lato"/>
                <a:hlinkClick r:id="rId2"/>
              </a:rPr>
              <a:t> </a:t>
            </a:r>
            <a:r>
              <a:rPr lang="en-US" b="1" dirty="0" err="1">
                <a:solidFill>
                  <a:srgbClr val="CEDC2A"/>
                </a:solidFill>
                <a:latin typeface="Lato"/>
                <a:hlinkClick r:id="rId2"/>
              </a:rPr>
              <a:t>dinyatakan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Munawir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Sjadzali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umumnya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terbelah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menjadi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tiga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aliran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.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Aliran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pertama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adalah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aliran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fundamentalis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menganggap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bahwa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Islam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bukanlah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semata-mata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agama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dalam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pengertian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Barat,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yakni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hanya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menyangkut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hubungan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antara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manusia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Tuhan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;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sebaliknya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Islam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adalah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satu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agama yang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sempurna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lengkap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pengaturan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bagi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segala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aspek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kehidupan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manusia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termasuk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kehidupan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bernegara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414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en-US" dirty="0" err="1">
                <a:solidFill>
                  <a:srgbClr val="222222"/>
                </a:solidFill>
                <a:latin typeface="Lato"/>
              </a:rPr>
              <a:t>Aliran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kedua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adalah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aliran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sekularis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menganggap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bahwa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Islam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adalah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agama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dalam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pengertian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Barat, yang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tidak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ada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hubungannya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urusan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Lato"/>
              </a:rPr>
              <a:t>kenegaraan</a:t>
            </a:r>
            <a:r>
              <a:rPr lang="en-US" dirty="0" smtClean="0">
                <a:solidFill>
                  <a:srgbClr val="222222"/>
                </a:solidFill>
                <a:latin typeface="Lato"/>
              </a:rPr>
              <a:t>.</a:t>
            </a:r>
            <a:endParaRPr lang="id-ID" dirty="0" smtClean="0">
              <a:solidFill>
                <a:srgbClr val="222222"/>
              </a:solidFill>
              <a:latin typeface="Lato"/>
            </a:endParaRPr>
          </a:p>
          <a:p>
            <a:pPr lvl="0"/>
            <a:endParaRPr lang="id-ID" dirty="0">
              <a:solidFill>
                <a:srgbClr val="222222"/>
              </a:solidFill>
              <a:latin typeface="Lato"/>
            </a:endParaRPr>
          </a:p>
          <a:p>
            <a:pPr lvl="0"/>
            <a:r>
              <a:rPr lang="en-US" dirty="0" err="1" smtClean="0">
                <a:solidFill>
                  <a:srgbClr val="222222"/>
                </a:solidFill>
                <a:latin typeface="Lato"/>
              </a:rPr>
              <a:t>Aliran</a:t>
            </a:r>
            <a:r>
              <a:rPr lang="en-US" dirty="0" smtClean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ketiga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adalah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aliran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akomodatif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yang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beranggapan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bahwa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dalam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Islam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tidak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terdapat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sistem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ketatanegaraan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melainkan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terdapat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seperangkat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tata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nilai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etis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bagi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kehidupan</a:t>
            </a:r>
            <a:r>
              <a:rPr lang="en-US" dirty="0">
                <a:solidFill>
                  <a:srgbClr val="222222"/>
                </a:solidFill>
                <a:latin typeface="Lato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Lato"/>
              </a:rPr>
              <a:t>bernegara</a:t>
            </a:r>
            <a:r>
              <a:rPr lang="en-US" dirty="0">
                <a:solidFill>
                  <a:srgbClr val="222222"/>
                </a:solidFill>
                <a:latin typeface="Lato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035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3059873" y="1988840"/>
            <a:ext cx="5710640" cy="402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28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i="1" dirty="0" smtClean="0"/>
              <a:t>Demokrasi dan HAM (Jazilul Fawaid)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67" y="2841938"/>
            <a:ext cx="10081684" cy="4319588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Secara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formal, Indonesia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sebagai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sebuah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negara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berdaulat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sangat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menjunjung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tinggi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HAM. Hal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tersebut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dilihat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bagaimana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pengakuan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terhadap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HAM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dilekatkan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pada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empat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konsensus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dasar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kebangsaan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Secara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teknis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pemerintah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era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reformasi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juga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telah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mengatur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HAM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secara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spesifik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UU No. 39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Tahun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1999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tentang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HAM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UU No. 26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Tahun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2000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tentang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Pengadilan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HAM.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52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Namun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demikian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pengakuan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terhadap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HAM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harus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berada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pada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level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kontekstualitas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bukan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sekedar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konseptualitas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saja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terlebih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lagi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Indonesia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sudah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berada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pada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milieu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demokrasi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menjadi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fondasi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kuat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bagi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penegakan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HAM. </a:t>
            </a:r>
            <a:endParaRPr lang="id-ID" dirty="0" smtClean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endParaRPr lang="id-ID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Korelasi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antara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dua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konsep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tersebut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dijumpai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pada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berbagai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pemikiran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seperti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gagasan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bahwa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HAM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serta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perlindungan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terhadapnya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merupakan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bagian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penting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demokrasi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Budiardjo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2007:211).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Demokrasi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sendiri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hanya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diterapkan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oleh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negara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hukum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rechsstaat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) yang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memberikan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perlindungan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serta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pengaturan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terhadap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seperti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dinyatakan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oleh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Julius Stahl.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210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Ada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beberapa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langkah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bisa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diambil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para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pemangku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kepentingan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khususnya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pemerintah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parlemen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penguatan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penegakan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HAM di Indonesia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jangka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panjang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 </a:t>
            </a:r>
            <a:endParaRPr lang="id-ID" dirty="0" smtClean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endParaRPr lang="id-ID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Pertama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seperti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tema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diangkat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peringatan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Hari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HAM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Internasional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tahun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ini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dibutuhkan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diseminasi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pemikiran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di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kalangan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pemuda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agar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mereka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berpartisipasi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mempromosikan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perlindungan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HAM di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manapun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mereka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berada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04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Internalisasi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kesadaran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akan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HAM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tersebut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akan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menjadi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modal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sosial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mumpuni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bagi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bangsa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pembangunan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jangka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panjang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mengingat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generasi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merekalah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akan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menempati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posisi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strategis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pengambil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kebijakan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di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masa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depan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 </a:t>
            </a:r>
            <a:endParaRPr lang="id-ID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lvl="0"/>
            <a:endParaRPr lang="id-ID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lvl="0"/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Kedua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muatan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HAM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empat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konsensus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dasar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kebangsaan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harus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secara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konsisten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diintroduksi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segenap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lapisan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masyarakat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Tak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semua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masyarakat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paham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bahwa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hak-hak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mereka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sejatinya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dijamin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oleh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konstitusi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262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965168" y="1988840"/>
            <a:ext cx="8170505" cy="354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88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Demokrasi, HAM, Islam dan Sistem Kedaulatan</a:t>
            </a:r>
            <a:b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</a:br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Pertemuan ke 19-20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Gerry Katon Mahendra, MIP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id-ID" sz="1600" dirty="0" smtClean="0">
                <a:latin typeface="Berlin Sans FB Demi" pitchFamily="34" charset="0"/>
              </a:rPr>
              <a:t>Pengantar Ilmu Politik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id-ID" sz="1600" dirty="0" smtClean="0">
                <a:latin typeface="Berlin Sans FB Demi" pitchFamily="34" charset="0"/>
              </a:rPr>
              <a:t>202</a:t>
            </a:r>
            <a:r>
              <a:rPr lang="en-US" sz="1600" smtClean="0">
                <a:latin typeface="Berlin Sans FB Demi" pitchFamily="34" charset="0"/>
              </a:rPr>
              <a:t>1</a:t>
            </a:r>
            <a:endParaRPr lang="id-ID" sz="1600" dirty="0" smtClean="0">
              <a:latin typeface="Berlin Sans FB Demi" pitchFamily="34" charset="0"/>
            </a:endParaRPr>
          </a:p>
          <a:p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i="1" dirty="0" smtClean="0"/>
              <a:t>Kedaulatan dalam Islam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67" y="2661634"/>
            <a:ext cx="10081684" cy="4319588"/>
          </a:xfrm>
        </p:spPr>
        <p:txBody>
          <a:bodyPr/>
          <a:lstStyle/>
          <a:p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Setelah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negara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terbentuk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harus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ada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kedaulatan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didalamnya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berfungsi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sebagai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pemegang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kekuasaan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.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Tanpa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kedaulatan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suatu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negara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tidak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akan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berharga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dihadapan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rakyatnya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. </a:t>
            </a:r>
            <a:endParaRPr lang="id-ID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rgbClr val="29303B"/>
                </a:solidFill>
                <a:latin typeface="Georgia" panose="02040502050405020303" pitchFamily="18" charset="0"/>
              </a:rPr>
              <a:t>Dan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pola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hubungan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berlaku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ditengah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masyarakat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akan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terbentuk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begitu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saja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tanpa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ada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kontrol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oleh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negara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tidak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memiliki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wewenang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terhadap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dipimpinnya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Ibarat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suatu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keluarga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ketika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ayah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selaku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kepala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rumah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tangga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dianggap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tidak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memiliki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kedaulatan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lagi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untuk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berkuasa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maka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pola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hubungan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dalam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keluarganya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tidak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akan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mampu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lagi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ia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kontrol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. </a:t>
            </a:r>
            <a:endParaRPr lang="id-ID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dirty="0" err="1" smtClean="0">
                <a:solidFill>
                  <a:srgbClr val="29303B"/>
                </a:solidFill>
                <a:latin typeface="Georgia" panose="02040502050405020303" pitchFamily="18" charset="0"/>
              </a:rPr>
              <a:t>Akibatnya</a:t>
            </a:r>
            <a:r>
              <a:rPr lang="en-US" dirty="0" smtClean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keluarga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akan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berantakan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karena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masing-masing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anggota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keluarga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membuat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aturannya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sendiri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yang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sangat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boleh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jadi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melanggar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aturan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anggota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keluarga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yang 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47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Mengenai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bagaimana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kedaulatan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kekuasaan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dalam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suatu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negara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ditetapkan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telah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banyak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ahli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tata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negara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mengemukakan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pendapatnya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.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Namun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hampir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seluruh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pendapat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itu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menihilkan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peran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Tuhan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sebagai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sentral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kedaulatan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. </a:t>
            </a:r>
            <a:endParaRPr lang="id-ID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endParaRPr lang="id-ID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r>
              <a:rPr lang="en-US" dirty="0" err="1" smtClean="0">
                <a:solidFill>
                  <a:srgbClr val="29303B"/>
                </a:solidFill>
                <a:latin typeface="Georgia" panose="02040502050405020303" pitchFamily="18" charset="0"/>
              </a:rPr>
              <a:t>Berbeda</a:t>
            </a:r>
            <a:r>
              <a:rPr lang="en-US" dirty="0" smtClean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dengan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terminologi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al Qur’an yang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menyebut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bahwa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kedaulatan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kekuasaan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dipunyai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negara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adalah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karena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Allah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telah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menjadikan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sebagian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manusia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memiliki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kelebihan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tertentu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dari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yang lain,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sehingga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dengan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pemberian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kelebihan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itu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mereka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dapat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memperoleh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kedudukan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dalam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negara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untuk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berkuasa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. </a:t>
            </a:r>
            <a:endParaRPr lang="id-ID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endParaRPr lang="id-ID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r>
              <a:rPr lang="en-US" dirty="0" err="1" smtClean="0">
                <a:solidFill>
                  <a:srgbClr val="29303B"/>
                </a:solidFill>
                <a:latin typeface="Georgia" panose="02040502050405020303" pitchFamily="18" charset="0"/>
              </a:rPr>
              <a:t>Dasar</a:t>
            </a:r>
            <a:r>
              <a:rPr lang="en-US" dirty="0" smtClean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pendapat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ini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dapat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dibaca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pada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dua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ayat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di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bawah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89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just"/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Dan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Dia-lah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menjadikan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kamu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bagai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khalifah-khalifah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di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bumi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dan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Dia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mengangkat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(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derajat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)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sebagian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kamu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di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atas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yang lain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untuk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mengujimu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atas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karunia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diberikan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-Nya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kepadamu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.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Sesungguhnya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Tuhanmu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sangat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cepat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memberi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hukuman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dan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sungguh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Maha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Pengampun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Maha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Penyayang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”. 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(Qs. Al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An’am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6: 165</a:t>
            </a:r>
            <a:r>
              <a:rPr lang="en-US" dirty="0" smtClean="0">
                <a:solidFill>
                  <a:srgbClr val="29303B"/>
                </a:solidFill>
                <a:latin typeface="Georgia" panose="02040502050405020303" pitchFamily="18" charset="0"/>
              </a:rPr>
              <a:t>)</a:t>
            </a:r>
            <a:endParaRPr lang="id-ID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just"/>
            <a:endParaRPr lang="en-US" dirty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“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Katakanlah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(Muhammad), ‘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Wahai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Tuhan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pemilik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kekuasaan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Engkau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berikan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kekuasaan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kepada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siapapun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Engkau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kehendaki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dan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engkau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cabut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kekuasaan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dari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siapapun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Engkau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kehendaki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.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Engkau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muliakan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siapapun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Engkau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kehendaki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dan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Engkau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hinakan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siapapun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Engkau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kehendaki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. Di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tangan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Engkaulah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segala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kebajikan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sungguh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Engkau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Maha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Kuasa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atas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segala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i="1" dirty="0" err="1">
                <a:solidFill>
                  <a:srgbClr val="29303B"/>
                </a:solidFill>
                <a:latin typeface="Georgia" panose="02040502050405020303" pitchFamily="18" charset="0"/>
              </a:rPr>
              <a:t>sesuatu</a:t>
            </a:r>
            <a:r>
              <a:rPr lang="en-US" i="1" dirty="0">
                <a:solidFill>
                  <a:srgbClr val="29303B"/>
                </a:solidFill>
                <a:latin typeface="Georgia" panose="02040502050405020303" pitchFamily="18" charset="0"/>
              </a:rPr>
              <a:t>'”. 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(Qs. Ali Imran, 3: 26)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69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i="1" dirty="0" smtClean="0"/>
              <a:t>Kesimpulan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Kelebihan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menjadikan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sebagian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orang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dapat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berkuasa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memegang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kepemimpinan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dalam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negara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ada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kalanya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berupa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keberanian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seperti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terjadi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pada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zaman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primitif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atau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pada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zaman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bahari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yaitu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ketika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ukuran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kelebihan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hanya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di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ukur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dengan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parameter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fisik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. </a:t>
            </a:r>
            <a:endParaRPr lang="id-ID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r>
              <a:rPr lang="en-US" dirty="0" err="1" smtClean="0">
                <a:solidFill>
                  <a:srgbClr val="29303B"/>
                </a:solidFill>
                <a:latin typeface="Georgia" panose="02040502050405020303" pitchFamily="18" charset="0"/>
              </a:rPr>
              <a:t>Kelebihan</a:t>
            </a:r>
            <a:r>
              <a:rPr lang="en-US" dirty="0" smtClean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itu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dapat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pula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berupa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asal-usul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keturunan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seperti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terjadi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pada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zaman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feodal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monarkhi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absolute.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Selain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itu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kelebihan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dapat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berupa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ilmu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keagamaan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seperti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terjadi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pada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abad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pertengahan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.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Atau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dapat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pula,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berupa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kekayaan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seperti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terjadi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pada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masa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kapitalisme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. </a:t>
            </a:r>
            <a:endParaRPr lang="id-ID" dirty="0" smtClean="0">
              <a:solidFill>
                <a:srgbClr val="29303B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085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Sedangkan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pada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pemerintahan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parlementer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kelebihan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dibutuhkan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tentu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berupa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kekuatan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politik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. </a:t>
            </a:r>
            <a:endParaRPr lang="id-ID" dirty="0">
              <a:solidFill>
                <a:srgbClr val="29303B"/>
              </a:solidFill>
              <a:latin typeface="Georgia" panose="02040502050405020303" pitchFamily="18" charset="0"/>
            </a:endParaRPr>
          </a:p>
          <a:p>
            <a:pPr lvl="0"/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Selain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kelebihan-kelebihan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berkonotasi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positip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seperti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di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atas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ada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juga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kelebihan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lebih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menjurus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pada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suatu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yang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negatif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tapi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terbukti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mampu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membawa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seseorang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pada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puncak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kekuasaan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,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yakni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kelebihan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ala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kancil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.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Yaitu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kelebihan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berupa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kemampuan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berbuat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culas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dan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rgbClr val="29303B"/>
                </a:solidFill>
                <a:latin typeface="Georgia" panose="02040502050405020303" pitchFamily="18" charset="0"/>
              </a:rPr>
              <a:t>mengelabui</a:t>
            </a:r>
            <a:r>
              <a:rPr lang="en-US" dirty="0">
                <a:solidFill>
                  <a:srgbClr val="29303B"/>
                </a:solidFill>
                <a:latin typeface="Georgia" panose="02040502050405020303" pitchFamily="18" charset="0"/>
              </a:rPr>
              <a:t> orang lain.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33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PESAN HIKMAH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2800" dirty="0"/>
              <a:t>“</a:t>
            </a:r>
            <a:r>
              <a:rPr lang="en-US" sz="2800" i="1" dirty="0" err="1"/>
              <a:t>Boleh</a:t>
            </a:r>
            <a:r>
              <a:rPr lang="en-US" sz="2800" i="1" dirty="0"/>
              <a:t> </a:t>
            </a:r>
            <a:r>
              <a:rPr lang="en-US" sz="2800" i="1" dirty="0" err="1"/>
              <a:t>jadi</a:t>
            </a:r>
            <a:r>
              <a:rPr lang="en-US" sz="2800" i="1" dirty="0"/>
              <a:t>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membenci</a:t>
            </a:r>
            <a:r>
              <a:rPr lang="en-US" sz="2800" i="1" dirty="0"/>
              <a:t> </a:t>
            </a:r>
            <a:r>
              <a:rPr lang="en-US" sz="2800" i="1" dirty="0" err="1"/>
              <a:t>sesuatu</a:t>
            </a:r>
            <a:r>
              <a:rPr lang="en-US" sz="2800" i="1" dirty="0"/>
              <a:t>, </a:t>
            </a:r>
            <a:r>
              <a:rPr lang="en-US" sz="2800" i="1" dirty="0" err="1"/>
              <a:t>padahal</a:t>
            </a:r>
            <a:r>
              <a:rPr lang="en-US" sz="2800" i="1" dirty="0"/>
              <a:t> </a:t>
            </a:r>
            <a:r>
              <a:rPr lang="en-US" sz="2800" i="1" dirty="0" err="1"/>
              <a:t>ia</a:t>
            </a:r>
            <a:r>
              <a:rPr lang="en-US" sz="2800" i="1" dirty="0"/>
              <a:t> </a:t>
            </a:r>
            <a:r>
              <a:rPr lang="en-US" sz="2800" i="1" dirty="0" err="1"/>
              <a:t>amat</a:t>
            </a:r>
            <a:r>
              <a:rPr lang="en-US" sz="2800" i="1" dirty="0"/>
              <a:t> </a:t>
            </a:r>
            <a:r>
              <a:rPr lang="en-US" sz="2800" i="1" dirty="0" err="1"/>
              <a:t>baik</a:t>
            </a:r>
            <a:r>
              <a:rPr lang="en-US" sz="2800" i="1" dirty="0"/>
              <a:t> </a:t>
            </a:r>
            <a:r>
              <a:rPr lang="en-US" sz="2800" i="1" dirty="0" err="1"/>
              <a:t>bagimu</a:t>
            </a:r>
            <a:r>
              <a:rPr lang="en-US" sz="2800" i="1" dirty="0"/>
              <a:t>,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boleh</a:t>
            </a:r>
            <a:r>
              <a:rPr lang="en-US" sz="2800" i="1" dirty="0"/>
              <a:t> </a:t>
            </a:r>
            <a:r>
              <a:rPr lang="en-US" sz="2800" i="1" dirty="0" err="1"/>
              <a:t>jadi</a:t>
            </a:r>
            <a:r>
              <a:rPr lang="en-US" sz="2800" i="1" dirty="0"/>
              <a:t> (pula)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menyukai</a:t>
            </a:r>
            <a:r>
              <a:rPr lang="en-US" sz="2800" i="1" dirty="0"/>
              <a:t> </a:t>
            </a:r>
            <a:r>
              <a:rPr lang="en-US" sz="2800" i="1" dirty="0" err="1"/>
              <a:t>sesuatu</a:t>
            </a:r>
            <a:r>
              <a:rPr lang="en-US" sz="2800" i="1" dirty="0"/>
              <a:t>, </a:t>
            </a:r>
            <a:r>
              <a:rPr lang="en-US" sz="2800" i="1" dirty="0" err="1"/>
              <a:t>padahal</a:t>
            </a:r>
            <a:r>
              <a:rPr lang="en-US" sz="2800" i="1" dirty="0"/>
              <a:t> </a:t>
            </a:r>
            <a:r>
              <a:rPr lang="en-US" sz="2800" i="1" dirty="0" err="1"/>
              <a:t>ia</a:t>
            </a:r>
            <a:r>
              <a:rPr lang="en-US" sz="2800" i="1" dirty="0"/>
              <a:t> </a:t>
            </a:r>
            <a:r>
              <a:rPr lang="en-US" sz="2800" i="1" dirty="0" err="1"/>
              <a:t>amat</a:t>
            </a:r>
            <a:r>
              <a:rPr lang="en-US" sz="2800" i="1" dirty="0"/>
              <a:t> </a:t>
            </a:r>
            <a:r>
              <a:rPr lang="en-US" sz="2800" i="1" dirty="0" err="1"/>
              <a:t>buruk</a:t>
            </a:r>
            <a:r>
              <a:rPr lang="en-US" sz="2800" i="1" dirty="0"/>
              <a:t> </a:t>
            </a:r>
            <a:r>
              <a:rPr lang="en-US" sz="2800" i="1" dirty="0" err="1"/>
              <a:t>bagimu</a:t>
            </a:r>
            <a:r>
              <a:rPr lang="en-US" sz="2800" i="1" dirty="0"/>
              <a:t>; Allah </a:t>
            </a:r>
            <a:r>
              <a:rPr lang="en-US" sz="2800" i="1" dirty="0" err="1"/>
              <a:t>mengetahui</a:t>
            </a:r>
            <a:r>
              <a:rPr lang="en-US" sz="2800" i="1" dirty="0"/>
              <a:t>, </a:t>
            </a:r>
            <a:r>
              <a:rPr lang="en-US" sz="2800" i="1" dirty="0" err="1"/>
              <a:t>sedang</a:t>
            </a:r>
            <a:r>
              <a:rPr lang="en-US" sz="2800" i="1" dirty="0"/>
              <a:t>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mengetahui</a:t>
            </a:r>
            <a:r>
              <a:rPr lang="en-US" sz="2800" i="1" dirty="0"/>
              <a:t>.</a:t>
            </a:r>
            <a:r>
              <a:rPr lang="en-US" sz="2800" dirty="0"/>
              <a:t>” (QS. Al-</a:t>
            </a:r>
            <a:r>
              <a:rPr lang="en-US" sz="2800" dirty="0" err="1"/>
              <a:t>Baqarah</a:t>
            </a:r>
            <a:r>
              <a:rPr lang="en-US" sz="2800" dirty="0"/>
              <a:t> : 216)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-US" sz="2800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</a:rPr>
              <a:t>Deskripsi MK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>
                <a:latin typeface="Arial Narrow" pitchFamily="34" charset="0"/>
                <a:ea typeface="SimHei" pitchFamily="49" charset="-122"/>
              </a:rPr>
              <a:t>Deskripsi MK 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id-ID" dirty="0" smtClean="0">
                <a:latin typeface="Arial Narrow" pitchFamily="34" charset="0"/>
                <a:ea typeface="SimHei" pitchFamily="49" charset="-122"/>
              </a:rPr>
              <a:t>Mata </a:t>
            </a:r>
            <a:r>
              <a:rPr lang="id-ID" dirty="0">
                <a:latin typeface="Arial Narrow" pitchFamily="34" charset="0"/>
                <a:ea typeface="SimHei" pitchFamily="49" charset="-122"/>
              </a:rPr>
              <a:t>Kuliah ini bertujuan agar mahasiswa memiliki pemahaman mengenai pengetahuan ilmiah dan pengetahuan umum mengenai politik lewat penjabaran teori, kerangka konseptual, paradigma, dan </a:t>
            </a:r>
            <a:r>
              <a:rPr lang="id-ID">
                <a:latin typeface="Arial Narrow" pitchFamily="34" charset="0"/>
                <a:ea typeface="SimHei" pitchFamily="49" charset="-122"/>
              </a:rPr>
              <a:t>kasus-kasus</a:t>
            </a:r>
            <a:r>
              <a:rPr lang="id-ID" smtClean="0">
                <a:latin typeface="Arial Narrow" pitchFamily="34" charset="0"/>
                <a:ea typeface="SimHei" pitchFamily="49" charset="-122"/>
              </a:rPr>
              <a:t>.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Capaian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Pembelajaran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 smtClean="0">
                <a:latin typeface="Arial Narrow" pitchFamily="34" charset="0"/>
                <a:ea typeface="SimHei" pitchFamily="49" charset="-122"/>
              </a:rPr>
              <a:t>Capaian Pembelajaran </a:t>
            </a:r>
            <a:r>
              <a:rPr lang="id-ID" dirty="0">
                <a:latin typeface="Arial Narrow" pitchFamily="34" charset="0"/>
                <a:ea typeface="SimHei" pitchFamily="49" charset="-122"/>
              </a:rPr>
              <a:t>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en-US" dirty="0" err="1" smtClean="0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 smtClean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pengetahuan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ilmiah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pengetahuan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umum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mengenai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politik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berdasarkan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pemahamahan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teori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, </a:t>
            </a:r>
          </a:p>
          <a:p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kerangka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konseptual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politik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,</a:t>
            </a:r>
          </a:p>
          <a:p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paradigm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ilmu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politik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hubungannya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dengan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ilmu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lainnya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, </a:t>
            </a:r>
          </a:p>
          <a:p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kasus-kasus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politik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lokal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nasional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.</a:t>
            </a:r>
          </a:p>
          <a:p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50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2186380" y="1988840"/>
            <a:ext cx="8299294" cy="414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85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i="1" dirty="0" smtClean="0"/>
              <a:t>Islam dan Demokrasi (Muhammad Zulifan)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67" y="2764665"/>
            <a:ext cx="10081684" cy="4319588"/>
          </a:xfrm>
        </p:spPr>
        <p:txBody>
          <a:bodyPr/>
          <a:lstStyle/>
          <a:p>
            <a:r>
              <a:rPr lang="en-US" dirty="0" err="1">
                <a:solidFill>
                  <a:srgbClr val="191919"/>
                </a:solidFill>
                <a:latin typeface="Open Sans"/>
              </a:rPr>
              <a:t>Hingga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kini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tema</a:t>
            </a:r>
            <a:r>
              <a:rPr lang="en-US" b="1" u="sng" dirty="0">
                <a:solidFill>
                  <a:srgbClr val="000000"/>
                </a:solidFill>
                <a:latin typeface="Open Sans"/>
                <a:hlinkClick r:id="rId2"/>
              </a:rPr>
              <a:t> Islam </a:t>
            </a:r>
            <a:r>
              <a:rPr lang="en-US" b="1" u="sng" dirty="0" err="1">
                <a:solidFill>
                  <a:srgbClr val="000000"/>
                </a:solidFill>
                <a:latin typeface="Open Sans"/>
                <a:hlinkClick r:id="rId2"/>
              </a:rPr>
              <a:t>dan</a:t>
            </a:r>
            <a:r>
              <a:rPr lang="en-US" b="1" u="sng" dirty="0">
                <a:solidFill>
                  <a:srgbClr val="000000"/>
                </a:solidFill>
                <a:latin typeface="Open Sans"/>
                <a:hlinkClick r:id="rId2"/>
              </a:rPr>
              <a:t> </a:t>
            </a:r>
            <a:r>
              <a:rPr lang="en-US" b="1" u="sng" dirty="0" err="1">
                <a:solidFill>
                  <a:srgbClr val="000000"/>
                </a:solidFill>
                <a:latin typeface="Open Sans"/>
                <a:hlinkClick r:id="rId2"/>
              </a:rPr>
              <a:t>demokrasi</a:t>
            </a:r>
            <a:r>
              <a:rPr lang="en-US" b="1" u="sng" dirty="0">
                <a:solidFill>
                  <a:srgbClr val="000000"/>
                </a:solidFill>
                <a:latin typeface="Open Sans"/>
                <a:hlinkClick r:id="rId2"/>
              </a:rPr>
              <a:t> 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masih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menjadi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isu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sentral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masyarakat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Indonesia,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terutama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menjelang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pelaksanaan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pemilu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pilkada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.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Demokrasi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masih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diragukan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kehalalannya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hingga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masyarakat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menganggap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tidak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perlu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berpartisipasi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dalam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pemilu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pilkada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rgbClr val="191919"/>
                </a:solidFill>
                <a:latin typeface="Open Sans"/>
              </a:rPr>
              <a:t>Alasan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utama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penolakan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tersebut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karena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demokrasi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dinilai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tidak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membawa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kepada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peningkatan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kesejahteraan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.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Alasan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kedua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karena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persoalan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teologis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.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Demokrasi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sebagai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sesuatu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yang haram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dalam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Islam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patut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diwaspadai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2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>
                <a:solidFill>
                  <a:srgbClr val="191919"/>
                </a:solidFill>
                <a:latin typeface="Open Sans"/>
              </a:rPr>
              <a:t>Persoalan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mendasar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dalam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melihat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hubungan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Islam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demokrasi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adalah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keyakinan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bahwa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Tuhanlah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yang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berkuasa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mutlak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(QS Ali Imran: 26),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meski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menurut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John L Esposito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penolakan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pada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demokrasi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tersebut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lebih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karena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faktor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Barat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kolonial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yang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sekuler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rgbClr val="191919"/>
                </a:solidFill>
                <a:latin typeface="Open Sans"/>
              </a:rPr>
              <a:t>Bukan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penolakan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pada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demokrasi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secara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keseluruhan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.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Meski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sebenarnya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dalam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diri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manusia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terdapat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kekuasaan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temporal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dari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Tuhan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seperti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ayat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tentang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manusia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sebagai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khalifah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di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bumi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(QS al-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Baqarah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: 30)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ayat-ayat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 </a:t>
            </a:r>
            <a:r>
              <a:rPr lang="en-US" i="1" dirty="0">
                <a:solidFill>
                  <a:srgbClr val="191919"/>
                </a:solidFill>
                <a:latin typeface="Open Sans"/>
              </a:rPr>
              <a:t>free will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 (al-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Kahfi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: 29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ar-Ra’d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: 11).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995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3" y="1106031"/>
            <a:ext cx="10081120" cy="432048"/>
          </a:xfrm>
        </p:spPr>
        <p:txBody>
          <a:bodyPr/>
          <a:lstStyle/>
          <a:p>
            <a:r>
              <a:rPr lang="id-ID" sz="3600" b="1" i="1" dirty="0" smtClean="0"/>
              <a:t>Sikap Pro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>
                <a:solidFill>
                  <a:srgbClr val="191919"/>
                </a:solidFill>
                <a:latin typeface="Open Sans"/>
              </a:rPr>
              <a:t>Substansi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demokrasi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sejalan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dengan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Islam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karena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Islam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demokrasi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sama-sama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menolak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diktatorisme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(Yusuf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Qaradhawi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, 1997).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Dalam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Islam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terdapat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konsep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penyelenggaraan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kekuasaan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dengan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prinsip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amanah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musawah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, ‘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adalah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syuro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ijma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’,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baiat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rgbClr val="191919"/>
                </a:solidFill>
                <a:latin typeface="Open Sans"/>
              </a:rPr>
              <a:t>Prinsip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demokrasi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dalam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Alquran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begitu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kuat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, yang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diperlukan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adalah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reformulasi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reinterpretasi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.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Argumen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yang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menunjukkan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kesesuaian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Islam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demokrasi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adalah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penolakan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Islam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terhadap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kediktatoran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Namrudz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Firaun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(QS al-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Baqarah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: 258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ad-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Dukhan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: 31).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rgbClr val="191919"/>
                </a:solidFill>
                <a:latin typeface="Open Sans"/>
              </a:rPr>
              <a:t>Pemilu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sebagai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kesaksian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rakyat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(al-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Baqarah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282-283),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pengecaman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terhadap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rakyat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yang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hanya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membebek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(QS al-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Qashash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: 8, 24),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negara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Islam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menjunjung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tinggi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toleransi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pluralitas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sebagai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sunnatullah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/ (QS al-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Baqarah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256,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Huud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: 118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Yunus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: 99).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62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>
                <a:solidFill>
                  <a:srgbClr val="191919"/>
                </a:solidFill>
                <a:latin typeface="Open Sans"/>
              </a:rPr>
              <a:t>Kebebasan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mengkritik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juga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dijamin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dalam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Islam,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misalnya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prinsip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 </a:t>
            </a:r>
            <a:r>
              <a:rPr lang="en-US" i="1" dirty="0" err="1">
                <a:solidFill>
                  <a:srgbClr val="191919"/>
                </a:solidFill>
                <a:latin typeface="Open Sans"/>
              </a:rPr>
              <a:t>amar</a:t>
            </a:r>
            <a:r>
              <a:rPr lang="en-US" i="1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i="1" dirty="0" err="1">
                <a:solidFill>
                  <a:srgbClr val="191919"/>
                </a:solidFill>
                <a:latin typeface="Open Sans"/>
              </a:rPr>
              <a:t>ma’ruf</a:t>
            </a:r>
            <a:r>
              <a:rPr lang="en-US" i="1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i="1" dirty="0" err="1">
                <a:solidFill>
                  <a:srgbClr val="191919"/>
                </a:solidFill>
                <a:latin typeface="Open Sans"/>
              </a:rPr>
              <a:t>nahyi</a:t>
            </a:r>
            <a:r>
              <a:rPr lang="en-US" i="1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i="1" dirty="0" err="1">
                <a:solidFill>
                  <a:srgbClr val="191919"/>
                </a:solidFill>
                <a:latin typeface="Open Sans"/>
              </a:rPr>
              <a:t>munkar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 (QS Ali Imran: 104).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Dalam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hadis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riwayat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Ibnu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Majah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dikatakan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, jihad yang paling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utama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adalah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menyampaikan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kebenaran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pada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penguasa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yang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zalim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191919"/>
                </a:solidFill>
                <a:latin typeface="Open Sans"/>
              </a:rPr>
              <a:t>Di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samping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itu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terdapat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jaminan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kebebasan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berpendapat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(QS as-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Syura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: 38,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Annisa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: 59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83;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kebebasan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berserikat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dalam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al-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Maidah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: 2, al-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Mujadilah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: 22,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kebebasan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beragama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dalam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QS al-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Baqarah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ayat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256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Yunus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ayat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99.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191919"/>
                </a:solidFill>
                <a:latin typeface="Open Sans"/>
              </a:rPr>
              <a:t>Hal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itulah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yang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menyebabkan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Al-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Maududi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(1990)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dengan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konsep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teo-demokrasinya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menyatakan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ada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kemiripan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antara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demokrasi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Islam.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Bedanya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dalam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sistem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politik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di Barat,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suatu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negara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demokratis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menikmati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kedaulatan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 </a:t>
            </a:r>
            <a:r>
              <a:rPr lang="en-US" dirty="0" err="1">
                <a:solidFill>
                  <a:srgbClr val="191919"/>
                </a:solidFill>
                <a:latin typeface="Open Sans"/>
              </a:rPr>
              <a:t>mutlak</a:t>
            </a:r>
            <a:r>
              <a:rPr lang="en-US" dirty="0">
                <a:solidFill>
                  <a:srgbClr val="191919"/>
                </a:solidFill>
                <a:latin typeface="Open San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9546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3329</TotalTime>
  <Words>1139</Words>
  <Application>Microsoft Office PowerPoint</Application>
  <PresentationFormat>Widescreen</PresentationFormat>
  <Paragraphs>78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46" baseType="lpstr">
      <vt:lpstr>Arial Unicode MS</vt:lpstr>
      <vt:lpstr>SimHei</vt:lpstr>
      <vt:lpstr>SimSun</vt:lpstr>
      <vt:lpstr>Arial</vt:lpstr>
      <vt:lpstr>Arial Narrow</vt:lpstr>
      <vt:lpstr>Berlin Sans FB Demi</vt:lpstr>
      <vt:lpstr>Calibri</vt:lpstr>
      <vt:lpstr>Corbel</vt:lpstr>
      <vt:lpstr>Franklin Gothic Heavy</vt:lpstr>
      <vt:lpstr>Georgia</vt:lpstr>
      <vt:lpstr>Gill Sans MT Condensed</vt:lpstr>
      <vt:lpstr>Helvetica</vt:lpstr>
      <vt:lpstr>Lato</vt:lpstr>
      <vt:lpstr>Open Sans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Demokrasi, HAM, Islam dan Sistem Kedaulatan Pertemuan ke 19-20</vt:lpstr>
      <vt:lpstr>Deskripsi MK</vt:lpstr>
      <vt:lpstr>Capaian Pembelajaran</vt:lpstr>
      <vt:lpstr>PowerPoint Presentation</vt:lpstr>
      <vt:lpstr>Islam dan Demokrasi (Muhammad Zulifan)</vt:lpstr>
      <vt:lpstr>PowerPoint Presentation</vt:lpstr>
      <vt:lpstr>Sikap Pro</vt:lpstr>
      <vt:lpstr>PowerPoint Presentation</vt:lpstr>
      <vt:lpstr>Kontroversi (Robbi Milana)</vt:lpstr>
      <vt:lpstr>PowerPoint Presentation</vt:lpstr>
      <vt:lpstr>Dua Sudut Pandang</vt:lpstr>
      <vt:lpstr>PowerPoint Presentation</vt:lpstr>
      <vt:lpstr>PowerPoint Presentation</vt:lpstr>
      <vt:lpstr>Demokrasi dan HAM (Jazilul Fawaid)</vt:lpstr>
      <vt:lpstr>PowerPoint Presentation</vt:lpstr>
      <vt:lpstr>PowerPoint Presentation</vt:lpstr>
      <vt:lpstr>PowerPoint Presentation</vt:lpstr>
      <vt:lpstr>PowerPoint Presentation</vt:lpstr>
      <vt:lpstr>Kedaulatan dalam Islam</vt:lpstr>
      <vt:lpstr>PowerPoint Presentation</vt:lpstr>
      <vt:lpstr>PowerPoint Presentation</vt:lpstr>
      <vt:lpstr>Kesimpulan</vt:lpstr>
      <vt:lpstr>PowerPoint Presentation</vt:lpstr>
      <vt:lpstr>PESAN HIKMAH</vt:lpstr>
      <vt:lpstr>PENUTUP BELAJAR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221</cp:revision>
  <dcterms:created xsi:type="dcterms:W3CDTF">2017-11-21T07:01:38Z</dcterms:created>
  <dcterms:modified xsi:type="dcterms:W3CDTF">2021-06-07T02:55:22Z</dcterms:modified>
</cp:coreProperties>
</file>