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21"/>
  </p:notesMasterIdLst>
  <p:sldIdLst>
    <p:sldId id="578" r:id="rId5"/>
    <p:sldId id="307" r:id="rId6"/>
    <p:sldId id="581" r:id="rId7"/>
    <p:sldId id="582" r:id="rId8"/>
    <p:sldId id="589" r:id="rId9"/>
    <p:sldId id="590" r:id="rId10"/>
    <p:sldId id="591" r:id="rId11"/>
    <p:sldId id="592" r:id="rId12"/>
    <p:sldId id="593" r:id="rId13"/>
    <p:sldId id="594" r:id="rId14"/>
    <p:sldId id="583" r:id="rId15"/>
    <p:sldId id="584" r:id="rId16"/>
    <p:sldId id="585" r:id="rId17"/>
    <p:sldId id="586" r:id="rId18"/>
    <p:sldId id="588" r:id="rId19"/>
    <p:sldId id="32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3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 lvl="0"/>
            <a:endParaRPr lang="id-ID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5.0000000000000001E-3"/>
          <c:y val="5.0000000000000001E-3"/>
          <c:w val="1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0564B2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spPr>
              <a:solidFill>
                <a:schemeClr val="accent1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bubble3D val="0"/>
            <c:spPr>
              <a:solidFill>
                <a:srgbClr val="DCDEE0"/>
              </a:solidFill>
              <a:ln w="12700" cap="flat">
                <a:noFill/>
                <a:miter lim="400000"/>
              </a:ln>
              <a:effectLst/>
            </c:spPr>
          </c:dPt>
          <c:cat>
            <c:strRef>
              <c:f>Sheet1!$B$1:$C$1</c:f>
              <c:strCache>
                <c:ptCount val="2"/>
                <c:pt idx="0">
                  <c:v>Active</c:v>
                </c:pt>
                <c:pt idx="1">
                  <c:v>non Active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 lvl="0"/>
            <a:endParaRPr lang="id-ID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5.0000000000000001E-3"/>
          <c:y val="5.0000000000000001E-3"/>
          <c:w val="1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00A7A9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spPr>
              <a:solidFill>
                <a:schemeClr val="accent2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bubble3D val="0"/>
            <c:spPr>
              <a:solidFill>
                <a:srgbClr val="DCDEE0"/>
              </a:solidFill>
              <a:ln w="12700" cap="flat">
                <a:noFill/>
                <a:miter lim="400000"/>
              </a:ln>
              <a:effectLst/>
            </c:spPr>
          </c:dPt>
          <c:cat>
            <c:strRef>
              <c:f>Sheet1!$B$1:$C$1</c:f>
              <c:strCache>
                <c:ptCount val="2"/>
                <c:pt idx="0">
                  <c:v>Active</c:v>
                </c:pt>
                <c:pt idx="1">
                  <c:v>non Active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 lvl="0"/>
            <a:endParaRPr lang="id-ID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5.0000000000000001E-3"/>
          <c:y val="5.0000000000000001E-3"/>
          <c:w val="1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0564B2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spPr>
              <a:solidFill>
                <a:schemeClr val="accent1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bubble3D val="0"/>
            <c:spPr>
              <a:solidFill>
                <a:srgbClr val="DCDEE0"/>
              </a:solidFill>
              <a:ln w="12700" cap="flat">
                <a:noFill/>
                <a:miter lim="400000"/>
              </a:ln>
              <a:effectLst/>
            </c:spPr>
          </c:dPt>
          <c:cat>
            <c:strRef>
              <c:f>Sheet1!$B$1:$C$1</c:f>
              <c:strCache>
                <c:ptCount val="2"/>
                <c:pt idx="0">
                  <c:v>Active</c:v>
                </c:pt>
                <c:pt idx="1">
                  <c:v>non Active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 lvl="0"/>
            <a:endParaRPr lang="id-ID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5.0000000000000001E-3"/>
          <c:y val="5.0000000000000001E-3"/>
          <c:w val="1"/>
          <c:h val="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0564B2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spPr>
              <a:solidFill>
                <a:schemeClr val="accent1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bubble3D val="0"/>
            <c:spPr>
              <a:solidFill>
                <a:srgbClr val="DCDEE0"/>
              </a:solidFill>
              <a:ln w="12700" cap="flat">
                <a:noFill/>
                <a:miter lim="400000"/>
              </a:ln>
              <a:effectLst/>
            </c:spPr>
          </c:dPt>
          <c:cat>
            <c:strRef>
              <c:f>Sheet1!$B$1:$C$1</c:f>
              <c:strCache>
                <c:ptCount val="2"/>
                <c:pt idx="0">
                  <c:v>Active</c:v>
                </c:pt>
                <c:pt idx="1">
                  <c:v>non Active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21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</a:t>
            </a:r>
            <a:r>
              <a:rPr lang="en-US" dirty="0" err="1" smtClean="0"/>
              <a:t>Powerpoint</a:t>
            </a:r>
            <a:r>
              <a:rPr lang="en-US" dirty="0" smtClean="0"/>
              <a:t>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Secondary Title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6" y="6459793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09/05/2019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3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4" y="6459793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6567"/>
            <a:ext cx="9144000" cy="594359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35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62447"/>
            <a:ext cx="9144000" cy="3228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2489200"/>
            <a:ext cx="4567238" cy="40874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7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Content Heading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3249735"/>
            <a:ext cx="3335338" cy="206851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7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300980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23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02"/>
          <p:cNvSpPr/>
          <p:nvPr userDrawn="1"/>
        </p:nvSpPr>
        <p:spPr>
          <a:xfrm>
            <a:off x="1905194" y="2182654"/>
            <a:ext cx="2176873" cy="21768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17" name="Shape 104"/>
          <p:cNvSpPr/>
          <p:nvPr userDrawn="1"/>
        </p:nvSpPr>
        <p:spPr>
          <a:xfrm>
            <a:off x="8117679" y="2182654"/>
            <a:ext cx="2176873" cy="21768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36" name="Shape 106"/>
          <p:cNvSpPr/>
          <p:nvPr userDrawn="1"/>
        </p:nvSpPr>
        <p:spPr>
          <a:xfrm>
            <a:off x="4404118" y="1833518"/>
            <a:ext cx="3406382" cy="3406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9421"/>
            <a:ext cx="9144000" cy="594359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ts val="4300"/>
              </a:lnSpc>
              <a:defRPr sz="35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68553"/>
            <a:ext cx="9144000" cy="3228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943296" y="3041317"/>
            <a:ext cx="2120704" cy="52049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7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Content Heading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642108" y="4689426"/>
            <a:ext cx="2723080" cy="76374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8173848" y="2908301"/>
            <a:ext cx="2120704" cy="73453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75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Content Heading</a:t>
            </a:r>
            <a:endParaRPr lang="en-GB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7857275" y="4684270"/>
            <a:ext cx="2723080" cy="76374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lnSpc>
                <a:spcPts val="1400"/>
              </a:lnSpc>
              <a:buNone/>
              <a:defRPr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 styles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aleh</a:t>
            </a:r>
            <a:r>
              <a:rPr lang="en-US" dirty="0" smtClean="0"/>
              <a:t> </a:t>
            </a:r>
            <a:r>
              <a:rPr lang="en-US" dirty="0" err="1" smtClean="0"/>
              <a:t>pue</a:t>
            </a:r>
            <a:r>
              <a:rPr lang="en-US" dirty="0" smtClean="0"/>
              <a:t> h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alah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meutuwah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abeh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mita</a:t>
            </a:r>
            <a:r>
              <a:rPr lang="en-US" dirty="0" smtClean="0"/>
              <a:t>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15" name="Shape 106"/>
          <p:cNvSpPr/>
          <p:nvPr userDrawn="1"/>
        </p:nvSpPr>
        <p:spPr>
          <a:xfrm>
            <a:off x="4406496" y="1825341"/>
            <a:ext cx="3406382" cy="3406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lvl="0"/>
            <a:endParaRPr sz="175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4553297" y="1982697"/>
            <a:ext cx="3108024" cy="3108022"/>
          </a:xfrm>
          <a:prstGeom prst="ellipse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id-ID" dirty="0"/>
          </a:p>
        </p:txBody>
      </p:sp>
      <p:sp>
        <p:nvSpPr>
          <p:cNvPr id="18" name="Shape 2"/>
          <p:cNvSpPr>
            <a:spLocks noGrp="1"/>
          </p:cNvSpPr>
          <p:nvPr>
            <p:ph type="sldNum" sz="quarter" idx="4"/>
          </p:nvPr>
        </p:nvSpPr>
        <p:spPr>
          <a:xfrm>
            <a:off x="10658690" y="6315082"/>
            <a:ext cx="448246" cy="1538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>
                <a:solidFill>
                  <a:srgbClr val="5358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CB4B4D-7CA3-9044-876B-883B54F8677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345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36" grpId="0" animBg="1"/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8" presetClass="entr" presetSubtype="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animBg="1"/>
      <p:bldP spid="15" grpId="1" animBg="1"/>
      <p:bldP spid="7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025964"/>
            <a:ext cx="12192000" cy="8320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38950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517900" y="3385928"/>
            <a:ext cx="5156200" cy="118110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400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Click to edit Content Heading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222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947053-DFB6-4F48-96DA-75A11658D13F}" type="datetime1">
              <a:rPr lang="id-ID" smtClean="0"/>
              <a:t>09/05/2019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C8B172-F318-4202-A882-E8B70EECD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785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7" cstate="print"/>
          <a:srcRect t="63542"/>
          <a:stretch>
            <a:fillRect/>
          </a:stretch>
        </p:blipFill>
        <p:spPr>
          <a:xfrm>
            <a:off x="1642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8" r:id="rId2"/>
    <p:sldLayoutId id="2147483699" r:id="rId3"/>
    <p:sldLayoutId id="2147483700" r:id="rId4"/>
    <p:sldLayoutId id="2147483701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3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 smtClean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4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7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5" y="304801"/>
            <a:ext cx="7827819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en-US" altLang="id-ID" b="1" i="1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id-ID" dirty="0" err="1"/>
              <a:t>Secara</a:t>
            </a:r>
            <a:r>
              <a:rPr lang="en-US" altLang="id-ID" dirty="0"/>
              <a:t> </a:t>
            </a:r>
            <a:r>
              <a:rPr lang="en-US" altLang="id-ID" dirty="0" err="1"/>
              <a:t>Struktur</a:t>
            </a:r>
            <a:r>
              <a:rPr lang="en-US" altLang="id-ID" dirty="0"/>
              <a:t> </a:t>
            </a:r>
            <a:r>
              <a:rPr lang="en-US" altLang="id-ID" dirty="0" err="1"/>
              <a:t>Fungsional</a:t>
            </a:r>
            <a:r>
              <a:rPr lang="en-US" altLang="id-ID" dirty="0"/>
              <a:t> </a:t>
            </a:r>
            <a:r>
              <a:rPr lang="en-US" altLang="id-ID" dirty="0">
                <a:sym typeface="Symbol" pitchFamily="18" charset="2"/>
              </a:rPr>
              <a:t> </a:t>
            </a:r>
            <a:r>
              <a:rPr lang="en-US" altLang="id-ID" dirty="0" err="1">
                <a:sym typeface="Symbol" pitchFamily="18" charset="2"/>
              </a:rPr>
              <a:t>suatu</a:t>
            </a:r>
            <a:r>
              <a:rPr lang="en-US" altLang="id-ID" dirty="0">
                <a:sym typeface="Symbol" pitchFamily="18" charset="2"/>
              </a:rPr>
              <a:t> </a:t>
            </a:r>
            <a:r>
              <a:rPr lang="en-US" altLang="id-ID" dirty="0" err="1">
                <a:sym typeface="Symbol" pitchFamily="18" charset="2"/>
              </a:rPr>
              <a:t>sistem</a:t>
            </a:r>
            <a:r>
              <a:rPr lang="en-US" altLang="id-ID" dirty="0">
                <a:sym typeface="Symbol" pitchFamily="18" charset="2"/>
              </a:rPr>
              <a:t> (</a:t>
            </a:r>
            <a:r>
              <a:rPr lang="en-US" altLang="id-ID" dirty="0" err="1">
                <a:sym typeface="Symbol" pitchFamily="18" charset="2"/>
              </a:rPr>
              <a:t>struktur</a:t>
            </a:r>
            <a:r>
              <a:rPr lang="en-US" altLang="id-ID" dirty="0">
                <a:sym typeface="Symbol" pitchFamily="18" charset="2"/>
              </a:rPr>
              <a:t> </a:t>
            </a:r>
            <a:r>
              <a:rPr lang="en-US" altLang="id-ID" dirty="0" err="1">
                <a:sym typeface="Symbol" pitchFamily="18" charset="2"/>
              </a:rPr>
              <a:t>atau</a:t>
            </a:r>
            <a:r>
              <a:rPr lang="en-US" altLang="id-ID" dirty="0">
                <a:sym typeface="Symbol" pitchFamily="18" charset="2"/>
              </a:rPr>
              <a:t> </a:t>
            </a:r>
            <a:r>
              <a:rPr lang="en-US" altLang="id-ID" dirty="0" err="1">
                <a:sym typeface="Symbol" pitchFamily="18" charset="2"/>
              </a:rPr>
              <a:t>organisasi</a:t>
            </a:r>
            <a:r>
              <a:rPr lang="en-US" altLang="id-ID" dirty="0">
                <a:sym typeface="Symbol" pitchFamily="18" charset="2"/>
              </a:rPr>
              <a:t>) </a:t>
            </a:r>
            <a:r>
              <a:rPr lang="en-US" altLang="id-ID" dirty="0" err="1">
                <a:sym typeface="Symbol" pitchFamily="18" charset="2"/>
              </a:rPr>
              <a:t>dari</a:t>
            </a:r>
            <a:r>
              <a:rPr lang="en-US" altLang="id-ID" dirty="0">
                <a:sym typeface="Symbol" pitchFamily="18" charset="2"/>
              </a:rPr>
              <a:t> </a:t>
            </a:r>
            <a:r>
              <a:rPr lang="en-US" altLang="id-ID" dirty="0" err="1">
                <a:sym typeface="Symbol" pitchFamily="18" charset="2"/>
              </a:rPr>
              <a:t>berbagai</a:t>
            </a:r>
            <a:r>
              <a:rPr lang="en-US" altLang="id-ID" dirty="0">
                <a:sym typeface="Symbol" pitchFamily="18" charset="2"/>
              </a:rPr>
              <a:t> </a:t>
            </a:r>
            <a:r>
              <a:rPr lang="en-US" altLang="id-ID" dirty="0" err="1">
                <a:sym typeface="Symbol" pitchFamily="18" charset="2"/>
              </a:rPr>
              <a:t>macam</a:t>
            </a:r>
            <a:r>
              <a:rPr lang="en-US" altLang="id-ID" dirty="0">
                <a:sym typeface="Symbol" pitchFamily="18" charset="2"/>
              </a:rPr>
              <a:t> </a:t>
            </a:r>
            <a:r>
              <a:rPr lang="en-US" altLang="id-ID" dirty="0" err="1">
                <a:sym typeface="Symbol" pitchFamily="18" charset="2"/>
              </a:rPr>
              <a:t>fungsi</a:t>
            </a:r>
            <a:r>
              <a:rPr lang="en-US" altLang="id-ID" dirty="0">
                <a:sym typeface="Symbol" pitchFamily="18" charset="2"/>
              </a:rPr>
              <a:t> yang </a:t>
            </a:r>
            <a:r>
              <a:rPr lang="en-US" altLang="id-ID" dirty="0" err="1">
                <a:sym typeface="Symbol" pitchFamily="18" charset="2"/>
              </a:rPr>
              <a:t>dilaksanakan</a:t>
            </a:r>
            <a:r>
              <a:rPr lang="en-US" altLang="id-ID" dirty="0">
                <a:sym typeface="Symbol" pitchFamily="18" charset="2"/>
              </a:rPr>
              <a:t> </a:t>
            </a:r>
            <a:r>
              <a:rPr lang="en-US" altLang="id-ID" dirty="0" err="1">
                <a:sym typeface="Symbol" pitchFamily="18" charset="2"/>
              </a:rPr>
              <a:t>atas</a:t>
            </a:r>
            <a:r>
              <a:rPr lang="en-US" altLang="id-ID" dirty="0">
                <a:sym typeface="Symbol" pitchFamily="18" charset="2"/>
              </a:rPr>
              <a:t> </a:t>
            </a:r>
            <a:r>
              <a:rPr lang="en-US" altLang="id-ID" dirty="0" err="1">
                <a:sym typeface="Symbol" pitchFamily="18" charset="2"/>
              </a:rPr>
              <a:t>dasar-dasar</a:t>
            </a:r>
            <a:r>
              <a:rPr lang="en-US" altLang="id-ID" dirty="0">
                <a:sym typeface="Symbol" pitchFamily="18" charset="2"/>
              </a:rPr>
              <a:t> </a:t>
            </a:r>
            <a:r>
              <a:rPr lang="en-US" altLang="id-ID" dirty="0" err="1">
                <a:sym typeface="Symbol" pitchFamily="18" charset="2"/>
              </a:rPr>
              <a:t>tertentu</a:t>
            </a:r>
            <a:r>
              <a:rPr lang="en-US" altLang="id-ID" dirty="0">
                <a:sym typeface="Symbol" pitchFamily="18" charset="2"/>
              </a:rPr>
              <a:t> </a:t>
            </a:r>
            <a:r>
              <a:rPr lang="en-US" altLang="id-ID" dirty="0" err="1">
                <a:sym typeface="Symbol" pitchFamily="18" charset="2"/>
              </a:rPr>
              <a:t>untuk</a:t>
            </a:r>
            <a:r>
              <a:rPr lang="en-US" altLang="id-ID" dirty="0">
                <a:sym typeface="Symbol" pitchFamily="18" charset="2"/>
              </a:rPr>
              <a:t> </a:t>
            </a:r>
            <a:r>
              <a:rPr lang="en-US" altLang="id-ID" dirty="0" err="1">
                <a:sym typeface="Symbol" pitchFamily="18" charset="2"/>
              </a:rPr>
              <a:t>mewujudkan</a:t>
            </a:r>
            <a:r>
              <a:rPr lang="en-US" altLang="id-ID" dirty="0">
                <a:sym typeface="Symbol" pitchFamily="18" charset="2"/>
              </a:rPr>
              <a:t> </a:t>
            </a:r>
            <a:r>
              <a:rPr lang="en-US" altLang="id-ID" dirty="0" err="1">
                <a:sym typeface="Symbol" pitchFamily="18" charset="2"/>
              </a:rPr>
              <a:t>tujuan</a:t>
            </a:r>
            <a:r>
              <a:rPr lang="en-US" altLang="id-ID" dirty="0">
                <a:sym typeface="Symbol" pitchFamily="18" charset="2"/>
              </a:rPr>
              <a:t> </a:t>
            </a:r>
            <a:r>
              <a:rPr lang="en-US" altLang="id-ID" dirty="0" err="1">
                <a:sym typeface="Symbol" pitchFamily="18" charset="2"/>
              </a:rPr>
              <a:t>negara</a:t>
            </a:r>
            <a:r>
              <a:rPr lang="en-US" altLang="id-ID" dirty="0">
                <a:sym typeface="Symbol" pitchFamily="18" charset="2"/>
              </a:rPr>
              <a:t>.</a:t>
            </a:r>
          </a:p>
          <a:p>
            <a:pPr algn="just"/>
            <a:r>
              <a:rPr lang="en-US" altLang="id-ID" dirty="0" err="1">
                <a:sym typeface="Symbol" pitchFamily="18" charset="2"/>
              </a:rPr>
              <a:t>Tugas</a:t>
            </a:r>
            <a:r>
              <a:rPr lang="en-US" altLang="id-ID" dirty="0">
                <a:sym typeface="Symbol" pitchFamily="18" charset="2"/>
              </a:rPr>
              <a:t> </a:t>
            </a:r>
            <a:r>
              <a:rPr lang="en-US" altLang="id-ID" dirty="0" err="1">
                <a:sym typeface="Symbol" pitchFamily="18" charset="2"/>
              </a:rPr>
              <a:t>dan</a:t>
            </a:r>
            <a:r>
              <a:rPr lang="en-US" altLang="id-ID" dirty="0">
                <a:sym typeface="Symbol" pitchFamily="18" charset="2"/>
              </a:rPr>
              <a:t> </a:t>
            </a:r>
            <a:r>
              <a:rPr lang="en-US" altLang="id-ID" dirty="0" err="1">
                <a:sym typeface="Symbol" pitchFamily="18" charset="2"/>
              </a:rPr>
              <a:t>fungsi</a:t>
            </a:r>
            <a:r>
              <a:rPr lang="en-US" altLang="id-ID" dirty="0">
                <a:sym typeface="Symbol" pitchFamily="18" charset="2"/>
              </a:rPr>
              <a:t>  </a:t>
            </a:r>
            <a:r>
              <a:rPr lang="en-US" altLang="id-ID" dirty="0" err="1">
                <a:sym typeface="Symbol" pitchFamily="18" charset="2"/>
              </a:rPr>
              <a:t>hanya</a:t>
            </a:r>
            <a:r>
              <a:rPr lang="en-US" altLang="id-ID" dirty="0">
                <a:sym typeface="Symbol" pitchFamily="18" charset="2"/>
              </a:rPr>
              <a:t> </a:t>
            </a:r>
            <a:r>
              <a:rPr lang="en-US" altLang="id-ID" dirty="0" err="1">
                <a:sym typeface="Symbol" pitchFamily="18" charset="2"/>
              </a:rPr>
              <a:t>dapat</a:t>
            </a:r>
            <a:r>
              <a:rPr lang="en-US" altLang="id-ID" dirty="0">
                <a:sym typeface="Symbol" pitchFamily="18" charset="2"/>
              </a:rPr>
              <a:t> </a:t>
            </a:r>
            <a:r>
              <a:rPr lang="en-US" altLang="id-ID" dirty="0" err="1">
                <a:sym typeface="Symbol" pitchFamily="18" charset="2"/>
              </a:rPr>
              <a:t>dilaksanakan</a:t>
            </a:r>
            <a:r>
              <a:rPr lang="en-US" altLang="id-ID" dirty="0">
                <a:sym typeface="Symbol" pitchFamily="18" charset="2"/>
              </a:rPr>
              <a:t> </a:t>
            </a:r>
            <a:r>
              <a:rPr lang="en-US" altLang="id-ID" dirty="0" err="1">
                <a:sym typeface="Symbol" pitchFamily="18" charset="2"/>
              </a:rPr>
              <a:t>apabila</a:t>
            </a:r>
            <a:r>
              <a:rPr lang="en-US" altLang="id-ID" dirty="0">
                <a:sym typeface="Symbol" pitchFamily="18" charset="2"/>
              </a:rPr>
              <a:t> </a:t>
            </a:r>
            <a:r>
              <a:rPr lang="en-US" altLang="id-ID" dirty="0" err="1">
                <a:sym typeface="Symbol" pitchFamily="18" charset="2"/>
              </a:rPr>
              <a:t>disertai</a:t>
            </a:r>
            <a:r>
              <a:rPr lang="en-US" altLang="id-ID" dirty="0">
                <a:sym typeface="Symbol" pitchFamily="18" charset="2"/>
              </a:rPr>
              <a:t>  </a:t>
            </a:r>
            <a:r>
              <a:rPr lang="en-US" altLang="id-ID" dirty="0" err="1">
                <a:sym typeface="Symbol" pitchFamily="18" charset="2"/>
              </a:rPr>
              <a:t>dengan</a:t>
            </a:r>
            <a:r>
              <a:rPr lang="en-US" altLang="id-ID" dirty="0">
                <a:sym typeface="Symbol" pitchFamily="18" charset="2"/>
              </a:rPr>
              <a:t> </a:t>
            </a:r>
            <a:r>
              <a:rPr lang="en-US" altLang="id-ID" dirty="0" err="1">
                <a:sym typeface="Symbol" pitchFamily="18" charset="2"/>
              </a:rPr>
              <a:t>kewenangan</a:t>
            </a:r>
            <a:r>
              <a:rPr lang="en-US" altLang="id-ID" dirty="0">
                <a:sym typeface="Symbol" pitchFamily="18" charset="2"/>
              </a:rPr>
              <a:t>/ </a:t>
            </a:r>
            <a:r>
              <a:rPr lang="en-US" altLang="id-ID" dirty="0" err="1">
                <a:sym typeface="Symbol" pitchFamily="18" charset="2"/>
              </a:rPr>
              <a:t>kekuasaan</a:t>
            </a:r>
            <a:r>
              <a:rPr lang="en-US" altLang="id-ID" dirty="0">
                <a:sym typeface="Symbol" pitchFamily="18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446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2438399" y="1036638"/>
            <a:ext cx="7942729" cy="5287962"/>
          </a:xfrm>
        </p:spPr>
        <p:txBody>
          <a:bodyPr/>
          <a:lstStyle/>
          <a:p>
            <a:pPr eaLnBrk="1" hangingPunct="1">
              <a:defRPr/>
            </a:pPr>
            <a:r>
              <a:rPr lang="sv-SE" altLang="en-US" b="1" dirty="0">
                <a:solidFill>
                  <a:srgbClr val="002060"/>
                </a:solidFill>
              </a:rPr>
              <a:t>Dalam arti luas</a:t>
            </a:r>
            <a:r>
              <a:rPr lang="sv-SE" altLang="en-US" dirty="0">
                <a:solidFill>
                  <a:srgbClr val="002060"/>
                </a:solidFill>
              </a:rPr>
              <a:t> </a:t>
            </a:r>
            <a:r>
              <a:rPr lang="sv-SE" altLang="en-US" dirty="0"/>
              <a:t>: Pemerintahan adalah perbuatan memerintah yang dilakukan oleh badan    legislatif, eksekutif, dan yudikatif di suatu negara dalam mencapai tujuan negara.</a:t>
            </a:r>
          </a:p>
          <a:p>
            <a:pPr marL="0" indent="0">
              <a:buNone/>
              <a:defRPr/>
            </a:pPr>
            <a:endParaRPr lang="sv-SE" altLang="en-US" dirty="0"/>
          </a:p>
          <a:p>
            <a:pPr eaLnBrk="1" hangingPunct="1">
              <a:defRPr/>
            </a:pPr>
            <a:r>
              <a:rPr lang="sv-SE" altLang="en-US" b="1" dirty="0">
                <a:solidFill>
                  <a:srgbClr val="002060"/>
                </a:solidFill>
              </a:rPr>
              <a:t>Dalam arti sempit</a:t>
            </a:r>
            <a:r>
              <a:rPr lang="sv-SE" altLang="en-US" dirty="0">
                <a:solidFill>
                  <a:srgbClr val="002060"/>
                </a:solidFill>
              </a:rPr>
              <a:t> </a:t>
            </a:r>
            <a:r>
              <a:rPr lang="sv-SE" altLang="en-US" dirty="0"/>
              <a:t>: Pemerintahan adalah perbuatan memerintah yang dilakukan oleh badan eksekutif beserta jajarannya dalam mencapai tujuan negara.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11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143000"/>
            <a:ext cx="6705600" cy="51816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sv-SE" altLang="en-US" sz="2500" dirty="0"/>
              <a:t>Menurut </a:t>
            </a:r>
            <a:r>
              <a:rPr lang="sv-SE" altLang="en-US" sz="2500" b="1" i="1" dirty="0">
                <a:solidFill>
                  <a:srgbClr val="002060"/>
                </a:solidFill>
              </a:rPr>
              <a:t>Utrecht</a:t>
            </a:r>
            <a:r>
              <a:rPr lang="sv-SE" altLang="en-US" sz="2500" b="1" i="1" dirty="0"/>
              <a:t> </a:t>
            </a:r>
            <a:r>
              <a:rPr lang="sv-SE" altLang="en-US" sz="2500" dirty="0"/>
              <a:t>ada 3 pengertian :</a:t>
            </a:r>
          </a:p>
          <a:p>
            <a:pPr marL="800100" indent="-400050">
              <a:buFont typeface="+mj-lt"/>
              <a:buAutoNum type="arabicPeriod"/>
              <a:defRPr/>
            </a:pPr>
            <a:r>
              <a:rPr lang="sv-SE" altLang="en-US" sz="2500" dirty="0"/>
              <a:t>Pemerintahan adalah gabunagn dari semua badan kenegaraan yang memiliki kekuasaan  untuk memerintah (legislatif,Eksekutif, Yudikatif).</a:t>
            </a:r>
          </a:p>
          <a:p>
            <a:pPr marL="800100" indent="-400050">
              <a:buFont typeface="+mj-lt"/>
              <a:buAutoNum type="arabicPeriod"/>
              <a:defRPr/>
            </a:pPr>
            <a:r>
              <a:rPr lang="sv-SE" altLang="en-US" sz="2500" dirty="0"/>
              <a:t>Pemerintahan adalah gabungan badan-badan kenegaraan tertinggi yang memiliki kekuasaan memerintah (Presiden, Raja, Yang dipertuan Agung).</a:t>
            </a:r>
          </a:p>
          <a:p>
            <a:pPr marL="800100" indent="-400050">
              <a:buFont typeface="+mj-lt"/>
              <a:buAutoNum type="arabicPeriod"/>
              <a:defRPr/>
            </a:pPr>
            <a:r>
              <a:rPr lang="sv-SE" altLang="en-US" sz="2500" dirty="0"/>
              <a:t>Pemerintahan dalam arti kepala pemerintahan (Presiden/Perdana Menteri) bersama kabinetnya.</a:t>
            </a:r>
            <a:endParaRPr lang="en-US" altLang="en-US" sz="2500" dirty="0"/>
          </a:p>
        </p:txBody>
      </p:sp>
    </p:spTree>
    <p:extLst>
      <p:ext uri="{BB962C8B-B14F-4D97-AF65-F5344CB8AC3E}">
        <p14:creationId xmlns:p14="http://schemas.microsoft.com/office/powerpoint/2010/main" val="219324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243014"/>
            <a:ext cx="6629400" cy="5691187"/>
          </a:xfrm>
        </p:spPr>
        <p:txBody>
          <a:bodyPr/>
          <a:lstStyle/>
          <a:p>
            <a:pPr marL="0" indent="0">
              <a:buNone/>
            </a:pPr>
            <a:r>
              <a:rPr lang="sv-SE" altLang="en-US" sz="2400" dirty="0"/>
              <a:t>Menurut </a:t>
            </a:r>
            <a:r>
              <a:rPr lang="sv-SE" altLang="en-US" sz="2400" b="1" i="1" dirty="0">
                <a:solidFill>
                  <a:srgbClr val="002060"/>
                </a:solidFill>
              </a:rPr>
              <a:t>Offe</a:t>
            </a:r>
            <a:r>
              <a:rPr lang="sv-SE" altLang="en-US" sz="2400" dirty="0">
                <a:solidFill>
                  <a:srgbClr val="002060"/>
                </a:solidFill>
              </a:rPr>
              <a:t> </a:t>
            </a:r>
            <a:r>
              <a:rPr lang="sv-SE" altLang="en-US" sz="2400" dirty="0"/>
              <a:t>Pemerintahan adalah hasil dari tindakan administratif dalam berbagai bidang, bukan  hanya hasil dari pelaksanaan tugas pemerintah dalam melaksanakan undang-undang melainkan hasil dari kegiatan bersama antara lembaga pemerintahan dengan </a:t>
            </a:r>
            <a:r>
              <a:rPr lang="sv-SE" altLang="en-US" sz="2400" i="1" dirty="0"/>
              <a:t>klien </a:t>
            </a:r>
            <a:r>
              <a:rPr lang="sv-SE" altLang="en-US" sz="2400" dirty="0"/>
              <a:t>masing-masing.</a:t>
            </a:r>
          </a:p>
          <a:p>
            <a:pPr marL="0" indent="0">
              <a:buNone/>
            </a:pPr>
            <a:endParaRPr lang="sv-SE" altLang="en-US" sz="2400" dirty="0"/>
          </a:p>
          <a:p>
            <a:pPr marL="0" indent="0">
              <a:buNone/>
            </a:pPr>
            <a:r>
              <a:rPr lang="sv-SE" altLang="en-US" sz="2400" dirty="0"/>
              <a:t>Menurut</a:t>
            </a:r>
            <a:r>
              <a:rPr lang="sv-SE" altLang="en-US" sz="2400" b="1" i="1" dirty="0"/>
              <a:t> </a:t>
            </a:r>
            <a:r>
              <a:rPr lang="sv-SE" altLang="en-US" sz="2400" b="1" i="1" dirty="0">
                <a:solidFill>
                  <a:srgbClr val="002060"/>
                </a:solidFill>
              </a:rPr>
              <a:t>Kooiman</a:t>
            </a:r>
            <a:r>
              <a:rPr lang="sv-SE" altLang="en-US" sz="2400" dirty="0"/>
              <a:t> Pemerintahan adalah proses interaksi antara berbagai aktor dalam pemerintahan dengan kelompok sasaran atau berbagai individu masyarakat.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1783576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1114426"/>
            <a:ext cx="6705600" cy="528637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sv-SE" altLang="en-US" sz="2600" dirty="0"/>
              <a:t>Menurut </a:t>
            </a:r>
            <a:r>
              <a:rPr lang="sv-SE" altLang="en-US" sz="2600" b="1" i="1" dirty="0">
                <a:solidFill>
                  <a:srgbClr val="002060"/>
                </a:solidFill>
              </a:rPr>
              <a:t>Austin Ranney</a:t>
            </a:r>
            <a:r>
              <a:rPr lang="sv-SE" altLang="en-US" sz="2600" dirty="0">
                <a:solidFill>
                  <a:srgbClr val="002060"/>
                </a:solidFill>
              </a:rPr>
              <a:t> </a:t>
            </a:r>
            <a:r>
              <a:rPr lang="sv-SE" altLang="en-US" sz="2600" dirty="0"/>
              <a:t>pemerintahan adalah proses kegiatan pemerintah dalam membuat dan menegakkan hukum dalam suatu negara.</a:t>
            </a:r>
          </a:p>
          <a:p>
            <a:pPr eaLnBrk="1" hangingPunct="1">
              <a:buFontTx/>
              <a:buNone/>
              <a:defRPr/>
            </a:pPr>
            <a:endParaRPr lang="sv-SE" altLang="en-US" sz="2600" dirty="0"/>
          </a:p>
          <a:p>
            <a:pPr marL="0" indent="0">
              <a:buNone/>
              <a:defRPr/>
            </a:pPr>
            <a:r>
              <a:rPr lang="sv-SE" altLang="en-US" sz="2600" dirty="0"/>
              <a:t>Menurut </a:t>
            </a:r>
            <a:r>
              <a:rPr lang="sv-SE" altLang="en-US" sz="2600" b="1" dirty="0">
                <a:solidFill>
                  <a:srgbClr val="002060"/>
                </a:solidFill>
              </a:rPr>
              <a:t>Kamus Umum Bahasa Indonesia </a:t>
            </a:r>
            <a:r>
              <a:rPr lang="sv-SE" altLang="en-US" sz="2600" dirty="0"/>
              <a:t>pemerintahan berarti 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sv-SE" altLang="en-US" sz="2600" dirty="0"/>
              <a:t>Proses, cara, perbuatan memerintah.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sv-SE" altLang="en-US" sz="2600" dirty="0"/>
              <a:t>Segala urusan yang dilakukan negara dalam menyelenggarakan kesejahteraan rakyat dan kepentingan negara.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12537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PEMERINTAH</a:t>
            </a:r>
            <a:endParaRPr lang="id-ID" b="1" dirty="0"/>
          </a:p>
        </p:txBody>
      </p:sp>
      <p:sp>
        <p:nvSpPr>
          <p:cNvPr id="34" name="Subtitle 3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 err="1" smtClean="0"/>
              <a:t>Menunjuk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4 </a:t>
            </a:r>
            <a:r>
              <a:rPr lang="en-US" sz="2000" dirty="0" err="1" smtClean="0"/>
              <a:t>pengertian</a:t>
            </a:r>
            <a:r>
              <a:rPr lang="en-US" sz="2000" dirty="0" smtClean="0"/>
              <a:t> </a:t>
            </a:r>
            <a:r>
              <a:rPr lang="en-US" sz="2000" dirty="0" err="1" smtClean="0"/>
              <a:t>pokok</a:t>
            </a:r>
            <a:r>
              <a:rPr lang="en-US" sz="2000" dirty="0" smtClean="0"/>
              <a:t> (Finer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Kuper</a:t>
            </a:r>
            <a:r>
              <a:rPr lang="en-US" sz="2000" dirty="0" smtClean="0"/>
              <a:t>, 2000:419)</a:t>
            </a:r>
            <a:endParaRPr lang="en-US" sz="2000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0"/>
          </p:nvPr>
        </p:nvSpPr>
        <p:spPr>
          <a:xfrm>
            <a:off x="1167024" y="4489142"/>
            <a:ext cx="2169948" cy="408745"/>
          </a:xfrm>
        </p:spPr>
        <p:txBody>
          <a:bodyPr anchor="ctr">
            <a:norm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Proses</a:t>
            </a:r>
            <a:endParaRPr lang="id-ID" sz="2000" dirty="0">
              <a:solidFill>
                <a:schemeClr val="tx1"/>
              </a:solidFill>
            </a:endParaRP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1"/>
          </p:nvPr>
        </p:nvSpPr>
        <p:spPr>
          <a:xfrm>
            <a:off x="1178396" y="4988573"/>
            <a:ext cx="2147203" cy="1008815"/>
          </a:xfrm>
        </p:spPr>
        <p:txBody>
          <a:bodyPr>
            <a:noAutofit/>
          </a:bodyPr>
          <a:lstStyle/>
          <a:p>
            <a:pPr algn="ctr"/>
            <a:r>
              <a:rPr lang="en-US" sz="1800" dirty="0" err="1" smtClean="0">
                <a:solidFill>
                  <a:schemeClr val="tx1"/>
                </a:solidFill>
              </a:rPr>
              <a:t>Pemerintahan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dioperasionalkan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oleh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mereka</a:t>
            </a:r>
            <a:r>
              <a:rPr lang="en-US" sz="1800" dirty="0" smtClean="0">
                <a:solidFill>
                  <a:schemeClr val="tx1"/>
                </a:solidFill>
              </a:rPr>
              <a:t> yan</a:t>
            </a:r>
            <a:r>
              <a:rPr lang="en-US" sz="1800" dirty="0" smtClean="0"/>
              <a:t>g </a:t>
            </a:r>
            <a:r>
              <a:rPr lang="en-US" sz="1800" dirty="0" err="1" smtClean="0"/>
              <a:t>memegang</a:t>
            </a:r>
            <a:r>
              <a:rPr lang="en-US" sz="1800" dirty="0" smtClean="0"/>
              <a:t> </a:t>
            </a:r>
            <a:r>
              <a:rPr lang="en-US" sz="1800" dirty="0" err="1" smtClean="0"/>
              <a:t>kekuasaan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sah</a:t>
            </a:r>
            <a:endParaRPr lang="id-ID" sz="1800" dirty="0">
              <a:solidFill>
                <a:schemeClr val="tx1"/>
              </a:solidFill>
            </a:endParaRPr>
          </a:p>
        </p:txBody>
      </p:sp>
      <p:graphicFrame>
        <p:nvGraphicFramePr>
          <p:cNvPr id="6" name="Chart 366"/>
          <p:cNvGraphicFramePr/>
          <p:nvPr>
            <p:extLst>
              <p:ext uri="{D42A27DB-BD31-4B8C-83A1-F6EECF244321}">
                <p14:modId xmlns:p14="http://schemas.microsoft.com/office/powerpoint/2010/main" val="2272644435"/>
              </p:ext>
            </p:extLst>
          </p:nvPr>
        </p:nvGraphicFramePr>
        <p:xfrm>
          <a:off x="8798661" y="1857445"/>
          <a:ext cx="2278314" cy="227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367"/>
          <p:cNvGraphicFramePr/>
          <p:nvPr>
            <p:extLst>
              <p:ext uri="{D42A27DB-BD31-4B8C-83A1-F6EECF244321}">
                <p14:modId xmlns:p14="http://schemas.microsoft.com/office/powerpoint/2010/main" val="2342091482"/>
              </p:ext>
            </p:extLst>
          </p:nvPr>
        </p:nvGraphicFramePr>
        <p:xfrm>
          <a:off x="6237450" y="1857445"/>
          <a:ext cx="2278313" cy="227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368"/>
          <p:cNvGraphicFramePr/>
          <p:nvPr>
            <p:extLst>
              <p:ext uri="{D42A27DB-BD31-4B8C-83A1-F6EECF244321}">
                <p14:modId xmlns:p14="http://schemas.microsoft.com/office/powerpoint/2010/main" val="3926483964"/>
              </p:ext>
            </p:extLst>
          </p:nvPr>
        </p:nvGraphicFramePr>
        <p:xfrm>
          <a:off x="3676238" y="1857445"/>
          <a:ext cx="2278313" cy="227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369"/>
          <p:cNvGraphicFramePr/>
          <p:nvPr>
            <p:extLst>
              <p:ext uri="{D42A27DB-BD31-4B8C-83A1-F6EECF244321}">
                <p14:modId xmlns:p14="http://schemas.microsoft.com/office/powerpoint/2010/main" val="1334235267"/>
              </p:ext>
            </p:extLst>
          </p:nvPr>
        </p:nvGraphicFramePr>
        <p:xfrm>
          <a:off x="1133350" y="1857445"/>
          <a:ext cx="2278314" cy="227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Shape 370"/>
          <p:cNvSpPr txBox="1">
            <a:spLocks/>
          </p:cNvSpPr>
          <p:nvPr/>
        </p:nvSpPr>
        <p:spPr>
          <a:xfrm>
            <a:off x="5329345" y="3157541"/>
            <a:ext cx="224123" cy="55399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endParaRPr lang="id-ID" dirty="0">
              <a:solidFill>
                <a:srgbClr val="000000"/>
              </a:solidFill>
            </a:endParaRPr>
          </a:p>
        </p:txBody>
      </p:sp>
      <p:sp>
        <p:nvSpPr>
          <p:cNvPr id="15" name="Shape 375"/>
          <p:cNvSpPr/>
          <p:nvPr/>
        </p:nvSpPr>
        <p:spPr>
          <a:xfrm>
            <a:off x="3742244" y="4488498"/>
            <a:ext cx="2146301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20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Institusi</a:t>
            </a:r>
            <a:r>
              <a:rPr lang="en-US" sz="20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Lembaga</a:t>
            </a:r>
            <a:r>
              <a:rPr lang="en-US" sz="20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sz="2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Shape 376"/>
          <p:cNvSpPr/>
          <p:nvPr/>
        </p:nvSpPr>
        <p:spPr>
          <a:xfrm>
            <a:off x="3742244" y="4986191"/>
            <a:ext cx="2146301" cy="1034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20000"/>
              </a:lnSpc>
              <a:spcBef>
                <a:spcPts val="4500"/>
              </a:spcBef>
              <a:defRPr sz="2000">
                <a:solidFill>
                  <a:srgbClr val="53585F"/>
                </a:solidFill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1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Pemerintah</a:t>
            </a:r>
            <a:r>
              <a:rPr lang="en-US" sz="14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menunjukkan</a:t>
            </a:r>
            <a:r>
              <a:rPr lang="en-US" sz="14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keberadaan</a:t>
            </a:r>
            <a:r>
              <a:rPr lang="en-US" sz="14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dimana</a:t>
            </a:r>
            <a:r>
              <a:rPr lang="en-US" sz="14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proses </a:t>
            </a:r>
            <a:r>
              <a:rPr lang="en-US" sz="1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pemerintahan</a:t>
            </a:r>
            <a:r>
              <a:rPr lang="en-US" sz="14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tersebut</a:t>
            </a:r>
            <a:r>
              <a:rPr lang="en-US" sz="14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berlangsung</a:t>
            </a:r>
            <a:endParaRPr sz="14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Shape 377"/>
          <p:cNvSpPr/>
          <p:nvPr/>
        </p:nvSpPr>
        <p:spPr>
          <a:xfrm>
            <a:off x="6303456" y="4505457"/>
            <a:ext cx="2146301" cy="335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20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Jabatan</a:t>
            </a:r>
            <a:r>
              <a:rPr lang="en-US" sz="20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/Orang</a:t>
            </a:r>
            <a:endParaRPr sz="2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Shape 378"/>
          <p:cNvSpPr/>
          <p:nvPr/>
        </p:nvSpPr>
        <p:spPr>
          <a:xfrm>
            <a:off x="6303456" y="4986191"/>
            <a:ext cx="2146301" cy="1292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20000"/>
              </a:lnSpc>
              <a:spcBef>
                <a:spcPts val="4500"/>
              </a:spcBef>
              <a:defRPr sz="2000">
                <a:solidFill>
                  <a:srgbClr val="53585F"/>
                </a:solidFill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1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Pemerintah</a:t>
            </a:r>
            <a:r>
              <a:rPr lang="en-US" sz="14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menunjukkan</a:t>
            </a:r>
            <a:r>
              <a:rPr lang="en-US" sz="14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secara</a:t>
            </a:r>
            <a:r>
              <a:rPr lang="en-US" sz="14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langsung</a:t>
            </a:r>
            <a:r>
              <a:rPr lang="en-US" sz="14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orang yang </a:t>
            </a:r>
            <a:r>
              <a:rPr lang="en-US" sz="1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menduduki</a:t>
            </a:r>
            <a:r>
              <a:rPr lang="en-US" sz="14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jabatan</a:t>
            </a:r>
            <a:r>
              <a:rPr lang="en-US" sz="1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sebagai</a:t>
            </a:r>
            <a:r>
              <a:rPr lang="en-US" sz="14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pelaksana</a:t>
            </a:r>
            <a:r>
              <a:rPr lang="en-US" sz="14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kekuasaan</a:t>
            </a:r>
            <a:endParaRPr sz="14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Shape 379"/>
          <p:cNvSpPr/>
          <p:nvPr/>
        </p:nvSpPr>
        <p:spPr>
          <a:xfrm>
            <a:off x="8864667" y="4505457"/>
            <a:ext cx="2146301" cy="335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20000"/>
              </a:lnSpc>
              <a:defRPr sz="3500">
                <a:solidFill>
                  <a:srgbClr val="53585F"/>
                </a:solidFill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0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</a:t>
            </a:r>
            <a:r>
              <a:rPr lang="en-US" sz="20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istem</a:t>
            </a:r>
            <a:endParaRPr sz="2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Shape 380"/>
          <p:cNvSpPr/>
          <p:nvPr/>
        </p:nvSpPr>
        <p:spPr>
          <a:xfrm>
            <a:off x="8864667" y="4986191"/>
            <a:ext cx="2146301" cy="1154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20000"/>
              </a:lnSpc>
              <a:spcBef>
                <a:spcPts val="4500"/>
              </a:spcBef>
              <a:defRPr sz="2000">
                <a:solidFill>
                  <a:srgbClr val="53585F"/>
                </a:solidFill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16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Pemerintah</a:t>
            </a:r>
            <a:r>
              <a:rPr lang="en-US" sz="16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mengacu</a:t>
            </a:r>
            <a:r>
              <a:rPr lang="en-US" sz="16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pada</a:t>
            </a:r>
            <a:r>
              <a:rPr lang="en-US" sz="16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aspek</a:t>
            </a:r>
            <a:r>
              <a:rPr lang="en-US" sz="16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bentuk</a:t>
            </a:r>
            <a:r>
              <a:rPr lang="en-US" sz="16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metode</a:t>
            </a:r>
            <a:r>
              <a:rPr lang="en-US" sz="16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atau</a:t>
            </a:r>
            <a:r>
              <a:rPr lang="en-US" sz="16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system </a:t>
            </a:r>
            <a:r>
              <a:rPr lang="en-US" sz="16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pemerintahan</a:t>
            </a:r>
            <a:endParaRPr sz="16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Shape 381"/>
          <p:cNvSpPr/>
          <p:nvPr/>
        </p:nvSpPr>
        <p:spPr>
          <a:xfrm>
            <a:off x="1260649" y="2005871"/>
            <a:ext cx="1973172" cy="19731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7F7FA"/>
          </a:solidFill>
          <a:ln w="12700" cap="flat">
            <a:solidFill>
              <a:srgbClr val="A6AAA9"/>
            </a:solidFill>
            <a:prstDash val="solid"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23" name="Shape 382"/>
          <p:cNvSpPr/>
          <p:nvPr/>
        </p:nvSpPr>
        <p:spPr>
          <a:xfrm>
            <a:off x="1890197" y="2641551"/>
            <a:ext cx="714076" cy="747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81" h="20933" extrusionOk="0">
                <a:moveTo>
                  <a:pt x="18450" y="13962"/>
                </a:moveTo>
                <a:cubicBezTo>
                  <a:pt x="18104" y="14098"/>
                  <a:pt x="15778" y="12331"/>
                  <a:pt x="14291" y="9001"/>
                </a:cubicBezTo>
                <a:cubicBezTo>
                  <a:pt x="12804" y="5669"/>
                  <a:pt x="12992" y="2625"/>
                  <a:pt x="13337" y="2491"/>
                </a:cubicBezTo>
                <a:cubicBezTo>
                  <a:pt x="13683" y="2355"/>
                  <a:pt x="15952" y="4486"/>
                  <a:pt x="17438" y="7816"/>
                </a:cubicBezTo>
                <a:cubicBezTo>
                  <a:pt x="18925" y="11146"/>
                  <a:pt x="18797" y="13826"/>
                  <a:pt x="18450" y="13962"/>
                </a:cubicBezTo>
                <a:close/>
                <a:moveTo>
                  <a:pt x="19117" y="7012"/>
                </a:moveTo>
                <a:cubicBezTo>
                  <a:pt x="17204" y="2727"/>
                  <a:pt x="14125" y="-537"/>
                  <a:pt x="12567" y="74"/>
                </a:cubicBezTo>
                <a:cubicBezTo>
                  <a:pt x="9922" y="1108"/>
                  <a:pt x="14143" y="6078"/>
                  <a:pt x="1154" y="11160"/>
                </a:cubicBezTo>
                <a:cubicBezTo>
                  <a:pt x="32" y="11600"/>
                  <a:pt x="-253" y="13356"/>
                  <a:pt x="217" y="14406"/>
                </a:cubicBezTo>
                <a:cubicBezTo>
                  <a:pt x="685" y="15456"/>
                  <a:pt x="2220" y="16502"/>
                  <a:pt x="3342" y="16062"/>
                </a:cubicBezTo>
                <a:cubicBezTo>
                  <a:pt x="3537" y="15987"/>
                  <a:pt x="4250" y="15766"/>
                  <a:pt x="4250" y="15766"/>
                </a:cubicBezTo>
                <a:cubicBezTo>
                  <a:pt x="5051" y="16802"/>
                  <a:pt x="5889" y="16187"/>
                  <a:pt x="6186" y="16845"/>
                </a:cubicBezTo>
                <a:cubicBezTo>
                  <a:pt x="6544" y="17635"/>
                  <a:pt x="7322" y="19353"/>
                  <a:pt x="7586" y="19939"/>
                </a:cubicBezTo>
                <a:cubicBezTo>
                  <a:pt x="7850" y="20522"/>
                  <a:pt x="8450" y="21063"/>
                  <a:pt x="8885" y="20905"/>
                </a:cubicBezTo>
                <a:cubicBezTo>
                  <a:pt x="9318" y="20745"/>
                  <a:pt x="10797" y="20203"/>
                  <a:pt x="11362" y="19997"/>
                </a:cubicBezTo>
                <a:cubicBezTo>
                  <a:pt x="11927" y="19790"/>
                  <a:pt x="12062" y="19306"/>
                  <a:pt x="11889" y="18922"/>
                </a:cubicBezTo>
                <a:cubicBezTo>
                  <a:pt x="11703" y="18510"/>
                  <a:pt x="10939" y="18390"/>
                  <a:pt x="10721" y="17908"/>
                </a:cubicBezTo>
                <a:cubicBezTo>
                  <a:pt x="10503" y="17428"/>
                  <a:pt x="9791" y="15886"/>
                  <a:pt x="9586" y="15400"/>
                </a:cubicBezTo>
                <a:cubicBezTo>
                  <a:pt x="9308" y="14739"/>
                  <a:pt x="9899" y="14201"/>
                  <a:pt x="10759" y="14116"/>
                </a:cubicBezTo>
                <a:cubicBezTo>
                  <a:pt x="16671" y="13522"/>
                  <a:pt x="17775" y="17037"/>
                  <a:pt x="19789" y="16249"/>
                </a:cubicBezTo>
                <a:cubicBezTo>
                  <a:pt x="21347" y="15640"/>
                  <a:pt x="21030" y="11296"/>
                  <a:pt x="19117" y="7012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25" name="Shape 384"/>
          <p:cNvSpPr/>
          <p:nvPr/>
        </p:nvSpPr>
        <p:spPr>
          <a:xfrm>
            <a:off x="3811809" y="2005872"/>
            <a:ext cx="1973173" cy="19731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7F7FA"/>
          </a:solidFill>
          <a:ln w="12700" cap="flat">
            <a:solidFill>
              <a:srgbClr val="A6AAA9"/>
            </a:solidFill>
            <a:prstDash val="solid"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26" name="Shape 385"/>
          <p:cNvSpPr/>
          <p:nvPr/>
        </p:nvSpPr>
        <p:spPr>
          <a:xfrm>
            <a:off x="4373797" y="2618810"/>
            <a:ext cx="849195" cy="747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41" y="15188"/>
                </a:moveTo>
                <a:cubicBezTo>
                  <a:pt x="8905" y="14174"/>
                  <a:pt x="8222" y="13317"/>
                  <a:pt x="8222" y="11485"/>
                </a:cubicBezTo>
                <a:cubicBezTo>
                  <a:pt x="8222" y="10385"/>
                  <a:pt x="8875" y="10744"/>
                  <a:pt x="9161" y="8730"/>
                </a:cubicBezTo>
                <a:cubicBezTo>
                  <a:pt x="9279" y="7894"/>
                  <a:pt x="9855" y="8716"/>
                  <a:pt x="9966" y="6808"/>
                </a:cubicBezTo>
                <a:cubicBezTo>
                  <a:pt x="9966" y="6047"/>
                  <a:pt x="9651" y="5858"/>
                  <a:pt x="9651" y="5858"/>
                </a:cubicBezTo>
                <a:cubicBezTo>
                  <a:pt x="9651" y="5858"/>
                  <a:pt x="9811" y="4733"/>
                  <a:pt x="9873" y="3867"/>
                </a:cubicBezTo>
                <a:cubicBezTo>
                  <a:pt x="9951" y="2788"/>
                  <a:pt x="9396" y="0"/>
                  <a:pt x="6431" y="0"/>
                </a:cubicBezTo>
                <a:cubicBezTo>
                  <a:pt x="3466" y="0"/>
                  <a:pt x="2909" y="2788"/>
                  <a:pt x="2987" y="3867"/>
                </a:cubicBezTo>
                <a:cubicBezTo>
                  <a:pt x="3050" y="4733"/>
                  <a:pt x="3210" y="5858"/>
                  <a:pt x="3210" y="5858"/>
                </a:cubicBezTo>
                <a:cubicBezTo>
                  <a:pt x="3210" y="5858"/>
                  <a:pt x="2895" y="6047"/>
                  <a:pt x="2895" y="6808"/>
                </a:cubicBezTo>
                <a:cubicBezTo>
                  <a:pt x="3005" y="8716"/>
                  <a:pt x="3582" y="7894"/>
                  <a:pt x="3700" y="8730"/>
                </a:cubicBezTo>
                <a:cubicBezTo>
                  <a:pt x="3987" y="10744"/>
                  <a:pt x="4639" y="10385"/>
                  <a:pt x="4639" y="11485"/>
                </a:cubicBezTo>
                <a:cubicBezTo>
                  <a:pt x="4639" y="13317"/>
                  <a:pt x="3956" y="14174"/>
                  <a:pt x="1819" y="15188"/>
                </a:cubicBezTo>
                <a:cubicBezTo>
                  <a:pt x="1169" y="15497"/>
                  <a:pt x="0" y="15976"/>
                  <a:pt x="0" y="17129"/>
                </a:cubicBezTo>
                <a:lnTo>
                  <a:pt x="0" y="21600"/>
                </a:lnTo>
                <a:lnTo>
                  <a:pt x="15005" y="21600"/>
                </a:lnTo>
                <a:cubicBezTo>
                  <a:pt x="15005" y="21600"/>
                  <a:pt x="15005" y="18955"/>
                  <a:pt x="15005" y="18248"/>
                </a:cubicBezTo>
                <a:cubicBezTo>
                  <a:pt x="15005" y="17196"/>
                  <a:pt x="13184" y="16207"/>
                  <a:pt x="11041" y="15188"/>
                </a:cubicBezTo>
                <a:close/>
                <a:moveTo>
                  <a:pt x="21600" y="21600"/>
                </a:moveTo>
                <a:cubicBezTo>
                  <a:pt x="21600" y="21600"/>
                  <a:pt x="21557" y="16953"/>
                  <a:pt x="21307" y="16471"/>
                </a:cubicBezTo>
                <a:cubicBezTo>
                  <a:pt x="20935" y="15754"/>
                  <a:pt x="20071" y="15261"/>
                  <a:pt x="18463" y="14498"/>
                </a:cubicBezTo>
                <a:cubicBezTo>
                  <a:pt x="16861" y="13736"/>
                  <a:pt x="16349" y="13094"/>
                  <a:pt x="16349" y="11720"/>
                </a:cubicBezTo>
                <a:cubicBezTo>
                  <a:pt x="16349" y="10894"/>
                  <a:pt x="16838" y="11164"/>
                  <a:pt x="17053" y="9653"/>
                </a:cubicBezTo>
                <a:cubicBezTo>
                  <a:pt x="17142" y="9026"/>
                  <a:pt x="17574" y="9643"/>
                  <a:pt x="17657" y="8212"/>
                </a:cubicBezTo>
                <a:cubicBezTo>
                  <a:pt x="17657" y="7642"/>
                  <a:pt x="17420" y="7499"/>
                  <a:pt x="17420" y="7499"/>
                </a:cubicBezTo>
                <a:cubicBezTo>
                  <a:pt x="17420" y="7499"/>
                  <a:pt x="17541" y="6656"/>
                  <a:pt x="17588" y="6006"/>
                </a:cubicBezTo>
                <a:cubicBezTo>
                  <a:pt x="17646" y="5197"/>
                  <a:pt x="17229" y="3106"/>
                  <a:pt x="15005" y="3106"/>
                </a:cubicBezTo>
                <a:cubicBezTo>
                  <a:pt x="12781" y="3106"/>
                  <a:pt x="12365" y="5197"/>
                  <a:pt x="12422" y="6006"/>
                </a:cubicBezTo>
                <a:cubicBezTo>
                  <a:pt x="12469" y="6656"/>
                  <a:pt x="12589" y="7499"/>
                  <a:pt x="12589" y="7499"/>
                </a:cubicBezTo>
                <a:cubicBezTo>
                  <a:pt x="12589" y="7499"/>
                  <a:pt x="12353" y="7642"/>
                  <a:pt x="12353" y="8212"/>
                </a:cubicBezTo>
                <a:cubicBezTo>
                  <a:pt x="12437" y="9643"/>
                  <a:pt x="12868" y="9026"/>
                  <a:pt x="12957" y="9653"/>
                </a:cubicBezTo>
                <a:cubicBezTo>
                  <a:pt x="13173" y="11164"/>
                  <a:pt x="13662" y="10894"/>
                  <a:pt x="13662" y="11720"/>
                </a:cubicBezTo>
                <a:cubicBezTo>
                  <a:pt x="13662" y="12655"/>
                  <a:pt x="13424" y="13250"/>
                  <a:pt x="12768" y="13776"/>
                </a:cubicBezTo>
                <a:cubicBezTo>
                  <a:pt x="16268" y="15766"/>
                  <a:pt x="16737" y="16172"/>
                  <a:pt x="16737" y="17952"/>
                </a:cubicBezTo>
                <a:lnTo>
                  <a:pt x="16737" y="21600"/>
                </a:lnTo>
                <a:cubicBezTo>
                  <a:pt x="16737" y="21600"/>
                  <a:pt x="21600" y="21600"/>
                  <a:pt x="21600" y="21600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28" name="Shape 387"/>
          <p:cNvSpPr/>
          <p:nvPr/>
        </p:nvSpPr>
        <p:spPr>
          <a:xfrm>
            <a:off x="6362970" y="2005872"/>
            <a:ext cx="1973173" cy="19731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7F7FA"/>
          </a:solidFill>
          <a:ln w="12700" cap="flat">
            <a:solidFill>
              <a:srgbClr val="A6AAA9"/>
            </a:solidFill>
            <a:prstDash val="solid"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29" name="Shape 388"/>
          <p:cNvSpPr/>
          <p:nvPr/>
        </p:nvSpPr>
        <p:spPr>
          <a:xfrm>
            <a:off x="6975909" y="2641552"/>
            <a:ext cx="747295" cy="747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96" y="15577"/>
                </a:moveTo>
                <a:cubicBezTo>
                  <a:pt x="12144" y="16865"/>
                  <a:pt x="9844" y="18851"/>
                  <a:pt x="8177" y="21278"/>
                </a:cubicBezTo>
                <a:cubicBezTo>
                  <a:pt x="9017" y="21487"/>
                  <a:pt x="9895" y="21600"/>
                  <a:pt x="10801" y="21600"/>
                </a:cubicBezTo>
                <a:cubicBezTo>
                  <a:pt x="12429" y="21600"/>
                  <a:pt x="13973" y="21237"/>
                  <a:pt x="15358" y="20591"/>
                </a:cubicBezTo>
                <a:cubicBezTo>
                  <a:pt x="15580" y="19502"/>
                  <a:pt x="15699" y="18376"/>
                  <a:pt x="15699" y="17222"/>
                </a:cubicBezTo>
                <a:cubicBezTo>
                  <a:pt x="15699" y="16807"/>
                  <a:pt x="15679" y="16394"/>
                  <a:pt x="15648" y="15985"/>
                </a:cubicBezTo>
                <a:cubicBezTo>
                  <a:pt x="15371" y="15896"/>
                  <a:pt x="15116" y="15757"/>
                  <a:pt x="14896" y="15577"/>
                </a:cubicBezTo>
                <a:close/>
                <a:moveTo>
                  <a:pt x="18049" y="2796"/>
                </a:moveTo>
                <a:cubicBezTo>
                  <a:pt x="16319" y="2963"/>
                  <a:pt x="14667" y="3397"/>
                  <a:pt x="13127" y="4050"/>
                </a:cubicBezTo>
                <a:cubicBezTo>
                  <a:pt x="13136" y="4125"/>
                  <a:pt x="13139" y="4202"/>
                  <a:pt x="13139" y="4280"/>
                </a:cubicBezTo>
                <a:cubicBezTo>
                  <a:pt x="13139" y="4642"/>
                  <a:pt x="13052" y="4984"/>
                  <a:pt x="12904" y="5289"/>
                </a:cubicBezTo>
                <a:cubicBezTo>
                  <a:pt x="14441" y="7094"/>
                  <a:pt x="15635" y="9198"/>
                  <a:pt x="16388" y="11500"/>
                </a:cubicBezTo>
                <a:cubicBezTo>
                  <a:pt x="17323" y="11517"/>
                  <a:pt x="18121" y="12090"/>
                  <a:pt x="18465" y="12903"/>
                </a:cubicBezTo>
                <a:cubicBezTo>
                  <a:pt x="19505" y="12797"/>
                  <a:pt x="20517" y="12599"/>
                  <a:pt x="21493" y="12312"/>
                </a:cubicBezTo>
                <a:cubicBezTo>
                  <a:pt x="21562" y="11817"/>
                  <a:pt x="21600" y="11314"/>
                  <a:pt x="21600" y="10799"/>
                </a:cubicBezTo>
                <a:cubicBezTo>
                  <a:pt x="21600" y="7626"/>
                  <a:pt x="20230" y="4772"/>
                  <a:pt x="18049" y="2796"/>
                </a:cubicBezTo>
                <a:close/>
                <a:moveTo>
                  <a:pt x="13739" y="14349"/>
                </a:moveTo>
                <a:cubicBezTo>
                  <a:pt x="11074" y="13908"/>
                  <a:pt x="8601" y="12890"/>
                  <a:pt x="6450" y="11433"/>
                </a:cubicBezTo>
                <a:cubicBezTo>
                  <a:pt x="6101" y="11646"/>
                  <a:pt x="5691" y="11773"/>
                  <a:pt x="5251" y="11773"/>
                </a:cubicBezTo>
                <a:cubicBezTo>
                  <a:pt x="5090" y="11773"/>
                  <a:pt x="4933" y="11755"/>
                  <a:pt x="4781" y="11724"/>
                </a:cubicBezTo>
                <a:cubicBezTo>
                  <a:pt x="3750" y="13677"/>
                  <a:pt x="3093" y="15854"/>
                  <a:pt x="2903" y="18164"/>
                </a:cubicBezTo>
                <a:cubicBezTo>
                  <a:pt x="3931" y="19266"/>
                  <a:pt x="5186" y="20154"/>
                  <a:pt x="6595" y="20750"/>
                </a:cubicBezTo>
                <a:cubicBezTo>
                  <a:pt x="8345" y="18059"/>
                  <a:pt x="10792" y="15833"/>
                  <a:pt x="13739" y="14349"/>
                </a:cubicBezTo>
                <a:close/>
                <a:moveTo>
                  <a:pt x="17258" y="15906"/>
                </a:moveTo>
                <a:cubicBezTo>
                  <a:pt x="17290" y="16340"/>
                  <a:pt x="17306" y="16780"/>
                  <a:pt x="17306" y="17222"/>
                </a:cubicBezTo>
                <a:cubicBezTo>
                  <a:pt x="17306" y="18003"/>
                  <a:pt x="17256" y="18770"/>
                  <a:pt x="17163" y="19525"/>
                </a:cubicBezTo>
                <a:cubicBezTo>
                  <a:pt x="18993" y="18186"/>
                  <a:pt x="20389" y="16288"/>
                  <a:pt x="21091" y="14080"/>
                </a:cubicBezTo>
                <a:cubicBezTo>
                  <a:pt x="20259" y="14281"/>
                  <a:pt x="19403" y="14425"/>
                  <a:pt x="18531" y="14508"/>
                </a:cubicBezTo>
                <a:cubicBezTo>
                  <a:pt x="18326" y="15137"/>
                  <a:pt x="17860" y="15646"/>
                  <a:pt x="17258" y="15906"/>
                </a:cubicBezTo>
                <a:close/>
                <a:moveTo>
                  <a:pt x="14278" y="12804"/>
                </a:moveTo>
                <a:cubicBezTo>
                  <a:pt x="14421" y="12507"/>
                  <a:pt x="14624" y="12244"/>
                  <a:pt x="14874" y="12035"/>
                </a:cubicBezTo>
                <a:cubicBezTo>
                  <a:pt x="14196" y="9947"/>
                  <a:pt x="13122" y="8037"/>
                  <a:pt x="11738" y="6396"/>
                </a:cubicBezTo>
                <a:cubicBezTo>
                  <a:pt x="11462" y="6512"/>
                  <a:pt x="11160" y="6577"/>
                  <a:pt x="10842" y="6577"/>
                </a:cubicBezTo>
                <a:cubicBezTo>
                  <a:pt x="10343" y="6577"/>
                  <a:pt x="9883" y="6417"/>
                  <a:pt x="9507" y="6147"/>
                </a:cubicBezTo>
                <a:cubicBezTo>
                  <a:pt x="8673" y="6781"/>
                  <a:pt x="7903" y="7490"/>
                  <a:pt x="7202" y="8265"/>
                </a:cubicBezTo>
                <a:cubicBezTo>
                  <a:pt x="7421" y="8615"/>
                  <a:pt x="7550" y="9030"/>
                  <a:pt x="7550" y="9475"/>
                </a:cubicBezTo>
                <a:cubicBezTo>
                  <a:pt x="7550" y="9715"/>
                  <a:pt x="7513" y="9946"/>
                  <a:pt x="7444" y="10163"/>
                </a:cubicBezTo>
                <a:cubicBezTo>
                  <a:pt x="9459" y="11510"/>
                  <a:pt x="11779" y="12433"/>
                  <a:pt x="14278" y="12804"/>
                </a:cubicBezTo>
                <a:close/>
                <a:moveTo>
                  <a:pt x="10842" y="1982"/>
                </a:moveTo>
                <a:cubicBezTo>
                  <a:pt x="11448" y="1982"/>
                  <a:pt x="11999" y="2219"/>
                  <a:pt x="12409" y="2604"/>
                </a:cubicBezTo>
                <a:cubicBezTo>
                  <a:pt x="13608" y="2088"/>
                  <a:pt x="14870" y="1692"/>
                  <a:pt x="16183" y="1439"/>
                </a:cubicBezTo>
                <a:cubicBezTo>
                  <a:pt x="14599" y="526"/>
                  <a:pt x="12761" y="0"/>
                  <a:pt x="10801" y="0"/>
                </a:cubicBezTo>
                <a:cubicBezTo>
                  <a:pt x="9464" y="0"/>
                  <a:pt x="8183" y="245"/>
                  <a:pt x="7001" y="690"/>
                </a:cubicBezTo>
                <a:cubicBezTo>
                  <a:pt x="7940" y="1152"/>
                  <a:pt x="8833" y="1693"/>
                  <a:pt x="9674" y="2303"/>
                </a:cubicBezTo>
                <a:cubicBezTo>
                  <a:pt x="10018" y="2100"/>
                  <a:pt x="10415" y="1982"/>
                  <a:pt x="10842" y="1982"/>
                </a:cubicBezTo>
                <a:close/>
                <a:moveTo>
                  <a:pt x="2954" y="9475"/>
                </a:moveTo>
                <a:cubicBezTo>
                  <a:pt x="2954" y="9153"/>
                  <a:pt x="3021" y="8844"/>
                  <a:pt x="3141" y="8566"/>
                </a:cubicBezTo>
                <a:cubicBezTo>
                  <a:pt x="2404" y="7757"/>
                  <a:pt x="1736" y="6884"/>
                  <a:pt x="1151" y="5952"/>
                </a:cubicBezTo>
                <a:cubicBezTo>
                  <a:pt x="417" y="7410"/>
                  <a:pt x="0" y="9056"/>
                  <a:pt x="0" y="10799"/>
                </a:cubicBezTo>
                <a:cubicBezTo>
                  <a:pt x="0" y="12819"/>
                  <a:pt x="556" y="14708"/>
                  <a:pt x="1521" y="16325"/>
                </a:cubicBezTo>
                <a:cubicBezTo>
                  <a:pt x="1866" y="14381"/>
                  <a:pt x="2520" y="12545"/>
                  <a:pt x="3424" y="10861"/>
                </a:cubicBezTo>
                <a:cubicBezTo>
                  <a:pt x="3130" y="10477"/>
                  <a:pt x="2954" y="9996"/>
                  <a:pt x="2954" y="9475"/>
                </a:cubicBezTo>
                <a:close/>
                <a:moveTo>
                  <a:pt x="5251" y="7176"/>
                </a:moveTo>
                <a:cubicBezTo>
                  <a:pt x="5487" y="7176"/>
                  <a:pt x="5715" y="7213"/>
                  <a:pt x="5930" y="7278"/>
                </a:cubicBezTo>
                <a:cubicBezTo>
                  <a:pt x="6738" y="6372"/>
                  <a:pt x="7636" y="5547"/>
                  <a:pt x="8608" y="4813"/>
                </a:cubicBezTo>
                <a:cubicBezTo>
                  <a:pt x="8567" y="4642"/>
                  <a:pt x="8543" y="4464"/>
                  <a:pt x="8543" y="4280"/>
                </a:cubicBezTo>
                <a:cubicBezTo>
                  <a:pt x="8543" y="4026"/>
                  <a:pt x="8587" y="3781"/>
                  <a:pt x="8663" y="3552"/>
                </a:cubicBezTo>
                <a:cubicBezTo>
                  <a:pt x="7575" y="2770"/>
                  <a:pt x="6391" y="2115"/>
                  <a:pt x="5131" y="1609"/>
                </a:cubicBezTo>
                <a:cubicBezTo>
                  <a:pt x="3949" y="2338"/>
                  <a:pt x="2920" y="3289"/>
                  <a:pt x="2099" y="4405"/>
                </a:cubicBezTo>
                <a:cubicBezTo>
                  <a:pt x="2708" y="5484"/>
                  <a:pt x="3433" y="6491"/>
                  <a:pt x="4256" y="7407"/>
                </a:cubicBezTo>
                <a:cubicBezTo>
                  <a:pt x="4557" y="7261"/>
                  <a:pt x="4895" y="7176"/>
                  <a:pt x="5251" y="7176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31" name="Shape 390"/>
          <p:cNvSpPr/>
          <p:nvPr/>
        </p:nvSpPr>
        <p:spPr>
          <a:xfrm>
            <a:off x="8932593" y="2005871"/>
            <a:ext cx="1973173" cy="19731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7F7FA"/>
          </a:solidFill>
          <a:ln w="12700" cap="flat">
            <a:solidFill>
              <a:srgbClr val="A6AAA9"/>
            </a:solidFill>
            <a:prstDash val="solid"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32" name="Shape 391"/>
          <p:cNvSpPr/>
          <p:nvPr/>
        </p:nvSpPr>
        <p:spPr>
          <a:xfrm>
            <a:off x="9545533" y="2641551"/>
            <a:ext cx="747295" cy="7472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5" h="21474" extrusionOk="0">
                <a:moveTo>
                  <a:pt x="2578" y="8409"/>
                </a:moveTo>
                <a:cubicBezTo>
                  <a:pt x="2578" y="5193"/>
                  <a:pt x="5174" y="2587"/>
                  <a:pt x="8376" y="2587"/>
                </a:cubicBezTo>
                <a:cubicBezTo>
                  <a:pt x="11580" y="2587"/>
                  <a:pt x="14435" y="5451"/>
                  <a:pt x="14435" y="8666"/>
                </a:cubicBezTo>
                <a:cubicBezTo>
                  <a:pt x="14435" y="11882"/>
                  <a:pt x="11838" y="14488"/>
                  <a:pt x="8635" y="14488"/>
                </a:cubicBezTo>
                <a:cubicBezTo>
                  <a:pt x="5431" y="14488"/>
                  <a:pt x="2578" y="11624"/>
                  <a:pt x="2578" y="8409"/>
                </a:cubicBezTo>
                <a:close/>
                <a:moveTo>
                  <a:pt x="20914" y="18167"/>
                </a:moveTo>
                <a:lnTo>
                  <a:pt x="15797" y="13032"/>
                </a:lnTo>
                <a:cubicBezTo>
                  <a:pt x="16568" y="11759"/>
                  <a:pt x="17013" y="10265"/>
                  <a:pt x="17013" y="8666"/>
                </a:cubicBezTo>
                <a:cubicBezTo>
                  <a:pt x="17013" y="4023"/>
                  <a:pt x="13004" y="0"/>
                  <a:pt x="8376" y="0"/>
                </a:cubicBezTo>
                <a:cubicBezTo>
                  <a:pt x="3750" y="0"/>
                  <a:pt x="0" y="3765"/>
                  <a:pt x="0" y="8409"/>
                </a:cubicBezTo>
                <a:cubicBezTo>
                  <a:pt x="0" y="13052"/>
                  <a:pt x="4008" y="17075"/>
                  <a:pt x="8635" y="17075"/>
                </a:cubicBezTo>
                <a:cubicBezTo>
                  <a:pt x="10173" y="17075"/>
                  <a:pt x="11614" y="16657"/>
                  <a:pt x="12852" y="15931"/>
                </a:cubicBezTo>
                <a:lnTo>
                  <a:pt x="17996" y="21094"/>
                </a:lnTo>
                <a:cubicBezTo>
                  <a:pt x="18500" y="21600"/>
                  <a:pt x="19317" y="21600"/>
                  <a:pt x="19819" y="21094"/>
                </a:cubicBezTo>
                <a:lnTo>
                  <a:pt x="21096" y="19815"/>
                </a:lnTo>
                <a:cubicBezTo>
                  <a:pt x="21600" y="19309"/>
                  <a:pt x="21417" y="18672"/>
                  <a:pt x="20914" y="18167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lvl="0"/>
            <a:fld id="{86CB4B4D-7CA3-9044-876B-883B54F8677D}" type="slidenum">
              <a:rPr lang="id-ID" smtClean="0"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871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build="p"/>
      <p:bldP spid="35" grpId="0" build="p"/>
      <p:bldP spid="36" grpId="0" build="p"/>
      <p:bldGraphic spid="6" grpId="0">
        <p:bldAsOne/>
      </p:bldGraphic>
      <p:bldGraphic spid="7" grpId="0">
        <p:bldAsOne/>
      </p:bldGraphic>
      <p:bldGraphic spid="8" grpId="0">
        <p:bldAsOne/>
      </p:bldGraphic>
      <p:bldGraphic spid="9" grpId="0">
        <p:bldAsOne/>
      </p:bldGraphic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5" grpId="0" animBg="1"/>
      <p:bldP spid="26" grpId="0" animBg="1"/>
      <p:bldP spid="28" grpId="0" animBg="1"/>
      <p:bldP spid="29" grpId="0" animBg="1"/>
      <p:bldP spid="31" grpId="0" animBg="1"/>
      <p:bldP spid="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r>
              <a:rPr lang="id-ID" sz="3600" dirty="0" smtClean="0">
                <a:solidFill>
                  <a:schemeClr val="tx1"/>
                </a:solidFill>
                <a:latin typeface="Berlin Sans FB" panose="020E0602020502020306" pitchFamily="34" charset="0"/>
                <a:cs typeface="Arial" charset="0"/>
              </a:rPr>
              <a:t>PEMERINTAH DAN PEMERINTAHAN</a:t>
            </a:r>
            <a:endParaRPr lang="en-US" sz="3600" dirty="0" smtClean="0">
              <a:solidFill>
                <a:schemeClr val="tx1"/>
              </a:solidFill>
              <a:latin typeface="Berlin Sans FB" panose="020E0602020502020306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 smtClean="0">
                <a:latin typeface="Berlin Sans FB Demi" pitchFamily="34" charset="0"/>
              </a:rPr>
              <a:t>NUR FAIDATI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en-US" sz="1600" dirty="0" err="1" smtClean="0">
                <a:latin typeface="Berlin Sans FB Demi" pitchFamily="34" charset="0"/>
              </a:rPr>
              <a:t>Disampaikan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pada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smtClean="0">
                <a:latin typeface="Berlin Sans FB Demi" pitchFamily="34" charset="0"/>
              </a:rPr>
              <a:t>P</a:t>
            </a:r>
            <a:r>
              <a:rPr lang="id-ID" sz="1600" dirty="0" smtClean="0">
                <a:latin typeface="Berlin Sans FB Demi" pitchFamily="34" charset="0"/>
              </a:rPr>
              <a:t>engantar Ilmu Politik</a:t>
            </a:r>
            <a:endParaRPr lang="en-US" sz="1600" dirty="0" smtClean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BEBERAPA PEMAHAMAN</a:t>
            </a:r>
            <a:endParaRPr lang="id-ID" dirty="0"/>
          </a:p>
        </p:txBody>
      </p:sp>
      <p:sp>
        <p:nvSpPr>
          <p:cNvPr id="35" name="Subtitle 3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kaitan</a:t>
            </a:r>
            <a:r>
              <a:rPr lang="en-US" sz="2000" dirty="0" smtClean="0"/>
              <a:t> </a:t>
            </a:r>
            <a:r>
              <a:rPr lang="en-US" sz="2000" dirty="0" err="1" smtClean="0"/>
              <a:t>Politik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Pemerintahan</a:t>
            </a:r>
            <a:endParaRPr lang="en-US" sz="2000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/>
          </p:nvPr>
        </p:nvSpPr>
        <p:spPr>
          <a:xfrm>
            <a:off x="2022340" y="2533909"/>
            <a:ext cx="2038672" cy="1715362"/>
          </a:xfrm>
        </p:spPr>
        <p:txBody>
          <a:bodyPr>
            <a:noAutofit/>
          </a:bodyPr>
          <a:lstStyle/>
          <a:p>
            <a:pPr>
              <a:lnSpc>
                <a:spcPts val="2200"/>
              </a:lnSpc>
            </a:pPr>
            <a:r>
              <a:rPr lang="en-US" sz="2000" dirty="0" smtClean="0">
                <a:solidFill>
                  <a:srgbClr val="FCFCFC"/>
                </a:solidFill>
              </a:rPr>
              <a:t>Government &amp; </a:t>
            </a:r>
            <a:r>
              <a:rPr lang="en-US" sz="2000" dirty="0" err="1" smtClean="0">
                <a:solidFill>
                  <a:srgbClr val="FCFCFC"/>
                </a:solidFill>
              </a:rPr>
              <a:t>segala</a:t>
            </a:r>
            <a:r>
              <a:rPr lang="en-US" sz="2000" dirty="0" smtClean="0">
                <a:solidFill>
                  <a:srgbClr val="FCFCFC"/>
                </a:solidFill>
              </a:rPr>
              <a:t> </a:t>
            </a:r>
            <a:r>
              <a:rPr lang="en-US" sz="2000" dirty="0" err="1" smtClean="0">
                <a:solidFill>
                  <a:srgbClr val="FCFCFC"/>
                </a:solidFill>
              </a:rPr>
              <a:t>bentuk</a:t>
            </a:r>
            <a:r>
              <a:rPr lang="en-US" sz="2000" dirty="0" smtClean="0">
                <a:solidFill>
                  <a:srgbClr val="FCFCFC"/>
                </a:solidFill>
              </a:rPr>
              <a:t> </a:t>
            </a:r>
            <a:r>
              <a:rPr lang="en-US" sz="2000" dirty="0" err="1" smtClean="0">
                <a:solidFill>
                  <a:srgbClr val="FCFCFC"/>
                </a:solidFill>
              </a:rPr>
              <a:t>implikasinya</a:t>
            </a:r>
            <a:r>
              <a:rPr lang="en-US" sz="2000" dirty="0" smtClean="0">
                <a:solidFill>
                  <a:srgbClr val="FCFCFC"/>
                </a:solidFill>
              </a:rPr>
              <a:t> </a:t>
            </a:r>
            <a:r>
              <a:rPr lang="en-US" sz="2000" dirty="0" err="1" smtClean="0">
                <a:solidFill>
                  <a:srgbClr val="FCFCFC"/>
                </a:solidFill>
              </a:rPr>
              <a:t>mrpkn</a:t>
            </a:r>
            <a:r>
              <a:rPr lang="en-US" sz="2000" dirty="0" smtClean="0">
                <a:solidFill>
                  <a:srgbClr val="FCFCFC"/>
                </a:solidFill>
              </a:rPr>
              <a:t> </a:t>
            </a:r>
            <a:r>
              <a:rPr lang="en-US" sz="2000" dirty="0" err="1" smtClean="0">
                <a:solidFill>
                  <a:srgbClr val="FCFCFC"/>
                </a:solidFill>
              </a:rPr>
              <a:t>jantung</a:t>
            </a:r>
            <a:r>
              <a:rPr lang="en-US" sz="2000" dirty="0" smtClean="0">
                <a:solidFill>
                  <a:srgbClr val="FCFCFC"/>
                </a:solidFill>
              </a:rPr>
              <a:t> </a:t>
            </a:r>
            <a:r>
              <a:rPr lang="en-US" sz="2000" dirty="0" err="1" smtClean="0">
                <a:solidFill>
                  <a:srgbClr val="FCFCFC"/>
                </a:solidFill>
              </a:rPr>
              <a:t>dari</a:t>
            </a:r>
            <a:r>
              <a:rPr lang="en-US" sz="2000" dirty="0" smtClean="0">
                <a:solidFill>
                  <a:srgbClr val="FCFCFC"/>
                </a:solidFill>
              </a:rPr>
              <a:t> </a:t>
            </a:r>
            <a:r>
              <a:rPr lang="en-US" sz="2000" dirty="0" err="1" smtClean="0">
                <a:solidFill>
                  <a:srgbClr val="FCFCFC"/>
                </a:solidFill>
              </a:rPr>
              <a:t>studi</a:t>
            </a:r>
            <a:r>
              <a:rPr lang="en-US" sz="2000" dirty="0" smtClean="0">
                <a:solidFill>
                  <a:srgbClr val="FCFCFC"/>
                </a:solidFill>
              </a:rPr>
              <a:t> </a:t>
            </a:r>
            <a:r>
              <a:rPr lang="en-US" sz="2000" dirty="0" err="1" smtClean="0">
                <a:solidFill>
                  <a:srgbClr val="FCFCFC"/>
                </a:solidFill>
              </a:rPr>
              <a:t>Ilmu</a:t>
            </a:r>
            <a:r>
              <a:rPr lang="en-US" sz="2000" dirty="0" smtClean="0">
                <a:solidFill>
                  <a:srgbClr val="FCFCFC"/>
                </a:solidFill>
              </a:rPr>
              <a:t> </a:t>
            </a:r>
            <a:r>
              <a:rPr lang="en-US" sz="2000" dirty="0" err="1" smtClean="0">
                <a:solidFill>
                  <a:srgbClr val="FCFCFC"/>
                </a:solidFill>
              </a:rPr>
              <a:t>Politik</a:t>
            </a:r>
            <a:endParaRPr lang="en-US" sz="2000" dirty="0">
              <a:solidFill>
                <a:srgbClr val="FCFCFC"/>
              </a:solidFill>
            </a:endParaRP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1"/>
          </p:nvPr>
        </p:nvSpPr>
        <p:spPr>
          <a:xfrm>
            <a:off x="1642108" y="4684639"/>
            <a:ext cx="2723080" cy="406080"/>
          </a:xfrm>
        </p:spPr>
        <p:txBody>
          <a:bodyPr>
            <a:normAutofit/>
          </a:bodyPr>
          <a:lstStyle/>
          <a:p>
            <a:pPr>
              <a:lnSpc>
                <a:spcPts val="2200"/>
              </a:lnSpc>
            </a:pPr>
            <a:r>
              <a:rPr lang="en-US" sz="2000" dirty="0">
                <a:solidFill>
                  <a:srgbClr val="002060"/>
                </a:solidFill>
              </a:rPr>
              <a:t>(</a:t>
            </a:r>
            <a:r>
              <a:rPr lang="en-US" sz="2000" dirty="0" err="1">
                <a:solidFill>
                  <a:srgbClr val="002060"/>
                </a:solidFill>
              </a:rPr>
              <a:t>Kuper</a:t>
            </a:r>
            <a:r>
              <a:rPr lang="en-US" sz="2000" dirty="0">
                <a:solidFill>
                  <a:srgbClr val="002060"/>
                </a:solidFill>
              </a:rPr>
              <a:t>, 2004:418)</a:t>
            </a:r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3"/>
          </p:nvPr>
        </p:nvSpPr>
        <p:spPr>
          <a:xfrm>
            <a:off x="8153606" y="2533909"/>
            <a:ext cx="2066158" cy="1798598"/>
          </a:xfrm>
        </p:spPr>
        <p:txBody>
          <a:bodyPr>
            <a:noAutofit/>
          </a:bodyPr>
          <a:lstStyle/>
          <a:p>
            <a:pPr>
              <a:lnSpc>
                <a:spcPts val="2200"/>
              </a:lnSpc>
            </a:pPr>
            <a:r>
              <a:rPr lang="en-US" sz="2000" dirty="0" err="1" smtClean="0">
                <a:solidFill>
                  <a:srgbClr val="FCFCFC"/>
                </a:solidFill>
              </a:rPr>
              <a:t>Ilmu</a:t>
            </a:r>
            <a:r>
              <a:rPr lang="en-US" sz="2000" dirty="0" smtClean="0">
                <a:solidFill>
                  <a:srgbClr val="FCFCFC"/>
                </a:solidFill>
              </a:rPr>
              <a:t> </a:t>
            </a:r>
            <a:r>
              <a:rPr lang="en-US" sz="2000" dirty="0" err="1" smtClean="0">
                <a:solidFill>
                  <a:srgbClr val="FCFCFC"/>
                </a:solidFill>
              </a:rPr>
              <a:t>Pemerintahan</a:t>
            </a:r>
            <a:r>
              <a:rPr lang="en-US" sz="2000" dirty="0" smtClean="0">
                <a:solidFill>
                  <a:srgbClr val="FCFCFC"/>
                </a:solidFill>
              </a:rPr>
              <a:t> </a:t>
            </a:r>
            <a:r>
              <a:rPr lang="en-US" sz="2000" dirty="0" err="1" smtClean="0">
                <a:solidFill>
                  <a:srgbClr val="FCFCFC"/>
                </a:solidFill>
              </a:rPr>
              <a:t>sulit</a:t>
            </a:r>
            <a:r>
              <a:rPr lang="en-US" sz="2000" dirty="0" smtClean="0">
                <a:solidFill>
                  <a:srgbClr val="FCFCFC"/>
                </a:solidFill>
              </a:rPr>
              <a:t> </a:t>
            </a:r>
            <a:r>
              <a:rPr lang="en-US" sz="2000" dirty="0" err="1" smtClean="0">
                <a:solidFill>
                  <a:srgbClr val="FCFCFC"/>
                </a:solidFill>
              </a:rPr>
              <a:t>melepaskan</a:t>
            </a:r>
            <a:r>
              <a:rPr lang="en-US" sz="2000" dirty="0" smtClean="0">
                <a:solidFill>
                  <a:srgbClr val="FCFCFC"/>
                </a:solidFill>
              </a:rPr>
              <a:t> </a:t>
            </a:r>
            <a:r>
              <a:rPr lang="en-US" sz="2000" dirty="0" err="1" smtClean="0">
                <a:solidFill>
                  <a:srgbClr val="FCFCFC"/>
                </a:solidFill>
              </a:rPr>
              <a:t>diri</a:t>
            </a:r>
            <a:r>
              <a:rPr lang="en-US" sz="2000" dirty="0" smtClean="0">
                <a:solidFill>
                  <a:srgbClr val="FCFCFC"/>
                </a:solidFill>
              </a:rPr>
              <a:t> </a:t>
            </a:r>
            <a:r>
              <a:rPr lang="en-US" sz="2000" dirty="0" err="1" smtClean="0">
                <a:solidFill>
                  <a:srgbClr val="FCFCFC"/>
                </a:solidFill>
              </a:rPr>
              <a:t>dari</a:t>
            </a:r>
            <a:r>
              <a:rPr lang="en-US" sz="2000" dirty="0" smtClean="0">
                <a:solidFill>
                  <a:srgbClr val="FCFCFC"/>
                </a:solidFill>
              </a:rPr>
              <a:t> </a:t>
            </a:r>
            <a:r>
              <a:rPr lang="en-US" sz="2000" dirty="0" err="1" smtClean="0">
                <a:solidFill>
                  <a:srgbClr val="FCFCFC"/>
                </a:solidFill>
              </a:rPr>
              <a:t>Ilmu</a:t>
            </a:r>
            <a:r>
              <a:rPr lang="en-US" sz="2000" dirty="0" smtClean="0">
                <a:solidFill>
                  <a:srgbClr val="FCFCFC"/>
                </a:solidFill>
              </a:rPr>
              <a:t> </a:t>
            </a:r>
            <a:r>
              <a:rPr lang="en-US" sz="2000" dirty="0" err="1" smtClean="0">
                <a:solidFill>
                  <a:srgbClr val="FCFCFC"/>
                </a:solidFill>
              </a:rPr>
              <a:t>Politik</a:t>
            </a:r>
            <a:endParaRPr lang="id-ID" sz="2000" dirty="0">
              <a:solidFill>
                <a:srgbClr val="FCFCFC"/>
              </a:solidFill>
            </a:endParaRP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4"/>
          </p:nvPr>
        </p:nvSpPr>
        <p:spPr>
          <a:xfrm>
            <a:off x="7825035" y="4684639"/>
            <a:ext cx="2723080" cy="250432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(</a:t>
            </a:r>
            <a:r>
              <a:rPr lang="en-US" sz="2000" dirty="0" err="1" smtClean="0">
                <a:solidFill>
                  <a:srgbClr val="002060"/>
                </a:solidFill>
              </a:rPr>
              <a:t>Ndraha</a:t>
            </a:r>
            <a:r>
              <a:rPr lang="en-US" sz="2000" dirty="0" smtClean="0">
                <a:solidFill>
                  <a:srgbClr val="002060"/>
                </a:solidFill>
              </a:rPr>
              <a:t>, 1999:7)</a:t>
            </a:r>
            <a:endParaRPr lang="en-US" sz="2000" dirty="0">
              <a:solidFill>
                <a:srgbClr val="002060"/>
              </a:solidFill>
            </a:endParaRPr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9" r="21429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id-ID" smtClean="0"/>
              <a:pPr/>
              <a:t>3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3702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7" name="Shape 92"/>
          <p:cNvSpPr/>
          <p:nvPr/>
        </p:nvSpPr>
        <p:spPr>
          <a:xfrm>
            <a:off x="4095406" y="1418881"/>
            <a:ext cx="4001188" cy="4001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765"/>
                  <a:pt x="16766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ubicBezTo>
                  <a:pt x="0" y="4836"/>
                  <a:pt x="4835" y="0"/>
                  <a:pt x="10800" y="0"/>
                </a:cubicBezTo>
                <a:cubicBezTo>
                  <a:pt x="16766" y="0"/>
                  <a:pt x="21600" y="4836"/>
                  <a:pt x="21600" y="10800"/>
                </a:cubicBez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10" name="Shape 92"/>
          <p:cNvSpPr/>
          <p:nvPr/>
        </p:nvSpPr>
        <p:spPr>
          <a:xfrm>
            <a:off x="4095406" y="1418881"/>
            <a:ext cx="4001188" cy="4001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765"/>
                  <a:pt x="16766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ubicBezTo>
                  <a:pt x="0" y="4836"/>
                  <a:pt x="4835" y="0"/>
                  <a:pt x="10800" y="0"/>
                </a:cubicBezTo>
                <a:cubicBezTo>
                  <a:pt x="16766" y="0"/>
                  <a:pt x="21600" y="4836"/>
                  <a:pt x="21600" y="10800"/>
                </a:cubicBez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11" name="Shape 93"/>
          <p:cNvSpPr/>
          <p:nvPr/>
        </p:nvSpPr>
        <p:spPr>
          <a:xfrm>
            <a:off x="5597529" y="2085982"/>
            <a:ext cx="996943" cy="7934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454" extrusionOk="0">
                <a:moveTo>
                  <a:pt x="18429" y="20384"/>
                </a:moveTo>
                <a:cubicBezTo>
                  <a:pt x="18429" y="20969"/>
                  <a:pt x="18042" y="21454"/>
                  <a:pt x="17576" y="21454"/>
                </a:cubicBezTo>
                <a:lnTo>
                  <a:pt x="12456" y="21454"/>
                </a:lnTo>
                <a:lnTo>
                  <a:pt x="12456" y="15034"/>
                </a:lnTo>
                <a:lnTo>
                  <a:pt x="9042" y="15034"/>
                </a:lnTo>
                <a:lnTo>
                  <a:pt x="9042" y="21454"/>
                </a:lnTo>
                <a:lnTo>
                  <a:pt x="3922" y="21454"/>
                </a:lnTo>
                <a:cubicBezTo>
                  <a:pt x="3456" y="21454"/>
                  <a:pt x="3069" y="20969"/>
                  <a:pt x="3069" y="20384"/>
                </a:cubicBezTo>
                <a:lnTo>
                  <a:pt x="3069" y="12359"/>
                </a:lnTo>
                <a:cubicBezTo>
                  <a:pt x="3069" y="12326"/>
                  <a:pt x="3082" y="12292"/>
                  <a:pt x="3082" y="12259"/>
                </a:cubicBezTo>
                <a:lnTo>
                  <a:pt x="10749" y="4334"/>
                </a:lnTo>
                <a:lnTo>
                  <a:pt x="18416" y="12259"/>
                </a:lnTo>
                <a:cubicBezTo>
                  <a:pt x="18429" y="12292"/>
                  <a:pt x="18429" y="12326"/>
                  <a:pt x="18429" y="12359"/>
                </a:cubicBezTo>
                <a:cubicBezTo>
                  <a:pt x="18429" y="12359"/>
                  <a:pt x="18429" y="20384"/>
                  <a:pt x="18429" y="20384"/>
                </a:cubicBezTo>
                <a:close/>
                <a:moveTo>
                  <a:pt x="20576" y="12443"/>
                </a:moveTo>
                <a:cubicBezTo>
                  <a:pt x="20509" y="12543"/>
                  <a:pt x="20402" y="12610"/>
                  <a:pt x="20296" y="12627"/>
                </a:cubicBezTo>
                <a:cubicBezTo>
                  <a:pt x="20282" y="12627"/>
                  <a:pt x="20269" y="12627"/>
                  <a:pt x="20256" y="12627"/>
                </a:cubicBezTo>
                <a:cubicBezTo>
                  <a:pt x="20149" y="12627"/>
                  <a:pt x="20056" y="12593"/>
                  <a:pt x="19976" y="12510"/>
                </a:cubicBezTo>
                <a:lnTo>
                  <a:pt x="10749" y="2863"/>
                </a:lnTo>
                <a:lnTo>
                  <a:pt x="1522" y="12510"/>
                </a:lnTo>
                <a:cubicBezTo>
                  <a:pt x="1429" y="12593"/>
                  <a:pt x="1322" y="12643"/>
                  <a:pt x="1202" y="12627"/>
                </a:cubicBezTo>
                <a:cubicBezTo>
                  <a:pt x="1096" y="12610"/>
                  <a:pt x="989" y="12543"/>
                  <a:pt x="922" y="12443"/>
                </a:cubicBezTo>
                <a:lnTo>
                  <a:pt x="96" y="11206"/>
                </a:lnTo>
                <a:cubicBezTo>
                  <a:pt x="-51" y="10988"/>
                  <a:pt x="-24" y="10637"/>
                  <a:pt x="149" y="10453"/>
                </a:cubicBezTo>
                <a:lnTo>
                  <a:pt x="9736" y="439"/>
                </a:lnTo>
                <a:cubicBezTo>
                  <a:pt x="10296" y="-146"/>
                  <a:pt x="11202" y="-146"/>
                  <a:pt x="11762" y="439"/>
                </a:cubicBezTo>
                <a:lnTo>
                  <a:pt x="15016" y="3850"/>
                </a:lnTo>
                <a:lnTo>
                  <a:pt x="15016" y="590"/>
                </a:lnTo>
                <a:cubicBezTo>
                  <a:pt x="15016" y="289"/>
                  <a:pt x="15202" y="55"/>
                  <a:pt x="15442" y="55"/>
                </a:cubicBezTo>
                <a:lnTo>
                  <a:pt x="18002" y="55"/>
                </a:lnTo>
                <a:cubicBezTo>
                  <a:pt x="18242" y="55"/>
                  <a:pt x="18429" y="289"/>
                  <a:pt x="18429" y="590"/>
                </a:cubicBezTo>
                <a:lnTo>
                  <a:pt x="18429" y="7411"/>
                </a:lnTo>
                <a:lnTo>
                  <a:pt x="21349" y="10453"/>
                </a:lnTo>
                <a:cubicBezTo>
                  <a:pt x="21522" y="10637"/>
                  <a:pt x="21549" y="10988"/>
                  <a:pt x="21402" y="11206"/>
                </a:cubicBezTo>
                <a:cubicBezTo>
                  <a:pt x="21402" y="11206"/>
                  <a:pt x="20576" y="12443"/>
                  <a:pt x="20576" y="12443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19050" tIns="19050" rIns="19050" bIns="19050" numCol="1" anchor="ctr">
            <a:noAutofit/>
          </a:bodyPr>
          <a:lstStyle/>
          <a:p>
            <a:pPr lvl="0"/>
            <a:endParaRPr sz="175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3517900" y="3227294"/>
            <a:ext cx="5156200" cy="1181102"/>
          </a:xfrm>
        </p:spPr>
        <p:txBody>
          <a:bodyPr/>
          <a:lstStyle/>
          <a:p>
            <a:r>
              <a:rPr lang="en-US" dirty="0" err="1" smtClean="0">
                <a:solidFill>
                  <a:srgbClr val="FCFCFC"/>
                </a:solidFill>
              </a:rPr>
              <a:t>Definisi</a:t>
            </a:r>
            <a:r>
              <a:rPr lang="en-US" dirty="0" smtClean="0">
                <a:solidFill>
                  <a:srgbClr val="FCFCFC"/>
                </a:solidFill>
              </a:rPr>
              <a:t> </a:t>
            </a:r>
          </a:p>
          <a:p>
            <a:r>
              <a:rPr lang="en-US" dirty="0" err="1" smtClean="0">
                <a:solidFill>
                  <a:srgbClr val="FCFCFC"/>
                </a:solidFill>
              </a:rPr>
              <a:t>Pemerintahan</a:t>
            </a:r>
            <a:endParaRPr lang="id-ID" dirty="0">
              <a:solidFill>
                <a:srgbClr val="FCFC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122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id-ID" b="1" dirty="0" err="1"/>
              <a:t>Pemerintah</a:t>
            </a:r>
            <a:r>
              <a:rPr lang="en-US" altLang="id-ID" b="1" dirty="0"/>
              <a:t> </a:t>
            </a:r>
            <a:r>
              <a:rPr lang="en-US" altLang="id-ID" b="1" dirty="0" err="1"/>
              <a:t>dan</a:t>
            </a:r>
            <a:r>
              <a:rPr lang="en-US" altLang="id-ID" b="1" dirty="0"/>
              <a:t> </a:t>
            </a:r>
            <a:r>
              <a:rPr lang="en-US" altLang="id-ID" b="1" dirty="0" err="1"/>
              <a:t>Pemerintahan</a:t>
            </a:r>
            <a:endParaRPr lang="en-US" altLang="id-ID" b="1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id-ID" sz="4000"/>
              <a:t>Pemerintah </a:t>
            </a:r>
            <a:r>
              <a:rPr lang="en-US" altLang="id-ID" sz="4000">
                <a:sym typeface="Symbol" pitchFamily="18" charset="2"/>
              </a:rPr>
              <a:t> Organ (badan, lembaga), atau alat perlengkapan negara.</a:t>
            </a:r>
          </a:p>
          <a:p>
            <a:pPr algn="just"/>
            <a:r>
              <a:rPr lang="en-US" altLang="id-ID" sz="4000">
                <a:sym typeface="Symbol" pitchFamily="18" charset="2"/>
              </a:rPr>
              <a:t>Pemerintahan  bidang tugas atau fungsi.</a:t>
            </a:r>
          </a:p>
        </p:txBody>
      </p:sp>
    </p:spTree>
    <p:extLst>
      <p:ext uri="{BB962C8B-B14F-4D97-AF65-F5344CB8AC3E}">
        <p14:creationId xmlns:p14="http://schemas.microsoft.com/office/powerpoint/2010/main" val="318451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>
              <a:lnSpc>
                <a:spcPct val="80000"/>
              </a:lnSpc>
            </a:pPr>
            <a:r>
              <a:rPr lang="en-US" altLang="id-ID" b="1" dirty="0" err="1"/>
              <a:t>Pemerintahan</a:t>
            </a:r>
            <a:r>
              <a:rPr lang="en-US" altLang="id-ID" b="1" dirty="0"/>
              <a:t> </a:t>
            </a:r>
            <a:r>
              <a:rPr lang="en-US" altLang="id-ID" b="1" dirty="0" err="1"/>
              <a:t>dalam</a:t>
            </a:r>
            <a:r>
              <a:rPr lang="en-US" altLang="id-ID" b="1" dirty="0"/>
              <a:t> </a:t>
            </a:r>
            <a:r>
              <a:rPr lang="en-US" altLang="id-ID" b="1" dirty="0" err="1"/>
              <a:t>Arti</a:t>
            </a:r>
            <a:r>
              <a:rPr lang="en-US" altLang="id-ID" b="1" dirty="0"/>
              <a:t> Luas </a:t>
            </a:r>
            <a:r>
              <a:rPr lang="en-US" altLang="id-ID" b="1" dirty="0" err="1"/>
              <a:t>dan</a:t>
            </a:r>
            <a:r>
              <a:rPr lang="en-US" altLang="id-ID" b="1" dirty="0"/>
              <a:t> </a:t>
            </a:r>
            <a:r>
              <a:rPr lang="en-US" altLang="id-ID" b="1" dirty="0" err="1"/>
              <a:t>Sempit</a:t>
            </a:r>
            <a:endParaRPr lang="en-US" altLang="id-ID" b="1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10566400" cy="45720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altLang="id-ID" b="1" i="1" u="sng"/>
              <a:t>Pemerintahan (luas)</a:t>
            </a:r>
            <a:r>
              <a:rPr lang="en-US" altLang="id-ID"/>
              <a:t> </a:t>
            </a:r>
            <a:r>
              <a:rPr lang="en-US" altLang="id-ID">
                <a:sym typeface="Symbol" pitchFamily="18" charset="2"/>
              </a:rPr>
              <a:t> semua organ-organ, badan-badan atau lembaga-lembaga, alat-alat kelengkapan negara atau aparatur negara yang menjalankan pelbagai macam kegiatan atau aktivitas untuk menbcapai tujuan negara.</a:t>
            </a:r>
          </a:p>
          <a:p>
            <a:pPr algn="just">
              <a:lnSpc>
                <a:spcPct val="90000"/>
              </a:lnSpc>
            </a:pPr>
            <a:r>
              <a:rPr lang="en-US" altLang="id-ID" b="1" i="1" u="sng">
                <a:sym typeface="Symbol" pitchFamily="18" charset="2"/>
              </a:rPr>
              <a:t>Pemerintah (luas)</a:t>
            </a:r>
            <a:r>
              <a:rPr lang="en-US" altLang="id-ID">
                <a:sym typeface="Symbol" pitchFamily="18" charset="2"/>
              </a:rPr>
              <a:t>  semua lembaga negara yang terdiri dari lembaga-lembaga legislatif, eksekutif, dan yudikatif (John Locke dan Mosteqiueu)</a:t>
            </a:r>
          </a:p>
        </p:txBody>
      </p:sp>
    </p:spTree>
    <p:extLst>
      <p:ext uri="{BB962C8B-B14F-4D97-AF65-F5344CB8AC3E}">
        <p14:creationId xmlns:p14="http://schemas.microsoft.com/office/powerpoint/2010/main" val="317122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en-US" altLang="id-ID" b="1" i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id-ID"/>
              <a:t>Pemerintah (sempit) </a:t>
            </a:r>
            <a:r>
              <a:rPr lang="en-US" altLang="id-ID">
                <a:sym typeface="Symbol" pitchFamily="18" charset="2"/>
              </a:rPr>
              <a:t> hanyalan ditujukan pada lembaga eksekutif saja.</a:t>
            </a:r>
          </a:p>
          <a:p>
            <a:pPr algn="just"/>
            <a:r>
              <a:rPr lang="en-US" altLang="id-ID">
                <a:sym typeface="Symbol" pitchFamily="18" charset="2"/>
              </a:rPr>
              <a:t>Lembaga eksekutif (baik di pusat (presiden- wakil presiden dan kabinetnya (departemen), dan beberapa lembaga lainnya. Gubernur, Bupati, Walikota, dan jajaran pemerintahan kebwahnya).</a:t>
            </a:r>
          </a:p>
        </p:txBody>
      </p:sp>
    </p:spTree>
    <p:extLst>
      <p:ext uri="{BB962C8B-B14F-4D97-AF65-F5344CB8AC3E}">
        <p14:creationId xmlns:p14="http://schemas.microsoft.com/office/powerpoint/2010/main" val="304334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10363200" cy="1143000"/>
          </a:xfrm>
        </p:spPr>
        <p:txBody>
          <a:bodyPr/>
          <a:lstStyle/>
          <a:p>
            <a:pPr algn="r"/>
            <a:r>
              <a:rPr lang="en-US" altLang="id-ID" b="1" dirty="0" err="1"/>
              <a:t>Pemerintahan</a:t>
            </a:r>
            <a:endParaRPr lang="en-US" altLang="id-ID" b="1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10363200" cy="45720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altLang="id-ID" sz="2800"/>
              <a:t>Pemerintahan Umum </a:t>
            </a:r>
            <a:r>
              <a:rPr lang="en-US" altLang="id-ID" sz="2800">
                <a:sym typeface="Symbol" pitchFamily="18" charset="2"/>
              </a:rPr>
              <a:t></a:t>
            </a:r>
            <a:r>
              <a:rPr lang="en-US" altLang="id-ID" sz="2800"/>
              <a:t>  keseluruhan struktur dan proses-proses didalamnya (proses&amp;tata cara) perumusan kebijakan dan keputusan yang bersifat mengikat, untuk dan atas nama kehidupan bersama (</a:t>
            </a:r>
            <a:r>
              <a:rPr lang="en-US" altLang="id-ID" sz="2800" i="1"/>
              <a:t>U. Rosental</a:t>
            </a:r>
            <a:r>
              <a:rPr lang="en-US" altLang="id-ID" sz="2800"/>
              <a:t>).</a:t>
            </a:r>
          </a:p>
          <a:p>
            <a:pPr algn="just">
              <a:lnSpc>
                <a:spcPct val="90000"/>
              </a:lnSpc>
            </a:pPr>
            <a:r>
              <a:rPr lang="en-US" altLang="id-ID" sz="2800"/>
              <a:t>Pemerintahan </a:t>
            </a:r>
            <a:r>
              <a:rPr lang="en-US" altLang="id-ID" sz="2800">
                <a:sym typeface="Symbol" pitchFamily="18" charset="2"/>
              </a:rPr>
              <a:t> kegiatan di dalam negara yang bersumber pada kedaulatan dan kemerdekaan negara. </a:t>
            </a:r>
          </a:p>
          <a:p>
            <a:pPr algn="just">
              <a:lnSpc>
                <a:spcPct val="90000"/>
              </a:lnSpc>
            </a:pPr>
            <a:r>
              <a:rPr lang="en-US" altLang="id-ID" sz="2800">
                <a:sym typeface="Symbol" pitchFamily="18" charset="2"/>
              </a:rPr>
              <a:t>Obyek sasaran  rakyat dan wilayah negara.</a:t>
            </a:r>
          </a:p>
          <a:p>
            <a:pPr algn="just">
              <a:lnSpc>
                <a:spcPct val="90000"/>
              </a:lnSpc>
            </a:pPr>
            <a:r>
              <a:rPr lang="en-US" altLang="id-ID" sz="2800">
                <a:sym typeface="Symbol" pitchFamily="18" charset="2"/>
              </a:rPr>
              <a:t>Dasar negara  landasan dan tujuan negara (arah perjalanannya)</a:t>
            </a:r>
          </a:p>
        </p:txBody>
      </p:sp>
    </p:spTree>
    <p:extLst>
      <p:ext uri="{BB962C8B-B14F-4D97-AF65-F5344CB8AC3E}">
        <p14:creationId xmlns:p14="http://schemas.microsoft.com/office/powerpoint/2010/main" val="3616531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en-US" altLang="id-ID" b="1" i="1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altLang="id-ID" sz="2800"/>
              <a:t>Pemerintahan </a:t>
            </a:r>
            <a:r>
              <a:rPr lang="en-US" altLang="id-ID" sz="2800">
                <a:sym typeface="Symbol" pitchFamily="18" charset="2"/>
              </a:rPr>
              <a:t> segala kegiatan/ usaha yang terorganisir, bersumber pada kedaulatandan kemerdekaan, berlandaskan dasar negara, mengenai rakyat dan wilayah negara tersebut demi tercapainya tujuan negara.</a:t>
            </a:r>
          </a:p>
          <a:p>
            <a:pPr algn="just">
              <a:lnSpc>
                <a:spcPct val="90000"/>
              </a:lnSpc>
            </a:pPr>
            <a:r>
              <a:rPr lang="en-US" altLang="id-ID" sz="2800">
                <a:sym typeface="Symbol" pitchFamily="18" charset="2"/>
              </a:rPr>
              <a:t>Pemerintahan  kegiatan yang terorganisisr mempunyai makna bahwa kegiatan-kegiatan tersebut dilakukan oleh sekelompok orang untuk mencapai tujuan bersama, dengan kerjasama, adasnya pembagian kerja, dibawah satu pimpinan.</a:t>
            </a:r>
          </a:p>
        </p:txBody>
      </p:sp>
    </p:spTree>
    <p:extLst>
      <p:ext uri="{BB962C8B-B14F-4D97-AF65-F5344CB8AC3E}">
        <p14:creationId xmlns:p14="http://schemas.microsoft.com/office/powerpoint/2010/main" val="165483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build="p" autoUpdateAnimBg="0"/>
    </p:bldLst>
  </p:timing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8118</TotalTime>
  <Words>546</Words>
  <Application>Microsoft Office PowerPoint</Application>
  <PresentationFormat>Custom</PresentationFormat>
  <Paragraphs>58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Presentation UNISA_01</vt:lpstr>
      <vt:lpstr>1_Presentation UNISA_01</vt:lpstr>
      <vt:lpstr>1_Office Theme</vt:lpstr>
      <vt:lpstr>2_Office Theme</vt:lpstr>
      <vt:lpstr>PEMBUKA BELAJAR</vt:lpstr>
      <vt:lpstr>PEMERINTAH DAN PEMERINTAHAN</vt:lpstr>
      <vt:lpstr>BEBERAPA PEMAHAMAN</vt:lpstr>
      <vt:lpstr>PowerPoint Presentation</vt:lpstr>
      <vt:lpstr>Pemerintah dan Pemerintahan</vt:lpstr>
      <vt:lpstr>Pemerintahan dalam Arti Luas dan Sempit</vt:lpstr>
      <vt:lpstr>PowerPoint Presentation</vt:lpstr>
      <vt:lpstr>Pemerintahan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PEMERINTAH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ismail - [2010]</cp:lastModifiedBy>
  <cp:revision>248</cp:revision>
  <dcterms:created xsi:type="dcterms:W3CDTF">2017-11-21T07:01:38Z</dcterms:created>
  <dcterms:modified xsi:type="dcterms:W3CDTF">2019-05-08T22:47:16Z</dcterms:modified>
</cp:coreProperties>
</file>