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23"/>
  </p:notesMasterIdLst>
  <p:sldIdLst>
    <p:sldId id="578" r:id="rId5"/>
    <p:sldId id="307" r:id="rId6"/>
    <p:sldId id="568" r:id="rId7"/>
    <p:sldId id="579" r:id="rId8"/>
    <p:sldId id="588" r:id="rId9"/>
    <p:sldId id="580" r:id="rId10"/>
    <p:sldId id="581" r:id="rId11"/>
    <p:sldId id="582" r:id="rId12"/>
    <p:sldId id="590" r:id="rId13"/>
    <p:sldId id="589" r:id="rId14"/>
    <p:sldId id="583" r:id="rId15"/>
    <p:sldId id="584" r:id="rId16"/>
    <p:sldId id="585" r:id="rId17"/>
    <p:sldId id="586" r:id="rId18"/>
    <p:sldId id="587" r:id="rId19"/>
    <p:sldId id="576" r:id="rId20"/>
    <p:sldId id="564" r:id="rId21"/>
    <p:sldId id="32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8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26/05/2021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Bagaimana jika pada pelaksanaannya demokrasi hanya menjadi ajang perebutan kekuasaan dengan dalih hak dan kebebasan ?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3436343" y="2555511"/>
            <a:ext cx="4677345" cy="371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839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 err="1"/>
              <a:t>Jadi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ideologi</a:t>
            </a:r>
            <a:r>
              <a:rPr lang="en-US" b="1" dirty="0"/>
              <a:t> </a:t>
            </a:r>
            <a:r>
              <a:rPr lang="en-US" b="1" dirty="0" err="1"/>
              <a:t>demokrasi</a:t>
            </a:r>
            <a:r>
              <a:rPr lang="en-US" b="1" dirty="0"/>
              <a:t> </a:t>
            </a:r>
            <a:r>
              <a:rPr lang="en-US" b="1" dirty="0" err="1"/>
              <a:t>responsifitas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preferensi</a:t>
            </a:r>
            <a:r>
              <a:rPr lang="en-US" b="1" dirty="0"/>
              <a:t> </a:t>
            </a:r>
            <a:r>
              <a:rPr lang="en-US" b="1" dirty="0" err="1"/>
              <a:t>warga</a:t>
            </a:r>
            <a:r>
              <a:rPr lang="en-US" b="1" dirty="0"/>
              <a:t> </a:t>
            </a:r>
            <a:r>
              <a:rPr lang="en-US" b="1" dirty="0" err="1"/>
              <a:t>negaranya</a:t>
            </a:r>
            <a:r>
              <a:rPr lang="en-US" b="1" dirty="0"/>
              <a:t> yang </a:t>
            </a:r>
            <a:r>
              <a:rPr lang="en-US" b="1" dirty="0" err="1"/>
              <a:t>setara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politis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pijakannya</a:t>
            </a:r>
            <a:r>
              <a:rPr lang="en-US" b="1" dirty="0"/>
              <a:t>,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/>
              <a:t>maka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kewajiban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memberikan</a:t>
            </a:r>
            <a:r>
              <a:rPr lang="en-US" b="1" dirty="0"/>
              <a:t> </a:t>
            </a:r>
            <a:r>
              <a:rPr lang="en-US" b="1" dirty="0" err="1"/>
              <a:t>peluang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kesempatan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warganya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: </a:t>
            </a:r>
            <a:endParaRPr lang="id-ID" b="1" dirty="0" smtClean="0"/>
          </a:p>
          <a:p>
            <a:r>
              <a:rPr lang="en-US" b="1" dirty="0" smtClean="0"/>
              <a:t>(</a:t>
            </a:r>
            <a:r>
              <a:rPr lang="en-US" b="1" dirty="0"/>
              <a:t>1) </a:t>
            </a:r>
            <a:r>
              <a:rPr lang="en-US" b="1" dirty="0" err="1"/>
              <a:t>Merumuskan</a:t>
            </a:r>
            <a:r>
              <a:rPr lang="en-US" b="1" dirty="0"/>
              <a:t> </a:t>
            </a:r>
            <a:r>
              <a:rPr lang="en-US" b="1" dirty="0" err="1"/>
              <a:t>preferensinya</a:t>
            </a:r>
            <a:r>
              <a:rPr lang="en-US" b="1" dirty="0"/>
              <a:t>, (2) </a:t>
            </a:r>
            <a:r>
              <a:rPr lang="en-US" b="1" dirty="0" err="1"/>
              <a:t>Menunjukkan</a:t>
            </a:r>
            <a:r>
              <a:rPr lang="en-US" b="1" dirty="0"/>
              <a:t> </a:t>
            </a:r>
            <a:r>
              <a:rPr lang="en-US" b="1" dirty="0" err="1"/>
              <a:t>preferensi</a:t>
            </a:r>
            <a:r>
              <a:rPr lang="en-US" b="1" dirty="0"/>
              <a:t>- </a:t>
            </a:r>
            <a:r>
              <a:rPr lang="en-US" b="1" dirty="0" err="1"/>
              <a:t>nya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warga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tindakan</a:t>
            </a:r>
            <a:r>
              <a:rPr lang="en-US" b="1" dirty="0"/>
              <a:t> </a:t>
            </a:r>
            <a:r>
              <a:rPr lang="en-US" b="1" dirty="0" err="1"/>
              <a:t>pribadi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kolektif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(3) </a:t>
            </a:r>
            <a:r>
              <a:rPr lang="en-US" b="1" dirty="0" err="1"/>
              <a:t>memberikan</a:t>
            </a:r>
            <a:r>
              <a:rPr lang="en-US" b="1" dirty="0"/>
              <a:t> </a:t>
            </a:r>
            <a:r>
              <a:rPr lang="en-US" b="1" dirty="0" err="1"/>
              <a:t>bobot</a:t>
            </a:r>
            <a:r>
              <a:rPr lang="en-US" b="1" dirty="0"/>
              <a:t> yang </a:t>
            </a:r>
            <a:r>
              <a:rPr lang="en-US" b="1" dirty="0" err="1"/>
              <a:t>sama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preferensinya</a:t>
            </a:r>
            <a:r>
              <a:rPr lang="en-US" b="1" dirty="0"/>
              <a:t>, yang </a:t>
            </a:r>
            <a:r>
              <a:rPr lang="en-US" b="1" dirty="0" err="1"/>
              <a:t>dilakukan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warga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 (MacPherson. C.B., 1997). </a:t>
            </a:r>
          </a:p>
        </p:txBody>
      </p:sp>
    </p:spTree>
    <p:extLst>
      <p:ext uri="{BB962C8B-B14F-4D97-AF65-F5344CB8AC3E}">
        <p14:creationId xmlns:p14="http://schemas.microsoft.com/office/powerpoint/2010/main" val="627044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 err="1"/>
              <a:t>Ketiga</a:t>
            </a:r>
            <a:r>
              <a:rPr lang="en-US" b="1" dirty="0"/>
              <a:t> </a:t>
            </a:r>
            <a:r>
              <a:rPr lang="en-US" b="1" dirty="0" err="1"/>
              <a:t>kesempatan</a:t>
            </a:r>
            <a:r>
              <a:rPr lang="en-US" b="1" dirty="0"/>
              <a:t> yang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dimiliki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/>
              <a:t>warga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 di </a:t>
            </a:r>
            <a:r>
              <a:rPr lang="en-US" b="1" dirty="0" err="1"/>
              <a:t>atas</a:t>
            </a:r>
            <a:r>
              <a:rPr lang="en-US" b="1" dirty="0"/>
              <a:t>,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berjalan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optimal </a:t>
            </a:r>
            <a:r>
              <a:rPr lang="en-US" b="1" dirty="0" err="1"/>
              <a:t>apabila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sejumlah</a:t>
            </a:r>
            <a:r>
              <a:rPr lang="en-US" b="1" dirty="0"/>
              <a:t> </a:t>
            </a:r>
            <a:r>
              <a:rPr lang="en-US" b="1" dirty="0" err="1"/>
              <a:t>jaminan</a:t>
            </a:r>
            <a:r>
              <a:rPr lang="en-US" b="1" dirty="0"/>
              <a:t> </a:t>
            </a:r>
            <a:r>
              <a:rPr lang="en-US" b="1" dirty="0" err="1"/>
              <a:t>kelembagaan</a:t>
            </a:r>
            <a:r>
              <a:rPr lang="en-US" b="1" dirty="0"/>
              <a:t>. </a:t>
            </a:r>
            <a:r>
              <a:rPr lang="en-US" b="1" dirty="0" err="1"/>
              <a:t>Jaminan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/>
              <a:t>diantaranya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: (1) </a:t>
            </a:r>
            <a:r>
              <a:rPr lang="en-US" b="1" dirty="0" err="1"/>
              <a:t>kebebasan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membentuk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anggota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, (2) </a:t>
            </a:r>
            <a:r>
              <a:rPr lang="en-US" b="1" dirty="0" err="1"/>
              <a:t>kebebasan</a:t>
            </a:r>
            <a:r>
              <a:rPr lang="en-US" b="1" dirty="0"/>
              <a:t> </a:t>
            </a:r>
            <a:r>
              <a:rPr lang="en-US" b="1" dirty="0" err="1"/>
              <a:t>mengeluarkan</a:t>
            </a:r>
            <a:r>
              <a:rPr lang="en-US" b="1" dirty="0"/>
              <a:t> </a:t>
            </a:r>
            <a:r>
              <a:rPr lang="en-US" b="1" dirty="0" err="1"/>
              <a:t>pendapat</a:t>
            </a:r>
            <a:r>
              <a:rPr lang="en-US" b="1" dirty="0"/>
              <a:t>, (3)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memilih</a:t>
            </a:r>
            <a:r>
              <a:rPr lang="en-US" b="1" dirty="0"/>
              <a:t>, </a:t>
            </a:r>
            <a:endParaRPr lang="id-ID" b="1" dirty="0" smtClean="0"/>
          </a:p>
          <a:p>
            <a:endParaRPr lang="id-ID" b="1" dirty="0"/>
          </a:p>
          <a:p>
            <a:r>
              <a:rPr lang="en-US" b="1" dirty="0" smtClean="0"/>
              <a:t>(</a:t>
            </a:r>
            <a:r>
              <a:rPr lang="en-US" b="1" dirty="0"/>
              <a:t>4) </a:t>
            </a:r>
            <a:r>
              <a:rPr lang="en-US" b="1" dirty="0" err="1"/>
              <a:t>kesempatan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pejabat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, (5)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pemimpin</a:t>
            </a:r>
            <a:r>
              <a:rPr lang="en-US" b="1" dirty="0"/>
              <a:t> </a:t>
            </a:r>
            <a:r>
              <a:rPr lang="en-US" b="1" dirty="0" err="1"/>
              <a:t>politik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bersaing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mencari</a:t>
            </a:r>
            <a:r>
              <a:rPr lang="en-US" b="1" dirty="0"/>
              <a:t> </a:t>
            </a:r>
            <a:r>
              <a:rPr lang="en-US" b="1" dirty="0" err="1"/>
              <a:t>dukungan</a:t>
            </a:r>
            <a:r>
              <a:rPr lang="en-US" b="1" dirty="0"/>
              <a:t>, (6)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pemimpin</a:t>
            </a:r>
            <a:r>
              <a:rPr lang="en-US" b="1" dirty="0"/>
              <a:t> </a:t>
            </a:r>
            <a:r>
              <a:rPr lang="en-US" b="1" dirty="0" err="1"/>
              <a:t>politik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bersaing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meraih</a:t>
            </a:r>
            <a:r>
              <a:rPr lang="en-US" b="1" dirty="0"/>
              <a:t> </a:t>
            </a:r>
            <a:r>
              <a:rPr lang="en-US" b="1" dirty="0" err="1"/>
              <a:t>suara</a:t>
            </a:r>
            <a:r>
              <a:rPr lang="en-US" b="1" dirty="0"/>
              <a:t>, (7) </a:t>
            </a:r>
            <a:r>
              <a:rPr lang="en-US" b="1" dirty="0" err="1"/>
              <a:t>sumber-sumber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 </a:t>
            </a:r>
            <a:r>
              <a:rPr lang="en-US" b="1" dirty="0" err="1"/>
              <a:t>alternatif</a:t>
            </a:r>
            <a:r>
              <a:rPr lang="en-US" b="1" dirty="0"/>
              <a:t>, (8) </a:t>
            </a:r>
            <a:r>
              <a:rPr lang="en-US" b="1" dirty="0" err="1"/>
              <a:t>lembaga</a:t>
            </a:r>
            <a:r>
              <a:rPr lang="en-US" b="1" dirty="0"/>
              <a:t> yang </a:t>
            </a:r>
            <a:r>
              <a:rPr lang="en-US" b="1" dirty="0" err="1"/>
              <a:t>membuat</a:t>
            </a:r>
            <a:r>
              <a:rPr lang="en-US" b="1" dirty="0"/>
              <a:t> </a:t>
            </a:r>
            <a:r>
              <a:rPr lang="en-US" b="1" dirty="0" err="1"/>
              <a:t>kebijakan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tergantung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perolehan</a:t>
            </a:r>
            <a:r>
              <a:rPr lang="en-US" b="1" dirty="0"/>
              <a:t> </a:t>
            </a:r>
            <a:r>
              <a:rPr lang="en-US" b="1" dirty="0" err="1"/>
              <a:t>suara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pengungkapan</a:t>
            </a:r>
            <a:r>
              <a:rPr lang="en-US" b="1" dirty="0"/>
              <a:t> </a:t>
            </a:r>
            <a:r>
              <a:rPr lang="en-US" b="1" dirty="0" err="1"/>
              <a:t>preferensi</a:t>
            </a:r>
            <a:r>
              <a:rPr lang="en-US" b="1" dirty="0"/>
              <a:t> </a:t>
            </a:r>
            <a:r>
              <a:rPr lang="en-US" b="1" dirty="0" err="1"/>
              <a:t>lainnya</a:t>
            </a:r>
            <a:r>
              <a:rPr lang="en-US" b="1" dirty="0"/>
              <a:t> (George Sorensen, 2003). </a:t>
            </a:r>
          </a:p>
        </p:txBody>
      </p:sp>
    </p:spTree>
    <p:extLst>
      <p:ext uri="{BB962C8B-B14F-4D97-AF65-F5344CB8AC3E}">
        <p14:creationId xmlns:p14="http://schemas.microsoft.com/office/powerpoint/2010/main" val="1938071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 err="1"/>
              <a:t>Hak-hak</a:t>
            </a:r>
            <a:r>
              <a:rPr lang="en-US" b="1" dirty="0"/>
              <a:t> </a:t>
            </a:r>
            <a:r>
              <a:rPr lang="en-US" b="1" dirty="0" err="1"/>
              <a:t>warga</a:t>
            </a:r>
            <a:r>
              <a:rPr lang="en-US" b="1" dirty="0"/>
              <a:t> yang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diperjuangkan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diakomodasi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politik</a:t>
            </a:r>
            <a:r>
              <a:rPr lang="en-US" b="1" dirty="0"/>
              <a:t> yang </a:t>
            </a:r>
            <a:r>
              <a:rPr lang="en-US" b="1" dirty="0" err="1"/>
              <a:t>demokratis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: (1) </a:t>
            </a:r>
            <a:r>
              <a:rPr lang="en-US" b="1" dirty="0" err="1"/>
              <a:t>perjuangan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mendapatkan</a:t>
            </a:r>
            <a:r>
              <a:rPr lang="en-US" b="1" dirty="0"/>
              <a:t> </a:t>
            </a:r>
            <a:r>
              <a:rPr lang="en-US" b="1" dirty="0" err="1"/>
              <a:t>otoritas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parlemen</a:t>
            </a:r>
            <a:r>
              <a:rPr lang="en-US" b="1" dirty="0"/>
              <a:t> </a:t>
            </a:r>
            <a:r>
              <a:rPr lang="en-US" b="1" dirty="0" err="1"/>
              <a:t>terpilih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mengambil</a:t>
            </a:r>
            <a:r>
              <a:rPr lang="en-US" b="1" dirty="0"/>
              <a:t> </a:t>
            </a:r>
            <a:r>
              <a:rPr lang="en-US" b="1" dirty="0" err="1"/>
              <a:t>keputusan</a:t>
            </a:r>
            <a:r>
              <a:rPr lang="en-US" b="1" dirty="0"/>
              <a:t>/</a:t>
            </a:r>
            <a:r>
              <a:rPr lang="en-US" b="1" dirty="0" err="1"/>
              <a:t>kebijakan</a:t>
            </a:r>
            <a:r>
              <a:rPr lang="en-US" b="1" dirty="0"/>
              <a:t>, (2) </a:t>
            </a:r>
            <a:r>
              <a:rPr lang="en-US" b="1" dirty="0" err="1"/>
              <a:t>perjuangan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memperoleh</a:t>
            </a:r>
            <a:r>
              <a:rPr lang="en-US" b="1" dirty="0"/>
              <a:t> </a:t>
            </a:r>
            <a:r>
              <a:rPr lang="en-US" b="1" dirty="0" err="1"/>
              <a:t>perluasan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memilih</a:t>
            </a:r>
            <a:r>
              <a:rPr lang="en-US" b="1" dirty="0"/>
              <a:t>, (3) </a:t>
            </a:r>
            <a:r>
              <a:rPr lang="en-US" b="1" dirty="0" err="1"/>
              <a:t>perjuangan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membuat</a:t>
            </a:r>
            <a:r>
              <a:rPr lang="en-US" b="1" dirty="0"/>
              <a:t> </a:t>
            </a:r>
            <a:r>
              <a:rPr lang="en-US" b="1" dirty="0" err="1"/>
              <a:t>subyek</a:t>
            </a:r>
            <a:r>
              <a:rPr lang="en-US" b="1" dirty="0"/>
              <a:t> </a:t>
            </a:r>
            <a:r>
              <a:rPr lang="en-US" b="1" dirty="0" err="1"/>
              <a:t>penguasa</a:t>
            </a:r>
            <a:r>
              <a:rPr lang="en-US" b="1" dirty="0"/>
              <a:t> </a:t>
            </a:r>
            <a:r>
              <a:rPr lang="en-US" b="1" dirty="0" err="1"/>
              <a:t>berhubungan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kehendak</a:t>
            </a:r>
            <a:r>
              <a:rPr lang="en-US" b="1" dirty="0"/>
              <a:t> para </a:t>
            </a:r>
            <a:r>
              <a:rPr lang="en-US" b="1" dirty="0" err="1"/>
              <a:t>pemilih</a:t>
            </a:r>
            <a:r>
              <a:rPr lang="en-US" b="1" dirty="0"/>
              <a:t>, </a:t>
            </a:r>
            <a:endParaRPr lang="id-ID" b="1" dirty="0" smtClean="0"/>
          </a:p>
          <a:p>
            <a:endParaRPr lang="id-ID" b="1" dirty="0"/>
          </a:p>
          <a:p>
            <a:r>
              <a:rPr lang="en-US" b="1" dirty="0" smtClean="0"/>
              <a:t>(</a:t>
            </a:r>
            <a:r>
              <a:rPr lang="en-US" b="1" dirty="0"/>
              <a:t>4) </a:t>
            </a:r>
            <a:r>
              <a:rPr lang="en-US" b="1" dirty="0" err="1"/>
              <a:t>perjuangan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mengadakan</a:t>
            </a:r>
            <a:r>
              <a:rPr lang="en-US" b="1" dirty="0"/>
              <a:t> </a:t>
            </a:r>
            <a:r>
              <a:rPr lang="en-US" b="1" dirty="0" err="1"/>
              <a:t>pemilu</a:t>
            </a:r>
            <a:r>
              <a:rPr lang="en-US" b="1" dirty="0"/>
              <a:t> </a:t>
            </a:r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perhitungan</a:t>
            </a:r>
            <a:r>
              <a:rPr lang="en-US" b="1" dirty="0"/>
              <a:t> yang </a:t>
            </a:r>
            <a:r>
              <a:rPr lang="en-US" b="1" dirty="0" err="1"/>
              <a:t>jujur</a:t>
            </a:r>
            <a:r>
              <a:rPr lang="en-US" b="1" dirty="0"/>
              <a:t>, (5) </a:t>
            </a:r>
            <a:r>
              <a:rPr lang="en-US" b="1" dirty="0" err="1"/>
              <a:t>perjuangan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diterimanya</a:t>
            </a:r>
            <a:r>
              <a:rPr lang="en-US" b="1" dirty="0"/>
              <a:t> </a:t>
            </a:r>
            <a:r>
              <a:rPr lang="en-US" b="1" dirty="0" err="1"/>
              <a:t>partai-partai</a:t>
            </a:r>
            <a:r>
              <a:rPr lang="en-US" b="1" dirty="0"/>
              <a:t> </a:t>
            </a:r>
            <a:r>
              <a:rPr lang="en-US" b="1" dirty="0" err="1"/>
              <a:t>politik</a:t>
            </a:r>
            <a:r>
              <a:rPr lang="en-US" b="1" dirty="0"/>
              <a:t> yang </a:t>
            </a:r>
            <a:r>
              <a:rPr lang="en-US" b="1" dirty="0" err="1"/>
              <a:t>terorganisir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aktor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b="1" dirty="0"/>
              <a:t> yang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legitimasi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peserta</a:t>
            </a:r>
            <a:r>
              <a:rPr lang="en-US" b="1" dirty="0"/>
              <a:t> </a:t>
            </a:r>
            <a:r>
              <a:rPr lang="en-US" b="1" dirty="0" err="1"/>
              <a:t>pemilu</a:t>
            </a:r>
            <a:r>
              <a:rPr lang="en-US" b="1" dirty="0"/>
              <a:t>, (6) </a:t>
            </a:r>
            <a:r>
              <a:rPr lang="en-US" b="1" dirty="0" err="1"/>
              <a:t>perjuangan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terciptanya</a:t>
            </a:r>
            <a:r>
              <a:rPr lang="en-US" b="1" dirty="0"/>
              <a:t> </a:t>
            </a:r>
            <a:r>
              <a:rPr lang="en-US" b="1" dirty="0" err="1"/>
              <a:t>emansipasi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sekelompok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yang </a:t>
            </a:r>
            <a:r>
              <a:rPr lang="en-US" b="1" dirty="0" err="1"/>
              <a:t>secara</a:t>
            </a:r>
            <a:r>
              <a:rPr lang="en-US" b="1" dirty="0"/>
              <a:t> personal </a:t>
            </a:r>
            <a:r>
              <a:rPr lang="en-US" b="1" dirty="0" err="1"/>
              <a:t>masih</a:t>
            </a:r>
            <a:r>
              <a:rPr lang="en-US" b="1" dirty="0"/>
              <a:t> </a:t>
            </a:r>
            <a:r>
              <a:rPr lang="en-US" b="1" dirty="0" err="1"/>
              <a:t>bergantung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kelompok</a:t>
            </a:r>
            <a:r>
              <a:rPr lang="en-US" b="1" dirty="0"/>
              <a:t> </a:t>
            </a:r>
            <a:r>
              <a:rPr lang="en-US" b="1" dirty="0" err="1"/>
              <a:t>dominan</a:t>
            </a:r>
            <a:r>
              <a:rPr lang="en-US" b="1" dirty="0"/>
              <a:t> agar </a:t>
            </a:r>
            <a:r>
              <a:rPr lang="en-US" b="1" dirty="0" err="1"/>
              <a:t>mereka</a:t>
            </a:r>
            <a:r>
              <a:rPr lang="en-US" b="1" dirty="0"/>
              <a:t> </a:t>
            </a:r>
            <a:r>
              <a:rPr lang="en-US" b="1" dirty="0" err="1"/>
              <a:t>juga</a:t>
            </a:r>
            <a:r>
              <a:rPr lang="en-US" b="1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memilih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mereka</a:t>
            </a:r>
            <a:r>
              <a:rPr lang="en-US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67030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 err="1"/>
              <a:t>Adapun</a:t>
            </a:r>
            <a:r>
              <a:rPr lang="en-US" b="1" dirty="0"/>
              <a:t> parameter yang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dimiliki</a:t>
            </a:r>
            <a:r>
              <a:rPr lang="en-US" b="1" dirty="0"/>
              <a:t> </a:t>
            </a:r>
            <a:r>
              <a:rPr lang="en-US" b="1" dirty="0" err="1"/>
              <a:t>pemerintahan</a:t>
            </a:r>
            <a:r>
              <a:rPr lang="en-US" b="1" dirty="0"/>
              <a:t> yang </a:t>
            </a:r>
            <a:r>
              <a:rPr lang="en-US" b="1" dirty="0" err="1"/>
              <a:t>bersifat</a:t>
            </a:r>
            <a:r>
              <a:rPr lang="en-US" b="1" dirty="0"/>
              <a:t> </a:t>
            </a:r>
            <a:r>
              <a:rPr lang="en-US" b="1" dirty="0" err="1"/>
              <a:t>poliarki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: (1) para </a:t>
            </a:r>
            <a:r>
              <a:rPr lang="en-US" b="1" dirty="0" err="1"/>
              <a:t>pemimpinnya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menggunakan</a:t>
            </a:r>
            <a:r>
              <a:rPr lang="en-US" b="1" dirty="0"/>
              <a:t> </a:t>
            </a:r>
            <a:r>
              <a:rPr lang="en-US" b="1" dirty="0" err="1"/>
              <a:t>koersi</a:t>
            </a:r>
            <a:r>
              <a:rPr lang="en-US" b="1" dirty="0"/>
              <a:t> </a:t>
            </a:r>
            <a:r>
              <a:rPr lang="en-US" b="1" dirty="0" err="1"/>
              <a:t>kekerasan</a:t>
            </a:r>
            <a:r>
              <a:rPr lang="en-US" b="1" dirty="0"/>
              <a:t>, </a:t>
            </a:r>
            <a:r>
              <a:rPr lang="en-US" b="1" dirty="0" err="1"/>
              <a:t>yaitu</a:t>
            </a:r>
            <a:r>
              <a:rPr lang="en-US" b="1" dirty="0"/>
              <a:t> </a:t>
            </a:r>
            <a:r>
              <a:rPr lang="en-US" b="1" dirty="0" err="1"/>
              <a:t>polisi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militer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meraih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mempertahankan</a:t>
            </a:r>
            <a:r>
              <a:rPr lang="en-US" b="1" dirty="0"/>
              <a:t> </a:t>
            </a:r>
            <a:r>
              <a:rPr lang="en-US" b="1" dirty="0" err="1"/>
              <a:t>kekuasaannya</a:t>
            </a:r>
            <a:r>
              <a:rPr lang="en-US" b="1" dirty="0"/>
              <a:t>, (2) </a:t>
            </a:r>
            <a:r>
              <a:rPr lang="en-US" b="1" dirty="0" err="1"/>
              <a:t>adanya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pluralis</a:t>
            </a:r>
            <a:r>
              <a:rPr lang="en-US" b="1" dirty="0"/>
              <a:t> yang modern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dinamis</a:t>
            </a:r>
            <a:r>
              <a:rPr lang="en-US" b="1" dirty="0"/>
              <a:t>, </a:t>
            </a:r>
            <a:endParaRPr lang="id-ID" b="1" dirty="0" smtClean="0"/>
          </a:p>
          <a:p>
            <a:endParaRPr lang="id-ID" b="1" dirty="0"/>
          </a:p>
          <a:p>
            <a:r>
              <a:rPr lang="en-US" b="1" dirty="0" smtClean="0"/>
              <a:t>(</a:t>
            </a:r>
            <a:r>
              <a:rPr lang="en-US" b="1" dirty="0"/>
              <a:t>3) </a:t>
            </a:r>
            <a:r>
              <a:rPr lang="en-US" b="1" dirty="0" err="1"/>
              <a:t>potensi</a:t>
            </a:r>
            <a:r>
              <a:rPr lang="en-US" b="1" dirty="0"/>
              <a:t> </a:t>
            </a:r>
            <a:r>
              <a:rPr lang="en-US" b="1" dirty="0" err="1"/>
              <a:t>konflik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pluralisme</a:t>
            </a:r>
            <a:r>
              <a:rPr lang="en-US" b="1" dirty="0"/>
              <a:t> </a:t>
            </a:r>
            <a:r>
              <a:rPr lang="en-US" b="1" dirty="0" err="1"/>
              <a:t>struktural</a:t>
            </a:r>
            <a:r>
              <a:rPr lang="en-US" b="1" dirty="0"/>
              <a:t> </a:t>
            </a:r>
            <a:r>
              <a:rPr lang="en-US" b="1" dirty="0" err="1"/>
              <a:t>dipertahankan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tingkat</a:t>
            </a:r>
            <a:r>
              <a:rPr lang="en-US" b="1" dirty="0"/>
              <a:t> yang </a:t>
            </a:r>
            <a:r>
              <a:rPr lang="en-US" b="1" dirty="0" err="1"/>
              <a:t>masih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ditoleransi</a:t>
            </a:r>
            <a:r>
              <a:rPr lang="en-US" b="1" dirty="0"/>
              <a:t>, (4)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, </a:t>
            </a:r>
            <a:r>
              <a:rPr lang="en-US" b="1" dirty="0" err="1"/>
              <a:t>khususnya</a:t>
            </a:r>
            <a:r>
              <a:rPr lang="en-US" b="1" dirty="0"/>
              <a:t> yang </a:t>
            </a:r>
            <a:r>
              <a:rPr lang="en-US" b="1" dirty="0" err="1"/>
              <a:t>aktif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politik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budaya</a:t>
            </a:r>
            <a:r>
              <a:rPr lang="en-US" b="1" dirty="0"/>
              <a:t> </a:t>
            </a:r>
            <a:r>
              <a:rPr lang="en-US" b="1" dirty="0" err="1"/>
              <a:t>politik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keyakinan</a:t>
            </a:r>
            <a:r>
              <a:rPr lang="en-US" b="1" dirty="0"/>
              <a:t> yang </a:t>
            </a:r>
            <a:r>
              <a:rPr lang="en-US" b="1" dirty="0" err="1"/>
              <a:t>mendukung</a:t>
            </a:r>
            <a:r>
              <a:rPr lang="en-US" b="1" dirty="0"/>
              <a:t> ide </a:t>
            </a:r>
            <a:r>
              <a:rPr lang="en-US" b="1" dirty="0" err="1"/>
              <a:t>demokrasi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lembaga</a:t>
            </a:r>
            <a:r>
              <a:rPr lang="en-US" b="1" dirty="0"/>
              <a:t> </a:t>
            </a:r>
            <a:r>
              <a:rPr lang="en-US" b="1" dirty="0" err="1"/>
              <a:t>poliarki</a:t>
            </a:r>
            <a:r>
              <a:rPr lang="en-US" b="1" dirty="0"/>
              <a:t> (John </a:t>
            </a:r>
            <a:r>
              <a:rPr lang="en-US" b="1" dirty="0" err="1"/>
              <a:t>Markoff</a:t>
            </a:r>
            <a:r>
              <a:rPr lang="en-US" b="1" dirty="0"/>
              <a:t>, 2002). </a:t>
            </a:r>
          </a:p>
        </p:txBody>
      </p:sp>
    </p:spTree>
    <p:extLst>
      <p:ext uri="{BB962C8B-B14F-4D97-AF65-F5344CB8AC3E}">
        <p14:creationId xmlns:p14="http://schemas.microsoft.com/office/powerpoint/2010/main" val="3515941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/>
              <a:t>Agar </a:t>
            </a:r>
            <a:r>
              <a:rPr lang="en-US" b="1" dirty="0" err="1"/>
              <a:t>akselerasi</a:t>
            </a:r>
            <a:r>
              <a:rPr lang="en-US" b="1" dirty="0"/>
              <a:t> </a:t>
            </a:r>
            <a:r>
              <a:rPr lang="en-US" b="1" dirty="0" err="1"/>
              <a:t>praktek</a:t>
            </a:r>
            <a:r>
              <a:rPr lang="en-US" b="1" dirty="0"/>
              <a:t> </a:t>
            </a:r>
            <a:r>
              <a:rPr lang="en-US" b="1" dirty="0" err="1"/>
              <a:t>demokratisasi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ditingkatkan</a:t>
            </a:r>
            <a:r>
              <a:rPr lang="en-US" b="1" dirty="0"/>
              <a:t>, </a:t>
            </a:r>
            <a:r>
              <a:rPr lang="en-US" b="1" dirty="0" err="1"/>
              <a:t>maka</a:t>
            </a:r>
            <a:r>
              <a:rPr lang="en-US" b="1" dirty="0"/>
              <a:t> </a:t>
            </a:r>
            <a:r>
              <a:rPr lang="en-US" b="1" dirty="0" err="1"/>
              <a:t>perlu</a:t>
            </a:r>
            <a:r>
              <a:rPr lang="en-US" b="1" dirty="0"/>
              <a:t> </a:t>
            </a:r>
            <a:r>
              <a:rPr lang="en-US" b="1" dirty="0" err="1"/>
              <a:t>upaya-upaya</a:t>
            </a:r>
            <a:r>
              <a:rPr lang="en-US" b="1" dirty="0"/>
              <a:t> </a:t>
            </a:r>
            <a:r>
              <a:rPr lang="en-US" b="1" dirty="0" err="1"/>
              <a:t>konkrit</a:t>
            </a:r>
            <a:r>
              <a:rPr lang="en-US" b="1" dirty="0"/>
              <a:t> yang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dilakukan</a:t>
            </a:r>
            <a:r>
              <a:rPr lang="en-US" b="1" dirty="0"/>
              <a:t>, </a:t>
            </a:r>
            <a:r>
              <a:rPr lang="en-US" b="1" dirty="0" err="1"/>
              <a:t>diantaranya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penanaman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pemahaman</a:t>
            </a:r>
            <a:r>
              <a:rPr lang="en-US" b="1" dirty="0"/>
              <a:t> </a:t>
            </a:r>
            <a:r>
              <a:rPr lang="en-US" b="1" dirty="0" err="1"/>
              <a:t>nilai-nilai</a:t>
            </a:r>
            <a:r>
              <a:rPr lang="en-US" b="1" dirty="0"/>
              <a:t> </a:t>
            </a:r>
            <a:r>
              <a:rPr lang="en-US" b="1" dirty="0" err="1"/>
              <a:t>demokrasi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individual </a:t>
            </a:r>
            <a:r>
              <a:rPr lang="en-US" b="1" dirty="0" err="1"/>
              <a:t>ditingkatkan</a:t>
            </a:r>
            <a:r>
              <a:rPr lang="en-US" b="1" dirty="0"/>
              <a:t>, </a:t>
            </a:r>
            <a:r>
              <a:rPr lang="en-US" b="1" dirty="0" err="1"/>
              <a:t>pembentukan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sipil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kelembagaan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b="1" dirty="0"/>
              <a:t>, </a:t>
            </a:r>
            <a:r>
              <a:rPr lang="en-US" b="1" dirty="0" err="1"/>
              <a:t>perbaikan</a:t>
            </a:r>
            <a:r>
              <a:rPr lang="en-US" b="1" dirty="0"/>
              <a:t> </a:t>
            </a:r>
            <a:r>
              <a:rPr lang="en-US" b="1" dirty="0" err="1"/>
              <a:t>kinerja</a:t>
            </a:r>
            <a:r>
              <a:rPr lang="en-US" b="1" dirty="0"/>
              <a:t> </a:t>
            </a:r>
            <a:r>
              <a:rPr lang="en-US" b="1" dirty="0" err="1"/>
              <a:t>parlemen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peningkatan</a:t>
            </a:r>
            <a:r>
              <a:rPr lang="en-US" b="1" dirty="0"/>
              <a:t> </a:t>
            </a:r>
            <a:r>
              <a:rPr lang="en-US" b="1" dirty="0" err="1"/>
              <a:t>kepekaan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. </a:t>
            </a:r>
            <a:endParaRPr lang="id-ID" b="1" dirty="0" smtClean="0"/>
          </a:p>
          <a:p>
            <a:endParaRPr lang="id-ID" b="1" dirty="0"/>
          </a:p>
          <a:p>
            <a:pPr marL="0" indent="0">
              <a:buNone/>
            </a:pPr>
            <a:r>
              <a:rPr lang="nn-NO" b="1" dirty="0"/>
              <a:t>Jurnal Pemikiran Sosiologi Volume 1 No. 1, </a:t>
            </a:r>
            <a:r>
              <a:rPr lang="nn-NO" b="1" dirty="0" smtClean="0"/>
              <a:t>2012</a:t>
            </a:r>
            <a:r>
              <a:rPr lang="id-ID" b="1" dirty="0" smtClean="0"/>
              <a:t>. </a:t>
            </a:r>
            <a:r>
              <a:rPr lang="nn-NO" b="1" dirty="0" smtClean="0"/>
              <a:t>Demokrasi </a:t>
            </a:r>
            <a:r>
              <a:rPr lang="nn-NO" b="1" dirty="0"/>
              <a:t>dan Demokratisasi: Sebuah Kerangka Konseptual untuk Memahami Dinamika Sosial Politik di Indonesia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2883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 smtClean="0"/>
              <a:t>PESAN HIKMAH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2800" dirty="0"/>
              <a:t>“</a:t>
            </a:r>
            <a:r>
              <a:rPr lang="en-US" sz="2800" i="1" dirty="0" err="1"/>
              <a:t>Boleh</a:t>
            </a:r>
            <a:r>
              <a:rPr lang="en-US" sz="2800" i="1" dirty="0"/>
              <a:t> </a:t>
            </a:r>
            <a:r>
              <a:rPr lang="en-US" sz="2800" i="1" dirty="0" err="1"/>
              <a:t>jadi</a:t>
            </a:r>
            <a:r>
              <a:rPr lang="en-US" sz="2800" i="1" dirty="0"/>
              <a:t> 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membenci</a:t>
            </a:r>
            <a:r>
              <a:rPr lang="en-US" sz="2800" i="1" dirty="0"/>
              <a:t> </a:t>
            </a:r>
            <a:r>
              <a:rPr lang="en-US" sz="2800" i="1" dirty="0" err="1"/>
              <a:t>sesuatu</a:t>
            </a:r>
            <a:r>
              <a:rPr lang="en-US" sz="2800" i="1" dirty="0"/>
              <a:t>, </a:t>
            </a:r>
            <a:r>
              <a:rPr lang="en-US" sz="2800" i="1" dirty="0" err="1"/>
              <a:t>padahal</a:t>
            </a:r>
            <a:r>
              <a:rPr lang="en-US" sz="2800" i="1" dirty="0"/>
              <a:t> </a:t>
            </a:r>
            <a:r>
              <a:rPr lang="en-US" sz="2800" i="1" dirty="0" err="1"/>
              <a:t>ia</a:t>
            </a:r>
            <a:r>
              <a:rPr lang="en-US" sz="2800" i="1" dirty="0"/>
              <a:t> </a:t>
            </a:r>
            <a:r>
              <a:rPr lang="en-US" sz="2800" i="1" dirty="0" err="1"/>
              <a:t>amat</a:t>
            </a:r>
            <a:r>
              <a:rPr lang="en-US" sz="2800" i="1" dirty="0"/>
              <a:t> </a:t>
            </a:r>
            <a:r>
              <a:rPr lang="en-US" sz="2800" i="1" dirty="0" err="1"/>
              <a:t>baik</a:t>
            </a:r>
            <a:r>
              <a:rPr lang="en-US" sz="2800" i="1" dirty="0"/>
              <a:t> </a:t>
            </a:r>
            <a:r>
              <a:rPr lang="en-US" sz="2800" i="1" dirty="0" err="1"/>
              <a:t>bagimu</a:t>
            </a:r>
            <a:r>
              <a:rPr lang="en-US" sz="2800" i="1" dirty="0"/>
              <a:t>,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boleh</a:t>
            </a:r>
            <a:r>
              <a:rPr lang="en-US" sz="2800" i="1" dirty="0"/>
              <a:t> </a:t>
            </a:r>
            <a:r>
              <a:rPr lang="en-US" sz="2800" i="1" dirty="0" err="1"/>
              <a:t>jadi</a:t>
            </a:r>
            <a:r>
              <a:rPr lang="en-US" sz="2800" i="1" dirty="0"/>
              <a:t> (pula) 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menyukai</a:t>
            </a:r>
            <a:r>
              <a:rPr lang="en-US" sz="2800" i="1" dirty="0"/>
              <a:t> </a:t>
            </a:r>
            <a:r>
              <a:rPr lang="en-US" sz="2800" i="1" dirty="0" err="1"/>
              <a:t>sesuatu</a:t>
            </a:r>
            <a:r>
              <a:rPr lang="en-US" sz="2800" i="1" dirty="0"/>
              <a:t>, </a:t>
            </a:r>
            <a:r>
              <a:rPr lang="en-US" sz="2800" i="1" dirty="0" err="1"/>
              <a:t>padahal</a:t>
            </a:r>
            <a:r>
              <a:rPr lang="en-US" sz="2800" i="1" dirty="0"/>
              <a:t> </a:t>
            </a:r>
            <a:r>
              <a:rPr lang="en-US" sz="2800" i="1" dirty="0" err="1"/>
              <a:t>ia</a:t>
            </a:r>
            <a:r>
              <a:rPr lang="en-US" sz="2800" i="1" dirty="0"/>
              <a:t> </a:t>
            </a:r>
            <a:r>
              <a:rPr lang="en-US" sz="2800" i="1" dirty="0" err="1"/>
              <a:t>amat</a:t>
            </a:r>
            <a:r>
              <a:rPr lang="en-US" sz="2800" i="1" dirty="0"/>
              <a:t> </a:t>
            </a:r>
            <a:r>
              <a:rPr lang="en-US" sz="2800" i="1" dirty="0" err="1"/>
              <a:t>buruk</a:t>
            </a:r>
            <a:r>
              <a:rPr lang="en-US" sz="2800" i="1" dirty="0"/>
              <a:t> </a:t>
            </a:r>
            <a:r>
              <a:rPr lang="en-US" sz="2800" i="1" dirty="0" err="1"/>
              <a:t>bagimu</a:t>
            </a:r>
            <a:r>
              <a:rPr lang="en-US" sz="2800" i="1" dirty="0"/>
              <a:t>; Allah </a:t>
            </a:r>
            <a:r>
              <a:rPr lang="en-US" sz="2800" i="1" dirty="0" err="1"/>
              <a:t>mengetahui</a:t>
            </a:r>
            <a:r>
              <a:rPr lang="en-US" sz="2800" i="1" dirty="0"/>
              <a:t>, </a:t>
            </a:r>
            <a:r>
              <a:rPr lang="en-US" sz="2800" i="1" dirty="0" err="1"/>
              <a:t>sedang</a:t>
            </a:r>
            <a:r>
              <a:rPr lang="en-US" sz="2800" i="1" dirty="0"/>
              <a:t> 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tidak</a:t>
            </a:r>
            <a:r>
              <a:rPr lang="en-US" sz="2800" i="1" dirty="0"/>
              <a:t> </a:t>
            </a:r>
            <a:r>
              <a:rPr lang="en-US" sz="2800" i="1" dirty="0" err="1"/>
              <a:t>mengetahui</a:t>
            </a:r>
            <a:r>
              <a:rPr lang="en-US" sz="2800" i="1" dirty="0"/>
              <a:t>.</a:t>
            </a:r>
            <a:r>
              <a:rPr lang="en-US" sz="2800" dirty="0"/>
              <a:t>” (QS. Al-</a:t>
            </a:r>
            <a:r>
              <a:rPr lang="en-US" sz="2800" dirty="0" err="1"/>
              <a:t>Baqarah</a:t>
            </a:r>
            <a:r>
              <a:rPr lang="en-US" sz="2800" dirty="0"/>
              <a:t> : 216)</a:t>
            </a:r>
          </a:p>
          <a:p>
            <a:pPr mar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-US" sz="2800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  <a:t/>
            </a:r>
            <a:b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 smtClean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Demokrasi : Konsep dan Implementasi</a:t>
            </a:r>
            <a:b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</a:br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Pertemuan ke </a:t>
            </a:r>
            <a:r>
              <a:rPr lang="en-US" sz="540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17-</a:t>
            </a:r>
            <a:r>
              <a:rPr lang="id-ID" sz="540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18</a:t>
            </a:r>
            <a:endParaRPr lang="en-US" sz="54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 smtClean="0">
                <a:latin typeface="Berlin Sans FB Demi" pitchFamily="34" charset="0"/>
              </a:rPr>
              <a:t>Gerry Katon Mahendra, MIP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en-US" sz="1600" dirty="0" err="1" smtClean="0">
                <a:latin typeface="Berlin Sans FB Demi" pitchFamily="34" charset="0"/>
              </a:rPr>
              <a:t>Disampaikan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pada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Kuliah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id-ID" sz="1600" dirty="0" smtClean="0">
                <a:latin typeface="Berlin Sans FB Demi" pitchFamily="34" charset="0"/>
              </a:rPr>
              <a:t>Pengantar Ilmu Politik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id-ID" sz="1600" dirty="0" smtClean="0">
                <a:latin typeface="Berlin Sans FB Demi" pitchFamily="34" charset="0"/>
              </a:rPr>
              <a:t>202</a:t>
            </a:r>
            <a:r>
              <a:rPr lang="en-US" sz="1600" smtClean="0">
                <a:latin typeface="Berlin Sans FB Demi" pitchFamily="34" charset="0"/>
              </a:rPr>
              <a:t>1</a:t>
            </a:r>
            <a:endParaRPr lang="id-ID" sz="1600" dirty="0" smtClean="0">
              <a:latin typeface="Berlin Sans FB Demi" pitchFamily="34" charset="0"/>
            </a:endParaRPr>
          </a:p>
          <a:p>
            <a:endParaRPr lang="en-US" sz="1600" dirty="0" smtClean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</a:rPr>
              <a:t>Deskripsi MK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>
                <a:latin typeface="Arial Narrow" pitchFamily="34" charset="0"/>
                <a:ea typeface="SimHei" pitchFamily="49" charset="-122"/>
              </a:rPr>
              <a:t>Deskripsi MK 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r>
              <a:rPr lang="id-ID" dirty="0" smtClean="0">
                <a:latin typeface="Arial Narrow" pitchFamily="34" charset="0"/>
                <a:ea typeface="SimHei" pitchFamily="49" charset="-122"/>
              </a:rPr>
              <a:t>Mata </a:t>
            </a:r>
            <a:r>
              <a:rPr lang="id-ID" dirty="0">
                <a:latin typeface="Arial Narrow" pitchFamily="34" charset="0"/>
                <a:ea typeface="SimHei" pitchFamily="49" charset="-122"/>
              </a:rPr>
              <a:t>Kuliah ini bertujuan agar mahasiswa memiliki pemahaman mengenai pengetahuan ilmiah dan pengetahuan umum mengenai politik lewat penjabaran teori, kerangka konseptual, paradigma, dan </a:t>
            </a:r>
            <a:r>
              <a:rPr lang="id-ID">
                <a:latin typeface="Arial Narrow" pitchFamily="34" charset="0"/>
                <a:ea typeface="SimHei" pitchFamily="49" charset="-122"/>
              </a:rPr>
              <a:t>kasus-kasus</a:t>
            </a:r>
            <a:r>
              <a:rPr lang="id-ID" smtClean="0">
                <a:latin typeface="Arial Narrow" pitchFamily="34" charset="0"/>
                <a:ea typeface="SimHei" pitchFamily="49" charset="-122"/>
              </a:rPr>
              <a:t>.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Capaian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Pembelajaran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 smtClean="0">
                <a:latin typeface="Arial Narrow" pitchFamily="34" charset="0"/>
                <a:ea typeface="SimHei" pitchFamily="49" charset="-122"/>
              </a:rPr>
              <a:t>Capaian Pembelajaran </a:t>
            </a:r>
            <a:r>
              <a:rPr lang="id-ID" dirty="0">
                <a:latin typeface="Arial Narrow" pitchFamily="34" charset="0"/>
                <a:ea typeface="SimHei" pitchFamily="49" charset="-122"/>
              </a:rPr>
              <a:t>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r>
              <a:rPr lang="en-US" dirty="0" err="1" smtClean="0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 smtClean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pengetahuan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ilmiah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dan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pengetahuan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umum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mengenai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politik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berdasarkan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pemahamahan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teori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, </a:t>
            </a:r>
          </a:p>
          <a:p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kerangka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konseptual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politik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,</a:t>
            </a:r>
          </a:p>
          <a:p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paradigm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ilmu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politik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dan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hubungannya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dengan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ilmu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lainnya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, </a:t>
            </a:r>
          </a:p>
          <a:p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kasus-kasus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politik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lokal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dan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nasional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.</a:t>
            </a:r>
          </a:p>
          <a:p>
            <a:endParaRPr lang="en-US" dirty="0" smtClean="0">
              <a:latin typeface="Arial Narrow" pitchFamily="34" charset="0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50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67" y="1556792"/>
            <a:ext cx="10334156" cy="432048"/>
          </a:xfrm>
        </p:spPr>
        <p:txBody>
          <a:bodyPr/>
          <a:lstStyle/>
          <a:p>
            <a:pPr algn="ctr"/>
            <a:r>
              <a:rPr lang="id-ID" b="1" dirty="0" smtClean="0"/>
              <a:t>Apa dan bagaimana konsep the real demokrasi, siapakah penopang utamanya ? ? 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3967733" y="2078992"/>
            <a:ext cx="4519444" cy="35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271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Demokrasi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 err="1"/>
              <a:t>Istilah</a:t>
            </a:r>
            <a:r>
              <a:rPr lang="en-US" b="1" dirty="0"/>
              <a:t> </a:t>
            </a:r>
            <a:r>
              <a:rPr lang="en-US" b="1" dirty="0" err="1"/>
              <a:t>demokrasi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dasawarsa</a:t>
            </a:r>
            <a:r>
              <a:rPr lang="en-US" b="1" dirty="0"/>
              <a:t> </a:t>
            </a:r>
            <a:r>
              <a:rPr lang="en-US" b="1" dirty="0" err="1" smtClean="0"/>
              <a:t>terakhir</a:t>
            </a:r>
            <a:r>
              <a:rPr lang="en-US" b="1" dirty="0" smtClean="0"/>
              <a:t>,</a:t>
            </a:r>
            <a:r>
              <a:rPr lang="id-ID" b="1" dirty="0" smtClean="0"/>
              <a:t> </a:t>
            </a:r>
            <a:r>
              <a:rPr lang="en-US" b="1" dirty="0" err="1" smtClean="0"/>
              <a:t>khususnya</a:t>
            </a:r>
            <a:r>
              <a:rPr lang="en-US" b="1" dirty="0" smtClean="0"/>
              <a:t> </a:t>
            </a:r>
            <a:r>
              <a:rPr lang="en-US" b="1" dirty="0"/>
              <a:t>di </a:t>
            </a:r>
            <a:r>
              <a:rPr lang="en-US" b="1" dirty="0" err="1"/>
              <a:t>berbagai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 </a:t>
            </a:r>
            <a:r>
              <a:rPr lang="en-US" b="1" dirty="0" err="1"/>
              <a:t>berkembang</a:t>
            </a:r>
            <a:r>
              <a:rPr lang="en-US" b="1" dirty="0"/>
              <a:t> </a:t>
            </a:r>
            <a:r>
              <a:rPr lang="en-US" b="1" dirty="0" err="1" smtClean="0"/>
              <a:t>kian</a:t>
            </a:r>
            <a:r>
              <a:rPr lang="id-ID" b="1" dirty="0" smtClean="0"/>
              <a:t> </a:t>
            </a:r>
            <a:r>
              <a:rPr lang="en-US" b="1" dirty="0" err="1" smtClean="0"/>
              <a:t>populer</a:t>
            </a:r>
            <a:r>
              <a:rPr lang="en-US" b="1" dirty="0"/>
              <a:t>,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tingkat</a:t>
            </a:r>
            <a:r>
              <a:rPr lang="en-US" b="1" dirty="0"/>
              <a:t> </a:t>
            </a:r>
            <a:r>
              <a:rPr lang="en-US" b="1" dirty="0" err="1"/>
              <a:t>wacana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 smtClean="0"/>
              <a:t>aras</a:t>
            </a:r>
            <a:r>
              <a:rPr lang="id-ID" b="1" dirty="0" smtClean="0"/>
              <a:t> </a:t>
            </a:r>
            <a:r>
              <a:rPr lang="en-US" b="1" dirty="0" err="1" smtClean="0"/>
              <a:t>gerakan</a:t>
            </a:r>
            <a:r>
              <a:rPr lang="en-US" b="1" dirty="0" smtClean="0"/>
              <a:t> </a:t>
            </a:r>
            <a:r>
              <a:rPr lang="en-US" b="1" dirty="0" err="1"/>
              <a:t>sosial</a:t>
            </a:r>
            <a:r>
              <a:rPr lang="en-US" b="1" dirty="0"/>
              <a:t> </a:t>
            </a:r>
            <a:r>
              <a:rPr lang="en-US" b="1" dirty="0" err="1"/>
              <a:t>politik</a:t>
            </a:r>
            <a:r>
              <a:rPr lang="en-US" b="1" dirty="0"/>
              <a:t>. </a:t>
            </a:r>
            <a:endParaRPr lang="id-ID" b="1" dirty="0" smtClean="0"/>
          </a:p>
          <a:p>
            <a:endParaRPr lang="id-ID" b="1" dirty="0" smtClean="0"/>
          </a:p>
          <a:p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 smtClean="0"/>
              <a:t>politik</a:t>
            </a:r>
            <a:r>
              <a:rPr lang="en-US" b="1" dirty="0" smtClean="0"/>
              <a:t>,</a:t>
            </a:r>
            <a:r>
              <a:rPr lang="id-ID" b="1" dirty="0" smtClean="0"/>
              <a:t> </a:t>
            </a:r>
            <a:r>
              <a:rPr lang="en-US" b="1" dirty="0" err="1" smtClean="0"/>
              <a:t>demokrasi</a:t>
            </a:r>
            <a:r>
              <a:rPr lang="en-US" b="1" dirty="0" smtClean="0"/>
              <a:t>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menempati</a:t>
            </a:r>
            <a:r>
              <a:rPr lang="en-US" b="1" dirty="0"/>
              <a:t> stratum </a:t>
            </a:r>
            <a:r>
              <a:rPr lang="en-US" b="1" dirty="0" err="1"/>
              <a:t>teratas</a:t>
            </a:r>
            <a:r>
              <a:rPr lang="en-US" b="1" dirty="0"/>
              <a:t> </a:t>
            </a:r>
            <a:r>
              <a:rPr lang="en-US" b="1" dirty="0" smtClean="0"/>
              <a:t>yang</a:t>
            </a:r>
            <a:r>
              <a:rPr lang="id-ID" b="1" dirty="0" smtClean="0"/>
              <a:t> </a:t>
            </a:r>
            <a:r>
              <a:rPr lang="en-US" b="1" dirty="0" err="1" smtClean="0"/>
              <a:t>diterima</a:t>
            </a:r>
            <a:r>
              <a:rPr lang="en-US" b="1" dirty="0" smtClean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banyak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 smtClean="0"/>
              <a:t>dianggap</a:t>
            </a:r>
            <a:r>
              <a:rPr lang="id-ID" b="1" dirty="0" smtClean="0"/>
              <a:t> </a:t>
            </a:r>
            <a:r>
              <a:rPr lang="en-US" b="1" dirty="0" err="1" smtClean="0"/>
              <a:t>mampu</a:t>
            </a:r>
            <a:r>
              <a:rPr lang="en-US" b="1" dirty="0" smtClean="0"/>
              <a:t> </a:t>
            </a:r>
            <a:r>
              <a:rPr lang="en-US" b="1" dirty="0" err="1"/>
              <a:t>mengatur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menyelesaikan</a:t>
            </a:r>
            <a:r>
              <a:rPr lang="en-US" b="1" dirty="0"/>
              <a:t> </a:t>
            </a:r>
            <a:r>
              <a:rPr lang="en-US" b="1" dirty="0" err="1" smtClean="0"/>
              <a:t>hubungan</a:t>
            </a:r>
            <a:r>
              <a:rPr lang="id-ID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politik</a:t>
            </a:r>
            <a:r>
              <a:rPr lang="en-US" b="1" dirty="0"/>
              <a:t>, </a:t>
            </a:r>
            <a:r>
              <a:rPr lang="en-US" b="1" dirty="0" err="1"/>
              <a:t>baik</a:t>
            </a:r>
            <a:r>
              <a:rPr lang="en-US" b="1" dirty="0"/>
              <a:t> yang </a:t>
            </a:r>
            <a:r>
              <a:rPr lang="en-US" b="1" dirty="0" err="1"/>
              <a:t>melibatkan</a:t>
            </a:r>
            <a:r>
              <a:rPr lang="en-US" b="1" dirty="0"/>
              <a:t> </a:t>
            </a:r>
            <a:r>
              <a:rPr lang="en-US" b="1" dirty="0" err="1" smtClean="0"/>
              <a:t>kepentingan</a:t>
            </a:r>
            <a:r>
              <a:rPr lang="id-ID" b="1" dirty="0" smtClean="0"/>
              <a:t> </a:t>
            </a:r>
            <a:r>
              <a:rPr lang="en-US" b="1" dirty="0" err="1" smtClean="0"/>
              <a:t>antar</a:t>
            </a:r>
            <a:r>
              <a:rPr lang="en-US" b="1" dirty="0" smtClean="0"/>
              <a:t> </a:t>
            </a:r>
            <a:r>
              <a:rPr lang="en-US" b="1" dirty="0" err="1"/>
              <a:t>individu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, </a:t>
            </a: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 smtClean="0"/>
              <a:t>antar</a:t>
            </a:r>
            <a:r>
              <a:rPr lang="id-ID" b="1" dirty="0" smtClean="0"/>
              <a:t> </a:t>
            </a:r>
            <a:r>
              <a:rPr lang="en-US" b="1" dirty="0" err="1" smtClean="0"/>
              <a:t>masyarakat</a:t>
            </a:r>
            <a:r>
              <a:rPr lang="en-US" b="1" dirty="0"/>
              <a:t>,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 smtClean="0"/>
              <a:t>antar</a:t>
            </a:r>
            <a:r>
              <a:rPr lang="id-ID" b="1" dirty="0" smtClean="0"/>
              <a:t> </a:t>
            </a:r>
            <a:r>
              <a:rPr lang="en-US" b="1" dirty="0" err="1" smtClean="0"/>
              <a:t>negara</a:t>
            </a:r>
            <a:r>
              <a:rPr lang="en-US" b="1" dirty="0" smtClean="0"/>
              <a:t> </a:t>
            </a:r>
            <a:r>
              <a:rPr lang="en-US" b="1" dirty="0"/>
              <a:t>di </a:t>
            </a:r>
            <a:r>
              <a:rPr lang="en-US" b="1" dirty="0" err="1"/>
              <a:t>dunia</a:t>
            </a:r>
            <a:r>
              <a:rPr lang="en-US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73225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sebuah</a:t>
            </a:r>
            <a:r>
              <a:rPr lang="en-US" b="1" dirty="0"/>
              <a:t> </a:t>
            </a:r>
            <a:r>
              <a:rPr lang="en-US" b="1" dirty="0" err="1"/>
              <a:t>konsep</a:t>
            </a:r>
            <a:r>
              <a:rPr lang="en-US" b="1" dirty="0"/>
              <a:t>, </a:t>
            </a:r>
            <a:r>
              <a:rPr lang="en-US" b="1" dirty="0" err="1"/>
              <a:t>demokrasi</a:t>
            </a:r>
            <a:r>
              <a:rPr lang="en-US" b="1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 smtClean="0"/>
              <a:t>makna</a:t>
            </a:r>
            <a:r>
              <a:rPr lang="id-ID" b="1" dirty="0" smtClean="0"/>
              <a:t> </a:t>
            </a:r>
            <a:r>
              <a:rPr lang="en-US" b="1" dirty="0" err="1" smtClean="0"/>
              <a:t>luas</a:t>
            </a:r>
            <a:r>
              <a:rPr lang="en-US" b="1" dirty="0" smtClean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mengandung</a:t>
            </a:r>
            <a:r>
              <a:rPr lang="en-US" b="1" dirty="0"/>
              <a:t> </a:t>
            </a:r>
            <a:r>
              <a:rPr lang="en-US" b="1" dirty="0" err="1"/>
              <a:t>banyak</a:t>
            </a:r>
            <a:r>
              <a:rPr lang="en-US" b="1" dirty="0"/>
              <a:t> </a:t>
            </a:r>
            <a:r>
              <a:rPr lang="en-US" b="1" dirty="0" err="1"/>
              <a:t>elemen</a:t>
            </a:r>
            <a:r>
              <a:rPr lang="en-US" b="1" dirty="0"/>
              <a:t> </a:t>
            </a:r>
            <a:r>
              <a:rPr lang="en-US" b="1" dirty="0" smtClean="0"/>
              <a:t>yang</a:t>
            </a:r>
            <a:r>
              <a:rPr lang="id-ID" b="1" dirty="0" smtClean="0"/>
              <a:t> </a:t>
            </a:r>
            <a:r>
              <a:rPr lang="en-US" b="1" dirty="0" err="1" smtClean="0"/>
              <a:t>kompleks</a:t>
            </a:r>
            <a:r>
              <a:rPr lang="en-US" b="1" dirty="0"/>
              <a:t>. </a:t>
            </a:r>
            <a:r>
              <a:rPr lang="en-US" b="1" dirty="0" err="1"/>
              <a:t>Demokrasi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 smtClean="0"/>
              <a:t>politik</a:t>
            </a:r>
            <a:r>
              <a:rPr lang="en-US" b="1" dirty="0" smtClean="0"/>
              <a:t>,</a:t>
            </a:r>
            <a:r>
              <a:rPr lang="id-ID" b="1" dirty="0" smtClean="0"/>
              <a:t> </a:t>
            </a:r>
            <a:r>
              <a:rPr lang="en-US" b="1" dirty="0" err="1" smtClean="0"/>
              <a:t>sebuah</a:t>
            </a:r>
            <a:r>
              <a:rPr lang="en-US" b="1" dirty="0" smtClean="0"/>
              <a:t> </a:t>
            </a:r>
            <a:r>
              <a:rPr lang="en-US" b="1" dirty="0" err="1"/>
              <a:t>mekanisme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memilih</a:t>
            </a:r>
            <a:r>
              <a:rPr lang="en-US" b="1" dirty="0"/>
              <a:t> </a:t>
            </a:r>
            <a:r>
              <a:rPr lang="en-US" b="1" dirty="0" err="1" smtClean="0"/>
              <a:t>pemimpin</a:t>
            </a:r>
            <a:r>
              <a:rPr lang="id-ID" b="1" dirty="0" smtClean="0"/>
              <a:t> </a:t>
            </a:r>
            <a:r>
              <a:rPr lang="en-US" b="1" dirty="0" err="1" smtClean="0"/>
              <a:t>politik</a:t>
            </a:r>
            <a:r>
              <a:rPr lang="en-US" b="1" dirty="0"/>
              <a:t>. </a:t>
            </a:r>
            <a:endParaRPr lang="id-ID" b="1" dirty="0" smtClean="0"/>
          </a:p>
          <a:p>
            <a:endParaRPr lang="id-ID" b="1" dirty="0"/>
          </a:p>
          <a:p>
            <a:r>
              <a:rPr lang="en-US" b="1" dirty="0" err="1" smtClean="0"/>
              <a:t>Warga</a:t>
            </a:r>
            <a:r>
              <a:rPr lang="en-US" b="1" dirty="0" smtClean="0"/>
              <a:t> </a:t>
            </a:r>
            <a:r>
              <a:rPr lang="en-US" b="1" dirty="0" err="1"/>
              <a:t>negara</a:t>
            </a:r>
            <a:r>
              <a:rPr lang="en-US" b="1" dirty="0"/>
              <a:t> </a:t>
            </a:r>
            <a:r>
              <a:rPr lang="en-US" b="1" dirty="0" err="1"/>
              <a:t>diberi</a:t>
            </a:r>
            <a:r>
              <a:rPr lang="en-US" b="1" dirty="0"/>
              <a:t> </a:t>
            </a:r>
            <a:r>
              <a:rPr lang="en-US" b="1" dirty="0" err="1"/>
              <a:t>kesempatan</a:t>
            </a:r>
            <a:r>
              <a:rPr lang="en-US" b="1" dirty="0"/>
              <a:t> </a:t>
            </a:r>
            <a:r>
              <a:rPr lang="en-US" b="1" dirty="0" err="1" smtClean="0"/>
              <a:t>untuk</a:t>
            </a:r>
            <a:r>
              <a:rPr lang="id-ID" b="1" dirty="0" smtClean="0"/>
              <a:t> </a:t>
            </a:r>
            <a:r>
              <a:rPr lang="en-US" b="1" dirty="0" err="1" smtClean="0"/>
              <a:t>memilih</a:t>
            </a:r>
            <a:r>
              <a:rPr lang="en-US" b="1" dirty="0" smtClean="0"/>
              <a:t> </a:t>
            </a:r>
            <a:r>
              <a:rPr lang="en-US" b="1" dirty="0" err="1"/>
              <a:t>salah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diantara</a:t>
            </a:r>
            <a:r>
              <a:rPr lang="en-US" b="1" dirty="0"/>
              <a:t> </a:t>
            </a:r>
            <a:r>
              <a:rPr lang="en-US" b="1" dirty="0" err="1" smtClean="0"/>
              <a:t>pemimpin-pemimpin</a:t>
            </a:r>
            <a:r>
              <a:rPr lang="id-ID" b="1" dirty="0" smtClean="0"/>
              <a:t> </a:t>
            </a:r>
            <a:r>
              <a:rPr lang="en-US" b="1" dirty="0" err="1" smtClean="0"/>
              <a:t>politik</a:t>
            </a:r>
            <a:r>
              <a:rPr lang="en-US" b="1" dirty="0" smtClean="0"/>
              <a:t> </a:t>
            </a:r>
            <a:r>
              <a:rPr lang="en-US" b="1" dirty="0"/>
              <a:t>yang </a:t>
            </a:r>
            <a:r>
              <a:rPr lang="en-US" b="1" dirty="0" err="1"/>
              <a:t>bersaing</a:t>
            </a:r>
            <a:r>
              <a:rPr lang="en-US" b="1" dirty="0"/>
              <a:t> </a:t>
            </a:r>
            <a:r>
              <a:rPr lang="en-US" b="1" dirty="0" err="1"/>
              <a:t>meraih</a:t>
            </a:r>
            <a:r>
              <a:rPr lang="en-US" b="1" dirty="0"/>
              <a:t> </a:t>
            </a:r>
            <a:r>
              <a:rPr lang="en-US" b="1" dirty="0" err="1"/>
              <a:t>suara</a:t>
            </a:r>
            <a:r>
              <a:rPr lang="en-US" b="1" dirty="0"/>
              <a:t> (</a:t>
            </a:r>
            <a:r>
              <a:rPr lang="en-US" b="1" dirty="0" smtClean="0"/>
              <a:t>David</a:t>
            </a:r>
            <a:r>
              <a:rPr lang="id-ID" b="1" dirty="0" smtClean="0"/>
              <a:t> </a:t>
            </a:r>
            <a:r>
              <a:rPr lang="en-US" b="1" dirty="0" err="1" smtClean="0"/>
              <a:t>Lechmann</a:t>
            </a:r>
            <a:r>
              <a:rPr lang="en-US" b="1" dirty="0"/>
              <a:t>, 1989</a:t>
            </a:r>
            <a:r>
              <a:rPr lang="en-US" b="1" dirty="0" smtClean="0"/>
              <a:t>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8095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Implementasi Demokrasi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demokrasi</a:t>
            </a:r>
            <a:r>
              <a:rPr lang="en-US" b="1" dirty="0"/>
              <a:t> </a:t>
            </a:r>
            <a:r>
              <a:rPr lang="en-US" b="1" dirty="0" err="1"/>
              <a:t>kesantunan</a:t>
            </a:r>
            <a:r>
              <a:rPr lang="en-US" b="1" dirty="0"/>
              <a:t> </a:t>
            </a:r>
            <a:r>
              <a:rPr lang="en-US" b="1" dirty="0" err="1"/>
              <a:t>politik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 smtClean="0"/>
              <a:t>tetap</a:t>
            </a:r>
            <a:r>
              <a:rPr lang="id-ID" b="1" dirty="0" smtClean="0"/>
              <a:t> </a:t>
            </a:r>
            <a:r>
              <a:rPr lang="en-US" b="1" dirty="0" err="1" smtClean="0"/>
              <a:t>dijaga</a:t>
            </a:r>
            <a:r>
              <a:rPr lang="en-US" b="1" dirty="0"/>
              <a:t>. </a:t>
            </a: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liberalisasi</a:t>
            </a:r>
            <a:r>
              <a:rPr lang="en-US" b="1" dirty="0"/>
              <a:t> yang </a:t>
            </a:r>
            <a:r>
              <a:rPr lang="en-US" b="1" dirty="0" err="1"/>
              <a:t>melekat</a:t>
            </a:r>
            <a:r>
              <a:rPr lang="en-US" b="1" dirty="0"/>
              <a:t> </a:t>
            </a:r>
            <a:r>
              <a:rPr lang="en-US" b="1" dirty="0" err="1" smtClean="0"/>
              <a:t>pada</a:t>
            </a:r>
            <a:r>
              <a:rPr lang="id-ID" b="1" dirty="0" smtClean="0"/>
              <a:t> </a:t>
            </a:r>
            <a:r>
              <a:rPr lang="en-US" b="1" dirty="0" err="1" smtClean="0"/>
              <a:t>ideologi</a:t>
            </a:r>
            <a:r>
              <a:rPr lang="en-US" b="1" dirty="0" smtClean="0"/>
              <a:t> </a:t>
            </a:r>
            <a:r>
              <a:rPr lang="en-US" b="1" dirty="0" err="1"/>
              <a:t>demokrasi</a:t>
            </a:r>
            <a:r>
              <a:rPr lang="en-US" b="1" dirty="0"/>
              <a:t> </a:t>
            </a:r>
            <a:r>
              <a:rPr lang="en-US" b="1" dirty="0" err="1"/>
              <a:t>musti</a:t>
            </a:r>
            <a:r>
              <a:rPr lang="en-US" b="1" dirty="0"/>
              <a:t> </a:t>
            </a:r>
            <a:r>
              <a:rPr lang="en-US" b="1" dirty="0" err="1"/>
              <a:t>diartikan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 smtClean="0"/>
              <a:t>sebuah</a:t>
            </a:r>
            <a:r>
              <a:rPr lang="id-ID" b="1" dirty="0" smtClean="0"/>
              <a:t> </a:t>
            </a:r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/>
              <a:t>yang </a:t>
            </a:r>
            <a:r>
              <a:rPr lang="en-US" b="1" dirty="0" err="1"/>
              <a:t>bebas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bertanggung</a:t>
            </a:r>
            <a:r>
              <a:rPr lang="en-US" b="1" dirty="0"/>
              <a:t> </a:t>
            </a:r>
            <a:r>
              <a:rPr lang="en-US" b="1" dirty="0" err="1" smtClean="0"/>
              <a:t>jawab</a:t>
            </a:r>
            <a:r>
              <a:rPr lang="en-US" b="1" dirty="0" smtClean="0"/>
              <a:t>,</a:t>
            </a:r>
            <a:r>
              <a:rPr lang="id-ID" b="1" dirty="0" smtClean="0"/>
              <a:t> </a:t>
            </a:r>
            <a:r>
              <a:rPr lang="en-US" b="1" dirty="0" err="1" smtClean="0"/>
              <a:t>yaitu</a:t>
            </a:r>
            <a:r>
              <a:rPr lang="en-US" b="1" dirty="0" smtClean="0"/>
              <a:t> </a:t>
            </a:r>
            <a:r>
              <a:rPr lang="en-US" b="1" dirty="0" err="1"/>
              <a:t>masyarakat</a:t>
            </a:r>
            <a:r>
              <a:rPr lang="en-US" b="1" dirty="0"/>
              <a:t> yang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aturan</a:t>
            </a:r>
            <a:r>
              <a:rPr lang="en-US" b="1" dirty="0"/>
              <a:t> main </a:t>
            </a:r>
            <a:r>
              <a:rPr lang="en-US" b="1" dirty="0" smtClean="0"/>
              <a:t>yang</a:t>
            </a:r>
            <a:r>
              <a:rPr lang="id-ID" b="1" dirty="0" smtClean="0"/>
              <a:t> </a:t>
            </a:r>
            <a:r>
              <a:rPr lang="en-US" b="1" dirty="0" err="1" smtClean="0"/>
              <a:t>jelas</a:t>
            </a:r>
            <a:r>
              <a:rPr lang="en-US" b="1" dirty="0" smtClean="0"/>
              <a:t> </a:t>
            </a:r>
            <a:r>
              <a:rPr lang="en-US" b="1" dirty="0" err="1"/>
              <a:t>sehingga</a:t>
            </a:r>
            <a:r>
              <a:rPr lang="en-US" b="1" dirty="0"/>
              <a:t>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kuat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menindas</a:t>
            </a:r>
            <a:r>
              <a:rPr lang="en-US" b="1" dirty="0"/>
              <a:t>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lemah</a:t>
            </a:r>
            <a:r>
              <a:rPr lang="en-US" b="1" dirty="0"/>
              <a:t>. </a:t>
            </a:r>
            <a:endParaRPr lang="id-ID" b="1" dirty="0" smtClean="0"/>
          </a:p>
          <a:p>
            <a:r>
              <a:rPr lang="en-US" b="1" dirty="0" err="1" smtClean="0"/>
              <a:t>Ini</a:t>
            </a:r>
            <a:r>
              <a:rPr lang="id-ID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/>
              <a:t>terjadi</a:t>
            </a:r>
            <a:r>
              <a:rPr lang="en-US" b="1" dirty="0"/>
              <a:t> </a:t>
            </a:r>
            <a:r>
              <a:rPr lang="en-US" b="1" dirty="0" err="1"/>
              <a:t>kalau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yang </a:t>
            </a:r>
            <a:r>
              <a:rPr lang="en-US" b="1" dirty="0" err="1"/>
              <a:t>mengatur</a:t>
            </a:r>
            <a:r>
              <a:rPr lang="en-US" b="1" dirty="0"/>
              <a:t> </a:t>
            </a:r>
            <a:r>
              <a:rPr lang="en-US" b="1" dirty="0" err="1" smtClean="0"/>
              <a:t>segala</a:t>
            </a:r>
            <a:r>
              <a:rPr lang="id-ID" b="1" dirty="0" smtClean="0"/>
              <a:t> </a:t>
            </a:r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/>
              <a:t>permainan</a:t>
            </a:r>
            <a:r>
              <a:rPr lang="en-US" b="1" dirty="0"/>
              <a:t>,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politik</a:t>
            </a:r>
            <a:r>
              <a:rPr lang="en-US" b="1" dirty="0"/>
              <a:t>, </a:t>
            </a:r>
            <a:r>
              <a:rPr lang="en-US" b="1" dirty="0" err="1"/>
              <a:t>ekonomi</a:t>
            </a:r>
            <a:r>
              <a:rPr lang="en-US" b="1" dirty="0"/>
              <a:t>, </a:t>
            </a:r>
            <a:r>
              <a:rPr lang="en-US" b="1" dirty="0" err="1" smtClean="0"/>
              <a:t>dan</a:t>
            </a:r>
            <a:r>
              <a:rPr lang="id-ID" b="1" dirty="0" smtClean="0"/>
              <a:t> </a:t>
            </a:r>
            <a:r>
              <a:rPr lang="en-US" b="1" dirty="0" err="1" smtClean="0"/>
              <a:t>kebudayaan</a:t>
            </a:r>
            <a:r>
              <a:rPr lang="en-US" b="1" dirty="0" smtClean="0"/>
              <a:t>.</a:t>
            </a:r>
            <a:endParaRPr lang="id-ID" b="1" dirty="0" smtClean="0"/>
          </a:p>
          <a:p>
            <a:r>
              <a:rPr lang="en-US" b="1" dirty="0" err="1" smtClean="0"/>
              <a:t>Aturan</a:t>
            </a:r>
            <a:r>
              <a:rPr lang="en-US" b="1" dirty="0" smtClean="0"/>
              <a:t> </a:t>
            </a:r>
            <a:r>
              <a:rPr lang="en-US" b="1" dirty="0"/>
              <a:t>main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/>
              <a:t>hendaknya</a:t>
            </a:r>
            <a:r>
              <a:rPr lang="en-US" b="1" dirty="0"/>
              <a:t> </a:t>
            </a:r>
            <a:r>
              <a:rPr lang="en-US" b="1" dirty="0" err="1" smtClean="0"/>
              <a:t>menjamin</a:t>
            </a:r>
            <a:r>
              <a:rPr lang="id-ID" b="1" dirty="0" smtClean="0"/>
              <a:t> </a:t>
            </a:r>
            <a:r>
              <a:rPr lang="en-US" b="1" dirty="0" err="1" smtClean="0"/>
              <a:t>pemberian</a:t>
            </a:r>
            <a:r>
              <a:rPr lang="en-US" b="1" dirty="0" smtClean="0"/>
              <a:t>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gerak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kesempatan</a:t>
            </a:r>
            <a:r>
              <a:rPr lang="en-US" b="1" dirty="0"/>
              <a:t> yang </a:t>
            </a:r>
            <a:r>
              <a:rPr lang="en-US" b="1" dirty="0" err="1" smtClean="0"/>
              <a:t>sama</a:t>
            </a:r>
            <a:r>
              <a:rPr lang="id-ID" b="1" dirty="0" smtClean="0"/>
              <a:t> </a:t>
            </a:r>
            <a:r>
              <a:rPr lang="en-US" b="1" dirty="0" err="1" smtClean="0"/>
              <a:t>bagi</a:t>
            </a:r>
            <a:r>
              <a:rPr lang="en-US" b="1" dirty="0" smtClean="0"/>
              <a:t> </a:t>
            </a:r>
            <a:r>
              <a:rPr lang="en-US" b="1" dirty="0" err="1"/>
              <a:t>setiap</a:t>
            </a:r>
            <a:r>
              <a:rPr lang="en-US" b="1" dirty="0"/>
              <a:t> </a:t>
            </a:r>
            <a:r>
              <a:rPr lang="en-US" b="1" dirty="0" err="1"/>
              <a:t>warga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 smtClean="0"/>
              <a:t>aktifitas</a:t>
            </a:r>
            <a:r>
              <a:rPr lang="id-ID" b="1" dirty="0" smtClean="0"/>
              <a:t> </a:t>
            </a:r>
            <a:r>
              <a:rPr lang="en-US" b="1" dirty="0" err="1" smtClean="0"/>
              <a:t>kehidupannya</a:t>
            </a:r>
            <a:r>
              <a:rPr lang="en-US" b="1" dirty="0"/>
              <a:t>. </a:t>
            </a:r>
            <a:endParaRPr lang="id-ID" b="1" dirty="0" smtClean="0"/>
          </a:p>
        </p:txBody>
      </p:sp>
    </p:spTree>
    <p:extLst>
      <p:ext uri="{BB962C8B-B14F-4D97-AF65-F5344CB8AC3E}">
        <p14:creationId xmlns:p14="http://schemas.microsoft.com/office/powerpoint/2010/main" val="843135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 err="1"/>
              <a:t>Aturan</a:t>
            </a:r>
            <a:r>
              <a:rPr lang="en-US" b="1" dirty="0"/>
              <a:t> main yang </a:t>
            </a:r>
            <a:r>
              <a:rPr lang="en-US" b="1" dirty="0" err="1"/>
              <a:t>sudah</a:t>
            </a:r>
            <a:r>
              <a:rPr lang="en-US" b="1" dirty="0"/>
              <a:t> </a:t>
            </a:r>
            <a:r>
              <a:rPr lang="en-US" b="1" dirty="0" err="1"/>
              <a:t>dirumuskan</a:t>
            </a:r>
            <a:r>
              <a:rPr lang="id-ID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dituangkan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id-ID" b="1" dirty="0"/>
              <a:t> </a:t>
            </a:r>
            <a:r>
              <a:rPr lang="en-US" b="1" dirty="0" err="1"/>
              <a:t>seyogyanya</a:t>
            </a:r>
            <a:r>
              <a:rPr lang="en-US" b="1" dirty="0"/>
              <a:t> </a:t>
            </a:r>
            <a:r>
              <a:rPr lang="en-US" b="1" dirty="0" err="1"/>
              <a:t>dihormati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setiap</a:t>
            </a:r>
            <a:r>
              <a:rPr lang="en-US" b="1" dirty="0"/>
              <a:t> </a:t>
            </a:r>
            <a:r>
              <a:rPr lang="en-US" b="1" dirty="0" err="1"/>
              <a:t>aktor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id-ID" b="1" dirty="0"/>
              <a:t> </a:t>
            </a:r>
            <a:r>
              <a:rPr lang="en-US" b="1" dirty="0" err="1"/>
              <a:t>segala</a:t>
            </a:r>
            <a:r>
              <a:rPr lang="en-US" b="1" dirty="0"/>
              <a:t> </a:t>
            </a:r>
            <a:r>
              <a:rPr lang="en-US" b="1" dirty="0" err="1"/>
              <a:t>tingkat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kapasitas</a:t>
            </a:r>
            <a:r>
              <a:rPr lang="en-US" b="1" dirty="0"/>
              <a:t>. </a:t>
            </a:r>
            <a:endParaRPr lang="id-ID" b="1" dirty="0"/>
          </a:p>
          <a:p>
            <a:r>
              <a:rPr lang="en-US" b="1" dirty="0" err="1"/>
              <a:t>Dengan</a:t>
            </a:r>
            <a:r>
              <a:rPr lang="en-US" b="1" dirty="0"/>
              <a:t> kata lain, </a:t>
            </a:r>
            <a:r>
              <a:rPr lang="en-US" b="1" dirty="0" err="1"/>
              <a:t>baik</a:t>
            </a:r>
            <a:r>
              <a:rPr lang="id-ID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/>
              <a:t>penguasa</a:t>
            </a:r>
            <a:r>
              <a:rPr lang="en-US" b="1" dirty="0"/>
              <a:t>, </a:t>
            </a:r>
            <a:r>
              <a:rPr lang="en-US" b="1" dirty="0" err="1"/>
              <a:t>pemerintah</a:t>
            </a:r>
            <a:r>
              <a:rPr lang="en-US" b="1" dirty="0"/>
              <a:t>, </a:t>
            </a:r>
            <a:r>
              <a:rPr lang="en-US" b="1" dirty="0" err="1"/>
              <a:t>pengusaha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rakya</a:t>
            </a:r>
            <a:r>
              <a:rPr lang="id-ID" b="1" dirty="0"/>
              <a:t> </a:t>
            </a:r>
            <a:r>
              <a:rPr lang="en-US" b="1" dirty="0" err="1"/>
              <a:t>kebanyakan</a:t>
            </a:r>
            <a:r>
              <a:rPr lang="en-US" b="1" dirty="0"/>
              <a:t> </a:t>
            </a:r>
            <a:r>
              <a:rPr lang="en-US" b="1" dirty="0" err="1"/>
              <a:t>semuanya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hormat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tunduk</a:t>
            </a:r>
            <a:r>
              <a:rPr lang="id-ID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(</a:t>
            </a:r>
            <a:r>
              <a:rPr lang="en-US" b="1" dirty="0" err="1"/>
              <a:t>aturan</a:t>
            </a:r>
            <a:r>
              <a:rPr lang="en-US" b="1" dirty="0"/>
              <a:t> main).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01256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3305</TotalTime>
  <Words>967</Words>
  <Application>Microsoft Office PowerPoint</Application>
  <PresentationFormat>Widescreen</PresentationFormat>
  <Paragraphs>56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33" baseType="lpstr">
      <vt:lpstr>Arial Unicode MS</vt:lpstr>
      <vt:lpstr>SimHei</vt:lpstr>
      <vt:lpstr>SimSun</vt:lpstr>
      <vt:lpstr>Arial</vt:lpstr>
      <vt:lpstr>Arial Narrow</vt:lpstr>
      <vt:lpstr>Berlin Sans FB Demi</vt:lpstr>
      <vt:lpstr>Calibri</vt:lpstr>
      <vt:lpstr>Corbel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Demokrasi : Konsep dan Implementasi Pertemuan ke 17-18</vt:lpstr>
      <vt:lpstr>Deskripsi MK</vt:lpstr>
      <vt:lpstr>Capaian Pembelajaran</vt:lpstr>
      <vt:lpstr>Apa dan bagaimana konsep the real demokrasi, siapakah penopang utamanya ? ? </vt:lpstr>
      <vt:lpstr>Demokrasi</vt:lpstr>
      <vt:lpstr>PowerPoint Presentation</vt:lpstr>
      <vt:lpstr>Implementasi Demokrasi</vt:lpstr>
      <vt:lpstr>PowerPoint Presentation</vt:lpstr>
      <vt:lpstr>Bagaimana jika pada pelaksanaannya demokrasi hanya menjadi ajang perebutan kekuasaan dengan dalih hak dan kebebasan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PESAN HIKMAH</vt:lpstr>
      <vt:lpstr>PENUTUP BELAJAR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210</cp:revision>
  <dcterms:created xsi:type="dcterms:W3CDTF">2017-11-21T07:01:38Z</dcterms:created>
  <dcterms:modified xsi:type="dcterms:W3CDTF">2021-05-26T11:17:22Z</dcterms:modified>
</cp:coreProperties>
</file>