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  <p:sldMasterId id="2147483690" r:id="rId3"/>
    <p:sldMasterId id="2147483693" r:id="rId4"/>
  </p:sldMasterIdLst>
  <p:notesMasterIdLst>
    <p:notesMasterId r:id="rId19"/>
  </p:notesMasterIdLst>
  <p:sldIdLst>
    <p:sldId id="578" r:id="rId5"/>
    <p:sldId id="307" r:id="rId6"/>
    <p:sldId id="580" r:id="rId7"/>
    <p:sldId id="581" r:id="rId8"/>
    <p:sldId id="582" r:id="rId9"/>
    <p:sldId id="583" r:id="rId10"/>
    <p:sldId id="584" r:id="rId11"/>
    <p:sldId id="585" r:id="rId12"/>
    <p:sldId id="586" r:id="rId13"/>
    <p:sldId id="587" r:id="rId14"/>
    <p:sldId id="588" r:id="rId15"/>
    <p:sldId id="589" r:id="rId16"/>
    <p:sldId id="590" r:id="rId17"/>
    <p:sldId id="32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23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21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</a:t>
            </a:r>
            <a:r>
              <a:rPr lang="en-US" dirty="0" err="1" smtClean="0"/>
              <a:t>Powerpoint</a:t>
            </a:r>
            <a:r>
              <a:rPr lang="en-US" dirty="0" smtClean="0"/>
              <a:t>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Secondary Title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6" y="6459793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  <a:pPr/>
              <a:t>15/05/2019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3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4" y="6459793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023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8885" y="455613"/>
            <a:ext cx="11432116" cy="1133475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eaLnBrk="1" hangingPunct="1"/>
            <a:endParaRPr lang="id-ID" altLang="id-ID" sz="1800">
              <a:solidFill>
                <a:srgbClr val="FFFFFF"/>
              </a:solidFill>
              <a:latin typeface="Calibri" pitchFamily="-112" charset="0"/>
            </a:endParaRPr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378885" y="1577976"/>
            <a:ext cx="11434233" cy="136525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33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9pPr>
            </a:lstStyle>
            <a:p>
              <a:pPr algn="ctr" eaLnBrk="1" hangingPunct="1"/>
              <a:endParaRPr lang="id-ID" altLang="id-ID" sz="1800">
                <a:solidFill>
                  <a:srgbClr val="FFFFFF"/>
                </a:solidFill>
                <a:latin typeface="Calibri" pitchFamily="-112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4493" y="1577847"/>
              <a:ext cx="2743423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9pPr>
            </a:lstStyle>
            <a:p>
              <a:pPr algn="ctr" eaLnBrk="1" hangingPunct="1"/>
              <a:endParaRPr lang="id-ID" altLang="id-ID" sz="1800">
                <a:solidFill>
                  <a:srgbClr val="FFFFFF"/>
                </a:solidFill>
                <a:latin typeface="Calibri" pitchFamily="-112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328" y="1577847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9pPr>
            </a:lstStyle>
            <a:p>
              <a:pPr algn="ctr" eaLnBrk="1" hangingPunct="1"/>
              <a:endParaRPr lang="id-ID" altLang="id-ID" sz="1800">
                <a:solidFill>
                  <a:srgbClr val="FFFFFF"/>
                </a:solidFill>
                <a:latin typeface="Calibri" pitchFamily="-112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885" y="630239"/>
            <a:ext cx="11432116" cy="9683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4901" y="2133601"/>
            <a:ext cx="9436100" cy="3992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059333" y="6437314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C83CCF7-E6A8-4A6E-879F-EC258BB922A0}" type="datetime1">
              <a:rPr lang="en-US" altLang="id-ID"/>
              <a:pPr/>
              <a:t>5/16/2019</a:t>
            </a:fld>
            <a:endParaRPr lang="en-US" altLang="id-ID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1" y="6437314"/>
            <a:ext cx="816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 altLang="id-ID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74401" y="166688"/>
            <a:ext cx="842433" cy="3603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6E81337-CFF1-4468-B05A-6A7FE99DCA22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5219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4" cstate="print"/>
          <a:srcRect t="63542"/>
          <a:stretch>
            <a:fillRect/>
          </a:stretch>
        </p:blipFill>
        <p:spPr>
          <a:xfrm>
            <a:off x="1642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6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3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 smtClean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4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7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5" y="304801"/>
            <a:ext cx="7827819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 bwMode="auto"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en-US" altLang="id-ID" dirty="0" err="1" smtClean="0"/>
              <a:t>Dimensi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prosedur</a:t>
            </a:r>
            <a:endParaRPr lang="en-US" altLang="id-ID" dirty="0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78885" y="2133601"/>
            <a:ext cx="11432116" cy="3992563"/>
          </a:xfrm>
        </p:spPr>
        <p:txBody>
          <a:bodyPr/>
          <a:lstStyle/>
          <a:p>
            <a:pPr eaLnBrk="1" hangingPunct="1"/>
            <a:r>
              <a:rPr lang="en-US" altLang="id-ID" dirty="0" err="1" smtClean="0"/>
              <a:t>Aturan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hukum</a:t>
            </a:r>
            <a:r>
              <a:rPr lang="en-US" altLang="id-ID" dirty="0" smtClean="0"/>
              <a:t>, </a:t>
            </a:r>
            <a:r>
              <a:rPr lang="en-US" altLang="id-ID" dirty="0" err="1" smtClean="0"/>
              <a:t>supremasi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hukum</a:t>
            </a:r>
            <a:r>
              <a:rPr lang="en-US" altLang="id-ID" dirty="0" smtClean="0"/>
              <a:t>.</a:t>
            </a:r>
          </a:p>
          <a:p>
            <a:pPr eaLnBrk="1" hangingPunct="1"/>
            <a:r>
              <a:rPr lang="en-US" altLang="id-ID" dirty="0" err="1" smtClean="0"/>
              <a:t>Akuntabilitas</a:t>
            </a:r>
            <a:r>
              <a:rPr lang="en-US" altLang="id-ID" dirty="0" smtClean="0"/>
              <a:t>, </a:t>
            </a:r>
            <a:r>
              <a:rPr lang="en-US" altLang="id-ID" dirty="0" err="1" smtClean="0"/>
              <a:t>kewajiban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untuk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menjawab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pertanyaan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publik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atas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keputusan</a:t>
            </a:r>
            <a:r>
              <a:rPr lang="en-US" altLang="id-ID" dirty="0" smtClean="0"/>
              <a:t> yang </a:t>
            </a:r>
            <a:r>
              <a:rPr lang="en-US" altLang="id-ID" dirty="0" err="1" smtClean="0"/>
              <a:t>telah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dihasilkan</a:t>
            </a:r>
            <a:r>
              <a:rPr lang="en-US" altLang="id-ID" dirty="0" smtClean="0"/>
              <a:t>, </a:t>
            </a:r>
            <a:r>
              <a:rPr lang="en-US" altLang="id-ID" dirty="0" err="1" smtClean="0"/>
              <a:t>menyangkut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informasi</a:t>
            </a:r>
            <a:r>
              <a:rPr lang="en-US" altLang="id-ID" dirty="0" smtClean="0"/>
              <a:t>, </a:t>
            </a:r>
            <a:r>
              <a:rPr lang="en-US" altLang="id-ID" dirty="0" err="1" smtClean="0"/>
              <a:t>justifikasi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sangsi</a:t>
            </a:r>
            <a:r>
              <a:rPr lang="en-US" altLang="id-ID" dirty="0" smtClean="0"/>
              <a:t>.  </a:t>
            </a:r>
          </a:p>
          <a:p>
            <a:pPr eaLnBrk="1" hangingPunct="1"/>
            <a:r>
              <a:rPr lang="en-US" altLang="id-ID" dirty="0" smtClean="0"/>
              <a:t>Responsive </a:t>
            </a:r>
            <a:r>
              <a:rPr lang="en-US" altLang="id-ID" dirty="0" err="1" smtClean="0"/>
              <a:t>terhadap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tujuan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rakyat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dan</a:t>
            </a:r>
            <a:r>
              <a:rPr lang="en-US" altLang="id-ID" dirty="0" smtClean="0"/>
              <a:t> </a:t>
            </a:r>
            <a:r>
              <a:rPr lang="en-US" altLang="id-ID" i="1" dirty="0" smtClean="0"/>
              <a:t>civil society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id-ID" dirty="0" smtClean="0"/>
              <a:t> </a:t>
            </a:r>
            <a:r>
              <a:rPr lang="en-US" altLang="id-ID" dirty="0" err="1" smtClean="0"/>
              <a:t>Morlino</a:t>
            </a:r>
            <a:r>
              <a:rPr lang="en-US" altLang="id-ID" dirty="0" smtClean="0"/>
              <a:t>, 2004.</a:t>
            </a:r>
          </a:p>
        </p:txBody>
      </p:sp>
    </p:spTree>
    <p:extLst>
      <p:ext uri="{BB962C8B-B14F-4D97-AF65-F5344CB8AC3E}">
        <p14:creationId xmlns:p14="http://schemas.microsoft.com/office/powerpoint/2010/main" val="2134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 bwMode="auto"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id-ID" altLang="id-ID" dirty="0" smtClean="0"/>
              <a:t>Bentuk-bentuk Demokrasi</a:t>
            </a:r>
            <a:endParaRPr lang="en-US" altLang="id-ID" dirty="0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78885" y="2133601"/>
            <a:ext cx="11432116" cy="3992563"/>
          </a:xfrm>
        </p:spPr>
        <p:txBody>
          <a:bodyPr/>
          <a:lstStyle/>
          <a:p>
            <a:pPr eaLnBrk="1" hangingPunct="1"/>
            <a:r>
              <a:rPr lang="id-ID" altLang="id-ID" dirty="0" smtClean="0"/>
              <a:t>Demokrasi Formal </a:t>
            </a:r>
            <a:r>
              <a:rPr lang="id-ID" altLang="id-ID" dirty="0" smtClean="0">
                <a:sym typeface="Wingdings" panose="05000000000000000000" pitchFamily="2" charset="2"/>
              </a:rPr>
              <a:t> memberikan kesempatan yang sama dalam bidang politik dan ekonomi kepada semua orang</a:t>
            </a:r>
            <a:endParaRPr lang="id-ID" altLang="id-ID" dirty="0" smtClean="0"/>
          </a:p>
          <a:p>
            <a:pPr eaLnBrk="1" hangingPunct="1"/>
            <a:r>
              <a:rPr lang="id-ID" altLang="id-ID" dirty="0" smtClean="0"/>
              <a:t>Demokrasi Material</a:t>
            </a:r>
            <a:r>
              <a:rPr lang="id-ID" altLang="id-ID" dirty="0" smtClean="0">
                <a:sym typeface="Wingdings" panose="05000000000000000000" pitchFamily="2" charset="2"/>
              </a:rPr>
              <a:t> menekankan pada upaya menghilangkan perbedaan dalam bidang ekonomi sementara dalam bidang politik kurang diperhtaikan</a:t>
            </a:r>
            <a:endParaRPr lang="id-ID" altLang="id-ID" dirty="0" smtClean="0"/>
          </a:p>
          <a:p>
            <a:pPr eaLnBrk="1" hangingPunct="1"/>
            <a:r>
              <a:rPr lang="id-ID" altLang="id-ID" dirty="0" smtClean="0"/>
              <a:t>Demokrasi Gabungan </a:t>
            </a:r>
            <a:r>
              <a:rPr lang="id-ID" altLang="id-ID" dirty="0" smtClean="0">
                <a:sym typeface="Wingdings" panose="05000000000000000000" pitchFamily="2" charset="2"/>
              </a:rPr>
              <a:t> berupaya membuang hal-hal burukdan mengambil hal-hal baik dari demokrasi formal dan material</a:t>
            </a:r>
            <a:endParaRPr lang="en-US" altLang="id-ID" dirty="0" smtClean="0"/>
          </a:p>
        </p:txBody>
      </p:sp>
    </p:spTree>
    <p:extLst>
      <p:ext uri="{BB962C8B-B14F-4D97-AF65-F5344CB8AC3E}">
        <p14:creationId xmlns:p14="http://schemas.microsoft.com/office/powerpoint/2010/main" val="283082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 bwMode="auto"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id-ID" altLang="id-ID" dirty="0" smtClean="0"/>
              <a:t>Bentuk-bentuk Demokrasi: Cara Penyaluran</a:t>
            </a:r>
            <a:endParaRPr lang="en-US" altLang="id-ID" dirty="0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78885" y="2133601"/>
            <a:ext cx="11432116" cy="3992563"/>
          </a:xfrm>
        </p:spPr>
        <p:txBody>
          <a:bodyPr/>
          <a:lstStyle/>
          <a:p>
            <a:pPr eaLnBrk="1" hangingPunct="1"/>
            <a:r>
              <a:rPr lang="id-ID" altLang="id-ID" dirty="0" smtClean="0"/>
              <a:t>Demokrasi langsung</a:t>
            </a:r>
            <a:r>
              <a:rPr lang="id-ID" altLang="id-ID" dirty="0" smtClean="0">
                <a:sym typeface="Wingdings" panose="05000000000000000000" pitchFamily="2" charset="2"/>
              </a:rPr>
              <a:t> rakyat secara langsung mengemukakan kehendaknya di dalam rapat yang dihadiri semua rakyat</a:t>
            </a:r>
            <a:endParaRPr lang="id-ID" altLang="id-ID" dirty="0" smtClean="0"/>
          </a:p>
          <a:p>
            <a:pPr eaLnBrk="1" hangingPunct="1"/>
            <a:r>
              <a:rPr lang="id-ID" altLang="id-ID" dirty="0" smtClean="0"/>
              <a:t>Demokrasi perwakilan atau demokrasi representatif </a:t>
            </a:r>
            <a:r>
              <a:rPr lang="id-ID" altLang="id-ID" dirty="0" smtClean="0">
                <a:sym typeface="Wingdings" panose="05000000000000000000" pitchFamily="2" charset="2"/>
              </a:rPr>
              <a:t> rakyat menyalurkan kehendaknya, dengan memilih wakil-wakilnya untuk duduk dalam dewan perwakilan rakyat</a:t>
            </a:r>
            <a:endParaRPr lang="id-ID" altLang="id-ID" dirty="0" smtClean="0"/>
          </a:p>
          <a:p>
            <a:pPr eaLnBrk="1" hangingPunct="1"/>
            <a:r>
              <a:rPr lang="id-ID" altLang="id-ID" dirty="0" smtClean="0"/>
              <a:t>Demokrasi perwakilan dengan sistem referendum </a:t>
            </a:r>
            <a:r>
              <a:rPr lang="id-ID" altLang="id-ID" dirty="0" smtClean="0">
                <a:sym typeface="Wingdings" panose="05000000000000000000" pitchFamily="2" charset="2"/>
              </a:rPr>
              <a:t> rakyat memilih wakil-wakil mereka yang duduk di  DPR, namun DPR dikontrol oleh pengaruh rakyat dengan sistem referendum dan inisiatif rakyat</a:t>
            </a:r>
            <a:endParaRPr lang="en-US" altLang="id-ID" dirty="0" smtClean="0"/>
          </a:p>
        </p:txBody>
      </p:sp>
    </p:spTree>
    <p:extLst>
      <p:ext uri="{BB962C8B-B14F-4D97-AF65-F5344CB8AC3E}">
        <p14:creationId xmlns:p14="http://schemas.microsoft.com/office/powerpoint/2010/main" val="147720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 bwMode="auto"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id-ID" altLang="id-ID" sz="3200" dirty="0" smtClean="0"/>
              <a:t>Bentuk-bentuk Demokrasi: Tugas-Tugas dan Hubungan Antara Alat-Alat Perlengkapan Negara</a:t>
            </a:r>
            <a:endParaRPr lang="en-US" altLang="id-ID" sz="3200" dirty="0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78885" y="2133601"/>
            <a:ext cx="11432116" cy="3992563"/>
          </a:xfrm>
        </p:spPr>
        <p:txBody>
          <a:bodyPr/>
          <a:lstStyle/>
          <a:p>
            <a:pPr eaLnBrk="1" hangingPunct="1"/>
            <a:r>
              <a:rPr lang="id-ID" altLang="id-ID" dirty="0" smtClean="0"/>
              <a:t>Demokrasi dengan sistem parlementer</a:t>
            </a:r>
            <a:r>
              <a:rPr lang="id-ID" altLang="id-ID" dirty="0" smtClean="0">
                <a:sym typeface="Wingdings" panose="05000000000000000000" pitchFamily="2" charset="2"/>
              </a:rPr>
              <a:t> badan legislatif dipilih rakyat, badan eksekutif dipimpin oleh perdana menteri</a:t>
            </a:r>
            <a:endParaRPr lang="id-ID" altLang="id-ID" dirty="0" smtClean="0"/>
          </a:p>
          <a:p>
            <a:pPr eaLnBrk="1" hangingPunct="1"/>
            <a:r>
              <a:rPr lang="id-ID" altLang="id-ID" dirty="0" smtClean="0"/>
              <a:t>Demokrasi dengan sistem </a:t>
            </a:r>
            <a:r>
              <a:rPr lang="id-ID" altLang="id-ID" smtClean="0"/>
              <a:t>pemisahan kekuasaan</a:t>
            </a:r>
            <a:r>
              <a:rPr lang="id-ID" altLang="id-ID" smtClean="0">
                <a:sym typeface="Wingdings" panose="05000000000000000000" pitchFamily="2" charset="2"/>
              </a:rPr>
              <a:t> kekuasaan dibagi menjadi kekeuasaan eksekutif, legoslatif, yudikatif</a:t>
            </a:r>
            <a:endParaRPr lang="id-ID" altLang="id-ID" dirty="0" smtClean="0"/>
          </a:p>
          <a:p>
            <a:pPr eaLnBrk="1" hangingPunct="1"/>
            <a:r>
              <a:rPr lang="id-ID" altLang="id-ID" dirty="0" smtClean="0"/>
              <a:t>Demokrasi dengan sistem referendum</a:t>
            </a:r>
          </a:p>
          <a:p>
            <a:pPr eaLnBrk="1" hangingPunct="1"/>
            <a:endParaRPr lang="en-US" altLang="id-ID" dirty="0" smtClean="0"/>
          </a:p>
        </p:txBody>
      </p:sp>
    </p:spTree>
    <p:extLst>
      <p:ext uri="{BB962C8B-B14F-4D97-AF65-F5344CB8AC3E}">
        <p14:creationId xmlns:p14="http://schemas.microsoft.com/office/powerpoint/2010/main" val="233004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1661" y="1983517"/>
            <a:ext cx="10515600" cy="1736428"/>
          </a:xfrm>
        </p:spPr>
        <p:txBody>
          <a:bodyPr/>
          <a:lstStyle/>
          <a:p>
            <a:r>
              <a:rPr lang="id-ID" sz="3600" dirty="0" smtClean="0">
                <a:solidFill>
                  <a:schemeClr val="tx1"/>
                </a:solidFill>
                <a:latin typeface="Berlin Sans FB" panose="020E0602020502020306" pitchFamily="34" charset="0"/>
                <a:cs typeface="Arial" charset="0"/>
              </a:rPr>
              <a:t>DEMOKRASI</a:t>
            </a:r>
            <a:endParaRPr lang="en-US" sz="3600" dirty="0" smtClean="0">
              <a:solidFill>
                <a:schemeClr val="tx1"/>
              </a:solidFill>
              <a:latin typeface="Berlin Sans FB" panose="020E0602020502020306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id-ID" sz="1600" dirty="0" smtClean="0">
                <a:latin typeface="Berlin Sans FB Demi" pitchFamily="34" charset="0"/>
              </a:rPr>
              <a:t>NUR FAIDATI</a:t>
            </a:r>
            <a:endParaRPr lang="en-US" sz="1600" dirty="0" smtClean="0">
              <a:latin typeface="Berlin Sans FB Demi" pitchFamily="34" charset="0"/>
            </a:endParaRPr>
          </a:p>
          <a:p>
            <a:r>
              <a:rPr lang="en-US" sz="1600" dirty="0" err="1" smtClean="0">
                <a:latin typeface="Berlin Sans FB Demi" pitchFamily="34" charset="0"/>
              </a:rPr>
              <a:t>Disampaikan</a:t>
            </a:r>
            <a:r>
              <a:rPr lang="en-US" sz="1600" dirty="0" smtClean="0">
                <a:latin typeface="Berlin Sans FB Demi" pitchFamily="34" charset="0"/>
              </a:rPr>
              <a:t> </a:t>
            </a:r>
            <a:r>
              <a:rPr lang="en-US" sz="1600" dirty="0" err="1" smtClean="0">
                <a:latin typeface="Berlin Sans FB Demi" pitchFamily="34" charset="0"/>
              </a:rPr>
              <a:t>pada</a:t>
            </a:r>
            <a:r>
              <a:rPr lang="en-US" sz="1600" dirty="0" smtClean="0">
                <a:latin typeface="Berlin Sans FB Demi" pitchFamily="34" charset="0"/>
              </a:rPr>
              <a:t> P</a:t>
            </a:r>
            <a:r>
              <a:rPr lang="id-ID" sz="1600" dirty="0" smtClean="0">
                <a:latin typeface="Berlin Sans FB Demi" pitchFamily="34" charset="0"/>
              </a:rPr>
              <a:t>engantar Ilmu Politik</a:t>
            </a:r>
            <a:endParaRPr lang="en-US" sz="1600" dirty="0" smtClean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74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 bwMode="auto"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en-US" altLang="id-ID" smtClean="0"/>
              <a:t>Konsep dasar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711200" y="2133601"/>
            <a:ext cx="11099800" cy="3992563"/>
          </a:xfrm>
        </p:spPr>
        <p:txBody>
          <a:bodyPr/>
          <a:lstStyle/>
          <a:p>
            <a:pPr eaLnBrk="1" hangingPunct="1"/>
            <a:r>
              <a:rPr lang="en-US" altLang="id-ID" smtClean="0"/>
              <a:t>Demos = people</a:t>
            </a:r>
          </a:p>
          <a:p>
            <a:pPr eaLnBrk="1" hangingPunct="1"/>
            <a:r>
              <a:rPr lang="en-US" altLang="id-ID" smtClean="0"/>
              <a:t>Kratos = rule</a:t>
            </a:r>
          </a:p>
          <a:p>
            <a:pPr algn="just" eaLnBrk="1" hangingPunct="1"/>
            <a:r>
              <a:rPr lang="en-US" altLang="id-ID" i="1" smtClean="0"/>
              <a:t>Rule by the people; One (monarchy) or Many (oligarchy).</a:t>
            </a:r>
          </a:p>
          <a:p>
            <a:pPr algn="just" eaLnBrk="1" hangingPunct="1"/>
            <a:r>
              <a:rPr lang="en-US" altLang="id-ID" smtClean="0"/>
              <a:t>Tidak ada definisi pasti/ideal tentang demokrasi sesungguhnya.</a:t>
            </a:r>
          </a:p>
        </p:txBody>
      </p:sp>
    </p:spTree>
    <p:extLst>
      <p:ext uri="{BB962C8B-B14F-4D97-AF65-F5344CB8AC3E}">
        <p14:creationId xmlns:p14="http://schemas.microsoft.com/office/powerpoint/2010/main" val="343916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 bwMode="auto"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en-US" altLang="id-ID" dirty="0" err="1" smtClean="0"/>
              <a:t>Beberapa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acuan</a:t>
            </a:r>
            <a:endParaRPr lang="en-US" altLang="id-ID" dirty="0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78885" y="2133600"/>
            <a:ext cx="11432116" cy="3810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altLang="id-ID" sz="2400" dirty="0" smtClean="0"/>
              <a:t>Para </a:t>
            </a:r>
            <a:r>
              <a:rPr lang="en-US" altLang="id-ID" sz="2400" dirty="0" err="1" smtClean="0"/>
              <a:t>ahli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hanya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dapat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memberikan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batasan-batasan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atau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kriteria-kriteria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mengenai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demokrasi</a:t>
            </a:r>
            <a:r>
              <a:rPr lang="en-US" altLang="id-ID" sz="2400" dirty="0" smtClean="0"/>
              <a:t>, </a:t>
            </a:r>
            <a:r>
              <a:rPr lang="en-US" altLang="id-ID" sz="2400" dirty="0" err="1" smtClean="0"/>
              <a:t>misalnya</a:t>
            </a:r>
            <a:r>
              <a:rPr lang="en-US" altLang="id-ID" sz="2400" dirty="0" smtClean="0"/>
              <a:t> Robert A. Dahl (1998) yang </a:t>
            </a:r>
            <a:r>
              <a:rPr lang="en-US" altLang="id-ID" sz="2400" dirty="0" err="1" smtClean="0"/>
              <a:t>memberikan</a:t>
            </a:r>
            <a:r>
              <a:rPr lang="en-US" altLang="id-ID" sz="2400" dirty="0" smtClean="0"/>
              <a:t> 6 </a:t>
            </a:r>
            <a:r>
              <a:rPr lang="en-US" altLang="id-ID" sz="2400" dirty="0" err="1" smtClean="0"/>
              <a:t>kriteria</a:t>
            </a:r>
            <a:r>
              <a:rPr lang="en-US" altLang="id-ID" sz="2400" dirty="0" smtClean="0"/>
              <a:t>: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altLang="id-ID" sz="2400" dirty="0" smtClean="0"/>
              <a:t>	</a:t>
            </a:r>
            <a:r>
              <a:rPr lang="en-US" altLang="id-ID" sz="2400" dirty="0" err="1" smtClean="0"/>
              <a:t>Pejabat-pejabat</a:t>
            </a:r>
            <a:r>
              <a:rPr lang="en-US" altLang="id-ID" sz="2400" dirty="0" smtClean="0"/>
              <a:t> yang </a:t>
            </a:r>
            <a:r>
              <a:rPr lang="en-US" altLang="id-ID" sz="2400" dirty="0" err="1" smtClean="0"/>
              <a:t>dipilih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oleh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rakyat</a:t>
            </a:r>
            <a:endParaRPr lang="en-US" altLang="id-ID" sz="2400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altLang="id-ID" sz="2400" dirty="0" smtClean="0"/>
              <a:t>	</a:t>
            </a:r>
            <a:r>
              <a:rPr lang="en-US" altLang="id-ID" sz="2400" dirty="0" err="1" smtClean="0"/>
              <a:t>Pemilu</a:t>
            </a:r>
            <a:r>
              <a:rPr lang="en-US" altLang="id-ID" sz="2400" dirty="0" smtClean="0"/>
              <a:t> yang </a:t>
            </a:r>
            <a:r>
              <a:rPr lang="en-US" altLang="id-ID" sz="2400" dirty="0" err="1" smtClean="0"/>
              <a:t>bebas</a:t>
            </a:r>
            <a:r>
              <a:rPr lang="en-US" altLang="id-ID" sz="2400" dirty="0" smtClean="0"/>
              <a:t>, </a:t>
            </a:r>
            <a:r>
              <a:rPr lang="en-US" altLang="id-ID" sz="2400" dirty="0" err="1" smtClean="0"/>
              <a:t>adil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dan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berkesinambungan</a:t>
            </a:r>
            <a:endParaRPr lang="en-US" altLang="id-ID" sz="2400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altLang="id-ID" sz="2400" dirty="0" smtClean="0"/>
              <a:t>	</a:t>
            </a:r>
            <a:r>
              <a:rPr lang="en-US" altLang="id-ID" sz="2400" dirty="0" err="1" smtClean="0"/>
              <a:t>Kebebasan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berekspresi</a:t>
            </a:r>
            <a:endParaRPr lang="en-US" altLang="id-ID" sz="2400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altLang="id-ID" sz="2400" dirty="0" smtClean="0"/>
              <a:t>	</a:t>
            </a:r>
            <a:r>
              <a:rPr lang="en-US" altLang="id-ID" sz="2400" dirty="0" err="1" smtClean="0"/>
              <a:t>Akses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informasi</a:t>
            </a:r>
            <a:r>
              <a:rPr lang="en-US" altLang="id-ID" sz="2400" dirty="0" smtClean="0"/>
              <a:t> yang </a:t>
            </a:r>
            <a:r>
              <a:rPr lang="en-US" altLang="id-ID" sz="2400" dirty="0" err="1" smtClean="0"/>
              <a:t>terbuka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luas</a:t>
            </a:r>
            <a:endParaRPr lang="en-US" altLang="id-ID" sz="2400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altLang="id-ID" sz="2400" dirty="0" smtClean="0"/>
              <a:t>	</a:t>
            </a:r>
            <a:r>
              <a:rPr lang="en-US" altLang="id-ID" sz="2400" dirty="0" err="1" smtClean="0"/>
              <a:t>Kebebasan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berasosiasi</a:t>
            </a:r>
            <a:endParaRPr lang="en-US" altLang="id-ID" sz="2400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altLang="id-ID" sz="2400" dirty="0" smtClean="0"/>
              <a:t>	</a:t>
            </a:r>
            <a:r>
              <a:rPr lang="en-US" altLang="id-ID" sz="2400" dirty="0" err="1" smtClean="0"/>
              <a:t>Kewarganegaraan</a:t>
            </a:r>
            <a:r>
              <a:rPr lang="en-US" altLang="id-ID" sz="2400" dirty="0" smtClean="0"/>
              <a:t> yang </a:t>
            </a:r>
            <a:r>
              <a:rPr lang="en-US" altLang="id-ID" sz="2400" dirty="0" err="1" smtClean="0"/>
              <a:t>inklusif</a:t>
            </a:r>
            <a:endParaRPr lang="en-US" altLang="id-ID" sz="2400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id-ID" sz="2400" dirty="0" err="1" smtClean="0"/>
              <a:t>Sumber</a:t>
            </a:r>
            <a:r>
              <a:rPr lang="en-US" altLang="id-ID" sz="2400" dirty="0" smtClean="0"/>
              <a:t> ; Wood, 2004</a:t>
            </a:r>
          </a:p>
        </p:txBody>
      </p:sp>
    </p:spTree>
    <p:extLst>
      <p:ext uri="{BB962C8B-B14F-4D97-AF65-F5344CB8AC3E}">
        <p14:creationId xmlns:p14="http://schemas.microsoft.com/office/powerpoint/2010/main" val="239840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 bwMode="auto"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en-US" altLang="id-ID" smtClean="0"/>
              <a:t>Beberapa acuan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885" y="2133601"/>
            <a:ext cx="11432116" cy="39925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id-ID" sz="2000" smtClean="0"/>
              <a:t>Pandangan Henry B. Mayo (Budiardjo, 2003):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altLang="id-ID" sz="2000" smtClean="0"/>
              <a:t>	Penyelesaian perselisihan dengan damai dan melembaga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altLang="id-ID" sz="2000" smtClean="0"/>
              <a:t>	Menjamin terselenggaranya perubahan secara damai di tengah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id-ID" sz="2000" smtClean="0"/>
              <a:t>                masyarakat yang terus berubah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altLang="id-ID" sz="2000" smtClean="0"/>
              <a:t>	Pergantian pimpinan/pejabat secara teratur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altLang="id-ID" sz="2000" smtClean="0"/>
              <a:t>	Membatasi penggunaan kekerasan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altLang="id-ID" sz="2000" smtClean="0"/>
              <a:t>	Mengakui dan menganggap wajar keanekaragaman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altLang="id-ID" sz="2000" smtClean="0"/>
              <a:t>	Menjamin tegaknya keadilan</a:t>
            </a:r>
          </a:p>
        </p:txBody>
      </p:sp>
    </p:spTree>
    <p:extLst>
      <p:ext uri="{BB962C8B-B14F-4D97-AF65-F5344CB8AC3E}">
        <p14:creationId xmlns:p14="http://schemas.microsoft.com/office/powerpoint/2010/main" val="391641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 bwMode="auto"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en-US" altLang="id-ID" dirty="0" err="1" smtClean="0"/>
              <a:t>Beberapa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acuan</a:t>
            </a:r>
            <a:endParaRPr lang="en-US" altLang="id-ID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78885" y="1828801"/>
            <a:ext cx="11432116" cy="3992563"/>
          </a:xfrm>
        </p:spPr>
        <p:txBody>
          <a:bodyPr/>
          <a:lstStyle/>
          <a:p>
            <a:pPr eaLnBrk="1" hangingPunct="1"/>
            <a:r>
              <a:rPr lang="en-US" altLang="id-ID" dirty="0" err="1" smtClean="0"/>
              <a:t>Menurut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Morlino</a:t>
            </a:r>
            <a:r>
              <a:rPr lang="en-US" altLang="id-ID" dirty="0" smtClean="0"/>
              <a:t> (2004):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id-ID" dirty="0" smtClean="0"/>
              <a:t>	</a:t>
            </a:r>
            <a:r>
              <a:rPr lang="en-US" altLang="id-ID" sz="2000" dirty="0" err="1" smtClean="0"/>
              <a:t>Demokrasi</a:t>
            </a:r>
            <a:r>
              <a:rPr lang="en-US" altLang="id-ID" sz="2000" dirty="0" smtClean="0"/>
              <a:t> yang </a:t>
            </a:r>
            <a:r>
              <a:rPr lang="en-US" altLang="id-ID" sz="2000" dirty="0" err="1" smtClean="0"/>
              <a:t>baik</a:t>
            </a:r>
            <a:r>
              <a:rPr lang="en-US" altLang="id-ID" sz="2000" dirty="0" smtClean="0"/>
              <a:t> paling </a:t>
            </a:r>
            <a:r>
              <a:rPr lang="en-US" altLang="id-ID" sz="2000" dirty="0" err="1" smtClean="0"/>
              <a:t>tidak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harus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memenuhi</a:t>
            </a:r>
            <a:r>
              <a:rPr lang="en-US" altLang="id-ID" sz="2000" dirty="0" smtClean="0"/>
              <a:t> 3 </a:t>
            </a:r>
            <a:r>
              <a:rPr lang="en-US" altLang="id-ID" sz="2000" dirty="0" err="1" smtClean="0"/>
              <a:t>kualitas</a:t>
            </a:r>
            <a:r>
              <a:rPr lang="en-US" altLang="id-ID" sz="2000" dirty="0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id-ID" sz="2000" dirty="0" smtClean="0"/>
              <a:t>	1. </a:t>
            </a:r>
            <a:r>
              <a:rPr lang="en-US" altLang="id-ID" sz="2000" dirty="0" err="1" smtClean="0"/>
              <a:t>Kualitas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hasil</a:t>
            </a:r>
            <a:endParaRPr lang="en-US" altLang="id-ID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id-ID" sz="2000" dirty="0" smtClean="0"/>
              <a:t>	</a:t>
            </a:r>
            <a:r>
              <a:rPr lang="en-US" altLang="id-ID" sz="2000" dirty="0" err="1" smtClean="0"/>
              <a:t>Pemerintahan</a:t>
            </a:r>
            <a:r>
              <a:rPr lang="en-US" altLang="id-ID" sz="2000" dirty="0" smtClean="0"/>
              <a:t> yang </a:t>
            </a:r>
            <a:r>
              <a:rPr lang="en-US" altLang="id-ID" sz="2000" dirty="0" err="1" smtClean="0"/>
              <a:t>memiliki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legitimasi</a:t>
            </a:r>
            <a:r>
              <a:rPr lang="en-US" altLang="id-ID" sz="2000" dirty="0" smtClean="0"/>
              <a:t> yang </a:t>
            </a:r>
            <a:r>
              <a:rPr lang="en-US" altLang="id-ID" sz="2000" dirty="0" err="1" smtClean="0"/>
              <a:t>dapat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memuaskan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warga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negaranya</a:t>
            </a:r>
            <a:r>
              <a:rPr lang="en-US" altLang="id-ID" sz="2000" dirty="0" smtClean="0"/>
              <a:t>.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id-ID" sz="2000" dirty="0" smtClean="0"/>
              <a:t>	2. </a:t>
            </a:r>
            <a:r>
              <a:rPr lang="en-US" altLang="id-ID" sz="2000" dirty="0" err="1" smtClean="0"/>
              <a:t>Kualitas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isi</a:t>
            </a:r>
            <a:r>
              <a:rPr lang="en-US" altLang="id-ID" sz="2000" dirty="0" smtClean="0"/>
              <a:t>/</a:t>
            </a:r>
            <a:r>
              <a:rPr lang="en-US" altLang="id-ID" sz="2000" dirty="0" err="1" smtClean="0"/>
              <a:t>substansi</a:t>
            </a:r>
            <a:endParaRPr lang="en-US" altLang="id-ID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id-ID" sz="2000" dirty="0" smtClean="0"/>
              <a:t>	</a:t>
            </a:r>
            <a:r>
              <a:rPr lang="en-US" altLang="id-ID" sz="2000" dirty="0" err="1" smtClean="0"/>
              <a:t>Warga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negara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memiliki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kebebasan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dan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kesetaraan</a:t>
            </a:r>
            <a:endParaRPr lang="en-US" altLang="id-ID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id-ID" sz="2000" dirty="0" smtClean="0"/>
              <a:t>	3. </a:t>
            </a:r>
            <a:r>
              <a:rPr lang="en-US" altLang="id-ID" sz="2000" dirty="0" err="1" smtClean="0"/>
              <a:t>Kualitas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prosedur</a:t>
            </a:r>
            <a:endParaRPr lang="en-US" altLang="id-ID" sz="2000" dirty="0" smtClean="0"/>
          </a:p>
          <a:p>
            <a:pPr algn="just" eaLnBrk="1" hangingPunct="1">
              <a:buFont typeface="Wingdings" pitchFamily="2" charset="2"/>
              <a:buNone/>
            </a:pPr>
            <a:r>
              <a:rPr lang="en-US" altLang="id-ID" sz="2000" dirty="0" smtClean="0"/>
              <a:t>	</a:t>
            </a:r>
            <a:r>
              <a:rPr lang="en-US" altLang="id-ID" sz="2000" dirty="0" err="1" smtClean="0"/>
              <a:t>Warga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negara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memiliki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kebebasan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untuk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memeriksa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dan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mengevaluasi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bagaimana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pemerintahnya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mencapai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tujuan-tujuan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kebebasan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dan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kesetaraan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sesuai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dengan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hukum</a:t>
            </a:r>
            <a:r>
              <a:rPr lang="en-US" altLang="id-ID" sz="2000" dirty="0" smtClean="0"/>
              <a:t> yang </a:t>
            </a:r>
            <a:r>
              <a:rPr lang="en-US" altLang="id-ID" sz="2000" dirty="0" err="1" smtClean="0"/>
              <a:t>berlaku</a:t>
            </a:r>
            <a:r>
              <a:rPr lang="en-US" altLang="id-ID" sz="2000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64440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 bwMode="auto"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en-US" altLang="id-ID" dirty="0" smtClean="0"/>
              <a:t>Momentum-momentum</a:t>
            </a:r>
            <a:endParaRPr lang="en-US" altLang="id-ID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378885" y="2133601"/>
            <a:ext cx="11432116" cy="3992563"/>
          </a:xfrm>
        </p:spPr>
        <p:txBody>
          <a:bodyPr/>
          <a:lstStyle/>
          <a:p>
            <a:pPr eaLnBrk="1" hangingPunct="1"/>
            <a:r>
              <a:rPr lang="en-US" altLang="id-ID" smtClean="0"/>
              <a:t>Runtuhnya tembok Berlin</a:t>
            </a:r>
          </a:p>
          <a:p>
            <a:pPr eaLnBrk="1" hangingPunct="1"/>
            <a:r>
              <a:rPr lang="en-US" altLang="id-ID" smtClean="0"/>
              <a:t>Hancurnya komunisme, kecuali Cina</a:t>
            </a:r>
          </a:p>
          <a:p>
            <a:pPr eaLnBrk="1" hangingPunct="1"/>
            <a:r>
              <a:rPr lang="en-US" altLang="id-ID" smtClean="0"/>
              <a:t>Kegagalan diktatoral di Amerika Latin</a:t>
            </a:r>
          </a:p>
          <a:p>
            <a:pPr eaLnBrk="1" hangingPunct="1"/>
            <a:r>
              <a:rPr lang="en-US" altLang="id-ID" smtClean="0"/>
              <a:t>Berakhirnya apartheid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id-ID" smtClean="0"/>
              <a:t>Mendorong perkembangan demokrasi secara global.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id-ID" smtClean="0"/>
              <a:t>(Weale, 2007)</a:t>
            </a:r>
          </a:p>
          <a:p>
            <a:pPr eaLnBrk="1" hangingPunct="1"/>
            <a:endParaRPr lang="en-US" altLang="id-ID" smtClean="0"/>
          </a:p>
        </p:txBody>
      </p:sp>
    </p:spTree>
    <p:extLst>
      <p:ext uri="{BB962C8B-B14F-4D97-AF65-F5344CB8AC3E}">
        <p14:creationId xmlns:p14="http://schemas.microsoft.com/office/powerpoint/2010/main" val="370153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 bwMode="auto"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en-US" altLang="id-ID" dirty="0" err="1" smtClean="0"/>
              <a:t>Mengapa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demokrasi</a:t>
            </a:r>
            <a:r>
              <a:rPr lang="en-US" altLang="id-ID" dirty="0" smtClean="0"/>
              <a:t>?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378885" y="2133601"/>
            <a:ext cx="11432116" cy="39925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id-ID" dirty="0" err="1" smtClean="0"/>
              <a:t>Membuka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kesempatan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partisipasi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publik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secara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luas</a:t>
            </a:r>
            <a:r>
              <a:rPr lang="en-US" altLang="id-ID" dirty="0" smtClean="0"/>
              <a:t>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q"/>
            </a:pPr>
            <a:r>
              <a:rPr lang="en-US" altLang="id-ID" dirty="0" err="1" smtClean="0"/>
              <a:t>Menentukan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tujuan</a:t>
            </a:r>
            <a:r>
              <a:rPr lang="en-US" altLang="id-ID" dirty="0" smtClean="0"/>
              <a:t>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q"/>
            </a:pPr>
            <a:r>
              <a:rPr lang="en-US" altLang="id-ID" dirty="0" err="1" smtClean="0"/>
              <a:t>Memilih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pemimpin</a:t>
            </a:r>
            <a:endParaRPr lang="en-US" altLang="id-ID" dirty="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Char char="q"/>
            </a:pPr>
            <a:r>
              <a:rPr lang="en-US" altLang="id-ID" dirty="0" err="1" smtClean="0"/>
              <a:t>Mengawasi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pemerintahan</a:t>
            </a:r>
            <a:r>
              <a:rPr lang="en-US" altLang="id-ID" dirty="0" smtClean="0"/>
              <a:t>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q"/>
            </a:pPr>
            <a:r>
              <a:rPr lang="en-US" altLang="id-ID" dirty="0" err="1" smtClean="0"/>
              <a:t>Meminta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pertanggungjawaban</a:t>
            </a:r>
            <a:endParaRPr lang="en-US" altLang="id-ID" dirty="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altLang="id-ID" dirty="0" err="1" smtClean="0"/>
              <a:t>Jadi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secara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tidak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langsung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masyarakat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ikut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serta</a:t>
            </a:r>
            <a:r>
              <a:rPr lang="en-US" altLang="id-ID" dirty="0" smtClean="0"/>
              <a:t> di </a:t>
            </a:r>
            <a:r>
              <a:rPr lang="en-US" altLang="id-ID" dirty="0" err="1" smtClean="0"/>
              <a:t>dalam</a:t>
            </a:r>
            <a:r>
              <a:rPr lang="en-US" altLang="id-ID" dirty="0" smtClean="0"/>
              <a:t> proses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altLang="id-ID" dirty="0" err="1" smtClean="0"/>
              <a:t>pemerintahan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melalui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serangkaian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kegiatan-kegiatan</a:t>
            </a:r>
            <a:r>
              <a:rPr lang="en-US" altLang="id-ID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US" altLang="id-ID" dirty="0" smtClean="0"/>
          </a:p>
        </p:txBody>
      </p:sp>
    </p:spTree>
    <p:extLst>
      <p:ext uri="{BB962C8B-B14F-4D97-AF65-F5344CB8AC3E}">
        <p14:creationId xmlns:p14="http://schemas.microsoft.com/office/powerpoint/2010/main" val="235834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 bwMode="auto"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en-US" altLang="id-ID" dirty="0" err="1" smtClean="0"/>
              <a:t>Perdebatan</a:t>
            </a:r>
            <a:endParaRPr lang="en-US" altLang="id-ID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378885" y="2133601"/>
            <a:ext cx="11432116" cy="39925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n-US" altLang="id-ID" dirty="0" err="1" smtClean="0"/>
              <a:t>Selama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lebih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dari</a:t>
            </a:r>
            <a:r>
              <a:rPr lang="en-US" altLang="id-ID" dirty="0" smtClean="0"/>
              <a:t> 55 </a:t>
            </a:r>
            <a:r>
              <a:rPr lang="en-US" altLang="id-ID" dirty="0" err="1" smtClean="0"/>
              <a:t>tahun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terakhir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demokrasi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memiliki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definisi</a:t>
            </a:r>
            <a:r>
              <a:rPr lang="en-US" altLang="id-ID" dirty="0" smtClean="0"/>
              <a:t>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altLang="id-ID" dirty="0" smtClean="0"/>
              <a:t>yang </a:t>
            </a:r>
            <a:r>
              <a:rPr lang="en-US" altLang="id-ID" dirty="0" err="1" smtClean="0"/>
              <a:t>beragam</a:t>
            </a:r>
            <a:r>
              <a:rPr lang="en-US" altLang="id-ID" dirty="0" smtClean="0"/>
              <a:t>, </a:t>
            </a:r>
            <a:r>
              <a:rPr lang="en-US" altLang="id-ID" dirty="0" err="1" smtClean="0"/>
              <a:t>memiliki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banyak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bentuk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sehingga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rejim</a:t>
            </a:r>
            <a:r>
              <a:rPr lang="en-US" altLang="id-ID" dirty="0" smtClean="0"/>
              <a:t> yang </a:t>
            </a:r>
            <a:r>
              <a:rPr lang="en-US" altLang="id-ID" dirty="0" err="1" smtClean="0"/>
              <a:t>diktator</a:t>
            </a:r>
            <a:r>
              <a:rPr lang="en-US" altLang="id-ID" dirty="0" smtClean="0"/>
              <a:t>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altLang="id-ID" dirty="0" smtClean="0"/>
              <a:t>pun </a:t>
            </a:r>
            <a:r>
              <a:rPr lang="en-US" altLang="id-ID" dirty="0" err="1" smtClean="0"/>
              <a:t>menggunakan</a:t>
            </a:r>
            <a:r>
              <a:rPr lang="en-US" altLang="id-ID" dirty="0" smtClean="0"/>
              <a:t> kata </a:t>
            </a:r>
            <a:r>
              <a:rPr lang="en-US" altLang="id-ID" dirty="0" err="1" smtClean="0"/>
              <a:t>demokrasi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untuk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menyamarkan</a:t>
            </a:r>
            <a:r>
              <a:rPr lang="en-US" altLang="id-ID" dirty="0" smtClean="0"/>
              <a:t>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altLang="id-ID" dirty="0" err="1" smtClean="0"/>
              <a:t>keditaktorannya</a:t>
            </a:r>
            <a:r>
              <a:rPr lang="en-US" altLang="id-ID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7068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8527</TotalTime>
  <Words>408</Words>
  <Application>Microsoft Office PowerPoint</Application>
  <PresentationFormat>Custom</PresentationFormat>
  <Paragraphs>75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Presentation UNISA_01</vt:lpstr>
      <vt:lpstr>1_Presentation UNISA_01</vt:lpstr>
      <vt:lpstr>1_Office Theme</vt:lpstr>
      <vt:lpstr>2_Office Theme</vt:lpstr>
      <vt:lpstr>PEMBUKA BELAJAR</vt:lpstr>
      <vt:lpstr>DEMOKRASI</vt:lpstr>
      <vt:lpstr>Konsep dasar</vt:lpstr>
      <vt:lpstr>Beberapa acuan</vt:lpstr>
      <vt:lpstr>Beberapa acuan</vt:lpstr>
      <vt:lpstr>Beberapa acuan</vt:lpstr>
      <vt:lpstr>Momentum-momentum</vt:lpstr>
      <vt:lpstr>Mengapa demokrasi? </vt:lpstr>
      <vt:lpstr>Perdebatan</vt:lpstr>
      <vt:lpstr>Dimensi prosedur</vt:lpstr>
      <vt:lpstr>Bentuk-bentuk Demokrasi</vt:lpstr>
      <vt:lpstr>Bentuk-bentuk Demokrasi: Cara Penyaluran</vt:lpstr>
      <vt:lpstr>Bentuk-bentuk Demokrasi: Tugas-Tugas dan Hubungan Antara Alat-Alat Perlengkapan Negara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ismail - [2010]</cp:lastModifiedBy>
  <cp:revision>254</cp:revision>
  <dcterms:created xsi:type="dcterms:W3CDTF">2017-11-21T07:01:38Z</dcterms:created>
  <dcterms:modified xsi:type="dcterms:W3CDTF">2019-05-15T22:54:57Z</dcterms:modified>
</cp:coreProperties>
</file>