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8"/>
  </p:notesMasterIdLst>
  <p:sldIdLst>
    <p:sldId id="578" r:id="rId5"/>
    <p:sldId id="579" r:id="rId6"/>
    <p:sldId id="617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39" r:id="rId15"/>
    <p:sldId id="564" r:id="rId16"/>
    <p:sldId id="32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23/03/2021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5A7D642-2C6C-4B47-B6B9-B5A01E6E2251}" type="datetime1">
              <a:rPr lang="id-ID" smtClean="0"/>
              <a:pPr/>
              <a:t>23/03/2021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8819C87-0400-4020-83EA-C9C8568C29D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61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OTORITAS/WEWENANG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7375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Otoritas</a:t>
            </a:r>
            <a:r>
              <a:rPr lang="en-US" sz="2400" dirty="0"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latin typeface="Berlin Sans FB Demi" panose="020E0802020502020306" pitchFamily="34" charset="0"/>
              </a:rPr>
              <a:t>Wewenang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dilembagakan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</a:p>
          <a:p>
            <a:r>
              <a:rPr lang="en-US" sz="2400" dirty="0" err="1">
                <a:latin typeface="Berlin Sans FB Demi" panose="020E0802020502020306" pitchFamily="34" charset="0"/>
              </a:rPr>
              <a:t>Otoritas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formal/formal power (Harold D. Laswell dan Abraham Kaplan)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 yang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mempunyai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wewenang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berhak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mengeluarkan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perintah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membuat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peraturan-peraturan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serta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berhak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mengharapkan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kepatuhan-kepatuhan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terhadap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peraturannya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. </a:t>
            </a:r>
          </a:p>
          <a:p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Macam-macam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wewenang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(Max Weber):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Tradisional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: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wewenang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tradisional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berdasarkan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kepercayaan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diantara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anggota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masyarakat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bahwa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tradisi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lama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serta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kedudukan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dilandasi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oleh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tradisi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adalah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wajar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patut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dihormati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Kharismatik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: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berdasarkan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kepercayaan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anggota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masyarakat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pada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kesaktian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kekuatan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mistik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atau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religious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pemimpin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 Hitler, Mao Zedong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Rasional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legal: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berdasarkan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kepercayaan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pada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tatanan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hukum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rasional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melandasi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kedudukan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pemimpin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. Yang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ditekankan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bukan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orangnya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,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akan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tetapi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pada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aturan-aturan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mendasari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tingkah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lakunya</a:t>
            </a:r>
            <a:r>
              <a:rPr lang="en-US" sz="2000" dirty="0">
                <a:latin typeface="Berlin Sans FB Demi" panose="020E0802020502020306" pitchFamily="34" charset="0"/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839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LEGITIMASI/KEABSAHAN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7375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Keyakinan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anggota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masyarakat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bahwa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wewenang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ada</a:t>
            </a:r>
            <a:r>
              <a:rPr lang="en-US" sz="2400" dirty="0">
                <a:latin typeface="Berlin Sans FB Demi" panose="020E0802020502020306" pitchFamily="34" charset="0"/>
              </a:rPr>
              <a:t> pada </a:t>
            </a:r>
            <a:r>
              <a:rPr lang="en-US" sz="2400" dirty="0" err="1">
                <a:latin typeface="Berlin Sans FB Demi" panose="020E0802020502020306" pitchFamily="34" charset="0"/>
              </a:rPr>
              <a:t>seseorang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kelompok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penguasa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wajar</a:t>
            </a:r>
            <a:r>
              <a:rPr lang="en-US" sz="2400" dirty="0">
                <a:latin typeface="Berlin Sans FB Demi" panose="020E0802020502020306" pitchFamily="34" charset="0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</a:rPr>
              <a:t>patut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dihormati</a:t>
            </a:r>
            <a:r>
              <a:rPr lang="en-US" sz="2400" dirty="0">
                <a:latin typeface="Berlin Sans FB Demi" panose="020E0802020502020306" pitchFamily="34" charset="0"/>
              </a:rPr>
              <a:t>. </a:t>
            </a:r>
          </a:p>
          <a:p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Keyakinan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dari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pihak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anggota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masyarakat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bahwa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sudah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wajar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baginya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menerima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baik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mentaati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penguasa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memenuhi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tuntutan-tuntutan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dari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rezim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itu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. </a:t>
            </a:r>
          </a:p>
          <a:p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Kemampuan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membentuk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mempertahankan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kepercayaan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bahwa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lembaga-lembaga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bentuk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politik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ada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yang paling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wajar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masyarakat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>
                <a:latin typeface="Berlin Sans FB Demi" panose="020E0802020502020306" pitchFamily="34" charset="0"/>
                <a:sym typeface="Wingdings" panose="05000000000000000000" pitchFamily="2" charset="2"/>
              </a:rPr>
              <a:t>itu</a:t>
            </a:r>
            <a:endParaRPr lang="en-US" sz="20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056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KEKUASAAN</a:t>
            </a:r>
            <a:endParaRPr lang="id-ID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7587" y="4286256"/>
            <a:ext cx="9635613" cy="1352544"/>
          </a:xfrm>
        </p:spPr>
        <p:txBody>
          <a:bodyPr/>
          <a:lstStyle/>
          <a:p>
            <a:r>
              <a:rPr lang="en-US" b="1" dirty="0" err="1"/>
              <a:t>Disampaikan</a:t>
            </a:r>
            <a:r>
              <a:rPr lang="en-US" b="1" dirty="0"/>
              <a:t> Pada Mata </a:t>
            </a:r>
            <a:r>
              <a:rPr lang="en-US" b="1" dirty="0" err="1"/>
              <a:t>Kuliah</a:t>
            </a:r>
            <a:r>
              <a:rPr lang="en-US" b="1" dirty="0"/>
              <a:t> </a:t>
            </a:r>
            <a:r>
              <a:rPr lang="en-US" b="1" dirty="0" err="1"/>
              <a:t>Pengantar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86346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081120" cy="432048"/>
          </a:xfrm>
        </p:spPr>
        <p:txBody>
          <a:bodyPr/>
          <a:lstStyle/>
          <a:p>
            <a:pPr algn="r"/>
            <a:endParaRPr lang="id-ID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7208C-19EF-4454-B862-61C80C061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" y="0"/>
            <a:ext cx="1211334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9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dirty="0">
                <a:latin typeface="Berlin Sans FB Demi" panose="020E0802020502020306" pitchFamily="34" charset="0"/>
              </a:rPr>
              <a:t>PENGANTAR</a:t>
            </a:r>
            <a:endParaRPr lang="id-ID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4477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adalah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konsep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politik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banyak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dibahas</a:t>
            </a:r>
            <a:endParaRPr lang="en-US" sz="2000" dirty="0">
              <a:latin typeface="Berlin Sans FB Demi" panose="020E0802020502020306" pitchFamily="34" charset="0"/>
            </a:endParaRPr>
          </a:p>
          <a:p>
            <a:r>
              <a:rPr lang="en-US" sz="2000" dirty="0" err="1">
                <a:latin typeface="Berlin Sans FB Demi" panose="020E0802020502020306" pitchFamily="34" charset="0"/>
              </a:rPr>
              <a:t>Politik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sering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diidentikkan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endParaRPr lang="id-ID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5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KEKUASAAN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4477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>
                <a:latin typeface="Berlin Sans FB Demi" panose="020E0802020502020306" pitchFamily="34" charset="0"/>
              </a:rPr>
              <a:t>KEKUASAAN </a:t>
            </a:r>
            <a:r>
              <a:rPr lang="en-US" sz="2400" dirty="0" err="1"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kemampuan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seorang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pelaku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mempengaruhi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perilaku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seorang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pelaku</a:t>
            </a:r>
            <a:r>
              <a:rPr lang="en-US" sz="2400" dirty="0">
                <a:latin typeface="Berlin Sans FB Demi" panose="020E0802020502020306" pitchFamily="34" charset="0"/>
              </a:rPr>
              <a:t> lain, </a:t>
            </a:r>
            <a:r>
              <a:rPr lang="en-US" sz="2400" dirty="0" err="1">
                <a:latin typeface="Berlin Sans FB Demi" panose="020E0802020502020306" pitchFamily="34" charset="0"/>
              </a:rPr>
              <a:t>sehingga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perilakunya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menjadi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sesuai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dengan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keinginan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dari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pelaku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mempunyai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biasanya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diselenggarakan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melalui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isyarat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jelas</a:t>
            </a:r>
            <a:r>
              <a:rPr lang="en-US" sz="2400" dirty="0"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latin typeface="Berlin Sans FB Demi" panose="020E0802020502020306" pitchFamily="34" charset="0"/>
              </a:rPr>
              <a:t>manifes</a:t>
            </a:r>
            <a:r>
              <a:rPr lang="en-US" sz="2400" dirty="0">
                <a:latin typeface="Berlin Sans FB Demi" panose="020E0802020502020306" pitchFamily="34" charset="0"/>
              </a:rPr>
              <a:t> power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Contoh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manifes</a:t>
            </a:r>
            <a:r>
              <a:rPr lang="en-US" sz="2000" dirty="0">
                <a:latin typeface="Berlin Sans FB Demi" panose="020E0802020502020306" pitchFamily="34" charset="0"/>
              </a:rPr>
              <a:t> power: </a:t>
            </a:r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polisi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menghentikan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pengendara</a:t>
            </a:r>
            <a:r>
              <a:rPr lang="en-US" sz="2000" dirty="0">
                <a:latin typeface="Berlin Sans FB Demi" panose="020E0802020502020306" pitchFamily="34" charset="0"/>
              </a:rPr>
              <a:t> motor </a:t>
            </a:r>
            <a:r>
              <a:rPr lang="en-US" sz="2000" dirty="0" err="1">
                <a:latin typeface="Berlin Sans FB Demi" panose="020E0802020502020306" pitchFamily="34" charset="0"/>
              </a:rPr>
              <a:t>karena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melanggar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peraturan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lalu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lintas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err="1">
                <a:latin typeface="Berlin Sans FB Demi" panose="020E0802020502020306" pitchFamily="34" charset="0"/>
              </a:rPr>
              <a:t>Namun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kadang-kadang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diselenggarakan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tanpa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isyarat</a:t>
            </a:r>
            <a:r>
              <a:rPr lang="en-US" sz="2400" dirty="0">
                <a:latin typeface="Berlin Sans FB Demi" panose="020E0802020502020306" pitchFamily="34" charset="0"/>
              </a:rPr>
              <a:t>/implicit power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anak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sekolah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membatalkan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rencana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untuk</a:t>
            </a:r>
            <a:r>
              <a:rPr lang="en-US" sz="2000" dirty="0">
                <a:latin typeface="Berlin Sans FB Demi" panose="020E0802020502020306" pitchFamily="34" charset="0"/>
              </a:rPr>
              <a:t> main bola dan </a:t>
            </a:r>
            <a:r>
              <a:rPr lang="en-US" sz="2000" dirty="0" err="1">
                <a:latin typeface="Berlin Sans FB Demi" panose="020E0802020502020306" pitchFamily="34" charset="0"/>
              </a:rPr>
              <a:t>memutuskan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untuk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membuat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pekerjaan</a:t>
            </a:r>
            <a:r>
              <a:rPr lang="en-US" sz="2000" dirty="0">
                <a:latin typeface="Berlin Sans FB Demi" panose="020E0802020502020306" pitchFamily="34" charset="0"/>
              </a:rPr>
              <a:t>  </a:t>
            </a:r>
            <a:r>
              <a:rPr lang="en-US" sz="2000" dirty="0" err="1">
                <a:latin typeface="Berlin Sans FB Demi" panose="020E0802020502020306" pitchFamily="34" charset="0"/>
              </a:rPr>
              <a:t>rumahnya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karena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takut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dimarahi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gurunya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err="1">
                <a:latin typeface="Berlin Sans FB Demi" panose="020E0802020502020306" pitchFamily="34" charset="0"/>
              </a:rPr>
              <a:t>Esensi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adalah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mengadakan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sanksi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namun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</a:t>
            </a:r>
            <a:r>
              <a:rPr lang="en-US" sz="2400" dirty="0">
                <a:latin typeface="Berlin Sans FB Demi" panose="020E0802020502020306" pitchFamily="34" charset="0"/>
              </a:rPr>
              <a:t> juga yang </a:t>
            </a:r>
            <a:r>
              <a:rPr lang="en-US" sz="2400" dirty="0" err="1">
                <a:latin typeface="Berlin Sans FB Demi" panose="020E0802020502020306" pitchFamily="34" charset="0"/>
              </a:rPr>
              <a:t>memberikan</a:t>
            </a:r>
            <a:r>
              <a:rPr lang="en-US" sz="2400" dirty="0">
                <a:latin typeface="Berlin Sans FB Demi" panose="020E0802020502020306" pitchFamily="34" charset="0"/>
              </a:rPr>
              <a:t> reward/</a:t>
            </a:r>
            <a:r>
              <a:rPr lang="en-US" sz="2400" dirty="0" err="1">
                <a:latin typeface="Berlin Sans FB Demi" panose="020E0802020502020306" pitchFamily="34" charset="0"/>
              </a:rPr>
              <a:t>insentif</a:t>
            </a:r>
            <a:r>
              <a:rPr lang="en-US" sz="2400" dirty="0"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latin typeface="Berlin Sans FB Demi" panose="020E0802020502020306" pitchFamily="34" charset="0"/>
              </a:rPr>
              <a:t>imbalan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742950" lvl="2" indent="-342900"/>
            <a:endParaRPr lang="id-ID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7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CARA MENYELENGGARAKAN KEKUASAAN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4477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Fisik</a:t>
            </a:r>
            <a:r>
              <a:rPr lang="en-US" sz="2400" dirty="0">
                <a:latin typeface="Berlin Sans FB Demi" panose="020E0802020502020306" pitchFamily="34" charset="0"/>
              </a:rPr>
              <a:t>/Force: Terbuka dan Brutal</a:t>
            </a: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penjahat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bersenjatakan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celurit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memaksa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untuk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menyerahkan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miliknya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Koersif</a:t>
            </a:r>
            <a:r>
              <a:rPr lang="en-US" sz="2400" dirty="0">
                <a:latin typeface="Berlin Sans FB Demi" panose="020E0802020502020306" pitchFamily="34" charset="0"/>
              </a:rPr>
              <a:t>/Coercion: </a:t>
            </a:r>
            <a:r>
              <a:rPr lang="en-US" sz="2400" dirty="0" err="1">
                <a:latin typeface="Berlin Sans FB Demi" panose="020E0802020502020306" pitchFamily="34" charset="0"/>
              </a:rPr>
              <a:t>Melalui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Ancaman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diadakan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sanksi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Seseorang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datang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kantor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tepat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waktu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karena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ada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aturan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terkait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pengaturan</a:t>
            </a:r>
            <a:r>
              <a:rPr lang="en-US" sz="2000" dirty="0">
                <a:latin typeface="Berlin Sans FB Demi" panose="020E0802020502020306" pitchFamily="34" charset="0"/>
              </a:rPr>
              <a:t> jam </a:t>
            </a:r>
            <a:r>
              <a:rPr lang="en-US" sz="2000" dirty="0" err="1">
                <a:latin typeface="Berlin Sans FB Demi" panose="020E0802020502020306" pitchFamily="34" charset="0"/>
              </a:rPr>
              <a:t>kerja</a:t>
            </a:r>
            <a:r>
              <a:rPr lang="en-US" sz="2000" dirty="0">
                <a:latin typeface="Berlin Sans FB Demi" panose="020E0802020502020306" pitchFamily="34" charset="0"/>
              </a:rPr>
              <a:t>, </a:t>
            </a:r>
            <a:r>
              <a:rPr lang="en-US" sz="2000" dirty="0" err="1">
                <a:latin typeface="Berlin Sans FB Demi" panose="020E0802020502020306" pitchFamily="34" charset="0"/>
              </a:rPr>
              <a:t>kalau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tidak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tepat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waktu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maka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gaji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dipotong</a:t>
            </a:r>
            <a:endParaRPr lang="en-US" sz="2000" dirty="0">
              <a:latin typeface="Berlin Sans FB Demi" panose="020E0802020502020306" pitchFamily="34" charset="0"/>
            </a:endParaRPr>
          </a:p>
          <a:p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Persuasif</a:t>
            </a:r>
            <a:r>
              <a:rPr lang="en-US" sz="2400" dirty="0">
                <a:latin typeface="Berlin Sans FB Demi" panose="020E0802020502020306" pitchFamily="34" charset="0"/>
              </a:rPr>
              <a:t>/Persuasion: </a:t>
            </a:r>
            <a:r>
              <a:rPr lang="en-US" sz="2400" dirty="0" err="1">
                <a:latin typeface="Berlin Sans FB Demi" panose="020E0802020502020306" pitchFamily="34" charset="0"/>
              </a:rPr>
              <a:t>Melalui</a:t>
            </a:r>
            <a:r>
              <a:rPr lang="en-US" sz="2400" dirty="0">
                <a:latin typeface="Berlin Sans FB Demi" panose="020E0802020502020306" pitchFamily="34" charset="0"/>
              </a:rPr>
              <a:t> proses </a:t>
            </a:r>
            <a:r>
              <a:rPr lang="en-US" sz="2400" dirty="0" err="1">
                <a:latin typeface="Berlin Sans FB Demi" panose="020E0802020502020306" pitchFamily="34" charset="0"/>
              </a:rPr>
              <a:t>meyakinkan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berargumentasi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merujuk</a:t>
            </a:r>
            <a:r>
              <a:rPr lang="en-US" sz="2400" dirty="0">
                <a:latin typeface="Berlin Sans FB Demi" panose="020E0802020502020306" pitchFamily="34" charset="0"/>
              </a:rPr>
              <a:t> pada </a:t>
            </a:r>
            <a:r>
              <a:rPr lang="en-US" sz="2400" dirty="0" err="1">
                <a:latin typeface="Berlin Sans FB Demi" panose="020E0802020502020306" pitchFamily="34" charset="0"/>
              </a:rPr>
              <a:t>pendapat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seorang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ahli</a:t>
            </a:r>
            <a:r>
              <a:rPr lang="en-US" sz="2400" dirty="0">
                <a:latin typeface="Berlin Sans FB Demi" panose="020E0802020502020306" pitchFamily="34" charset="0"/>
              </a:rPr>
              <a:t>.</a:t>
            </a:r>
          </a:p>
          <a:p>
            <a:pPr lvl="1"/>
            <a:r>
              <a:rPr lang="en-US" sz="2000" dirty="0">
                <a:latin typeface="Berlin Sans FB Demi" panose="020E0802020502020306" pitchFamily="34" charset="0"/>
              </a:rPr>
              <a:t>UU </a:t>
            </a:r>
            <a:r>
              <a:rPr lang="en-US" sz="2000" dirty="0" err="1">
                <a:latin typeface="Berlin Sans FB Demi" panose="020E0802020502020306" pitchFamily="34" charset="0"/>
              </a:rPr>
              <a:t>Cipta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latin typeface="Berlin Sans FB Demi" panose="020E0802020502020306" pitchFamily="34" charset="0"/>
              </a:rPr>
              <a:t>Reward/</a:t>
            </a:r>
            <a:r>
              <a:rPr lang="en-US" sz="2400" dirty="0" err="1">
                <a:latin typeface="Berlin Sans FB Demi" panose="020E0802020502020306" pitchFamily="34" charset="0"/>
              </a:rPr>
              <a:t>Imbalan</a:t>
            </a:r>
            <a:r>
              <a:rPr lang="en-US" sz="2400" dirty="0"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latin typeface="Berlin Sans FB Demi" panose="020E0802020502020306" pitchFamily="34" charset="0"/>
              </a:rPr>
              <a:t>Insentif</a:t>
            </a:r>
            <a:r>
              <a:rPr lang="en-US" sz="2400" dirty="0">
                <a:latin typeface="Berlin Sans FB Demi" panose="020E0802020502020306" pitchFamily="34" charset="0"/>
              </a:rPr>
              <a:t>/</a:t>
            </a:r>
            <a:r>
              <a:rPr lang="en-US" sz="2400" dirty="0" err="1">
                <a:latin typeface="Berlin Sans FB Demi" panose="020E0802020502020306" pitchFamily="34" charset="0"/>
              </a:rPr>
              <a:t>Kompensasi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742950" lvl="2" indent="-342900"/>
            <a:r>
              <a:rPr lang="en-US" sz="2000" dirty="0" err="1">
                <a:latin typeface="Berlin Sans FB Demi" panose="020E0802020502020306" pitchFamily="34" charset="0"/>
              </a:rPr>
              <a:t>Pemerintah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berupaya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untuk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mengatasi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masalah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sampah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dapat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melakukan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sanksi</a:t>
            </a:r>
            <a:r>
              <a:rPr lang="en-US" sz="2000" dirty="0">
                <a:latin typeface="Berlin Sans FB Demi" panose="020E0802020502020306" pitchFamily="34" charset="0"/>
              </a:rPr>
              <a:t> negative </a:t>
            </a:r>
            <a:r>
              <a:rPr lang="en-US" sz="2000" dirty="0" err="1"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mendenda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setiap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pelanggar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742950" lvl="2" indent="-342900"/>
            <a:r>
              <a:rPr lang="en-US" sz="2000" dirty="0" err="1">
                <a:latin typeface="Berlin Sans FB Demi" panose="020E0802020502020306" pitchFamily="34" charset="0"/>
              </a:rPr>
              <a:t>Tetapi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karena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petugas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pengawas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terbatas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pemerintah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cenderung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memberikan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sanksi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positif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misalnya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berupa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hadiah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kepada</a:t>
            </a:r>
            <a:r>
              <a:rPr lang="en-US" sz="2000" dirty="0">
                <a:latin typeface="Berlin Sans FB Demi" panose="020E0802020502020306" pitchFamily="34" charset="0"/>
              </a:rPr>
              <a:t> RT yang paling </a:t>
            </a:r>
            <a:r>
              <a:rPr lang="en-US" sz="2000" dirty="0" err="1">
                <a:latin typeface="Berlin Sans FB Demi" panose="020E0802020502020306" pitchFamily="34" charset="0"/>
              </a:rPr>
              <a:t>positif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742950" lvl="2" indent="-342900"/>
            <a:endParaRPr lang="id-ID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9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SUMBER KEKUASAAN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4477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Sumber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berupa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kedudukan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kekayaan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kepercayaan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Komandan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anak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buahnya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>
                <a:latin typeface="Berlin Sans FB Demi" panose="020E0802020502020306" pitchFamily="34" charset="0"/>
              </a:rPr>
              <a:t>Bos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bawahannya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Pengusaha</a:t>
            </a:r>
            <a:r>
              <a:rPr lang="en-US" sz="2000" dirty="0">
                <a:latin typeface="Berlin Sans FB Demi" panose="020E0802020502020306" pitchFamily="34" charset="0"/>
              </a:rPr>
              <a:t> kaya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atas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politisi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>
                <a:latin typeface="Berlin Sans FB Demi" panose="020E0802020502020306" pitchFamily="34" charset="0"/>
              </a:rPr>
              <a:t>Ulama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umatnya</a:t>
            </a:r>
            <a:endParaRPr lang="id-ID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21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SUMBER KEKUASAAN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7375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Sumber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berupa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kedudukan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kekayaan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kepercayaan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Komandan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anak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buahnya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>
                <a:latin typeface="Berlin Sans FB Demi" panose="020E0802020502020306" pitchFamily="34" charset="0"/>
              </a:rPr>
              <a:t>Bos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bawahannya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 err="1">
                <a:latin typeface="Berlin Sans FB Demi" panose="020E0802020502020306" pitchFamily="34" charset="0"/>
              </a:rPr>
              <a:t>Pengusaha</a:t>
            </a:r>
            <a:r>
              <a:rPr lang="en-US" sz="2000" dirty="0">
                <a:latin typeface="Berlin Sans FB Demi" panose="020E0802020502020306" pitchFamily="34" charset="0"/>
              </a:rPr>
              <a:t> kaya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atas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politisi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r>
              <a:rPr lang="en-US" sz="2000" dirty="0">
                <a:latin typeface="Berlin Sans FB Demi" panose="020E0802020502020306" pitchFamily="34" charset="0"/>
              </a:rPr>
              <a:t>Ulama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umatnya</a:t>
            </a:r>
            <a:endParaRPr lang="en-US" sz="2000" dirty="0">
              <a:latin typeface="Berlin Sans FB Demi" panose="020E0802020502020306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err="1">
                <a:latin typeface="Berlin Sans FB Demi" panose="020E0802020502020306" pitchFamily="34" charset="0"/>
              </a:rPr>
              <a:t>Sumber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berupa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kedudukan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kekayaan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kepercayaan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latin typeface="Berlin Sans FB Demi" panose="020E0802020502020306" pitchFamily="34" charset="0"/>
              </a:rPr>
              <a:t>Scope of Power/</a:t>
            </a:r>
            <a:r>
              <a:rPr lang="en-US" sz="2400" dirty="0" err="1">
                <a:latin typeface="Berlin Sans FB Demi" panose="020E0802020502020306" pitchFamily="34" charset="0"/>
              </a:rPr>
              <a:t>Cakupan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: </a:t>
            </a:r>
            <a:r>
              <a:rPr lang="en-US" sz="2400" dirty="0" err="1">
                <a:latin typeface="Berlin Sans FB Demi" panose="020E0802020502020306" pitchFamily="34" charset="0"/>
              </a:rPr>
              <a:t>menunjuk</a:t>
            </a:r>
            <a:r>
              <a:rPr lang="en-US" sz="2400" dirty="0">
                <a:latin typeface="Berlin Sans FB Demi" panose="020E0802020502020306" pitchFamily="34" charset="0"/>
              </a:rPr>
              <a:t> pada </a:t>
            </a:r>
            <a:r>
              <a:rPr lang="en-US" sz="2400" dirty="0" err="1">
                <a:latin typeface="Berlin Sans FB Demi" panose="020E0802020502020306" pitchFamily="34" charset="0"/>
              </a:rPr>
              <a:t>kegiatan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perilaku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serta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sikap</a:t>
            </a:r>
            <a:r>
              <a:rPr lang="en-US" sz="2400" dirty="0">
                <a:latin typeface="Berlin Sans FB Demi" panose="020E0802020502020306" pitchFamily="34" charset="0"/>
              </a:rPr>
              <a:t> dan </a:t>
            </a:r>
            <a:r>
              <a:rPr lang="en-US" sz="2400" dirty="0" err="1">
                <a:latin typeface="Berlin Sans FB Demi" panose="020E0802020502020306" pitchFamily="34" charset="0"/>
              </a:rPr>
              <a:t>keputusan-keputusan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menjadi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obyek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742950" lvl="2" indent="-342900"/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direktur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untuk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memecat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seorang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karyawan</a:t>
            </a:r>
            <a:r>
              <a:rPr lang="en-US" sz="2000" dirty="0">
                <a:latin typeface="Berlin Sans FB Demi" panose="020E0802020502020306" pitchFamily="34" charset="0"/>
              </a:rPr>
              <a:t>  (</a:t>
            </a:r>
            <a:r>
              <a:rPr lang="en-US" sz="2000" dirty="0" err="1">
                <a:latin typeface="Berlin Sans FB Demi" panose="020E0802020502020306" pitchFamily="34" charset="0"/>
              </a:rPr>
              <a:t>sesuai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dengan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ketentuan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berlaku</a:t>
            </a:r>
            <a:r>
              <a:rPr lang="en-US" sz="2000" dirty="0">
                <a:latin typeface="Berlin Sans FB Demi" panose="020E0802020502020306" pitchFamily="34" charset="0"/>
              </a:rPr>
              <a:t>, </a:t>
            </a:r>
            <a:r>
              <a:rPr lang="en-US" sz="2000" dirty="0" err="1">
                <a:latin typeface="Berlin Sans FB Demi" panose="020E0802020502020306" pitchFamily="34" charset="0"/>
              </a:rPr>
              <a:t>akan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tetapi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tidak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terhadap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karyawan</a:t>
            </a:r>
            <a:r>
              <a:rPr lang="en-US" sz="2000" dirty="0">
                <a:latin typeface="Berlin Sans FB Demi" panose="020E0802020502020306" pitchFamily="34" charset="0"/>
              </a:rPr>
              <a:t> di </a:t>
            </a:r>
            <a:r>
              <a:rPr lang="en-US" sz="2000" dirty="0" err="1">
                <a:latin typeface="Berlin Sans FB Demi" panose="020E0802020502020306" pitchFamily="34" charset="0"/>
              </a:rPr>
              <a:t>luar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hubungan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kerja</a:t>
            </a:r>
            <a:r>
              <a:rPr lang="en-US" sz="2000" dirty="0">
                <a:latin typeface="Berlin Sans FB Demi" panose="020E0802020502020306" pitchFamily="34" charset="0"/>
              </a:rPr>
              <a:t> yang </a:t>
            </a:r>
            <a:r>
              <a:rPr lang="en-US" sz="2000" dirty="0" err="1">
                <a:latin typeface="Berlin Sans FB Demi" panose="020E0802020502020306" pitchFamily="34" charset="0"/>
              </a:rPr>
              <a:t>ada</a:t>
            </a:r>
            <a:r>
              <a:rPr lang="en-US" sz="2000" dirty="0">
                <a:latin typeface="Berlin Sans FB Demi" panose="020E0802020502020306" pitchFamily="34" charset="0"/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latin typeface="Berlin Sans FB Demi" panose="020E0802020502020306" pitchFamily="34" charset="0"/>
              </a:rPr>
              <a:t>Domain of Power/Wilayah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: </a:t>
            </a:r>
            <a:r>
              <a:rPr lang="en-US" sz="2400" dirty="0" err="1">
                <a:latin typeface="Berlin Sans FB Demi" panose="020E0802020502020306" pitchFamily="34" charset="0"/>
              </a:rPr>
              <a:t>menjawab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pertanyaan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siapa-siapa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saja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dikuasai</a:t>
            </a:r>
            <a:r>
              <a:rPr lang="en-US" sz="2400" dirty="0">
                <a:latin typeface="Berlin Sans FB Demi" panose="020E0802020502020306" pitchFamily="34" charset="0"/>
              </a:rPr>
              <a:t> oleh orang </a:t>
            </a:r>
            <a:r>
              <a:rPr lang="en-US" sz="2400" dirty="0" err="1">
                <a:latin typeface="Berlin Sans FB Demi" panose="020E0802020502020306" pitchFamily="34" charset="0"/>
              </a:rPr>
              <a:t>tua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kelompok</a:t>
            </a:r>
            <a:r>
              <a:rPr lang="en-US" sz="2400" dirty="0">
                <a:latin typeface="Berlin Sans FB Demi" panose="020E0802020502020306" pitchFamily="34" charset="0"/>
              </a:rPr>
              <a:t> orang yang </a:t>
            </a:r>
            <a:r>
              <a:rPr lang="en-US" sz="2400" dirty="0" err="1">
                <a:latin typeface="Berlin Sans FB Demi" panose="020E0802020502020306" pitchFamily="34" charset="0"/>
              </a:rPr>
              <a:t>berkuasa</a:t>
            </a:r>
            <a:r>
              <a:rPr lang="en-US" sz="2400" dirty="0">
                <a:latin typeface="Berlin Sans FB Demi" panose="020E0802020502020306" pitchFamily="34" charset="0"/>
              </a:rPr>
              <a:t>. </a:t>
            </a:r>
            <a:r>
              <a:rPr lang="en-US" sz="2400" dirty="0" err="1">
                <a:latin typeface="Berlin Sans FB Demi" panose="020E0802020502020306" pitchFamily="34" charset="0"/>
              </a:rPr>
              <a:t>Menunjuk</a:t>
            </a:r>
            <a:r>
              <a:rPr lang="en-US" sz="2400" dirty="0">
                <a:latin typeface="Berlin Sans FB Demi" panose="020E0802020502020306" pitchFamily="34" charset="0"/>
              </a:rPr>
              <a:t> pada </a:t>
            </a:r>
            <a:r>
              <a:rPr lang="en-US" sz="2400" dirty="0" err="1">
                <a:latin typeface="Berlin Sans FB Demi" panose="020E0802020502020306" pitchFamily="34" charset="0"/>
              </a:rPr>
              <a:t>pelaku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kelompok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organisasi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kolektivitas</a:t>
            </a:r>
            <a:r>
              <a:rPr lang="en-US" sz="2400" dirty="0">
                <a:latin typeface="Berlin Sans FB Demi" panose="020E0802020502020306" pitchFamily="34" charset="0"/>
              </a:rPr>
              <a:t>. </a:t>
            </a:r>
          </a:p>
          <a:p>
            <a:pPr marL="742950" lvl="2" indent="-342900"/>
            <a:r>
              <a:rPr lang="en-US" sz="2000" dirty="0" err="1">
                <a:latin typeface="Berlin Sans FB Demi" panose="020E0802020502020306" pitchFamily="34" charset="0"/>
              </a:rPr>
              <a:t>Direktur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mempunyai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kekuasaan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atas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karyawan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dalam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perusahaan</a:t>
            </a:r>
            <a:r>
              <a:rPr lang="en-US" sz="2000" dirty="0">
                <a:latin typeface="Berlin Sans FB Demi" panose="020E0802020502020306" pitchFamily="34" charset="0"/>
              </a:rPr>
              <a:t>, </a:t>
            </a:r>
            <a:r>
              <a:rPr lang="en-US" sz="2000" dirty="0" err="1">
                <a:latin typeface="Berlin Sans FB Demi" panose="020E0802020502020306" pitchFamily="34" charset="0"/>
              </a:rPr>
              <a:t>baik</a:t>
            </a:r>
            <a:r>
              <a:rPr lang="en-US" sz="2000" dirty="0">
                <a:latin typeface="Berlin Sans FB Demi" panose="020E0802020502020306" pitchFamily="34" charset="0"/>
              </a:rPr>
              <a:t> yang di </a:t>
            </a:r>
            <a:r>
              <a:rPr lang="en-US" sz="2000" dirty="0" err="1">
                <a:latin typeface="Berlin Sans FB Demi" panose="020E0802020502020306" pitchFamily="34" charset="0"/>
              </a:rPr>
              <a:t>pusat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maupun</a:t>
            </a:r>
            <a:r>
              <a:rPr lang="en-US" sz="2000" dirty="0">
                <a:latin typeface="Berlin Sans FB Demi" panose="020E0802020502020306" pitchFamily="34" charset="0"/>
              </a:rPr>
              <a:t> </a:t>
            </a:r>
            <a:r>
              <a:rPr lang="en-US" sz="2000" dirty="0" err="1">
                <a:latin typeface="Berlin Sans FB Demi" panose="020E0802020502020306" pitchFamily="34" charset="0"/>
              </a:rPr>
              <a:t>cabang-cabang</a:t>
            </a:r>
            <a:r>
              <a:rPr lang="en-US" sz="2000" dirty="0">
                <a:latin typeface="Berlin Sans FB Demi" panose="020E0802020502020306" pitchFamily="34" charset="0"/>
              </a:rPr>
              <a:t>. </a:t>
            </a:r>
          </a:p>
          <a:p>
            <a:pPr marL="742950" lvl="2" indent="-342900"/>
            <a:endParaRPr lang="en-US" sz="2000" dirty="0">
              <a:latin typeface="Berlin Sans FB Demi" panose="020E0802020502020306" pitchFamily="34" charset="0"/>
            </a:endParaRPr>
          </a:p>
          <a:p>
            <a:pPr lvl="1"/>
            <a:endParaRPr lang="id-ID" sz="2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1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983" y="423451"/>
            <a:ext cx="10527338" cy="432048"/>
          </a:xfrm>
        </p:spPr>
        <p:txBody>
          <a:bodyPr/>
          <a:lstStyle/>
          <a:p>
            <a:pPr algn="r"/>
            <a:r>
              <a:rPr lang="en-US" sz="3200" dirty="0">
                <a:latin typeface="Berlin Sans FB Demi" panose="020E0802020502020306" pitchFamily="34" charset="0"/>
              </a:rPr>
              <a:t>SUMBER KEKUASAAN</a:t>
            </a:r>
            <a:endParaRPr lang="id-ID" sz="32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820" y="1120461"/>
            <a:ext cx="11719774" cy="57375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hubungan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/power relationship </a:t>
            </a:r>
            <a:r>
              <a:rPr lang="en-US" sz="2400" dirty="0" err="1">
                <a:latin typeface="Berlin Sans FB Demi" panose="020E0802020502020306" pitchFamily="34" charset="0"/>
              </a:rPr>
              <a:t>selalu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pihak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lebih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kuat</a:t>
            </a:r>
            <a:r>
              <a:rPr lang="en-US" sz="2400" dirty="0">
                <a:latin typeface="Berlin Sans FB Demi" panose="020E0802020502020306" pitchFamily="34" charset="0"/>
              </a:rPr>
              <a:t> disbanding </a:t>
            </a:r>
            <a:r>
              <a:rPr lang="en-US" sz="2400" dirty="0" err="1">
                <a:latin typeface="Berlin Sans FB Demi" panose="020E0802020502020306" pitchFamily="34" charset="0"/>
              </a:rPr>
              <a:t>pihak</a:t>
            </a:r>
            <a:r>
              <a:rPr lang="en-US" sz="2400" dirty="0">
                <a:latin typeface="Berlin Sans FB Demi" panose="020E0802020502020306" pitchFamily="34" charset="0"/>
              </a:rPr>
              <a:t> yang lain. </a:t>
            </a:r>
          </a:p>
          <a:p>
            <a:r>
              <a:rPr lang="en-US" sz="2400" dirty="0" err="1">
                <a:latin typeface="Berlin Sans FB Demi" panose="020E0802020502020306" pitchFamily="34" charset="0"/>
              </a:rPr>
              <a:t>Selalu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ada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hubungan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seimbang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asimetris</a:t>
            </a:r>
            <a:r>
              <a:rPr lang="en-US" sz="2400" dirty="0">
                <a:latin typeface="Berlin Sans FB Demi" panose="020E0802020502020306" pitchFamily="34" charset="0"/>
              </a:rPr>
              <a:t>.</a:t>
            </a:r>
          </a:p>
          <a:p>
            <a:r>
              <a:rPr lang="en-US" sz="2400" dirty="0" err="1">
                <a:latin typeface="Berlin Sans FB Demi" panose="020E0802020502020306" pitchFamily="34" charset="0"/>
              </a:rPr>
              <a:t>Keseimbangan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sering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menimbulkan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ketergantungan</a:t>
            </a:r>
            <a:r>
              <a:rPr lang="en-US" sz="2400" dirty="0">
                <a:latin typeface="Berlin Sans FB Demi" panose="020E0802020502020306" pitchFamily="34" charset="0"/>
              </a:rPr>
              <a:t>/dependency.</a:t>
            </a:r>
          </a:p>
          <a:p>
            <a:r>
              <a:rPr lang="en-US" sz="2400" dirty="0" err="1">
                <a:latin typeface="Berlin Sans FB Demi" panose="020E0802020502020306" pitchFamily="34" charset="0"/>
              </a:rPr>
              <a:t>Lebih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timpang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hubungan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kekuasaan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lebih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besar</a:t>
            </a:r>
            <a:r>
              <a:rPr lang="en-US" sz="2400" dirty="0">
                <a:latin typeface="Berlin Sans FB Demi" panose="020E0802020502020306" pitchFamily="34" charset="0"/>
              </a:rPr>
              <a:t> pula </a:t>
            </a:r>
            <a:r>
              <a:rPr lang="en-US" sz="2400" dirty="0" err="1">
                <a:latin typeface="Berlin Sans FB Demi" panose="020E0802020502020306" pitchFamily="34" charset="0"/>
              </a:rPr>
              <a:t>sifat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ketergantungannya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Dominasi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hegemoni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penundukan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(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Dekade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20-an).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8477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4264</TotalTime>
  <Words>714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Calibri</vt:lpstr>
      <vt:lpstr>Franklin Gothic Heavy</vt:lpstr>
      <vt:lpstr>Gill Sans MT Condensed</vt:lpstr>
      <vt:lpstr>Presentation UNISA_01</vt:lpstr>
      <vt:lpstr>1_Presentation UNISA_01</vt:lpstr>
      <vt:lpstr>1_Office Theme</vt:lpstr>
      <vt:lpstr>2_Office Theme</vt:lpstr>
      <vt:lpstr>PEMBUKA BELAJAR</vt:lpstr>
      <vt:lpstr>KEKUASAAN</vt:lpstr>
      <vt:lpstr>PowerPoint Presentation</vt:lpstr>
      <vt:lpstr>PENGANTAR</vt:lpstr>
      <vt:lpstr>KEKUASAAN</vt:lpstr>
      <vt:lpstr>CARA MENYELENGGARAKAN KEKUASAAN</vt:lpstr>
      <vt:lpstr>SUMBER KEKUASAAN</vt:lpstr>
      <vt:lpstr>SUMBER KEKUASAAN</vt:lpstr>
      <vt:lpstr>SUMBER KEKUASAAN</vt:lpstr>
      <vt:lpstr>OTORITAS/WEWENANG</vt:lpstr>
      <vt:lpstr>LEGITIMASI/KEABSAHAN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167</cp:revision>
  <dcterms:created xsi:type="dcterms:W3CDTF">2017-11-21T07:01:38Z</dcterms:created>
  <dcterms:modified xsi:type="dcterms:W3CDTF">2021-03-23T16:38:03Z</dcterms:modified>
</cp:coreProperties>
</file>