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38"/>
  </p:notesMasterIdLst>
  <p:sldIdLst>
    <p:sldId id="578" r:id="rId5"/>
    <p:sldId id="307" r:id="rId6"/>
    <p:sldId id="579" r:id="rId7"/>
    <p:sldId id="580" r:id="rId8"/>
    <p:sldId id="581" r:id="rId9"/>
    <p:sldId id="582" r:id="rId10"/>
    <p:sldId id="583" r:id="rId11"/>
    <p:sldId id="584" r:id="rId12"/>
    <p:sldId id="585" r:id="rId13"/>
    <p:sldId id="586" r:id="rId14"/>
    <p:sldId id="587" r:id="rId15"/>
    <p:sldId id="588" r:id="rId16"/>
    <p:sldId id="589" r:id="rId17"/>
    <p:sldId id="590" r:id="rId18"/>
    <p:sldId id="591" r:id="rId19"/>
    <p:sldId id="592" r:id="rId20"/>
    <p:sldId id="593" r:id="rId21"/>
    <p:sldId id="594" r:id="rId22"/>
    <p:sldId id="595" r:id="rId23"/>
    <p:sldId id="596" r:id="rId24"/>
    <p:sldId id="597" r:id="rId25"/>
    <p:sldId id="598" r:id="rId26"/>
    <p:sldId id="599" r:id="rId27"/>
    <p:sldId id="600" r:id="rId28"/>
    <p:sldId id="601" r:id="rId29"/>
    <p:sldId id="602" r:id="rId30"/>
    <p:sldId id="603" r:id="rId31"/>
    <p:sldId id="604" r:id="rId32"/>
    <p:sldId id="605" r:id="rId33"/>
    <p:sldId id="611" r:id="rId34"/>
    <p:sldId id="610" r:id="rId35"/>
    <p:sldId id="564" r:id="rId36"/>
    <p:sldId id="32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52"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p14="http://schemas.microsoft.com/office/powerpoint/2010/main" val="2019221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altLang="id-ID"/>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29057" indent="-280406" eaLnBrk="0" hangingPunct="0">
              <a:defRPr>
                <a:solidFill>
                  <a:schemeClr val="tx1"/>
                </a:solidFill>
                <a:latin typeface="Arial" pitchFamily="34" charset="0"/>
              </a:defRPr>
            </a:lvl2pPr>
            <a:lvl3pPr marL="1121626" indent="-224325" eaLnBrk="0" hangingPunct="0">
              <a:defRPr>
                <a:solidFill>
                  <a:schemeClr val="tx1"/>
                </a:solidFill>
                <a:latin typeface="Arial" pitchFamily="34" charset="0"/>
              </a:defRPr>
            </a:lvl3pPr>
            <a:lvl4pPr marL="1570276" indent="-224325" eaLnBrk="0" hangingPunct="0">
              <a:defRPr>
                <a:solidFill>
                  <a:schemeClr val="tx1"/>
                </a:solidFill>
                <a:latin typeface="Arial" pitchFamily="34" charset="0"/>
              </a:defRPr>
            </a:lvl4pPr>
            <a:lvl5pPr marL="2018927" indent="-224325" eaLnBrk="0" hangingPunct="0">
              <a:defRPr>
                <a:solidFill>
                  <a:schemeClr val="tx1"/>
                </a:solidFill>
                <a:latin typeface="Arial" pitchFamily="34" charset="0"/>
              </a:defRPr>
            </a:lvl5pPr>
            <a:lvl6pPr marL="2467577" indent="-224325" eaLnBrk="0" fontAlgn="base" hangingPunct="0">
              <a:spcBef>
                <a:spcPct val="0"/>
              </a:spcBef>
              <a:spcAft>
                <a:spcPct val="0"/>
              </a:spcAft>
              <a:defRPr>
                <a:solidFill>
                  <a:schemeClr val="tx1"/>
                </a:solidFill>
                <a:latin typeface="Arial" pitchFamily="34" charset="0"/>
              </a:defRPr>
            </a:lvl6pPr>
            <a:lvl7pPr marL="2916227" indent="-224325" eaLnBrk="0" fontAlgn="base" hangingPunct="0">
              <a:spcBef>
                <a:spcPct val="0"/>
              </a:spcBef>
              <a:spcAft>
                <a:spcPct val="0"/>
              </a:spcAft>
              <a:defRPr>
                <a:solidFill>
                  <a:schemeClr val="tx1"/>
                </a:solidFill>
                <a:latin typeface="Arial" pitchFamily="34" charset="0"/>
              </a:defRPr>
            </a:lvl7pPr>
            <a:lvl8pPr marL="3364878" indent="-224325" eaLnBrk="0" fontAlgn="base" hangingPunct="0">
              <a:spcBef>
                <a:spcPct val="0"/>
              </a:spcBef>
              <a:spcAft>
                <a:spcPct val="0"/>
              </a:spcAft>
              <a:defRPr>
                <a:solidFill>
                  <a:schemeClr val="tx1"/>
                </a:solidFill>
                <a:latin typeface="Arial" pitchFamily="34" charset="0"/>
              </a:defRPr>
            </a:lvl8pPr>
            <a:lvl9pPr marL="3813528" indent="-224325" eaLnBrk="0" fontAlgn="base" hangingPunct="0">
              <a:spcBef>
                <a:spcPct val="0"/>
              </a:spcBef>
              <a:spcAft>
                <a:spcPct val="0"/>
              </a:spcAft>
              <a:defRPr>
                <a:solidFill>
                  <a:schemeClr val="tx1"/>
                </a:solidFill>
                <a:latin typeface="Arial" pitchFamily="34" charset="0"/>
              </a:defRPr>
            </a:lvl9pPr>
          </a:lstStyle>
          <a:p>
            <a:pPr eaLnBrk="1" hangingPunct="1"/>
            <a:fld id="{1477B0FD-BCE9-4B86-A704-02F242DB7EC9}" type="slidenum">
              <a:rPr lang="en-US" altLang="id-ID" smtClean="0"/>
              <a:pPr eaLnBrk="1" hangingPunct="1"/>
              <a:t>6</a:t>
            </a:fld>
            <a:endParaRPr lang="en-US" alt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6" y="6459793"/>
            <a:ext cx="2472271" cy="365125"/>
          </a:xfrm>
          <a:prstGeom prst="rect">
            <a:avLst/>
          </a:prstGeom>
        </p:spPr>
        <p:txBody>
          <a:bodyPr/>
          <a:lstStyle/>
          <a:p>
            <a:fld id="{ADCE2944-63AC-4794-98B7-F3081A371F1E}" type="datetimeFigureOut">
              <a:rPr lang="id-ID" smtClean="0"/>
              <a:pPr/>
              <a:t>25/03/2021</a:t>
            </a:fld>
            <a:endParaRPr lang="id-ID"/>
          </a:p>
        </p:txBody>
      </p:sp>
      <p:sp>
        <p:nvSpPr>
          <p:cNvPr id="5" name="Footer Placeholder 4"/>
          <p:cNvSpPr>
            <a:spLocks noGrp="1"/>
          </p:cNvSpPr>
          <p:nvPr>
            <p:ph type="ftr" sz="quarter" idx="11"/>
          </p:nvPr>
        </p:nvSpPr>
        <p:spPr>
          <a:xfrm>
            <a:off x="3686187" y="6459793"/>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4" y="6459793"/>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09600" y="6245225"/>
            <a:ext cx="28448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4165600" y="6245225"/>
            <a:ext cx="38608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29A5670E-AFD4-4F00-9F78-C6AECC220364}" type="slidenum">
              <a:rPr lang="en-US"/>
              <a:pPr>
                <a:defRPr/>
              </a:pPr>
              <a:t>‹#›</a:t>
            </a:fld>
            <a:endParaRPr lang="en-US"/>
          </a:p>
        </p:txBody>
      </p:sp>
    </p:spTree>
    <p:extLst>
      <p:ext uri="{BB962C8B-B14F-4D97-AF65-F5344CB8AC3E}">
        <p14:creationId xmlns:p14="http://schemas.microsoft.com/office/powerpoint/2010/main" val="741021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7"/>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8.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4" cstate="print"/>
          <a:srcRect t="63542"/>
          <a:stretch>
            <a:fillRect/>
          </a:stretch>
        </p:blipFill>
        <p:spPr>
          <a:xfrm>
            <a:off x="1642" y="4357694"/>
            <a:ext cx="12188729" cy="2500306"/>
          </a:xfrm>
          <a:prstGeom prst="rect">
            <a:avLst/>
          </a:prstGeom>
        </p:spPr>
      </p:pic>
      <p:pic>
        <p:nvPicPr>
          <p:cNvPr id="3" name="Picture 2" descr="Cover.png"/>
          <p:cNvPicPr>
            <a:picLocks noChangeAspect="1"/>
          </p:cNvPicPr>
          <p:nvPr/>
        </p:nvPicPr>
        <p:blipFill>
          <a:blip r:embed="rId5"/>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 id="214748369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3"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www.unaids.com/"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4"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7" y="1390651"/>
            <a:ext cx="10432473" cy="2779568"/>
          </a:xfrm>
          <a:prstGeom prst="rect">
            <a:avLst/>
          </a:prstGeom>
          <a:noFill/>
          <a:ln w="9525">
            <a:noFill/>
            <a:miter lim="800000"/>
            <a:headEnd/>
            <a:tailEnd/>
          </a:ln>
        </p:spPr>
      </p:pic>
      <p:sp>
        <p:nvSpPr>
          <p:cNvPr id="6" name="Title 1"/>
          <p:cNvSpPr txBox="1">
            <a:spLocks/>
          </p:cNvSpPr>
          <p:nvPr/>
        </p:nvSpPr>
        <p:spPr>
          <a:xfrm>
            <a:off x="3796145" y="304801"/>
            <a:ext cx="7827819"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id-ID" sz="4000" dirty="0" err="1">
                <a:latin typeface="Berlin Sans FB" panose="020E0602020502020306" pitchFamily="34" charset="0"/>
              </a:rPr>
              <a:t>Sifat-sifat</a:t>
            </a:r>
            <a:r>
              <a:rPr lang="en-US" altLang="id-ID" sz="4000" dirty="0">
                <a:latin typeface="Berlin Sans FB" panose="020E0602020502020306" pitchFamily="34" charset="0"/>
              </a:rPr>
              <a:t> </a:t>
            </a:r>
            <a:r>
              <a:rPr lang="en-US" altLang="id-ID" sz="4000" dirty="0" err="1">
                <a:latin typeface="Berlin Sans FB" panose="020E0602020502020306" pitchFamily="34" charset="0"/>
              </a:rPr>
              <a:t>Masalah</a:t>
            </a:r>
            <a:r>
              <a:rPr lang="en-US" altLang="id-ID" sz="4000" dirty="0">
                <a:latin typeface="Berlin Sans FB" panose="020E0602020502020306" pitchFamily="34" charset="0"/>
              </a:rPr>
              <a:t> </a:t>
            </a:r>
            <a:r>
              <a:rPr lang="en-US" altLang="id-ID" sz="4000" dirty="0" err="1">
                <a:latin typeface="Berlin Sans FB" panose="020E0602020502020306" pitchFamily="34" charset="0"/>
              </a:rPr>
              <a:t>Publik</a:t>
            </a:r>
            <a:br>
              <a:rPr lang="en-US" altLang="id-ID" sz="4000" dirty="0">
                <a:latin typeface="Berlin Sans FB" panose="020E0602020502020306" pitchFamily="34" charset="0"/>
              </a:rPr>
            </a:br>
            <a:r>
              <a:rPr lang="en-US" altLang="id-ID" sz="2000" b="1" dirty="0">
                <a:latin typeface="Berlin Sans FB" panose="020E0602020502020306" pitchFamily="34" charset="0"/>
              </a:rPr>
              <a:t>(Dunn,1994)</a:t>
            </a:r>
          </a:p>
        </p:txBody>
      </p:sp>
      <p:sp>
        <p:nvSpPr>
          <p:cNvPr id="5123" name="Rectangle 3"/>
          <p:cNvSpPr>
            <a:spLocks noGrp="1" noChangeArrowheads="1"/>
          </p:cNvSpPr>
          <p:nvPr>
            <p:ph type="body" idx="1"/>
          </p:nvPr>
        </p:nvSpPr>
        <p:spPr/>
        <p:txBody>
          <a:bodyPr/>
          <a:lstStyle/>
          <a:p>
            <a:pPr marL="609600" indent="-609600" eaLnBrk="1" hangingPunct="1">
              <a:buFontTx/>
              <a:buAutoNum type="arabicPeriod"/>
            </a:pPr>
            <a:r>
              <a:rPr lang="en-US" altLang="id-ID" dirty="0" err="1"/>
              <a:t>Saling</a:t>
            </a:r>
            <a:r>
              <a:rPr lang="en-US" altLang="id-ID" dirty="0"/>
              <a:t> </a:t>
            </a:r>
            <a:r>
              <a:rPr lang="en-US" altLang="id-ID" dirty="0" err="1"/>
              <a:t>Ketergantungan</a:t>
            </a:r>
            <a:r>
              <a:rPr lang="en-US" altLang="id-ID" dirty="0"/>
              <a:t> </a:t>
            </a:r>
            <a:r>
              <a:rPr lang="en-US" altLang="id-ID" i="1" dirty="0"/>
              <a:t>(interdependence)</a:t>
            </a:r>
          </a:p>
          <a:p>
            <a:pPr marL="1009650" lvl="1" indent="-609600" eaLnBrk="1" hangingPunct="1">
              <a:buFontTx/>
              <a:buNone/>
            </a:pPr>
            <a:r>
              <a:rPr lang="en-US" altLang="id-ID" sz="2400" dirty="0">
                <a:sym typeface="Wingdings" pitchFamily="2" charset="2"/>
              </a:rPr>
              <a:t> </a:t>
            </a:r>
            <a:r>
              <a:rPr lang="en-US" altLang="id-ID" sz="2400" dirty="0" err="1">
                <a:sym typeface="Wingdings" pitchFamily="2" charset="2"/>
              </a:rPr>
              <a:t>Masalah</a:t>
            </a:r>
            <a:r>
              <a:rPr lang="en-US" altLang="id-ID" sz="2400" dirty="0">
                <a:sym typeface="Wingdings" pitchFamily="2" charset="2"/>
              </a:rPr>
              <a:t> </a:t>
            </a:r>
            <a:r>
              <a:rPr lang="en-US" altLang="id-ID" sz="2400" dirty="0" err="1">
                <a:sym typeface="Wingdings" pitchFamily="2" charset="2"/>
              </a:rPr>
              <a:t>kebijakan</a:t>
            </a:r>
            <a:r>
              <a:rPr lang="en-US" altLang="id-ID" sz="2400" dirty="0">
                <a:sym typeface="Wingdings" pitchFamily="2" charset="2"/>
              </a:rPr>
              <a:t> </a:t>
            </a:r>
            <a:r>
              <a:rPr lang="en-US" altLang="id-ID" sz="2400" dirty="0" err="1">
                <a:sym typeface="Wingdings" pitchFamily="2" charset="2"/>
              </a:rPr>
              <a:t>dalam</a:t>
            </a:r>
            <a:r>
              <a:rPr lang="en-US" altLang="id-ID" sz="2400" dirty="0">
                <a:sym typeface="Wingdings" pitchFamily="2" charset="2"/>
              </a:rPr>
              <a:t> </a:t>
            </a:r>
            <a:r>
              <a:rPr lang="en-US" altLang="id-ID" sz="2400" dirty="0" err="1">
                <a:sym typeface="Wingdings" pitchFamily="2" charset="2"/>
              </a:rPr>
              <a:t>satu</a:t>
            </a:r>
            <a:r>
              <a:rPr lang="en-US" altLang="id-ID" sz="2400" dirty="0">
                <a:sym typeface="Wingdings" pitchFamily="2" charset="2"/>
              </a:rPr>
              <a:t> </a:t>
            </a:r>
            <a:r>
              <a:rPr lang="en-US" altLang="id-ID" sz="2400" dirty="0" err="1">
                <a:sym typeface="Wingdings" pitchFamily="2" charset="2"/>
              </a:rPr>
              <a:t>bidang</a:t>
            </a:r>
            <a:r>
              <a:rPr lang="en-US" altLang="id-ID" sz="2400" dirty="0">
                <a:sym typeface="Wingdings" pitchFamily="2" charset="2"/>
              </a:rPr>
              <a:t> kadang2 </a:t>
            </a:r>
            <a:r>
              <a:rPr lang="en-US" altLang="id-ID" sz="2400" dirty="0" err="1">
                <a:sym typeface="Wingdings" pitchFamily="2" charset="2"/>
              </a:rPr>
              <a:t>mempengaruhi</a:t>
            </a:r>
            <a:r>
              <a:rPr lang="en-US" altLang="id-ID" sz="2400" dirty="0">
                <a:sym typeface="Wingdings" pitchFamily="2" charset="2"/>
              </a:rPr>
              <a:t> </a:t>
            </a:r>
            <a:r>
              <a:rPr lang="en-US" altLang="id-ID" sz="2400" dirty="0" err="1">
                <a:sym typeface="Wingdings" pitchFamily="2" charset="2"/>
              </a:rPr>
              <a:t>masalah</a:t>
            </a:r>
            <a:r>
              <a:rPr lang="en-US" altLang="id-ID" sz="2400" dirty="0">
                <a:sym typeface="Wingdings" pitchFamily="2" charset="2"/>
              </a:rPr>
              <a:t> </a:t>
            </a:r>
            <a:r>
              <a:rPr lang="en-US" altLang="id-ID" sz="2400" dirty="0" err="1">
                <a:sym typeface="Wingdings" pitchFamily="2" charset="2"/>
              </a:rPr>
              <a:t>dalam</a:t>
            </a:r>
            <a:r>
              <a:rPr lang="en-US" altLang="id-ID" sz="2400" dirty="0">
                <a:sym typeface="Wingdings" pitchFamily="2" charset="2"/>
              </a:rPr>
              <a:t> </a:t>
            </a:r>
            <a:r>
              <a:rPr lang="en-US" altLang="id-ID" sz="2400" dirty="0" err="1">
                <a:sym typeface="Wingdings" pitchFamily="2" charset="2"/>
              </a:rPr>
              <a:t>bidang</a:t>
            </a:r>
            <a:r>
              <a:rPr lang="en-US" altLang="id-ID" sz="2400" dirty="0">
                <a:sym typeface="Wingdings" pitchFamily="2" charset="2"/>
              </a:rPr>
              <a:t> lain.</a:t>
            </a:r>
            <a:endParaRPr lang="en-US" altLang="id-ID" sz="2400" dirty="0"/>
          </a:p>
          <a:p>
            <a:pPr marL="609600" indent="-609600" eaLnBrk="1" hangingPunct="1">
              <a:buFontTx/>
              <a:buAutoNum type="arabicPeriod"/>
            </a:pPr>
            <a:r>
              <a:rPr lang="en-US" altLang="id-ID" dirty="0" err="1"/>
              <a:t>Subyektivitas</a:t>
            </a:r>
            <a:r>
              <a:rPr lang="en-US" altLang="id-ID" dirty="0"/>
              <a:t> </a:t>
            </a:r>
            <a:r>
              <a:rPr lang="en-US" altLang="id-ID" dirty="0" err="1"/>
              <a:t>dari</a:t>
            </a:r>
            <a:r>
              <a:rPr lang="en-US" altLang="id-ID" dirty="0"/>
              <a:t> </a:t>
            </a:r>
            <a:r>
              <a:rPr lang="en-US" altLang="id-ID" dirty="0" err="1"/>
              <a:t>masalah</a:t>
            </a:r>
            <a:r>
              <a:rPr lang="en-US" altLang="id-ID" dirty="0"/>
              <a:t> </a:t>
            </a:r>
            <a:r>
              <a:rPr lang="en-US" altLang="id-ID" dirty="0" err="1"/>
              <a:t>kebijakan</a:t>
            </a:r>
            <a:endParaRPr lang="en-US" altLang="id-ID" dirty="0"/>
          </a:p>
          <a:p>
            <a:pPr marL="609600" indent="-609600" eaLnBrk="1" hangingPunct="1">
              <a:buFontTx/>
              <a:buNone/>
            </a:pPr>
            <a:r>
              <a:rPr lang="en-US" altLang="id-ID" sz="2400" dirty="0"/>
              <a:t>	</a:t>
            </a:r>
            <a:r>
              <a:rPr lang="en-US" altLang="id-ID" sz="2400" dirty="0">
                <a:sym typeface="Wingdings" pitchFamily="2" charset="2"/>
              </a:rPr>
              <a:t> </a:t>
            </a:r>
            <a:r>
              <a:rPr lang="en-US" altLang="id-ID" sz="2400" dirty="0" err="1">
                <a:sym typeface="Wingdings" pitchFamily="2" charset="2"/>
              </a:rPr>
              <a:t>kondisi</a:t>
            </a:r>
            <a:r>
              <a:rPr lang="en-US" altLang="id-ID" sz="2400" dirty="0">
                <a:sym typeface="Wingdings" pitchFamily="2" charset="2"/>
              </a:rPr>
              <a:t> </a:t>
            </a:r>
            <a:r>
              <a:rPr lang="en-US" altLang="id-ID" sz="2400" dirty="0" err="1">
                <a:sym typeface="Wingdings" pitchFamily="2" charset="2"/>
              </a:rPr>
              <a:t>eksternal</a:t>
            </a:r>
            <a:r>
              <a:rPr lang="en-US" altLang="id-ID" sz="2400" dirty="0">
                <a:sym typeface="Wingdings" pitchFamily="2" charset="2"/>
              </a:rPr>
              <a:t> yang </a:t>
            </a:r>
            <a:r>
              <a:rPr lang="en-US" altLang="id-ID" sz="2400" dirty="0" err="1">
                <a:sym typeface="Wingdings" pitchFamily="2" charset="2"/>
              </a:rPr>
              <a:t>menimbulkan</a:t>
            </a:r>
            <a:r>
              <a:rPr lang="en-US" altLang="id-ID" sz="2400" dirty="0">
                <a:sym typeface="Wingdings" pitchFamily="2" charset="2"/>
              </a:rPr>
              <a:t> </a:t>
            </a:r>
            <a:r>
              <a:rPr lang="en-US" altLang="id-ID" sz="2400" dirty="0" err="1">
                <a:sym typeface="Wingdings" pitchFamily="2" charset="2"/>
              </a:rPr>
              <a:t>suatu</a:t>
            </a:r>
            <a:r>
              <a:rPr lang="en-US" altLang="id-ID" sz="2400" dirty="0">
                <a:sym typeface="Wingdings" pitchFamily="2" charset="2"/>
              </a:rPr>
              <a:t> </a:t>
            </a:r>
            <a:r>
              <a:rPr lang="en-US" altLang="id-ID" sz="2400" dirty="0" err="1">
                <a:sym typeface="Wingdings" pitchFamily="2" charset="2"/>
              </a:rPr>
              <a:t>permasalahan</a:t>
            </a:r>
            <a:r>
              <a:rPr lang="en-US" altLang="id-ID" sz="2400" dirty="0">
                <a:sym typeface="Wingdings" pitchFamily="2" charset="2"/>
              </a:rPr>
              <a:t> </a:t>
            </a:r>
            <a:r>
              <a:rPr lang="en-US" altLang="id-ID" sz="2400" dirty="0" err="1">
                <a:sym typeface="Wingdings" pitchFamily="2" charset="2"/>
              </a:rPr>
              <a:t>didefinisikan</a:t>
            </a:r>
            <a:r>
              <a:rPr lang="en-US" altLang="id-ID" sz="2400" dirty="0">
                <a:sym typeface="Wingdings" pitchFamily="2" charset="2"/>
              </a:rPr>
              <a:t> </a:t>
            </a:r>
            <a:r>
              <a:rPr lang="en-US" altLang="id-ID" sz="2400" dirty="0" err="1">
                <a:sym typeface="Wingdings" pitchFamily="2" charset="2"/>
              </a:rPr>
              <a:t>secara</a:t>
            </a:r>
            <a:r>
              <a:rPr lang="en-US" altLang="id-ID" sz="2400" dirty="0">
                <a:sym typeface="Wingdings" pitchFamily="2" charset="2"/>
              </a:rPr>
              <a:t> </a:t>
            </a:r>
            <a:r>
              <a:rPr lang="id-ID" altLang="id-ID" sz="2400" dirty="0">
                <a:sym typeface="Wingdings" pitchFamily="2" charset="2"/>
              </a:rPr>
              <a:t>subyektif</a:t>
            </a:r>
            <a:endParaRPr lang="en-US" altLang="id-ID" sz="2400" dirty="0">
              <a:sym typeface="Wingdings" pitchFamily="2" charset="2"/>
            </a:endParaRPr>
          </a:p>
        </p:txBody>
      </p:sp>
    </p:spTree>
    <p:extLst>
      <p:ext uri="{BB962C8B-B14F-4D97-AF65-F5344CB8AC3E}">
        <p14:creationId xmlns:p14="http://schemas.microsoft.com/office/powerpoint/2010/main" val="1150522293"/>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898" decel="100000" fill="hold"/>
                                        <p:tgtEl>
                                          <p:spTgt spid="512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12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123">
                                            <p:txEl>
                                              <p:pRg st="0" end="0"/>
                                            </p:txEl>
                                          </p:spTgt>
                                        </p:tgtEl>
                                        <p:attrNameLst>
                                          <p:attrName>style.visibility</p:attrName>
                                        </p:attrNameLst>
                                      </p:cBhvr>
                                      <p:to>
                                        <p:strVal val="visible"/>
                                      </p:to>
                                    </p:set>
                                    <p:animEffect transition="in" filter="fade">
                                      <p:cBhvr>
                                        <p:cTn id="15" dur="1000"/>
                                        <p:tgtEl>
                                          <p:spTgt spid="5123">
                                            <p:txEl>
                                              <p:pRg st="0" end="0"/>
                                            </p:txEl>
                                          </p:spTgt>
                                        </p:tgtEl>
                                      </p:cBhvr>
                                    </p:animEffect>
                                    <p:anim calcmode="lin" valueType="num">
                                      <p:cBhvr>
                                        <p:cTn id="16"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12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123">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animEffect transition="in" filter="fade">
                                      <p:cBhvr>
                                        <p:cTn id="21" dur="1000"/>
                                        <p:tgtEl>
                                          <p:spTgt spid="5123">
                                            <p:txEl>
                                              <p:pRg st="1" end="1"/>
                                            </p:txEl>
                                          </p:spTgt>
                                        </p:tgtEl>
                                      </p:cBhvr>
                                    </p:animEffect>
                                    <p:anim calcmode="lin" valueType="num">
                                      <p:cBhvr>
                                        <p:cTn id="22"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512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51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5123">
                                            <p:txEl>
                                              <p:pRg st="2" end="2"/>
                                            </p:txEl>
                                          </p:spTgt>
                                        </p:tgtEl>
                                        <p:attrNameLst>
                                          <p:attrName>style.visibility</p:attrName>
                                        </p:attrNameLst>
                                      </p:cBhvr>
                                      <p:to>
                                        <p:strVal val="visible"/>
                                      </p:to>
                                    </p:set>
                                    <p:animEffect transition="in" filter="fade">
                                      <p:cBhvr>
                                        <p:cTn id="29" dur="1000"/>
                                        <p:tgtEl>
                                          <p:spTgt spid="5123">
                                            <p:txEl>
                                              <p:pRg st="2" end="2"/>
                                            </p:txEl>
                                          </p:spTgt>
                                        </p:tgtEl>
                                      </p:cBhvr>
                                    </p:animEffect>
                                    <p:anim calcmode="lin" valueType="num">
                                      <p:cBhvr>
                                        <p:cTn id="30"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31" dur="898" decel="100000" fill="hold"/>
                                        <p:tgtEl>
                                          <p:spTgt spid="5123">
                                            <p:txEl>
                                              <p:pRg st="2" end="2"/>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898"/>
                                          </p:stCondLst>
                                        </p:cTn>
                                        <p:tgtEl>
                                          <p:spTgt spid="512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5123">
                                            <p:txEl>
                                              <p:pRg st="3" end="3"/>
                                            </p:txEl>
                                          </p:spTgt>
                                        </p:tgtEl>
                                        <p:attrNameLst>
                                          <p:attrName>style.visibility</p:attrName>
                                        </p:attrNameLst>
                                      </p:cBhvr>
                                      <p:to>
                                        <p:strVal val="visible"/>
                                      </p:to>
                                    </p:set>
                                    <p:animEffect transition="in" filter="fade">
                                      <p:cBhvr>
                                        <p:cTn id="37" dur="1000"/>
                                        <p:tgtEl>
                                          <p:spTgt spid="5123">
                                            <p:txEl>
                                              <p:pRg st="3" end="3"/>
                                            </p:txEl>
                                          </p:spTgt>
                                        </p:tgtEl>
                                      </p:cBhvr>
                                    </p:animEffect>
                                    <p:anim calcmode="lin" valueType="num">
                                      <p:cBhvr>
                                        <p:cTn id="38"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9" dur="898" decel="100000" fill="hold"/>
                                        <p:tgtEl>
                                          <p:spTgt spid="5123">
                                            <p:txEl>
                                              <p:pRg st="3" end="3"/>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898"/>
                                          </p:stCondLst>
                                        </p:cTn>
                                        <p:tgtEl>
                                          <p:spTgt spid="512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id-ID" sz="4000" dirty="0" err="1">
                <a:latin typeface="Berlin Sans FB" panose="020E0602020502020306" pitchFamily="34" charset="0"/>
              </a:rPr>
              <a:t>Sifat-sifat</a:t>
            </a:r>
            <a:r>
              <a:rPr lang="en-US" altLang="id-ID" sz="4000" dirty="0">
                <a:latin typeface="Berlin Sans FB" panose="020E0602020502020306" pitchFamily="34" charset="0"/>
              </a:rPr>
              <a:t> </a:t>
            </a:r>
            <a:r>
              <a:rPr lang="en-US" altLang="id-ID" sz="4000" dirty="0" err="1">
                <a:latin typeface="Berlin Sans FB" panose="020E0602020502020306" pitchFamily="34" charset="0"/>
              </a:rPr>
              <a:t>Masalah</a:t>
            </a:r>
            <a:r>
              <a:rPr lang="en-US" altLang="id-ID" sz="4000" dirty="0">
                <a:latin typeface="Berlin Sans FB" panose="020E0602020502020306" pitchFamily="34" charset="0"/>
              </a:rPr>
              <a:t> </a:t>
            </a:r>
            <a:r>
              <a:rPr lang="en-US" altLang="id-ID" sz="4000" dirty="0" err="1">
                <a:latin typeface="Berlin Sans FB" panose="020E0602020502020306" pitchFamily="34" charset="0"/>
              </a:rPr>
              <a:t>Publik</a:t>
            </a:r>
            <a:br>
              <a:rPr lang="en-US" altLang="id-ID" sz="4000" dirty="0">
                <a:latin typeface="Berlin Sans FB" panose="020E0602020502020306" pitchFamily="34" charset="0"/>
              </a:rPr>
            </a:br>
            <a:r>
              <a:rPr lang="en-US" altLang="id-ID" sz="1400" dirty="0">
                <a:latin typeface="Berlin Sans FB" panose="020E0602020502020306" pitchFamily="34" charset="0"/>
              </a:rPr>
              <a:t>(Dunn,1994)</a:t>
            </a:r>
          </a:p>
        </p:txBody>
      </p:sp>
      <p:sp>
        <p:nvSpPr>
          <p:cNvPr id="5123" name="Rectangle 3"/>
          <p:cNvSpPr>
            <a:spLocks noGrp="1" noChangeArrowheads="1"/>
          </p:cNvSpPr>
          <p:nvPr>
            <p:ph type="body" idx="1"/>
          </p:nvPr>
        </p:nvSpPr>
        <p:spPr/>
        <p:txBody>
          <a:bodyPr/>
          <a:lstStyle/>
          <a:p>
            <a:pPr marL="609600" indent="-609600" eaLnBrk="1" hangingPunct="1">
              <a:buFontTx/>
              <a:buNone/>
            </a:pPr>
            <a:r>
              <a:rPr lang="en-US" altLang="id-ID" i="1" dirty="0"/>
              <a:t>3. Artificiality</a:t>
            </a:r>
            <a:r>
              <a:rPr lang="en-US" altLang="id-ID" dirty="0"/>
              <a:t> </a:t>
            </a:r>
            <a:r>
              <a:rPr lang="en-US" altLang="id-ID" dirty="0" err="1"/>
              <a:t>masalah</a:t>
            </a:r>
            <a:endParaRPr lang="en-US" altLang="id-ID" dirty="0"/>
          </a:p>
          <a:p>
            <a:pPr marL="609600" indent="-609600" eaLnBrk="1" hangingPunct="1">
              <a:buFontTx/>
              <a:buNone/>
            </a:pPr>
            <a:r>
              <a:rPr lang="en-US" altLang="id-ID" sz="2800" dirty="0">
                <a:sym typeface="Wingdings" pitchFamily="2" charset="2"/>
              </a:rPr>
              <a:t> </a:t>
            </a:r>
            <a:r>
              <a:rPr lang="en-US" altLang="id-ID" sz="2400" dirty="0" err="1">
                <a:sym typeface="Wingdings" pitchFamily="2" charset="2"/>
              </a:rPr>
              <a:t>Masalah</a:t>
            </a:r>
            <a:r>
              <a:rPr lang="en-US" altLang="id-ID" sz="2400" dirty="0">
                <a:sym typeface="Wingdings" pitchFamily="2" charset="2"/>
              </a:rPr>
              <a:t> </a:t>
            </a:r>
            <a:r>
              <a:rPr lang="en-US" altLang="id-ID" sz="2400" dirty="0" err="1">
                <a:sym typeface="Wingdings" pitchFamily="2" charset="2"/>
              </a:rPr>
              <a:t>kebijakan</a:t>
            </a:r>
            <a:r>
              <a:rPr lang="en-US" altLang="id-ID" sz="2400" dirty="0">
                <a:sym typeface="Wingdings" pitchFamily="2" charset="2"/>
              </a:rPr>
              <a:t> </a:t>
            </a:r>
            <a:r>
              <a:rPr lang="en-US" altLang="id-ID" sz="2400" dirty="0" err="1">
                <a:sym typeface="Wingdings" pitchFamily="2" charset="2"/>
              </a:rPr>
              <a:t>hanya</a:t>
            </a:r>
            <a:r>
              <a:rPr lang="en-US" altLang="id-ID" sz="2400" dirty="0">
                <a:sym typeface="Wingdings" pitchFamily="2" charset="2"/>
              </a:rPr>
              <a:t> </a:t>
            </a:r>
            <a:r>
              <a:rPr lang="en-US" altLang="id-ID" sz="2400" dirty="0" err="1">
                <a:sym typeface="Wingdings" pitchFamily="2" charset="2"/>
              </a:rPr>
              <a:t>mungkin</a:t>
            </a:r>
            <a:r>
              <a:rPr lang="en-US" altLang="id-ID" sz="2400" dirty="0">
                <a:sym typeface="Wingdings" pitchFamily="2" charset="2"/>
              </a:rPr>
              <a:t> </a:t>
            </a:r>
            <a:r>
              <a:rPr lang="en-US" altLang="id-ID" sz="2400" dirty="0" err="1">
                <a:sym typeface="Wingdings" pitchFamily="2" charset="2"/>
              </a:rPr>
              <a:t>ketika</a:t>
            </a:r>
            <a:r>
              <a:rPr lang="en-US" altLang="id-ID" sz="2400" dirty="0">
                <a:sym typeface="Wingdings" pitchFamily="2" charset="2"/>
              </a:rPr>
              <a:t> </a:t>
            </a:r>
            <a:r>
              <a:rPr lang="en-US" altLang="id-ID" sz="2400" dirty="0" err="1">
                <a:sym typeface="Wingdings" pitchFamily="2" charset="2"/>
              </a:rPr>
              <a:t>manusia</a:t>
            </a:r>
            <a:r>
              <a:rPr lang="en-US" altLang="id-ID" sz="2400" dirty="0">
                <a:sym typeface="Wingdings" pitchFamily="2" charset="2"/>
              </a:rPr>
              <a:t> </a:t>
            </a:r>
            <a:r>
              <a:rPr lang="en-US" altLang="id-ID" sz="2400" dirty="0" err="1">
                <a:sym typeface="Wingdings" pitchFamily="2" charset="2"/>
              </a:rPr>
              <a:t>membuat</a:t>
            </a:r>
            <a:r>
              <a:rPr lang="en-US" altLang="id-ID" sz="2400" dirty="0">
                <a:sym typeface="Wingdings" pitchFamily="2" charset="2"/>
              </a:rPr>
              <a:t> </a:t>
            </a:r>
            <a:r>
              <a:rPr lang="en-US" altLang="id-ID" sz="2400" dirty="0" err="1">
                <a:sym typeface="Wingdings" pitchFamily="2" charset="2"/>
              </a:rPr>
              <a:t>penilaian</a:t>
            </a:r>
            <a:r>
              <a:rPr lang="en-US" altLang="id-ID" sz="2400" dirty="0">
                <a:sym typeface="Wingdings" pitchFamily="2" charset="2"/>
              </a:rPr>
              <a:t> </a:t>
            </a:r>
            <a:r>
              <a:rPr lang="en-US" altLang="id-ID" sz="2400" dirty="0" err="1">
                <a:sym typeface="Wingdings" pitchFamily="2" charset="2"/>
              </a:rPr>
              <a:t>mengenai</a:t>
            </a:r>
            <a:r>
              <a:rPr lang="en-US" altLang="id-ID" sz="2400" dirty="0">
                <a:sym typeface="Wingdings" pitchFamily="2" charset="2"/>
              </a:rPr>
              <a:t> </a:t>
            </a:r>
            <a:r>
              <a:rPr lang="en-US" altLang="id-ID" sz="2400" dirty="0" err="1">
                <a:sym typeface="Wingdings" pitchFamily="2" charset="2"/>
              </a:rPr>
              <a:t>keinginannya</a:t>
            </a:r>
            <a:r>
              <a:rPr lang="en-US" altLang="id-ID" sz="2400" dirty="0">
                <a:sym typeface="Wingdings" pitchFamily="2" charset="2"/>
              </a:rPr>
              <a:t> </a:t>
            </a:r>
            <a:r>
              <a:rPr lang="en-US" altLang="id-ID" sz="2400" dirty="0" err="1">
                <a:sym typeface="Wingdings" pitchFamily="2" charset="2"/>
              </a:rPr>
              <a:t>untuk</a:t>
            </a:r>
            <a:r>
              <a:rPr lang="en-US" altLang="id-ID" sz="2400" dirty="0">
                <a:sym typeface="Wingdings" pitchFamily="2" charset="2"/>
              </a:rPr>
              <a:t> </a:t>
            </a:r>
            <a:r>
              <a:rPr lang="en-US" altLang="id-ID" sz="2400" dirty="0" err="1">
                <a:sym typeface="Wingdings" pitchFamily="2" charset="2"/>
              </a:rPr>
              <a:t>mengubah</a:t>
            </a:r>
            <a:r>
              <a:rPr lang="en-US" altLang="id-ID" sz="2400" dirty="0">
                <a:sym typeface="Wingdings" pitchFamily="2" charset="2"/>
              </a:rPr>
              <a:t> </a:t>
            </a:r>
            <a:r>
              <a:rPr lang="en-US" altLang="id-ID" sz="2400" dirty="0" err="1">
                <a:sym typeface="Wingdings" pitchFamily="2" charset="2"/>
              </a:rPr>
              <a:t>beberapa</a:t>
            </a:r>
            <a:r>
              <a:rPr lang="en-US" altLang="id-ID" sz="2400" dirty="0">
                <a:sym typeface="Wingdings" pitchFamily="2" charset="2"/>
              </a:rPr>
              <a:t> </a:t>
            </a:r>
            <a:r>
              <a:rPr lang="en-US" altLang="id-ID" sz="2400" dirty="0" err="1">
                <a:sym typeface="Wingdings" pitchFamily="2" charset="2"/>
              </a:rPr>
              <a:t>situasi</a:t>
            </a:r>
            <a:r>
              <a:rPr lang="en-US" altLang="id-ID" sz="2400" dirty="0">
                <a:sym typeface="Wingdings" pitchFamily="2" charset="2"/>
              </a:rPr>
              <a:t> </a:t>
            </a:r>
            <a:r>
              <a:rPr lang="en-US" altLang="id-ID" sz="2400" dirty="0" err="1">
                <a:sym typeface="Wingdings" pitchFamily="2" charset="2"/>
              </a:rPr>
              <a:t>masalah</a:t>
            </a:r>
            <a:endParaRPr lang="en-US" altLang="id-ID" sz="2800" dirty="0"/>
          </a:p>
          <a:p>
            <a:pPr marL="609600" indent="-609600" eaLnBrk="1" hangingPunct="1">
              <a:buFontTx/>
              <a:buNone/>
            </a:pPr>
            <a:r>
              <a:rPr lang="en-US" altLang="id-ID" dirty="0"/>
              <a:t>4. </a:t>
            </a:r>
            <a:r>
              <a:rPr lang="en-US" altLang="id-ID" dirty="0" err="1"/>
              <a:t>Dinamika</a:t>
            </a:r>
            <a:r>
              <a:rPr lang="en-US" altLang="id-ID" dirty="0"/>
              <a:t> </a:t>
            </a:r>
            <a:r>
              <a:rPr lang="en-US" altLang="id-ID" dirty="0" err="1"/>
              <a:t>masalah</a:t>
            </a:r>
            <a:r>
              <a:rPr lang="en-US" altLang="id-ID" dirty="0"/>
              <a:t> </a:t>
            </a:r>
            <a:r>
              <a:rPr lang="en-US" altLang="id-ID" dirty="0" err="1"/>
              <a:t>kebijakan</a:t>
            </a:r>
            <a:endParaRPr lang="en-US" altLang="id-ID" dirty="0"/>
          </a:p>
          <a:p>
            <a:pPr marL="609600" indent="-609600" eaLnBrk="1" hangingPunct="1">
              <a:buFontTx/>
              <a:buNone/>
            </a:pPr>
            <a:r>
              <a:rPr lang="en-US" altLang="id-ID" sz="2400" dirty="0">
                <a:sym typeface="Wingdings" pitchFamily="2" charset="2"/>
              </a:rPr>
              <a:t> Ada </a:t>
            </a:r>
            <a:r>
              <a:rPr lang="en-US" altLang="id-ID" sz="2400" dirty="0" err="1">
                <a:sym typeface="Wingdings" pitchFamily="2" charset="2"/>
              </a:rPr>
              <a:t>banyak</a:t>
            </a:r>
            <a:r>
              <a:rPr lang="en-US" altLang="id-ID" sz="2400" dirty="0">
                <a:sym typeface="Wingdings" pitchFamily="2" charset="2"/>
              </a:rPr>
              <a:t> </a:t>
            </a:r>
            <a:r>
              <a:rPr lang="en-US" altLang="id-ID" sz="2400" dirty="0" err="1">
                <a:sym typeface="Wingdings" pitchFamily="2" charset="2"/>
              </a:rPr>
              <a:t>solusi</a:t>
            </a:r>
            <a:r>
              <a:rPr lang="en-US" altLang="id-ID" sz="2400" dirty="0">
                <a:sym typeface="Wingdings" pitchFamily="2" charset="2"/>
              </a:rPr>
              <a:t> yang </a:t>
            </a:r>
            <a:r>
              <a:rPr lang="en-US" altLang="id-ID" sz="2400" dirty="0" err="1">
                <a:sym typeface="Wingdings" pitchFamily="2" charset="2"/>
              </a:rPr>
              <a:t>ditawarkan</a:t>
            </a:r>
            <a:r>
              <a:rPr lang="en-US" altLang="id-ID" sz="2400" dirty="0">
                <a:sym typeface="Wingdings" pitchFamily="2" charset="2"/>
              </a:rPr>
              <a:t> </a:t>
            </a:r>
            <a:r>
              <a:rPr lang="en-US" altLang="id-ID" sz="2400" dirty="0" err="1">
                <a:sym typeface="Wingdings" pitchFamily="2" charset="2"/>
              </a:rPr>
              <a:t>untuk</a:t>
            </a:r>
            <a:r>
              <a:rPr lang="en-US" altLang="id-ID" sz="2400" dirty="0">
                <a:sym typeface="Wingdings" pitchFamily="2" charset="2"/>
              </a:rPr>
              <a:t> </a:t>
            </a:r>
            <a:r>
              <a:rPr lang="en-US" altLang="id-ID" sz="2400" dirty="0" err="1">
                <a:sym typeface="Wingdings" pitchFamily="2" charset="2"/>
              </a:rPr>
              <a:t>memecahkan</a:t>
            </a:r>
            <a:r>
              <a:rPr lang="en-US" altLang="id-ID" sz="2400" dirty="0">
                <a:sym typeface="Wingdings" pitchFamily="2" charset="2"/>
              </a:rPr>
              <a:t> </a:t>
            </a:r>
            <a:r>
              <a:rPr lang="en-US" altLang="id-ID" sz="2400" dirty="0" err="1">
                <a:sym typeface="Wingdings" pitchFamily="2" charset="2"/>
              </a:rPr>
              <a:t>suatu</a:t>
            </a:r>
            <a:r>
              <a:rPr lang="en-US" altLang="id-ID" sz="2400" dirty="0">
                <a:sym typeface="Wingdings" pitchFamily="2" charset="2"/>
              </a:rPr>
              <a:t> </a:t>
            </a:r>
            <a:r>
              <a:rPr lang="en-US" altLang="id-ID" sz="2400" dirty="0" err="1">
                <a:sym typeface="Wingdings" pitchFamily="2" charset="2"/>
              </a:rPr>
              <a:t>masalah</a:t>
            </a:r>
            <a:r>
              <a:rPr lang="en-US" altLang="id-ID" sz="2400" dirty="0">
                <a:sym typeface="Wingdings" pitchFamily="2" charset="2"/>
              </a:rPr>
              <a:t> </a:t>
            </a:r>
            <a:r>
              <a:rPr lang="en-US" altLang="id-ID" sz="2400" dirty="0" err="1">
                <a:sym typeface="Wingdings" pitchFamily="2" charset="2"/>
              </a:rPr>
              <a:t>sebagaimana</a:t>
            </a:r>
            <a:r>
              <a:rPr lang="en-US" altLang="id-ID" sz="2400" dirty="0">
                <a:sym typeface="Wingdings" pitchFamily="2" charset="2"/>
              </a:rPr>
              <a:t> </a:t>
            </a:r>
            <a:r>
              <a:rPr lang="en-US" altLang="id-ID" sz="2400" dirty="0" err="1">
                <a:sym typeface="Wingdings" pitchFamily="2" charset="2"/>
              </a:rPr>
              <a:t>terdapat</a:t>
            </a:r>
            <a:r>
              <a:rPr lang="en-US" altLang="id-ID" sz="2400" dirty="0">
                <a:sym typeface="Wingdings" pitchFamily="2" charset="2"/>
              </a:rPr>
              <a:t> </a:t>
            </a:r>
            <a:r>
              <a:rPr lang="en-US" altLang="id-ID" sz="2400" dirty="0" err="1">
                <a:sym typeface="Wingdings" pitchFamily="2" charset="2"/>
              </a:rPr>
              <a:t>banyak</a:t>
            </a:r>
            <a:r>
              <a:rPr lang="en-US" altLang="id-ID" sz="2400" dirty="0">
                <a:sym typeface="Wingdings" pitchFamily="2" charset="2"/>
              </a:rPr>
              <a:t> </a:t>
            </a:r>
            <a:r>
              <a:rPr lang="en-US" altLang="id-ID" sz="2400" dirty="0" err="1">
                <a:sym typeface="Wingdings" pitchFamily="2" charset="2"/>
              </a:rPr>
              <a:t>definisi</a:t>
            </a:r>
            <a:r>
              <a:rPr lang="en-US" altLang="id-ID" sz="2400" dirty="0">
                <a:sym typeface="Wingdings" pitchFamily="2" charset="2"/>
              </a:rPr>
              <a:t> </a:t>
            </a:r>
            <a:r>
              <a:rPr lang="en-US" altLang="id-ID" sz="2400" dirty="0" err="1">
                <a:sym typeface="Wingdings" pitchFamily="2" charset="2"/>
              </a:rPr>
              <a:t>terhadap</a:t>
            </a:r>
            <a:r>
              <a:rPr lang="en-US" altLang="id-ID" sz="2400" dirty="0">
                <a:sym typeface="Wingdings" pitchFamily="2" charset="2"/>
              </a:rPr>
              <a:t> </a:t>
            </a:r>
            <a:r>
              <a:rPr lang="en-US" altLang="id-ID" sz="2400" dirty="0" err="1">
                <a:sym typeface="Wingdings" pitchFamily="2" charset="2"/>
              </a:rPr>
              <a:t>masalah</a:t>
            </a:r>
            <a:r>
              <a:rPr lang="en-US" altLang="id-ID" sz="2400" dirty="0">
                <a:sym typeface="Wingdings" pitchFamily="2" charset="2"/>
              </a:rPr>
              <a:t> </a:t>
            </a:r>
            <a:r>
              <a:rPr lang="en-US" altLang="id-ID" sz="2400" dirty="0" err="1">
                <a:sym typeface="Wingdings" pitchFamily="2" charset="2"/>
              </a:rPr>
              <a:t>tersebut</a:t>
            </a:r>
            <a:r>
              <a:rPr lang="en-US" altLang="id-ID" sz="2400" dirty="0">
                <a:sym typeface="Wingdings" pitchFamily="2" charset="2"/>
              </a:rPr>
              <a:t>.</a:t>
            </a:r>
            <a:endParaRPr lang="en-US" altLang="id-ID" sz="2400" dirty="0"/>
          </a:p>
        </p:txBody>
      </p:sp>
    </p:spTree>
    <p:extLst>
      <p:ext uri="{BB962C8B-B14F-4D97-AF65-F5344CB8AC3E}">
        <p14:creationId xmlns:p14="http://schemas.microsoft.com/office/powerpoint/2010/main" val="105145905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1000"/>
                                        <p:tgtEl>
                                          <p:spTgt spid="5122"/>
                                        </p:tgtEl>
                                      </p:cBhvr>
                                    </p:animEffect>
                                    <p:anim calcmode="lin" valueType="num">
                                      <p:cBhvr>
                                        <p:cTn id="8" dur="1000" fill="hold"/>
                                        <p:tgtEl>
                                          <p:spTgt spid="5122"/>
                                        </p:tgtEl>
                                        <p:attrNameLst>
                                          <p:attrName>ppt_x</p:attrName>
                                        </p:attrNameLst>
                                      </p:cBhvr>
                                      <p:tavLst>
                                        <p:tav tm="0">
                                          <p:val>
                                            <p:strVal val="#ppt_x"/>
                                          </p:val>
                                        </p:tav>
                                        <p:tav tm="100000">
                                          <p:val>
                                            <p:strVal val="#ppt_x"/>
                                          </p:val>
                                        </p:tav>
                                      </p:tavLst>
                                    </p:anim>
                                    <p:anim calcmode="lin" valueType="num">
                                      <p:cBhvr>
                                        <p:cTn id="9" dur="898" decel="100000" fill="hold"/>
                                        <p:tgtEl>
                                          <p:spTgt spid="512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12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123">
                                            <p:txEl>
                                              <p:pRg st="0" end="0"/>
                                            </p:txEl>
                                          </p:spTgt>
                                        </p:tgtEl>
                                        <p:attrNameLst>
                                          <p:attrName>style.visibility</p:attrName>
                                        </p:attrNameLst>
                                      </p:cBhvr>
                                      <p:to>
                                        <p:strVal val="visible"/>
                                      </p:to>
                                    </p:set>
                                    <p:animEffect transition="in" filter="fade">
                                      <p:cBhvr>
                                        <p:cTn id="15" dur="1000"/>
                                        <p:tgtEl>
                                          <p:spTgt spid="5123">
                                            <p:txEl>
                                              <p:pRg st="0" end="0"/>
                                            </p:txEl>
                                          </p:spTgt>
                                        </p:tgtEl>
                                      </p:cBhvr>
                                    </p:animEffect>
                                    <p:anim calcmode="lin" valueType="num">
                                      <p:cBhvr>
                                        <p:cTn id="16"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12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1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123">
                                            <p:txEl>
                                              <p:pRg st="1" end="1"/>
                                            </p:txEl>
                                          </p:spTgt>
                                        </p:tgtEl>
                                        <p:attrNameLst>
                                          <p:attrName>style.visibility</p:attrName>
                                        </p:attrNameLst>
                                      </p:cBhvr>
                                      <p:to>
                                        <p:strVal val="visible"/>
                                      </p:to>
                                    </p:set>
                                    <p:animEffect transition="in" filter="fade">
                                      <p:cBhvr>
                                        <p:cTn id="23" dur="1000"/>
                                        <p:tgtEl>
                                          <p:spTgt spid="5123">
                                            <p:txEl>
                                              <p:pRg st="1" end="1"/>
                                            </p:txEl>
                                          </p:spTgt>
                                        </p:tgtEl>
                                      </p:cBhvr>
                                    </p:animEffect>
                                    <p:anim calcmode="lin" valueType="num">
                                      <p:cBhvr>
                                        <p:cTn id="24"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512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51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123">
                                            <p:txEl>
                                              <p:pRg st="2" end="2"/>
                                            </p:txEl>
                                          </p:spTgt>
                                        </p:tgtEl>
                                        <p:attrNameLst>
                                          <p:attrName>style.visibility</p:attrName>
                                        </p:attrNameLst>
                                      </p:cBhvr>
                                      <p:to>
                                        <p:strVal val="visible"/>
                                      </p:to>
                                    </p:set>
                                    <p:animEffect transition="in" filter="fade">
                                      <p:cBhvr>
                                        <p:cTn id="31" dur="1000"/>
                                        <p:tgtEl>
                                          <p:spTgt spid="5123">
                                            <p:txEl>
                                              <p:pRg st="2" end="2"/>
                                            </p:txEl>
                                          </p:spTgt>
                                        </p:tgtEl>
                                      </p:cBhvr>
                                    </p:animEffect>
                                    <p:anim calcmode="lin" valueType="num">
                                      <p:cBhvr>
                                        <p:cTn id="32"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512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512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5123">
                                            <p:txEl>
                                              <p:pRg st="3" end="3"/>
                                            </p:txEl>
                                          </p:spTgt>
                                        </p:tgtEl>
                                        <p:attrNameLst>
                                          <p:attrName>style.visibility</p:attrName>
                                        </p:attrNameLst>
                                      </p:cBhvr>
                                      <p:to>
                                        <p:strVal val="visible"/>
                                      </p:to>
                                    </p:set>
                                    <p:animEffect transition="in" filter="fade">
                                      <p:cBhvr>
                                        <p:cTn id="39" dur="1000"/>
                                        <p:tgtEl>
                                          <p:spTgt spid="5123">
                                            <p:txEl>
                                              <p:pRg st="3" end="3"/>
                                            </p:txEl>
                                          </p:spTgt>
                                        </p:tgtEl>
                                      </p:cBhvr>
                                    </p:animEffect>
                                    <p:anim calcmode="lin" valueType="num">
                                      <p:cBhvr>
                                        <p:cTn id="40"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512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512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id-ID" altLang="id-ID" dirty="0"/>
              <a:t>Karakteristik Masalah Kebijakan</a:t>
            </a:r>
          </a:p>
        </p:txBody>
      </p:sp>
      <p:sp>
        <p:nvSpPr>
          <p:cNvPr id="12291" name="Content Placeholder 2"/>
          <p:cNvSpPr>
            <a:spLocks noGrp="1"/>
          </p:cNvSpPr>
          <p:nvPr>
            <p:ph idx="1"/>
          </p:nvPr>
        </p:nvSpPr>
        <p:spPr/>
        <p:txBody>
          <a:bodyPr/>
          <a:lstStyle/>
          <a:p>
            <a:r>
              <a:rPr lang="id-ID" altLang="id-ID" dirty="0"/>
              <a:t>Dinamis: Masalah Kebijakan dan solusinya berada dalam kondisi selalu berubah. Karena itu, solusi yang efektif untuk suatu definisi masalah tertentu, tidak akan efektif bila rumusan masalahnya berubah. Dengan kata lain, tidak akan pernah ada solusi kebijakan yang efektif selamanya. Solusi baru diperlukan jika perumusan masalah berubah.</a:t>
            </a:r>
          </a:p>
        </p:txBody>
      </p:sp>
    </p:spTree>
    <p:extLst>
      <p:ext uri="{BB962C8B-B14F-4D97-AF65-F5344CB8AC3E}">
        <p14:creationId xmlns:p14="http://schemas.microsoft.com/office/powerpoint/2010/main" val="2815220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id-ID"/>
              <a:t>Batasan Masalah Publik</a:t>
            </a:r>
          </a:p>
        </p:txBody>
      </p:sp>
      <p:sp>
        <p:nvSpPr>
          <p:cNvPr id="4099" name="Rectangle 3"/>
          <p:cNvSpPr>
            <a:spLocks noGrp="1" noChangeArrowheads="1"/>
          </p:cNvSpPr>
          <p:nvPr>
            <p:ph type="body" idx="1"/>
          </p:nvPr>
        </p:nvSpPr>
        <p:spPr/>
        <p:txBody>
          <a:bodyPr/>
          <a:lstStyle/>
          <a:p>
            <a:pPr eaLnBrk="1" hangingPunct="1">
              <a:lnSpc>
                <a:spcPct val="90000"/>
              </a:lnSpc>
            </a:pPr>
            <a:r>
              <a:rPr lang="en-US" altLang="id-ID"/>
              <a:t>Masalah Privat adalah: masalah yang dapat diatasi tanpa mempengaruhi orang lain (Jones,1991) atau tanpa harus melibatkan pemerintah.</a:t>
            </a:r>
          </a:p>
          <a:p>
            <a:pPr eaLnBrk="1" hangingPunct="1">
              <a:lnSpc>
                <a:spcPct val="90000"/>
              </a:lnSpc>
            </a:pPr>
            <a:r>
              <a:rPr lang="en-US" altLang="id-ID"/>
              <a:t>Masalah Publik adalah: belum terpenuhinya  kebutuhan, nilai, kesempatan yang diinginkan oleh publik, dan pemenuhannya hanya mungkin melalui kebijakan pemerintah.</a:t>
            </a:r>
          </a:p>
        </p:txBody>
      </p:sp>
    </p:spTree>
    <p:extLst>
      <p:ext uri="{BB962C8B-B14F-4D97-AF65-F5344CB8AC3E}">
        <p14:creationId xmlns:p14="http://schemas.microsoft.com/office/powerpoint/2010/main" val="24324286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r" eaLnBrk="1" hangingPunct="1"/>
            <a:r>
              <a:rPr lang="en-US" altLang="id-ID" sz="4000" dirty="0"/>
              <a:t>Data </a:t>
            </a:r>
            <a:r>
              <a:rPr lang="en-US" altLang="id-ID" sz="4000" dirty="0" err="1"/>
              <a:t>dalam</a:t>
            </a:r>
            <a:r>
              <a:rPr lang="en-US" altLang="id-ID" sz="4000" dirty="0"/>
              <a:t> </a:t>
            </a:r>
            <a:r>
              <a:rPr lang="en-US" altLang="id-ID" sz="4000" dirty="0" err="1"/>
              <a:t>Perumusan</a:t>
            </a:r>
            <a:r>
              <a:rPr lang="en-US" altLang="id-ID" sz="4000" dirty="0"/>
              <a:t> </a:t>
            </a:r>
            <a:r>
              <a:rPr lang="en-US" altLang="id-ID" sz="4000" dirty="0" err="1"/>
              <a:t>Masalah</a:t>
            </a:r>
            <a:endParaRPr lang="en-US" altLang="id-ID" sz="4000" dirty="0"/>
          </a:p>
        </p:txBody>
      </p:sp>
      <p:sp>
        <p:nvSpPr>
          <p:cNvPr id="7171" name="Rectangle 3"/>
          <p:cNvSpPr>
            <a:spLocks noGrp="1" noChangeArrowheads="1"/>
          </p:cNvSpPr>
          <p:nvPr>
            <p:ph type="body" idx="1"/>
          </p:nvPr>
        </p:nvSpPr>
        <p:spPr/>
        <p:txBody>
          <a:bodyPr/>
          <a:lstStyle/>
          <a:p>
            <a:pPr eaLnBrk="1" hangingPunct="1"/>
            <a:r>
              <a:rPr lang="en-US" altLang="id-ID"/>
              <a:t>Data </a:t>
            </a:r>
            <a:r>
              <a:rPr lang="en-US" altLang="id-ID" i="1"/>
              <a:t>time series</a:t>
            </a:r>
            <a:r>
              <a:rPr lang="en-US" altLang="id-ID"/>
              <a:t> Vs </a:t>
            </a:r>
            <a:r>
              <a:rPr lang="en-US" altLang="id-ID" i="1"/>
              <a:t>cross sectional</a:t>
            </a:r>
          </a:p>
          <a:p>
            <a:pPr eaLnBrk="1" hangingPunct="1"/>
            <a:r>
              <a:rPr lang="en-US" altLang="id-ID"/>
              <a:t>Data sekunder Vs data primer</a:t>
            </a:r>
          </a:p>
          <a:p>
            <a:pPr eaLnBrk="1" hangingPunct="1"/>
            <a:r>
              <a:rPr lang="en-US" altLang="id-ID"/>
              <a:t>Kendala dalam data &amp; informasi:</a:t>
            </a:r>
          </a:p>
          <a:p>
            <a:pPr eaLnBrk="1" hangingPunct="1">
              <a:buFontTx/>
              <a:buNone/>
            </a:pPr>
            <a:r>
              <a:rPr lang="en-US" altLang="id-ID"/>
              <a:t>   1. Tidak up to date</a:t>
            </a:r>
          </a:p>
          <a:p>
            <a:pPr eaLnBrk="1" hangingPunct="1">
              <a:buFontTx/>
              <a:buNone/>
            </a:pPr>
            <a:r>
              <a:rPr lang="en-US" altLang="id-ID"/>
              <a:t>   2. Kualitas data</a:t>
            </a:r>
          </a:p>
          <a:p>
            <a:pPr eaLnBrk="1" hangingPunct="1">
              <a:buFontTx/>
              <a:buNone/>
            </a:pPr>
            <a:r>
              <a:rPr lang="en-US" altLang="id-ID"/>
              <a:t>   3. sistem manajemen data</a:t>
            </a:r>
          </a:p>
          <a:p>
            <a:pPr eaLnBrk="1" hangingPunct="1">
              <a:buFontTx/>
              <a:buNone/>
            </a:pPr>
            <a:endParaRPr lang="en-US" altLang="id-ID"/>
          </a:p>
        </p:txBody>
      </p:sp>
    </p:spTree>
    <p:extLst>
      <p:ext uri="{BB962C8B-B14F-4D97-AF65-F5344CB8AC3E}">
        <p14:creationId xmlns:p14="http://schemas.microsoft.com/office/powerpoint/2010/main" val="41274617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r" eaLnBrk="1" hangingPunct="1"/>
            <a:r>
              <a:rPr lang="en-US" altLang="id-ID" dirty="0" err="1"/>
              <a:t>Tahap-Tahap</a:t>
            </a:r>
            <a:r>
              <a:rPr lang="en-US" altLang="id-ID" dirty="0"/>
              <a:t> </a:t>
            </a:r>
            <a:r>
              <a:rPr lang="en-US" altLang="id-ID" dirty="0" err="1"/>
              <a:t>dalam</a:t>
            </a:r>
            <a:r>
              <a:rPr lang="en-US" altLang="id-ID" dirty="0"/>
              <a:t> </a:t>
            </a:r>
            <a:r>
              <a:rPr lang="en-US" altLang="id-ID" dirty="0" err="1"/>
              <a:t>Perumusan</a:t>
            </a:r>
            <a:r>
              <a:rPr lang="en-US" altLang="id-ID" dirty="0"/>
              <a:t> </a:t>
            </a:r>
            <a:r>
              <a:rPr lang="en-US" altLang="id-ID" dirty="0" err="1"/>
              <a:t>Kebijakan</a:t>
            </a:r>
            <a:endParaRPr lang="en-US" altLang="id-ID" dirty="0"/>
          </a:p>
        </p:txBody>
      </p:sp>
      <p:sp>
        <p:nvSpPr>
          <p:cNvPr id="10243" name="Rectangle 3"/>
          <p:cNvSpPr>
            <a:spLocks noGrp="1" noChangeArrowheads="1"/>
          </p:cNvSpPr>
          <p:nvPr>
            <p:ph type="body" idx="1"/>
          </p:nvPr>
        </p:nvSpPr>
        <p:spPr/>
        <p:txBody>
          <a:bodyPr/>
          <a:lstStyle/>
          <a:p>
            <a:pPr marL="609600" indent="-609600" eaLnBrk="1" hangingPunct="1">
              <a:buFontTx/>
              <a:buAutoNum type="arabicPeriod"/>
            </a:pPr>
            <a:r>
              <a:rPr lang="en-US" altLang="id-ID"/>
              <a:t>Perumusan Masalah (defining Problem)</a:t>
            </a:r>
          </a:p>
          <a:p>
            <a:pPr marL="609600" indent="-609600" eaLnBrk="1" hangingPunct="1">
              <a:buFontTx/>
              <a:buAutoNum type="arabicPeriod"/>
            </a:pPr>
            <a:r>
              <a:rPr lang="en-US" altLang="id-ID"/>
              <a:t>Agenda Kebijakan</a:t>
            </a:r>
          </a:p>
          <a:p>
            <a:pPr marL="609600" indent="-609600" eaLnBrk="1" hangingPunct="1">
              <a:buFontTx/>
              <a:buAutoNum type="arabicPeriod"/>
            </a:pPr>
            <a:r>
              <a:rPr lang="en-US" altLang="id-ID"/>
              <a:t>Pemilihan alternatif kebijakan untuk memecahkan masalah</a:t>
            </a:r>
          </a:p>
          <a:p>
            <a:pPr marL="609600" indent="-609600" eaLnBrk="1" hangingPunct="1">
              <a:buFontTx/>
              <a:buAutoNum type="arabicPeriod"/>
            </a:pPr>
            <a:r>
              <a:rPr lang="en-US" altLang="id-ID"/>
              <a:t>Tahap penetapan Kebijakan</a:t>
            </a:r>
          </a:p>
        </p:txBody>
      </p:sp>
    </p:spTree>
    <p:extLst>
      <p:ext uri="{BB962C8B-B14F-4D97-AF65-F5344CB8AC3E}">
        <p14:creationId xmlns:p14="http://schemas.microsoft.com/office/powerpoint/2010/main" val="257914809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Effect transition="in" filter="fade">
                                      <p:cBhvr>
                                        <p:cTn id="14" dur="500"/>
                                        <p:tgtEl>
                                          <p:spTgt spid="10243">
                                            <p:txEl>
                                              <p:pRg st="0" end="0"/>
                                            </p:txEl>
                                          </p:spTgt>
                                        </p:tgtEl>
                                      </p:cBhvr>
                                    </p:animEffect>
                                    <p:anim calcmode="lin" valueType="num">
                                      <p:cBhvr>
                                        <p:cTn id="15"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4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0243">
                                            <p:txEl>
                                              <p:pRg st="1" end="1"/>
                                            </p:txEl>
                                          </p:spTgt>
                                        </p:tgtEl>
                                        <p:attrNameLst>
                                          <p:attrName>style.visibility</p:attrName>
                                        </p:attrNameLst>
                                      </p:cBhvr>
                                      <p:to>
                                        <p:strVal val="visible"/>
                                      </p:to>
                                    </p:set>
                                    <p:animEffect transition="in" filter="fade">
                                      <p:cBhvr>
                                        <p:cTn id="21" dur="500"/>
                                        <p:tgtEl>
                                          <p:spTgt spid="10243">
                                            <p:txEl>
                                              <p:pRg st="1" end="1"/>
                                            </p:txEl>
                                          </p:spTgt>
                                        </p:tgtEl>
                                      </p:cBhvr>
                                    </p:animEffect>
                                    <p:anim calcmode="lin" valueType="num">
                                      <p:cBhvr>
                                        <p:cTn id="22"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02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0243">
                                            <p:txEl>
                                              <p:pRg st="2" end="2"/>
                                            </p:txEl>
                                          </p:spTgt>
                                        </p:tgtEl>
                                        <p:attrNameLst>
                                          <p:attrName>style.visibility</p:attrName>
                                        </p:attrNameLst>
                                      </p:cBhvr>
                                      <p:to>
                                        <p:strVal val="visible"/>
                                      </p:to>
                                    </p:set>
                                    <p:animEffect transition="in" filter="fade">
                                      <p:cBhvr>
                                        <p:cTn id="28" dur="500"/>
                                        <p:tgtEl>
                                          <p:spTgt spid="10243">
                                            <p:txEl>
                                              <p:pRg st="2" end="2"/>
                                            </p:txEl>
                                          </p:spTgt>
                                        </p:tgtEl>
                                      </p:cBhvr>
                                    </p:animEffect>
                                    <p:anim calcmode="lin" valueType="num">
                                      <p:cBhvr>
                                        <p:cTn id="2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024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0243">
                                            <p:txEl>
                                              <p:pRg st="3" end="3"/>
                                            </p:txEl>
                                          </p:spTgt>
                                        </p:tgtEl>
                                        <p:attrNameLst>
                                          <p:attrName>style.visibility</p:attrName>
                                        </p:attrNameLst>
                                      </p:cBhvr>
                                      <p:to>
                                        <p:strVal val="visible"/>
                                      </p:to>
                                    </p:set>
                                    <p:animEffect transition="in" filter="fade">
                                      <p:cBhvr>
                                        <p:cTn id="35" dur="500"/>
                                        <p:tgtEl>
                                          <p:spTgt spid="10243">
                                            <p:txEl>
                                              <p:pRg st="3" end="3"/>
                                            </p:txEl>
                                          </p:spTgt>
                                        </p:tgtEl>
                                      </p:cBhvr>
                                    </p:animEffect>
                                    <p:anim calcmode="lin" valueType="num">
                                      <p:cBhvr>
                                        <p:cTn id="36"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024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id-ID"/>
              <a:t>Kesalahan Tipe ke-3</a:t>
            </a:r>
          </a:p>
        </p:txBody>
      </p:sp>
      <p:sp>
        <p:nvSpPr>
          <p:cNvPr id="16387" name="Content Placeholder 2"/>
          <p:cNvSpPr>
            <a:spLocks noGrp="1"/>
          </p:cNvSpPr>
          <p:nvPr>
            <p:ph idx="1"/>
          </p:nvPr>
        </p:nvSpPr>
        <p:spPr/>
        <p:txBody>
          <a:bodyPr/>
          <a:lstStyle/>
          <a:p>
            <a:pPr eaLnBrk="1" hangingPunct="1"/>
            <a:r>
              <a:rPr lang="en-US" altLang="id-ID"/>
              <a:t>Howard Raiffa: secara metodologis, pilihan untuk menilai hipotesis adalah: null hypotheses vs. experiment hypotheses. Tetapi yang cukup sering terjadi adalah “merumuskan hipotesis yang salah” atau “memecahkan masalah yang sebenarnya bukan masalah”.</a:t>
            </a:r>
          </a:p>
        </p:txBody>
      </p:sp>
    </p:spTree>
    <p:extLst>
      <p:ext uri="{BB962C8B-B14F-4D97-AF65-F5344CB8AC3E}">
        <p14:creationId xmlns:p14="http://schemas.microsoft.com/office/powerpoint/2010/main" val="283926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id-ID" sz="3200"/>
              <a:t>Metode Perumusan Masalah</a:t>
            </a:r>
          </a:p>
        </p:txBody>
      </p:sp>
      <p:sp>
        <p:nvSpPr>
          <p:cNvPr id="17411" name="Content Placeholder 2"/>
          <p:cNvSpPr>
            <a:spLocks noGrp="1"/>
          </p:cNvSpPr>
          <p:nvPr>
            <p:ph idx="1"/>
          </p:nvPr>
        </p:nvSpPr>
        <p:spPr/>
        <p:txBody>
          <a:bodyPr/>
          <a:lstStyle/>
          <a:p>
            <a:pPr marL="514350" indent="-514350" eaLnBrk="1" hangingPunct="1">
              <a:buFont typeface="Calibri" pitchFamily="34" charset="0"/>
              <a:buAutoNum type="arabicPeriod"/>
            </a:pPr>
            <a:r>
              <a:rPr lang="en-US" altLang="id-ID" sz="2000"/>
              <a:t>Analisis pembatas (</a:t>
            </a:r>
            <a:r>
              <a:rPr lang="en-US" altLang="id-ID" sz="2000" i="1"/>
              <a:t>boundary analysis</a:t>
            </a:r>
            <a:r>
              <a:rPr lang="en-US" altLang="id-ID" sz="2000"/>
              <a:t>); membatasi masalah dari berbagai macam isu yang sangat luas</a:t>
            </a:r>
          </a:p>
          <a:p>
            <a:pPr marL="514350" indent="-514350" eaLnBrk="1" hangingPunct="1">
              <a:buFont typeface="Calibri" pitchFamily="34" charset="0"/>
              <a:buAutoNum type="arabicPeriod"/>
            </a:pPr>
            <a:r>
              <a:rPr lang="en-US" altLang="id-ID" sz="2000"/>
              <a:t>Analisis klasifikasi; membuat klarifikasi konsep untuk menetapkan situasi problematis yg sesungguhnya</a:t>
            </a:r>
          </a:p>
          <a:p>
            <a:pPr marL="514350" indent="-514350" eaLnBrk="1" hangingPunct="1">
              <a:buFont typeface="Calibri" pitchFamily="34" charset="0"/>
              <a:buAutoNum type="arabicPeriod"/>
            </a:pPr>
            <a:r>
              <a:rPr lang="en-US" altLang="id-ID" sz="2000"/>
              <a:t>Analisis hierarkhi; mengidentifikasi penyebab dari situasi masalah tertentu</a:t>
            </a:r>
          </a:p>
          <a:p>
            <a:pPr marL="514350" indent="-514350" eaLnBrk="1" hangingPunct="1">
              <a:buFont typeface="Calibri" pitchFamily="34" charset="0"/>
              <a:buAutoNum type="arabicPeriod"/>
            </a:pPr>
            <a:r>
              <a:rPr lang="en-US" altLang="id-ID" sz="2000"/>
              <a:t>Sinektika (</a:t>
            </a:r>
            <a:r>
              <a:rPr lang="en-US" altLang="id-ID" sz="2000" i="1"/>
              <a:t>synectics</a:t>
            </a:r>
            <a:r>
              <a:rPr lang="en-US" altLang="id-ID" sz="2000"/>
              <a:t>); mengetahui kemiripan isu-isu tertentu untuk membuat analogi</a:t>
            </a:r>
          </a:p>
          <a:p>
            <a:pPr marL="514350" indent="-514350" eaLnBrk="1" hangingPunct="1">
              <a:buFont typeface="Calibri" pitchFamily="34" charset="0"/>
              <a:buAutoNum type="arabicPeriod"/>
            </a:pPr>
            <a:r>
              <a:rPr lang="en-US" altLang="id-ID" sz="2000"/>
              <a:t>Curah-pendapat (</a:t>
            </a:r>
            <a:r>
              <a:rPr lang="en-US" altLang="id-ID" sz="2000" i="1"/>
              <a:t>brainstorming</a:t>
            </a:r>
            <a:r>
              <a:rPr lang="en-US" altLang="id-ID" sz="2000"/>
              <a:t>); menggali gagasan, tujuan, dan strategi untuk mengetahui situasi problematis</a:t>
            </a:r>
          </a:p>
          <a:p>
            <a:pPr marL="514350" indent="-514350" eaLnBrk="1" hangingPunct="1">
              <a:buFont typeface="Calibri" pitchFamily="34" charset="0"/>
              <a:buAutoNum type="arabicPeriod"/>
            </a:pPr>
            <a:r>
              <a:rPr lang="en-US" altLang="id-ID" sz="2000"/>
              <a:t>Pemetaan argumentasi (</a:t>
            </a:r>
            <a:r>
              <a:rPr lang="en-US" altLang="id-ID" sz="2000" i="1"/>
              <a:t>argumentation mapping</a:t>
            </a:r>
            <a:r>
              <a:rPr lang="en-US" altLang="id-ID" sz="2000"/>
              <a:t>); menyajikan peta penalaran dan tingkat penting-tidaknya argumentasi kebijakan. </a:t>
            </a:r>
            <a:endParaRPr lang="en-US" altLang="id-ID" sz="2400"/>
          </a:p>
          <a:p>
            <a:pPr marL="514350" indent="-514350" eaLnBrk="1" hangingPunct="1">
              <a:buFont typeface="Calibri" pitchFamily="34" charset="0"/>
              <a:buAutoNum type="arabicPeriod"/>
            </a:pPr>
            <a:endParaRPr lang="en-US" altLang="id-ID" sz="2800"/>
          </a:p>
          <a:p>
            <a:pPr marL="514350" indent="-514350" eaLnBrk="1" hangingPunct="1">
              <a:buFontTx/>
              <a:buNone/>
            </a:pPr>
            <a:endParaRPr lang="en-US" altLang="id-ID"/>
          </a:p>
        </p:txBody>
      </p:sp>
    </p:spTree>
    <p:extLst>
      <p:ext uri="{BB962C8B-B14F-4D97-AF65-F5344CB8AC3E}">
        <p14:creationId xmlns:p14="http://schemas.microsoft.com/office/powerpoint/2010/main" val="2035082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19667" y="115889"/>
            <a:ext cx="10058400" cy="720725"/>
          </a:xfrm>
        </p:spPr>
        <p:txBody>
          <a:bodyPr/>
          <a:lstStyle/>
          <a:p>
            <a:pPr algn="r" eaLnBrk="1" hangingPunct="1"/>
            <a:r>
              <a:rPr lang="en-US" altLang="id-ID" sz="3600" b="1" dirty="0" err="1">
                <a:latin typeface="Georgia" pitchFamily="18" charset="0"/>
              </a:rPr>
              <a:t>Situasi</a:t>
            </a:r>
            <a:r>
              <a:rPr lang="en-US" altLang="id-ID" sz="3600" b="1" dirty="0">
                <a:latin typeface="Georgia" pitchFamily="18" charset="0"/>
              </a:rPr>
              <a:t> </a:t>
            </a:r>
            <a:r>
              <a:rPr lang="en-US" altLang="id-ID" sz="3600" b="1" dirty="0" err="1">
                <a:latin typeface="Georgia" pitchFamily="18" charset="0"/>
              </a:rPr>
              <a:t>Masalah</a:t>
            </a:r>
            <a:r>
              <a:rPr lang="en-US" altLang="id-ID" sz="3600" b="1" dirty="0">
                <a:latin typeface="Georgia" pitchFamily="18" charset="0"/>
              </a:rPr>
              <a:t>/</a:t>
            </a:r>
            <a:r>
              <a:rPr lang="en-US" altLang="id-ID" sz="3600" b="1" dirty="0" err="1">
                <a:latin typeface="Georgia" pitchFamily="18" charset="0"/>
              </a:rPr>
              <a:t>Problematis</a:t>
            </a:r>
            <a:endParaRPr lang="en-US" altLang="id-ID" sz="3600" b="1" dirty="0">
              <a:latin typeface="Georgia" pitchFamily="18" charset="0"/>
            </a:endParaRPr>
          </a:p>
        </p:txBody>
      </p:sp>
      <p:sp>
        <p:nvSpPr>
          <p:cNvPr id="18435" name="Rectangle 3"/>
          <p:cNvSpPr>
            <a:spLocks noGrp="1" noChangeArrowheads="1"/>
          </p:cNvSpPr>
          <p:nvPr>
            <p:ph idx="1"/>
          </p:nvPr>
        </p:nvSpPr>
        <p:spPr>
          <a:xfrm>
            <a:off x="814918" y="1249251"/>
            <a:ext cx="10850033" cy="5348399"/>
          </a:xfrm>
        </p:spPr>
        <p:txBody>
          <a:bodyPr/>
          <a:lstStyle/>
          <a:p>
            <a:pPr eaLnBrk="1" hangingPunct="1">
              <a:lnSpc>
                <a:spcPct val="80000"/>
              </a:lnSpc>
              <a:buFontTx/>
              <a:buBlip>
                <a:blip r:embed="rId2"/>
              </a:buBlip>
            </a:pPr>
            <a:r>
              <a:rPr lang="en-US" altLang="id-ID" sz="2400" dirty="0" err="1">
                <a:latin typeface="Times New Roman" pitchFamily="18" charset="0"/>
              </a:rPr>
              <a:t>Situasi</a:t>
            </a:r>
            <a:r>
              <a:rPr lang="en-US" altLang="id-ID" sz="2400" dirty="0">
                <a:latin typeface="Times New Roman" pitchFamily="18" charset="0"/>
              </a:rPr>
              <a:t> yang </a:t>
            </a:r>
            <a:r>
              <a:rPr lang="en-US" altLang="id-ID" sz="2400" dirty="0" err="1">
                <a:latin typeface="Times New Roman" pitchFamily="18" charset="0"/>
              </a:rPr>
              <a:t>dianggap</a:t>
            </a:r>
            <a:r>
              <a:rPr lang="en-US" altLang="id-ID" sz="2400" dirty="0">
                <a:latin typeface="Times New Roman" pitchFamily="18" charset="0"/>
              </a:rPr>
              <a:t> </a:t>
            </a:r>
            <a:r>
              <a:rPr lang="en-US" altLang="id-ID" sz="2400" dirty="0" err="1">
                <a:latin typeface="Times New Roman" pitchFamily="18" charset="0"/>
              </a:rPr>
              <a:t>sebagai</a:t>
            </a:r>
            <a:r>
              <a:rPr lang="en-US" altLang="id-ID" sz="2400" dirty="0">
                <a:latin typeface="Times New Roman" pitchFamily="18" charset="0"/>
              </a:rPr>
              <a:t> </a:t>
            </a:r>
            <a:r>
              <a:rPr lang="en-US" altLang="id-ID" sz="2400" dirty="0" err="1">
                <a:latin typeface="Times New Roman" pitchFamily="18" charset="0"/>
              </a:rPr>
              <a:t>problematis</a:t>
            </a:r>
            <a:r>
              <a:rPr lang="en-US" altLang="id-ID" sz="2400" dirty="0">
                <a:latin typeface="Times New Roman" pitchFamily="18" charset="0"/>
              </a:rPr>
              <a:t> </a:t>
            </a:r>
            <a:r>
              <a:rPr lang="en-US" altLang="id-ID" sz="2400" dirty="0" err="1">
                <a:latin typeface="Times New Roman" pitchFamily="18" charset="0"/>
              </a:rPr>
              <a:t>secara</a:t>
            </a:r>
            <a:r>
              <a:rPr lang="en-US" altLang="id-ID" sz="2400" dirty="0">
                <a:latin typeface="Times New Roman" pitchFamily="18" charset="0"/>
              </a:rPr>
              <a:t> </a:t>
            </a:r>
            <a:r>
              <a:rPr lang="en-US" altLang="id-ID" sz="2400" dirty="0" err="1">
                <a:latin typeface="Times New Roman" pitchFamily="18" charset="0"/>
              </a:rPr>
              <a:t>sosial</a:t>
            </a:r>
            <a:r>
              <a:rPr lang="en-US" altLang="id-ID" sz="2400" dirty="0">
                <a:latin typeface="Times New Roman" pitchFamily="18" charset="0"/>
              </a:rPr>
              <a:t>, </a:t>
            </a:r>
            <a:r>
              <a:rPr lang="en-US" altLang="id-ID" sz="2400" dirty="0" err="1">
                <a:latin typeface="Times New Roman" pitchFamily="18" charset="0"/>
              </a:rPr>
              <a:t>atau</a:t>
            </a:r>
            <a:r>
              <a:rPr lang="en-US" altLang="id-ID" sz="2400" dirty="0">
                <a:latin typeface="Times New Roman" pitchFamily="18" charset="0"/>
              </a:rPr>
              <a:t> </a:t>
            </a:r>
            <a:r>
              <a:rPr lang="en-US" altLang="id-ID" sz="2400" dirty="0" err="1">
                <a:latin typeface="Times New Roman" pitchFamily="18" charset="0"/>
              </a:rPr>
              <a:t>situasi</a:t>
            </a:r>
            <a:r>
              <a:rPr lang="en-US" altLang="id-ID" sz="2400" dirty="0">
                <a:latin typeface="Times New Roman" pitchFamily="18" charset="0"/>
              </a:rPr>
              <a:t> yang </a:t>
            </a:r>
            <a:r>
              <a:rPr lang="en-US" altLang="id-ID" sz="2400" dirty="0" err="1">
                <a:latin typeface="Times New Roman" pitchFamily="18" charset="0"/>
              </a:rPr>
              <a:t>merupakan</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sosial</a:t>
            </a:r>
            <a:r>
              <a:rPr lang="en-US" altLang="id-ID" sz="2400" dirty="0">
                <a:latin typeface="Times New Roman" pitchFamily="18" charset="0"/>
              </a:rPr>
              <a:t> yang </a:t>
            </a:r>
            <a:r>
              <a:rPr lang="en-US" altLang="id-ID" sz="2400" dirty="0" err="1">
                <a:latin typeface="Times New Roman" pitchFamily="18" charset="0"/>
              </a:rPr>
              <a:t>menuntut</a:t>
            </a:r>
            <a:r>
              <a:rPr lang="en-US" altLang="id-ID" sz="2400" dirty="0">
                <a:latin typeface="Times New Roman" pitchFamily="18" charset="0"/>
              </a:rPr>
              <a:t> </a:t>
            </a:r>
            <a:r>
              <a:rPr lang="en-US" altLang="id-ID" sz="2400" dirty="0" err="1">
                <a:latin typeface="Times New Roman" pitchFamily="18" charset="0"/>
              </a:rPr>
              <a:t>pemecahan</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secara</a:t>
            </a:r>
            <a:r>
              <a:rPr lang="en-US" altLang="id-ID" sz="2400" dirty="0">
                <a:latin typeface="Times New Roman" pitchFamily="18" charset="0"/>
              </a:rPr>
              <a:t> </a:t>
            </a:r>
            <a:r>
              <a:rPr lang="en-US" altLang="id-ID" sz="2400" dirty="0" err="1">
                <a:latin typeface="Times New Roman" pitchFamily="18" charset="0"/>
              </a:rPr>
              <a:t>kolektif</a:t>
            </a:r>
            <a:r>
              <a:rPr lang="en-US" altLang="id-ID" sz="2400" dirty="0">
                <a:latin typeface="Times New Roman" pitchFamily="18" charset="0"/>
              </a:rPr>
              <a:t> </a:t>
            </a:r>
            <a:r>
              <a:rPr lang="en-US" altLang="id-ID" sz="2400" dirty="0" err="1">
                <a:latin typeface="Times New Roman" pitchFamily="18" charset="0"/>
              </a:rPr>
              <a:t>melalui</a:t>
            </a:r>
            <a:r>
              <a:rPr lang="en-US" altLang="id-ID" sz="2400" dirty="0">
                <a:latin typeface="Times New Roman" pitchFamily="18" charset="0"/>
              </a:rPr>
              <a:t> </a:t>
            </a:r>
            <a:r>
              <a:rPr lang="en-US" altLang="id-ID" sz="2400" dirty="0" err="1">
                <a:latin typeface="Times New Roman" pitchFamily="18" charset="0"/>
              </a:rPr>
              <a:t>penerapan</a:t>
            </a:r>
            <a:r>
              <a:rPr lang="en-US" altLang="id-ID" sz="2400" dirty="0">
                <a:latin typeface="Times New Roman" pitchFamily="18" charset="0"/>
              </a:rPr>
              <a:t> </a:t>
            </a:r>
            <a:r>
              <a:rPr lang="en-US" altLang="id-ID" sz="2400" dirty="0" err="1">
                <a:latin typeface="Times New Roman" pitchFamily="18" charset="0"/>
              </a:rPr>
              <a:t>suatu</a:t>
            </a:r>
            <a:r>
              <a:rPr lang="en-US" altLang="id-ID" sz="2400" dirty="0">
                <a:latin typeface="Times New Roman" pitchFamily="18" charset="0"/>
              </a:rPr>
              <a:t> </a:t>
            </a:r>
            <a:r>
              <a:rPr lang="en-US" altLang="id-ID" sz="2400" dirty="0" err="1">
                <a:latin typeface="Times New Roman" pitchFamily="18" charset="0"/>
              </a:rPr>
              <a:t>kebijakan</a:t>
            </a:r>
            <a:r>
              <a:rPr lang="en-US" altLang="id-ID" sz="2400" dirty="0">
                <a:latin typeface="Times New Roman" pitchFamily="18" charset="0"/>
              </a:rPr>
              <a:t> </a:t>
            </a:r>
            <a:r>
              <a:rPr lang="en-US" altLang="id-ID" sz="2400" dirty="0" err="1">
                <a:latin typeface="Times New Roman" pitchFamily="18" charset="0"/>
              </a:rPr>
              <a:t>publik</a:t>
            </a:r>
            <a:r>
              <a:rPr lang="en-US" altLang="id-ID" sz="2400" dirty="0">
                <a:latin typeface="Times New Roman" pitchFamily="18" charset="0"/>
              </a:rPr>
              <a:t> </a:t>
            </a:r>
            <a:r>
              <a:rPr lang="en-US" altLang="id-ID" sz="2400" dirty="0" err="1">
                <a:latin typeface="Times New Roman" pitchFamily="18" charset="0"/>
              </a:rPr>
              <a:t>tertentu</a:t>
            </a:r>
            <a:r>
              <a:rPr lang="en-US" altLang="id-ID" sz="2400" dirty="0">
                <a:latin typeface="Times New Roman" pitchFamily="18" charset="0"/>
              </a:rPr>
              <a:t>. </a:t>
            </a:r>
          </a:p>
          <a:p>
            <a:pPr eaLnBrk="1" hangingPunct="1">
              <a:lnSpc>
                <a:spcPct val="80000"/>
              </a:lnSpc>
              <a:buFontTx/>
              <a:buBlip>
                <a:blip r:embed="rId2"/>
              </a:buBlip>
            </a:pPr>
            <a:r>
              <a:rPr lang="en-US" altLang="id-ID" sz="2400" dirty="0" err="1">
                <a:latin typeface="Times New Roman" pitchFamily="18" charset="0"/>
              </a:rPr>
              <a:t>Dikatakan</a:t>
            </a:r>
            <a:r>
              <a:rPr lang="en-US" altLang="id-ID" sz="2400" dirty="0">
                <a:latin typeface="Times New Roman" pitchFamily="18" charset="0"/>
              </a:rPr>
              <a:t> </a:t>
            </a:r>
            <a:r>
              <a:rPr lang="en-US" altLang="id-ID" sz="2400" dirty="0" err="1">
                <a:latin typeface="Times New Roman" pitchFamily="18" charset="0"/>
              </a:rPr>
              <a:t>problematis</a:t>
            </a:r>
            <a:r>
              <a:rPr lang="en-US" altLang="id-ID" sz="2400" dirty="0">
                <a:latin typeface="Times New Roman" pitchFamily="18" charset="0"/>
              </a:rPr>
              <a:t> </a:t>
            </a:r>
            <a:r>
              <a:rPr lang="en-US" altLang="id-ID" sz="2400" dirty="0" err="1">
                <a:latin typeface="Times New Roman" pitchFamily="18" charset="0"/>
              </a:rPr>
              <a:t>jika</a:t>
            </a:r>
            <a:r>
              <a:rPr lang="en-US" altLang="id-ID" sz="2400" dirty="0">
                <a:latin typeface="Times New Roman" pitchFamily="18" charset="0"/>
              </a:rPr>
              <a:t> </a:t>
            </a:r>
            <a:r>
              <a:rPr lang="en-US" altLang="id-ID" sz="2400" dirty="0" err="1">
                <a:latin typeface="Times New Roman" pitchFamily="18" charset="0"/>
              </a:rPr>
              <a:t>ada</a:t>
            </a:r>
            <a:r>
              <a:rPr lang="en-US" altLang="id-ID" sz="2400" dirty="0">
                <a:latin typeface="Times New Roman" pitchFamily="18" charset="0"/>
              </a:rPr>
              <a:t> </a:t>
            </a:r>
            <a:r>
              <a:rPr lang="en-US" altLang="id-ID" sz="2400" dirty="0" err="1">
                <a:latin typeface="Times New Roman" pitchFamily="18" charset="0"/>
              </a:rPr>
              <a:t>jarak</a:t>
            </a:r>
            <a:r>
              <a:rPr lang="en-US" altLang="id-ID" sz="2400" dirty="0">
                <a:latin typeface="Times New Roman" pitchFamily="18" charset="0"/>
              </a:rPr>
              <a:t>/gab </a:t>
            </a:r>
            <a:r>
              <a:rPr lang="en-US" altLang="id-ID" sz="2400" dirty="0" err="1">
                <a:latin typeface="Times New Roman" pitchFamily="18" charset="0"/>
              </a:rPr>
              <a:t>antara</a:t>
            </a:r>
            <a:r>
              <a:rPr lang="en-US" altLang="id-ID" sz="2400" dirty="0">
                <a:latin typeface="Times New Roman" pitchFamily="18" charset="0"/>
              </a:rPr>
              <a:t> </a:t>
            </a:r>
            <a:r>
              <a:rPr lang="en-US" altLang="id-ID" sz="2400" dirty="0" err="1">
                <a:latin typeface="Times New Roman" pitchFamily="18" charset="0"/>
              </a:rPr>
              <a:t>keadaan</a:t>
            </a:r>
            <a:r>
              <a:rPr lang="en-US" altLang="id-ID" sz="2400" dirty="0">
                <a:latin typeface="Times New Roman" pitchFamily="18" charset="0"/>
              </a:rPr>
              <a:t> yang </a:t>
            </a:r>
            <a:r>
              <a:rPr lang="en-US" altLang="id-ID" sz="2400" dirty="0" err="1">
                <a:latin typeface="Times New Roman" pitchFamily="18" charset="0"/>
              </a:rPr>
              <a:t>diinginkan</a:t>
            </a:r>
            <a:r>
              <a:rPr lang="en-US" altLang="id-ID" sz="2400" dirty="0">
                <a:latin typeface="Times New Roman" pitchFamily="18" charset="0"/>
              </a:rPr>
              <a:t> </a:t>
            </a:r>
            <a:r>
              <a:rPr lang="en-US" altLang="id-ID" sz="2400" dirty="0" err="1">
                <a:latin typeface="Times New Roman" pitchFamily="18" charset="0"/>
              </a:rPr>
              <a:t>dengan</a:t>
            </a:r>
            <a:r>
              <a:rPr lang="en-US" altLang="id-ID" sz="2400" dirty="0">
                <a:latin typeface="Times New Roman" pitchFamily="18" charset="0"/>
              </a:rPr>
              <a:t> yang </a:t>
            </a:r>
            <a:r>
              <a:rPr lang="en-US" altLang="id-ID" sz="2400" dirty="0" err="1">
                <a:latin typeface="Times New Roman" pitchFamily="18" charset="0"/>
              </a:rPr>
              <a:t>senyatanya</a:t>
            </a:r>
            <a:r>
              <a:rPr lang="en-US" altLang="id-ID" sz="2400" dirty="0">
                <a:latin typeface="Times New Roman" pitchFamily="18" charset="0"/>
              </a:rPr>
              <a:t>. </a:t>
            </a:r>
          </a:p>
          <a:p>
            <a:pPr eaLnBrk="1" hangingPunct="1">
              <a:lnSpc>
                <a:spcPct val="80000"/>
              </a:lnSpc>
              <a:buFontTx/>
              <a:buBlip>
                <a:blip r:embed="rId2"/>
              </a:buBlip>
            </a:pPr>
            <a:r>
              <a:rPr lang="en-US" altLang="id-ID" sz="2400" dirty="0" err="1">
                <a:latin typeface="Times New Roman" pitchFamily="18" charset="0"/>
              </a:rPr>
              <a:t>Situasi</a:t>
            </a:r>
            <a:r>
              <a:rPr lang="en-US" altLang="id-ID" sz="2400" dirty="0">
                <a:latin typeface="Times New Roman" pitchFamily="18" charset="0"/>
              </a:rPr>
              <a:t> </a:t>
            </a:r>
            <a:r>
              <a:rPr lang="en-US" altLang="id-ID" sz="2400" dirty="0" err="1">
                <a:latin typeface="Times New Roman" pitchFamily="18" charset="0"/>
              </a:rPr>
              <a:t>problematis</a:t>
            </a:r>
            <a:r>
              <a:rPr lang="en-US" altLang="id-ID" sz="2400" dirty="0">
                <a:latin typeface="Times New Roman" pitchFamily="18" charset="0"/>
              </a:rPr>
              <a:t> </a:t>
            </a:r>
            <a:r>
              <a:rPr lang="en-US" altLang="id-ID" sz="2400" dirty="0" err="1">
                <a:latin typeface="Times New Roman" pitchFamily="18" charset="0"/>
              </a:rPr>
              <a:t>merupakan</a:t>
            </a:r>
            <a:r>
              <a:rPr lang="en-US" altLang="id-ID" sz="2400" dirty="0">
                <a:latin typeface="Times New Roman" pitchFamily="18" charset="0"/>
              </a:rPr>
              <a:t> </a:t>
            </a:r>
            <a:r>
              <a:rPr lang="en-US" altLang="id-ID" sz="2400" dirty="0" err="1">
                <a:latin typeface="Times New Roman" pitchFamily="18" charset="0"/>
              </a:rPr>
              <a:t>situasi</a:t>
            </a:r>
            <a:r>
              <a:rPr lang="en-US" altLang="id-ID" sz="2400" dirty="0">
                <a:latin typeface="Times New Roman" pitchFamily="18" charset="0"/>
              </a:rPr>
              <a:t> </a:t>
            </a:r>
            <a:r>
              <a:rPr lang="en-US" altLang="id-ID" sz="2400" dirty="0" err="1">
                <a:latin typeface="Times New Roman" pitchFamily="18" charset="0"/>
              </a:rPr>
              <a:t>umum</a:t>
            </a:r>
            <a:r>
              <a:rPr lang="en-US" altLang="id-ID" sz="2400" dirty="0">
                <a:latin typeface="Times New Roman" pitchFamily="18" charset="0"/>
              </a:rPr>
              <a:t> yang </a:t>
            </a:r>
            <a:r>
              <a:rPr lang="en-US" altLang="id-ID" sz="2400" dirty="0" err="1">
                <a:latin typeface="Times New Roman" pitchFamily="18" charset="0"/>
              </a:rPr>
              <a:t>dapat</a:t>
            </a:r>
            <a:r>
              <a:rPr lang="en-US" altLang="id-ID" sz="2400" dirty="0">
                <a:latin typeface="Times New Roman" pitchFamily="18" charset="0"/>
              </a:rPr>
              <a:t> </a:t>
            </a:r>
            <a:r>
              <a:rPr lang="en-US" altLang="id-ID" sz="2400" dirty="0" err="1">
                <a:latin typeface="Times New Roman" pitchFamily="18" charset="0"/>
              </a:rPr>
              <a:t>kita</a:t>
            </a:r>
            <a:r>
              <a:rPr lang="en-US" altLang="id-ID" sz="2400" dirty="0">
                <a:latin typeface="Times New Roman" pitchFamily="18" charset="0"/>
              </a:rPr>
              <a:t> </a:t>
            </a:r>
            <a:r>
              <a:rPr lang="en-US" altLang="id-ID" sz="2400" dirty="0" err="1">
                <a:latin typeface="Times New Roman" pitchFamily="18" charset="0"/>
              </a:rPr>
              <a:t>peroleh</a:t>
            </a:r>
            <a:r>
              <a:rPr lang="en-US" altLang="id-ID" sz="2400" dirty="0">
                <a:latin typeface="Times New Roman" pitchFamily="18" charset="0"/>
              </a:rPr>
              <a:t> </a:t>
            </a:r>
            <a:r>
              <a:rPr lang="en-US" altLang="id-ID" sz="2400" dirty="0" err="1">
                <a:latin typeface="Times New Roman" pitchFamily="18" charset="0"/>
              </a:rPr>
              <a:t>dari</a:t>
            </a:r>
            <a:r>
              <a:rPr lang="en-US" altLang="id-ID" sz="2400" dirty="0">
                <a:latin typeface="Times New Roman" pitchFamily="18" charset="0"/>
              </a:rPr>
              <a:t> </a:t>
            </a:r>
            <a:r>
              <a:rPr lang="en-US" altLang="id-ID" sz="2400" dirty="0" err="1">
                <a:latin typeface="Times New Roman" pitchFamily="18" charset="0"/>
              </a:rPr>
              <a:t>koran-koran</a:t>
            </a:r>
            <a:r>
              <a:rPr lang="en-US" altLang="id-ID" sz="2400" dirty="0">
                <a:latin typeface="Times New Roman" pitchFamily="18" charset="0"/>
              </a:rPr>
              <a:t>/</a:t>
            </a:r>
            <a:r>
              <a:rPr lang="en-US" altLang="id-ID" sz="2400" dirty="0" err="1">
                <a:latin typeface="Times New Roman" pitchFamily="18" charset="0"/>
              </a:rPr>
              <a:t>hasil</a:t>
            </a:r>
            <a:r>
              <a:rPr lang="en-US" altLang="id-ID" sz="2400" dirty="0">
                <a:latin typeface="Times New Roman" pitchFamily="18" charset="0"/>
              </a:rPr>
              <a:t> </a:t>
            </a:r>
            <a:r>
              <a:rPr lang="en-US" altLang="id-ID" sz="2400" dirty="0" err="1">
                <a:latin typeface="Times New Roman" pitchFamily="18" charset="0"/>
              </a:rPr>
              <a:t>penelitian</a:t>
            </a:r>
            <a:r>
              <a:rPr lang="en-US" altLang="id-ID" sz="2400" dirty="0">
                <a:latin typeface="Times New Roman" pitchFamily="18" charset="0"/>
              </a:rPr>
              <a:t>/</a:t>
            </a:r>
            <a:r>
              <a:rPr lang="en-US" altLang="id-ID" sz="2400" dirty="0" err="1">
                <a:latin typeface="Times New Roman" pitchFamily="18" charset="0"/>
              </a:rPr>
              <a:t>laporan</a:t>
            </a:r>
            <a:r>
              <a:rPr lang="en-US" altLang="id-ID" sz="2400" dirty="0">
                <a:latin typeface="Times New Roman" pitchFamily="18" charset="0"/>
              </a:rPr>
              <a:t> </a:t>
            </a:r>
            <a:r>
              <a:rPr lang="en-US" altLang="id-ID" sz="2400" dirty="0" err="1">
                <a:latin typeface="Times New Roman" pitchFamily="18" charset="0"/>
              </a:rPr>
              <a:t>dinas</a:t>
            </a:r>
            <a:r>
              <a:rPr lang="en-US" altLang="id-ID" sz="2400" dirty="0">
                <a:latin typeface="Times New Roman" pitchFamily="18" charset="0"/>
              </a:rPr>
              <a:t>. </a:t>
            </a:r>
          </a:p>
          <a:p>
            <a:pPr eaLnBrk="1" hangingPunct="1">
              <a:lnSpc>
                <a:spcPct val="80000"/>
              </a:lnSpc>
              <a:buFontTx/>
              <a:buBlip>
                <a:blip r:embed="rId2"/>
              </a:buBlip>
            </a:pPr>
            <a:r>
              <a:rPr lang="en-US" altLang="id-ID" sz="2400" dirty="0" err="1">
                <a:latin typeface="Times New Roman" pitchFamily="18" charset="0"/>
              </a:rPr>
              <a:t>Kondisi</a:t>
            </a:r>
            <a:r>
              <a:rPr lang="en-US" altLang="id-ID" sz="2400" dirty="0">
                <a:latin typeface="Times New Roman" pitchFamily="18" charset="0"/>
              </a:rPr>
              <a:t> </a:t>
            </a:r>
            <a:r>
              <a:rPr lang="en-US" altLang="id-ID" sz="2400" dirty="0" err="1">
                <a:latin typeface="Times New Roman" pitchFamily="18" charset="0"/>
              </a:rPr>
              <a:t>tersebut</a:t>
            </a:r>
            <a:r>
              <a:rPr lang="en-US" altLang="id-ID" sz="2400" dirty="0">
                <a:latin typeface="Times New Roman" pitchFamily="18" charset="0"/>
              </a:rPr>
              <a:t> </a:t>
            </a:r>
            <a:r>
              <a:rPr lang="en-US" altLang="id-ID" sz="2400" dirty="0" err="1">
                <a:latin typeface="Times New Roman" pitchFamily="18" charset="0"/>
              </a:rPr>
              <a:t>dipandang</a:t>
            </a:r>
            <a:r>
              <a:rPr lang="en-US" altLang="id-ID" sz="2400" dirty="0">
                <a:latin typeface="Times New Roman" pitchFamily="18" charset="0"/>
              </a:rPr>
              <a:t> </a:t>
            </a:r>
            <a:r>
              <a:rPr lang="en-US" altLang="id-ID" sz="2400" i="1" dirty="0">
                <a:latin typeface="Times New Roman" pitchFamily="18" charset="0"/>
              </a:rPr>
              <a:t>policy maker</a:t>
            </a:r>
            <a:r>
              <a:rPr lang="en-US" altLang="id-ID" sz="2400" dirty="0">
                <a:latin typeface="Times New Roman" pitchFamily="18" charset="0"/>
              </a:rPr>
              <a:t> </a:t>
            </a:r>
            <a:r>
              <a:rPr lang="en-US" altLang="id-ID" sz="2400" dirty="0" err="1">
                <a:latin typeface="Times New Roman" pitchFamily="18" charset="0"/>
              </a:rPr>
              <a:t>tidak</a:t>
            </a:r>
            <a:r>
              <a:rPr lang="en-US" altLang="id-ID" sz="2400" dirty="0">
                <a:latin typeface="Times New Roman" pitchFamily="18" charset="0"/>
              </a:rPr>
              <a:t> </a:t>
            </a:r>
            <a:r>
              <a:rPr lang="en-US" altLang="id-ID" sz="2400" dirty="0" err="1">
                <a:latin typeface="Times New Roman" pitchFamily="18" charset="0"/>
              </a:rPr>
              <a:t>diinginkan</a:t>
            </a:r>
            <a:r>
              <a:rPr lang="en-US" altLang="id-ID" sz="2400" dirty="0">
                <a:latin typeface="Times New Roman" pitchFamily="18" charset="0"/>
              </a:rPr>
              <a:t>, </a:t>
            </a:r>
            <a:r>
              <a:rPr lang="en-US" altLang="id-ID" sz="2400" dirty="0" err="1">
                <a:latin typeface="Times New Roman" pitchFamily="18" charset="0"/>
              </a:rPr>
              <a:t>karena</a:t>
            </a:r>
            <a:r>
              <a:rPr lang="en-US" altLang="id-ID" sz="2400" dirty="0">
                <a:latin typeface="Times New Roman" pitchFamily="18" charset="0"/>
              </a:rPr>
              <a:t> </a:t>
            </a:r>
            <a:r>
              <a:rPr lang="en-US" altLang="id-ID" sz="2400" dirty="0" err="1">
                <a:latin typeface="Times New Roman" pitchFamily="18" charset="0"/>
              </a:rPr>
              <a:t>itu</a:t>
            </a:r>
            <a:r>
              <a:rPr lang="en-US" altLang="id-ID" sz="2400" dirty="0">
                <a:latin typeface="Times New Roman" pitchFamily="18" charset="0"/>
              </a:rPr>
              <a:t> </a:t>
            </a:r>
            <a:r>
              <a:rPr lang="en-US" altLang="id-ID" sz="2400" dirty="0" err="1">
                <a:latin typeface="Times New Roman" pitchFamily="18" charset="0"/>
              </a:rPr>
              <a:t>perlu</a:t>
            </a:r>
            <a:r>
              <a:rPr lang="en-US" altLang="id-ID" sz="2400" dirty="0">
                <a:latin typeface="Times New Roman" pitchFamily="18" charset="0"/>
              </a:rPr>
              <a:t> </a:t>
            </a:r>
            <a:r>
              <a:rPr lang="en-US" altLang="id-ID" sz="2400" dirty="0" err="1">
                <a:latin typeface="Times New Roman" pitchFamily="18" charset="0"/>
              </a:rPr>
              <a:t>dipecahkan</a:t>
            </a:r>
            <a:r>
              <a:rPr lang="en-US" altLang="id-ID" sz="2400" dirty="0">
                <a:latin typeface="Times New Roman" pitchFamily="18" charset="0"/>
              </a:rPr>
              <a:t>, </a:t>
            </a:r>
            <a:r>
              <a:rPr lang="en-US" altLang="id-ID" sz="2400" dirty="0" err="1">
                <a:latin typeface="Times New Roman" pitchFamily="18" charset="0"/>
              </a:rPr>
              <a:t>misal</a:t>
            </a:r>
            <a:r>
              <a:rPr lang="en-US" altLang="id-ID" sz="2400" dirty="0">
                <a:latin typeface="Times New Roman" pitchFamily="18" charset="0"/>
              </a:rPr>
              <a:t> : </a:t>
            </a:r>
            <a:r>
              <a:rPr lang="en-US" altLang="id-ID" sz="2400" dirty="0" err="1">
                <a:latin typeface="Times New Roman" pitchFamily="18" charset="0"/>
              </a:rPr>
              <a:t>kemiskinan</a:t>
            </a:r>
            <a:r>
              <a:rPr lang="en-US" altLang="id-ID" sz="2400" dirty="0">
                <a:latin typeface="Times New Roman" pitchFamily="18" charset="0"/>
              </a:rPr>
              <a:t>, AIDS, PSK, </a:t>
            </a:r>
            <a:r>
              <a:rPr lang="en-US" altLang="id-ID" sz="2400" dirty="0" err="1">
                <a:latin typeface="Times New Roman" pitchFamily="18" charset="0"/>
              </a:rPr>
              <a:t>dll</a:t>
            </a:r>
            <a:r>
              <a:rPr lang="en-US" altLang="id-ID" sz="2400" dirty="0">
                <a:latin typeface="Times New Roman" pitchFamily="18" charset="0"/>
              </a:rPr>
              <a:t>. </a:t>
            </a:r>
          </a:p>
          <a:p>
            <a:pPr eaLnBrk="1" hangingPunct="1">
              <a:lnSpc>
                <a:spcPct val="80000"/>
              </a:lnSpc>
              <a:buFontTx/>
              <a:buBlip>
                <a:blip r:embed="rId2"/>
              </a:buBlip>
            </a:pPr>
            <a:r>
              <a:rPr lang="en-US" altLang="id-ID" sz="2400" dirty="0" err="1">
                <a:latin typeface="Times New Roman" pitchFamily="18" charset="0"/>
              </a:rPr>
              <a:t>Situasi</a:t>
            </a:r>
            <a:r>
              <a:rPr lang="en-US" altLang="id-ID" sz="2400" dirty="0">
                <a:latin typeface="Times New Roman" pitchFamily="18" charset="0"/>
              </a:rPr>
              <a:t> </a:t>
            </a:r>
            <a:r>
              <a:rPr lang="en-US" altLang="id-ID" sz="2400" dirty="0" err="1">
                <a:latin typeface="Times New Roman" pitchFamily="18" charset="0"/>
              </a:rPr>
              <a:t>problematis</a:t>
            </a:r>
            <a:r>
              <a:rPr lang="en-US" altLang="id-ID" sz="2400" dirty="0">
                <a:latin typeface="Times New Roman" pitchFamily="18" charset="0"/>
              </a:rPr>
              <a:t> </a:t>
            </a:r>
            <a:r>
              <a:rPr lang="en-US" altLang="id-ID" sz="2400" dirty="0" err="1">
                <a:latin typeface="Times New Roman" pitchFamily="18" charset="0"/>
              </a:rPr>
              <a:t>ini</a:t>
            </a:r>
            <a:r>
              <a:rPr lang="en-US" altLang="id-ID" sz="2400" dirty="0">
                <a:latin typeface="Times New Roman" pitchFamily="18" charset="0"/>
              </a:rPr>
              <a:t> </a:t>
            </a:r>
            <a:r>
              <a:rPr lang="en-US" altLang="id-ID" sz="2400" dirty="0" err="1">
                <a:latin typeface="Times New Roman" pitchFamily="18" charset="0"/>
              </a:rPr>
              <a:t>merupakan</a:t>
            </a:r>
            <a:r>
              <a:rPr lang="en-US" altLang="id-ID" sz="2400" dirty="0">
                <a:latin typeface="Times New Roman" pitchFamily="18" charset="0"/>
              </a:rPr>
              <a:t> </a:t>
            </a:r>
            <a:r>
              <a:rPr lang="en-US" altLang="id-ID" sz="2400" dirty="0" err="1">
                <a:latin typeface="Times New Roman" pitchFamily="18" charset="0"/>
              </a:rPr>
              <a:t>hasil</a:t>
            </a:r>
            <a:r>
              <a:rPr lang="en-US" altLang="id-ID" sz="2400" dirty="0">
                <a:latin typeface="Times New Roman" pitchFamily="18" charset="0"/>
              </a:rPr>
              <a:t> </a:t>
            </a:r>
            <a:r>
              <a:rPr lang="en-US" altLang="id-ID" sz="2400" dirty="0" err="1">
                <a:latin typeface="Times New Roman" pitchFamily="18" charset="0"/>
              </a:rPr>
              <a:t>dari</a:t>
            </a:r>
            <a:r>
              <a:rPr lang="en-US" altLang="id-ID" sz="2400" dirty="0">
                <a:latin typeface="Times New Roman" pitchFamily="18" charset="0"/>
              </a:rPr>
              <a:t> </a:t>
            </a:r>
            <a:r>
              <a:rPr lang="en-US" altLang="id-ID" sz="2400" b="1" i="1" dirty="0" err="1">
                <a:latin typeface="Times New Roman" pitchFamily="18" charset="0"/>
              </a:rPr>
              <a:t>metode</a:t>
            </a:r>
            <a:r>
              <a:rPr lang="en-US" altLang="id-ID" sz="2400" b="1" i="1" dirty="0">
                <a:latin typeface="Times New Roman" pitchFamily="18" charset="0"/>
              </a:rPr>
              <a:t> </a:t>
            </a:r>
            <a:r>
              <a:rPr lang="en-US" altLang="id-ID" sz="2400" b="1" i="1" dirty="0" err="1">
                <a:latin typeface="Times New Roman" pitchFamily="18" charset="0"/>
              </a:rPr>
              <a:t>pengenalan</a:t>
            </a:r>
            <a:r>
              <a:rPr lang="en-US" altLang="id-ID" sz="2400" b="1" i="1" dirty="0">
                <a:latin typeface="Times New Roman" pitchFamily="18" charset="0"/>
              </a:rPr>
              <a:t> </a:t>
            </a:r>
            <a:r>
              <a:rPr lang="en-US" altLang="id-ID" sz="2400" b="1" i="1" dirty="0" err="1">
                <a:latin typeface="Times New Roman" pitchFamily="18" charset="0"/>
              </a:rPr>
              <a:t>masalah</a:t>
            </a:r>
            <a:r>
              <a:rPr lang="en-US" altLang="id-ID" sz="2400" b="1" i="1" dirty="0">
                <a:latin typeface="Times New Roman" pitchFamily="18" charset="0"/>
              </a:rPr>
              <a:t>.</a:t>
            </a:r>
            <a:r>
              <a:rPr lang="en-US" altLang="id-ID" sz="2400" dirty="0">
                <a:latin typeface="Times New Roman" pitchFamily="18" charset="0"/>
              </a:rPr>
              <a:t> </a:t>
            </a:r>
            <a:r>
              <a:rPr lang="en-US" altLang="id-ID" sz="2400" dirty="0" err="1">
                <a:latin typeface="Times New Roman" pitchFamily="18" charset="0"/>
              </a:rPr>
              <a:t>Perumus</a:t>
            </a:r>
            <a:r>
              <a:rPr lang="en-US" altLang="id-ID" sz="2400" dirty="0">
                <a:latin typeface="Times New Roman" pitchFamily="18" charset="0"/>
              </a:rPr>
              <a:t> </a:t>
            </a:r>
            <a:r>
              <a:rPr lang="en-US" altLang="id-ID" sz="2400" dirty="0" err="1">
                <a:latin typeface="Times New Roman" pitchFamily="18" charset="0"/>
              </a:rPr>
              <a:t>kebijakan</a:t>
            </a:r>
            <a:r>
              <a:rPr lang="en-US" altLang="id-ID" sz="2400" dirty="0">
                <a:latin typeface="Times New Roman" pitchFamily="18" charset="0"/>
              </a:rPr>
              <a:t> </a:t>
            </a:r>
            <a:r>
              <a:rPr lang="en-US" altLang="id-ID" sz="2400" dirty="0" err="1">
                <a:latin typeface="Times New Roman" pitchFamily="18" charset="0"/>
              </a:rPr>
              <a:t>atau</a:t>
            </a:r>
            <a:r>
              <a:rPr lang="en-US" altLang="id-ID" sz="2400" dirty="0">
                <a:latin typeface="Times New Roman" pitchFamily="18" charset="0"/>
              </a:rPr>
              <a:t> </a:t>
            </a:r>
            <a:r>
              <a:rPr lang="en-US" altLang="id-ID" sz="2400" dirty="0" err="1">
                <a:latin typeface="Times New Roman" pitchFamily="18" charset="0"/>
              </a:rPr>
              <a:t>analis</a:t>
            </a:r>
            <a:r>
              <a:rPr lang="en-US" altLang="id-ID" sz="2400" dirty="0">
                <a:latin typeface="Times New Roman" pitchFamily="18" charset="0"/>
              </a:rPr>
              <a:t> </a:t>
            </a:r>
            <a:r>
              <a:rPr lang="en-US" altLang="id-ID" sz="2400" dirty="0" err="1">
                <a:latin typeface="Times New Roman" pitchFamily="18" charset="0"/>
              </a:rPr>
              <a:t>kebijakan</a:t>
            </a:r>
            <a:r>
              <a:rPr lang="en-US" altLang="id-ID" sz="2400" dirty="0">
                <a:latin typeface="Times New Roman" pitchFamily="18" charset="0"/>
              </a:rPr>
              <a:t> </a:t>
            </a:r>
            <a:r>
              <a:rPr lang="en-US" altLang="id-ID" sz="2400" dirty="0" err="1">
                <a:latin typeface="Times New Roman" pitchFamily="18" charset="0"/>
              </a:rPr>
              <a:t>perlu</a:t>
            </a:r>
            <a:r>
              <a:rPr lang="en-US" altLang="id-ID" sz="2400" dirty="0">
                <a:latin typeface="Times New Roman" pitchFamily="18" charset="0"/>
              </a:rPr>
              <a:t> </a:t>
            </a:r>
            <a:r>
              <a:rPr lang="en-US" altLang="id-ID" sz="2400" dirty="0" err="1">
                <a:latin typeface="Times New Roman" pitchFamily="18" charset="0"/>
              </a:rPr>
              <a:t>mengenali</a:t>
            </a:r>
            <a:r>
              <a:rPr lang="en-US" altLang="id-ID" sz="2400" dirty="0">
                <a:latin typeface="Times New Roman" pitchFamily="18" charset="0"/>
              </a:rPr>
              <a:t> </a:t>
            </a:r>
            <a:r>
              <a:rPr lang="en-US" altLang="id-ID" sz="2400" dirty="0" err="1">
                <a:latin typeface="Times New Roman" pitchFamily="18" charset="0"/>
              </a:rPr>
              <a:t>apa</a:t>
            </a:r>
            <a:r>
              <a:rPr lang="en-US" altLang="id-ID" sz="2400" dirty="0">
                <a:latin typeface="Times New Roman" pitchFamily="18" charset="0"/>
              </a:rPr>
              <a:t> </a:t>
            </a:r>
            <a:r>
              <a:rPr lang="en-US" altLang="id-ID" sz="2400" dirty="0" err="1">
                <a:latin typeface="Times New Roman" pitchFamily="18" charset="0"/>
              </a:rPr>
              <a:t>sifat</a:t>
            </a:r>
            <a:r>
              <a:rPr lang="en-US" altLang="id-ID" sz="2400" dirty="0">
                <a:latin typeface="Times New Roman" pitchFamily="18" charset="0"/>
              </a:rPr>
              <a:t> </a:t>
            </a:r>
            <a:r>
              <a:rPr lang="en-US" altLang="id-ID" sz="2400" dirty="0" err="1">
                <a:latin typeface="Times New Roman" pitchFamily="18" charset="0"/>
              </a:rPr>
              <a:t>atau</a:t>
            </a:r>
            <a:r>
              <a:rPr lang="en-US" altLang="id-ID" sz="2400" dirty="0">
                <a:latin typeface="Times New Roman" pitchFamily="18" charset="0"/>
              </a:rPr>
              <a:t> </a:t>
            </a:r>
            <a:r>
              <a:rPr lang="en-US" altLang="id-ID" sz="2400" dirty="0" err="1">
                <a:latin typeface="Times New Roman" pitchFamily="18" charset="0"/>
              </a:rPr>
              <a:t>hakekat</a:t>
            </a:r>
            <a:r>
              <a:rPr lang="en-US" altLang="id-ID" sz="2400" dirty="0">
                <a:latin typeface="Times New Roman" pitchFamily="18" charset="0"/>
              </a:rPr>
              <a:t> </a:t>
            </a:r>
            <a:r>
              <a:rPr lang="en-US" altLang="id-ID" sz="2400" dirty="0" err="1">
                <a:latin typeface="Times New Roman" pitchFamily="18" charset="0"/>
              </a:rPr>
              <a:t>dari</a:t>
            </a:r>
            <a:r>
              <a:rPr lang="en-US" altLang="id-ID" sz="2400" dirty="0">
                <a:latin typeface="Times New Roman" pitchFamily="18" charset="0"/>
              </a:rPr>
              <a:t> </a:t>
            </a:r>
            <a:r>
              <a:rPr lang="en-US" altLang="id-ID" sz="2400" dirty="0" err="1">
                <a:latin typeface="Times New Roman" pitchFamily="18" charset="0"/>
              </a:rPr>
              <a:t>suatu</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kebijakan</a:t>
            </a:r>
            <a:r>
              <a:rPr lang="en-US" altLang="id-ID" sz="2600" dirty="0"/>
              <a:t> </a:t>
            </a:r>
          </a:p>
        </p:txBody>
      </p:sp>
    </p:spTree>
    <p:extLst>
      <p:ext uri="{BB962C8B-B14F-4D97-AF65-F5344CB8AC3E}">
        <p14:creationId xmlns:p14="http://schemas.microsoft.com/office/powerpoint/2010/main" val="90292187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727952" y="1"/>
            <a:ext cx="3549649" cy="549275"/>
          </a:xfrm>
        </p:spPr>
        <p:txBody>
          <a:bodyPr/>
          <a:lstStyle/>
          <a:p>
            <a:pPr algn="r" eaLnBrk="1" hangingPunct="1"/>
            <a:r>
              <a:rPr lang="en-US" altLang="id-ID" sz="2000" b="1" i="1">
                <a:solidFill>
                  <a:schemeClr val="hlink"/>
                </a:solidFill>
                <a:latin typeface="Times New Roman" pitchFamily="18" charset="0"/>
              </a:rPr>
              <a:t>Lanjutan….</a:t>
            </a:r>
          </a:p>
        </p:txBody>
      </p:sp>
      <p:sp>
        <p:nvSpPr>
          <p:cNvPr id="19459" name="Rectangle 3"/>
          <p:cNvSpPr>
            <a:spLocks noGrp="1" noChangeArrowheads="1"/>
          </p:cNvSpPr>
          <p:nvPr>
            <p:ph idx="1"/>
          </p:nvPr>
        </p:nvSpPr>
        <p:spPr>
          <a:xfrm>
            <a:off x="624418" y="1313644"/>
            <a:ext cx="11233149" cy="5309763"/>
          </a:xfrm>
        </p:spPr>
        <p:txBody>
          <a:bodyPr/>
          <a:lstStyle/>
          <a:p>
            <a:pPr eaLnBrk="1" hangingPunct="1">
              <a:lnSpc>
                <a:spcPct val="90000"/>
              </a:lnSpc>
              <a:buFontTx/>
              <a:buBlip>
                <a:blip r:embed="rId2"/>
              </a:buBlip>
            </a:pPr>
            <a:r>
              <a:rPr lang="en-US" altLang="id-ID" sz="3600" dirty="0" err="1">
                <a:latin typeface="Times New Roman" pitchFamily="18" charset="0"/>
              </a:rPr>
              <a:t>Misalnya</a:t>
            </a:r>
            <a:r>
              <a:rPr lang="en-US" altLang="id-ID" sz="3600" dirty="0">
                <a:latin typeface="Times New Roman" pitchFamily="18" charset="0"/>
              </a:rPr>
              <a:t>  </a:t>
            </a:r>
            <a:r>
              <a:rPr lang="en-US" altLang="id-ID" sz="3600" dirty="0" err="1">
                <a:latin typeface="Times New Roman" pitchFamily="18" charset="0"/>
              </a:rPr>
              <a:t>kemiskinan</a:t>
            </a:r>
            <a:r>
              <a:rPr lang="en-US" altLang="id-ID" sz="3600" dirty="0">
                <a:latin typeface="Times New Roman" pitchFamily="18" charset="0"/>
              </a:rPr>
              <a:t> : </a:t>
            </a:r>
            <a:r>
              <a:rPr lang="en-US" altLang="id-ID" sz="3600" dirty="0" err="1">
                <a:latin typeface="Times New Roman" pitchFamily="18" charset="0"/>
                <a:sym typeface="Wingdings" pitchFamily="2" charset="2"/>
              </a:rPr>
              <a:t>a</a:t>
            </a:r>
            <a:r>
              <a:rPr lang="en-US" altLang="id-ID" sz="3600" dirty="0" err="1">
                <a:latin typeface="Times New Roman" pitchFamily="18" charset="0"/>
              </a:rPr>
              <a:t>pa</a:t>
            </a:r>
            <a:r>
              <a:rPr lang="en-US" altLang="id-ID" sz="3600" dirty="0">
                <a:latin typeface="Times New Roman" pitchFamily="18" charset="0"/>
              </a:rPr>
              <a:t> </a:t>
            </a:r>
            <a:r>
              <a:rPr lang="en-US" altLang="id-ID" sz="3600" dirty="0" err="1">
                <a:latin typeface="Times New Roman" pitchFamily="18" charset="0"/>
              </a:rPr>
              <a:t>hakekat</a:t>
            </a:r>
            <a:r>
              <a:rPr lang="en-US" altLang="id-ID" sz="3600" dirty="0">
                <a:latin typeface="Times New Roman" pitchFamily="18" charset="0"/>
              </a:rPr>
              <a:t> </a:t>
            </a:r>
            <a:r>
              <a:rPr lang="en-US" altLang="id-ID" sz="3600" dirty="0" err="1">
                <a:latin typeface="Times New Roman" pitchFamily="18" charset="0"/>
              </a:rPr>
              <a:t>dari</a:t>
            </a:r>
            <a:r>
              <a:rPr lang="en-US" altLang="id-ID" sz="3600" dirty="0">
                <a:latin typeface="Times New Roman" pitchFamily="18" charset="0"/>
              </a:rPr>
              <a:t> </a:t>
            </a:r>
            <a:r>
              <a:rPr lang="en-US" altLang="id-ID" sz="3600" dirty="0" err="1">
                <a:latin typeface="Times New Roman" pitchFamily="18" charset="0"/>
              </a:rPr>
              <a:t>masalah</a:t>
            </a:r>
            <a:r>
              <a:rPr lang="en-US" altLang="id-ID" sz="3600" dirty="0">
                <a:latin typeface="Times New Roman" pitchFamily="18" charset="0"/>
              </a:rPr>
              <a:t> </a:t>
            </a:r>
            <a:r>
              <a:rPr lang="en-US" altLang="id-ID" sz="3600" dirty="0" err="1">
                <a:latin typeface="Times New Roman" pitchFamily="18" charset="0"/>
              </a:rPr>
              <a:t>kemiskinan</a:t>
            </a:r>
            <a:r>
              <a:rPr lang="en-US" altLang="id-ID" sz="3600" dirty="0">
                <a:latin typeface="Times New Roman" pitchFamily="18" charset="0"/>
              </a:rPr>
              <a:t>? </a:t>
            </a:r>
          </a:p>
          <a:p>
            <a:pPr lvl="1" eaLnBrk="1" hangingPunct="1">
              <a:lnSpc>
                <a:spcPct val="90000"/>
              </a:lnSpc>
              <a:buFontTx/>
              <a:buBlip>
                <a:blip r:embed="rId2"/>
              </a:buBlip>
            </a:pPr>
            <a:r>
              <a:rPr lang="en-US" altLang="id-ID" dirty="0">
                <a:latin typeface="Times New Roman" pitchFamily="18" charset="0"/>
              </a:rPr>
              <a:t>(1) </a:t>
            </a:r>
            <a:r>
              <a:rPr lang="en-US" altLang="id-ID" dirty="0" err="1">
                <a:latin typeface="Times New Roman" pitchFamily="18" charset="0"/>
              </a:rPr>
              <a:t>Apakah</a:t>
            </a:r>
            <a:r>
              <a:rPr lang="en-US" altLang="id-ID" dirty="0">
                <a:latin typeface="Times New Roman" pitchFamily="18" charset="0"/>
              </a:rPr>
              <a:t>  </a:t>
            </a:r>
            <a:r>
              <a:rPr lang="en-US" altLang="id-ID" dirty="0" err="1">
                <a:latin typeface="Times New Roman" pitchFamily="18" charset="0"/>
              </a:rPr>
              <a:t>cukup</a:t>
            </a:r>
            <a:r>
              <a:rPr lang="en-US" altLang="id-ID" dirty="0">
                <a:latin typeface="Times New Roman" pitchFamily="18" charset="0"/>
              </a:rPr>
              <a:t> </a:t>
            </a:r>
            <a:r>
              <a:rPr lang="en-US" altLang="id-ID" dirty="0" err="1">
                <a:latin typeface="Times New Roman" pitchFamily="18" charset="0"/>
              </a:rPr>
              <a:t>memadai</a:t>
            </a:r>
            <a:r>
              <a:rPr lang="en-US" altLang="id-ID" dirty="0">
                <a:latin typeface="Times New Roman" pitchFamily="18" charset="0"/>
              </a:rPr>
              <a:t> </a:t>
            </a:r>
            <a:r>
              <a:rPr lang="en-US" altLang="id-ID" dirty="0" err="1">
                <a:latin typeface="Times New Roman" pitchFamily="18" charset="0"/>
              </a:rPr>
              <a:t>untuk</a:t>
            </a:r>
            <a:r>
              <a:rPr lang="en-US" altLang="id-ID" dirty="0">
                <a:latin typeface="Times New Roman" pitchFamily="18" charset="0"/>
              </a:rPr>
              <a:t> </a:t>
            </a:r>
            <a:r>
              <a:rPr lang="en-US" altLang="id-ID" dirty="0" err="1">
                <a:latin typeface="Times New Roman" pitchFamily="18" charset="0"/>
              </a:rPr>
              <a:t>dijelaskan</a:t>
            </a:r>
            <a:r>
              <a:rPr lang="en-US" altLang="id-ID" dirty="0">
                <a:latin typeface="Times New Roman" pitchFamily="18" charset="0"/>
              </a:rPr>
              <a:t> </a:t>
            </a:r>
            <a:r>
              <a:rPr lang="en-US" altLang="id-ID" dirty="0" err="1">
                <a:latin typeface="Times New Roman" pitchFamily="18" charset="0"/>
              </a:rPr>
              <a:t>sebagai</a:t>
            </a:r>
            <a:r>
              <a:rPr lang="en-US" altLang="id-ID" dirty="0">
                <a:latin typeface="Times New Roman" pitchFamily="18" charset="0"/>
              </a:rPr>
              <a:t> </a:t>
            </a:r>
            <a:r>
              <a:rPr lang="en-US" altLang="id-ID" dirty="0" err="1">
                <a:latin typeface="Times New Roman" pitchFamily="18" charset="0"/>
              </a:rPr>
              <a:t>masalah</a:t>
            </a:r>
            <a:r>
              <a:rPr lang="en-US" altLang="id-ID" dirty="0">
                <a:latin typeface="Times New Roman" pitchFamily="18" charset="0"/>
              </a:rPr>
              <a:t> </a:t>
            </a:r>
            <a:r>
              <a:rPr lang="en-US" altLang="id-ID" dirty="0" err="1">
                <a:latin typeface="Times New Roman" pitchFamily="18" charset="0"/>
              </a:rPr>
              <a:t>ekonomi</a:t>
            </a:r>
            <a:r>
              <a:rPr lang="en-US" altLang="id-ID" dirty="0">
                <a:latin typeface="Times New Roman" pitchFamily="18" charset="0"/>
              </a:rPr>
              <a:t> (</a:t>
            </a:r>
            <a:r>
              <a:rPr lang="en-US" altLang="id-ID" dirty="0" err="1">
                <a:latin typeface="Times New Roman" pitchFamily="18" charset="0"/>
              </a:rPr>
              <a:t>rendahnya</a:t>
            </a:r>
            <a:r>
              <a:rPr lang="en-US" altLang="id-ID" dirty="0">
                <a:latin typeface="Times New Roman" pitchFamily="18" charset="0"/>
              </a:rPr>
              <a:t> </a:t>
            </a:r>
            <a:r>
              <a:rPr lang="en-US" altLang="id-ID" dirty="0" err="1">
                <a:latin typeface="Times New Roman" pitchFamily="18" charset="0"/>
              </a:rPr>
              <a:t>tingkat</a:t>
            </a:r>
            <a:r>
              <a:rPr lang="en-US" altLang="id-ID" dirty="0">
                <a:latin typeface="Times New Roman" pitchFamily="18" charset="0"/>
              </a:rPr>
              <a:t> </a:t>
            </a:r>
            <a:r>
              <a:rPr lang="en-US" altLang="id-ID" dirty="0" err="1">
                <a:latin typeface="Times New Roman" pitchFamily="18" charset="0"/>
              </a:rPr>
              <a:t>pendapatan</a:t>
            </a:r>
            <a:r>
              <a:rPr lang="en-US" altLang="id-ID" dirty="0">
                <a:latin typeface="Times New Roman" pitchFamily="18" charset="0"/>
              </a:rPr>
              <a:t>), </a:t>
            </a:r>
          </a:p>
          <a:p>
            <a:pPr lvl="1" eaLnBrk="1" hangingPunct="1">
              <a:lnSpc>
                <a:spcPct val="90000"/>
              </a:lnSpc>
              <a:buFontTx/>
              <a:buBlip>
                <a:blip r:embed="rId2"/>
              </a:buBlip>
            </a:pPr>
            <a:r>
              <a:rPr lang="en-US" altLang="id-ID" dirty="0">
                <a:latin typeface="Times New Roman" pitchFamily="18" charset="0"/>
              </a:rPr>
              <a:t>(2) </a:t>
            </a:r>
            <a:r>
              <a:rPr lang="en-US" altLang="id-ID" dirty="0" err="1">
                <a:latin typeface="Times New Roman" pitchFamily="18" charset="0"/>
              </a:rPr>
              <a:t>sebagai</a:t>
            </a:r>
            <a:r>
              <a:rPr lang="en-US" altLang="id-ID" dirty="0">
                <a:latin typeface="Times New Roman" pitchFamily="18" charset="0"/>
              </a:rPr>
              <a:t> </a:t>
            </a:r>
            <a:r>
              <a:rPr lang="en-US" altLang="id-ID" dirty="0" err="1">
                <a:latin typeface="Times New Roman" pitchFamily="18" charset="0"/>
              </a:rPr>
              <a:t>masalah</a:t>
            </a:r>
            <a:r>
              <a:rPr lang="en-US" altLang="id-ID" dirty="0">
                <a:latin typeface="Times New Roman" pitchFamily="18" charset="0"/>
              </a:rPr>
              <a:t> </a:t>
            </a:r>
            <a:r>
              <a:rPr lang="en-US" altLang="id-ID" dirty="0" err="1">
                <a:latin typeface="Times New Roman" pitchFamily="18" charset="0"/>
              </a:rPr>
              <a:t>kejiwaan</a:t>
            </a:r>
            <a:r>
              <a:rPr lang="en-US" altLang="id-ID" dirty="0">
                <a:latin typeface="Times New Roman" pitchFamily="18" charset="0"/>
              </a:rPr>
              <a:t> (</a:t>
            </a:r>
            <a:r>
              <a:rPr lang="en-US" altLang="id-ID" dirty="0" err="1">
                <a:latin typeface="Times New Roman" pitchFamily="18" charset="0"/>
              </a:rPr>
              <a:t>rendahnya</a:t>
            </a:r>
            <a:r>
              <a:rPr lang="en-US" altLang="id-ID" dirty="0">
                <a:latin typeface="Times New Roman" pitchFamily="18" charset="0"/>
              </a:rPr>
              <a:t> </a:t>
            </a:r>
            <a:r>
              <a:rPr lang="en-US" altLang="id-ID" dirty="0" err="1">
                <a:latin typeface="Times New Roman" pitchFamily="18" charset="0"/>
              </a:rPr>
              <a:t>etos</a:t>
            </a:r>
            <a:r>
              <a:rPr lang="en-US" altLang="id-ID" dirty="0">
                <a:latin typeface="Times New Roman" pitchFamily="18" charset="0"/>
              </a:rPr>
              <a:t> </a:t>
            </a:r>
            <a:r>
              <a:rPr lang="en-US" altLang="id-ID" dirty="0" err="1">
                <a:latin typeface="Times New Roman" pitchFamily="18" charset="0"/>
              </a:rPr>
              <a:t>kerja</a:t>
            </a:r>
            <a:r>
              <a:rPr lang="en-US" altLang="id-ID" dirty="0">
                <a:latin typeface="Times New Roman" pitchFamily="18" charset="0"/>
              </a:rPr>
              <a:t>), </a:t>
            </a:r>
            <a:r>
              <a:rPr lang="en-US" altLang="id-ID" dirty="0" err="1">
                <a:latin typeface="Times New Roman" pitchFamily="18" charset="0"/>
              </a:rPr>
              <a:t>atau</a:t>
            </a:r>
            <a:r>
              <a:rPr lang="en-US" altLang="id-ID" dirty="0">
                <a:latin typeface="Times New Roman" pitchFamily="18" charset="0"/>
              </a:rPr>
              <a:t> </a:t>
            </a:r>
          </a:p>
          <a:p>
            <a:pPr lvl="1" eaLnBrk="1" hangingPunct="1">
              <a:lnSpc>
                <a:spcPct val="90000"/>
              </a:lnSpc>
              <a:buFontTx/>
              <a:buBlip>
                <a:blip r:embed="rId2"/>
              </a:buBlip>
            </a:pPr>
            <a:r>
              <a:rPr lang="en-US" altLang="id-ID" dirty="0">
                <a:latin typeface="Times New Roman" pitchFamily="18" charset="0"/>
              </a:rPr>
              <a:t>(3) </a:t>
            </a:r>
            <a:r>
              <a:rPr lang="en-US" altLang="id-ID" dirty="0" err="1">
                <a:latin typeface="Times New Roman" pitchFamily="18" charset="0"/>
              </a:rPr>
              <a:t>masalah</a:t>
            </a:r>
            <a:r>
              <a:rPr lang="en-US" altLang="id-ID" dirty="0">
                <a:latin typeface="Times New Roman" pitchFamily="18" charset="0"/>
              </a:rPr>
              <a:t> </a:t>
            </a:r>
            <a:r>
              <a:rPr lang="en-US" altLang="id-ID" dirty="0" err="1">
                <a:latin typeface="Times New Roman" pitchFamily="18" charset="0"/>
              </a:rPr>
              <a:t>struktural</a:t>
            </a:r>
            <a:r>
              <a:rPr lang="en-US" altLang="id-ID" dirty="0">
                <a:latin typeface="Times New Roman" pitchFamily="18" charset="0"/>
              </a:rPr>
              <a:t> (</a:t>
            </a:r>
            <a:r>
              <a:rPr lang="en-US" altLang="id-ID" dirty="0" err="1">
                <a:latin typeface="Times New Roman" pitchFamily="18" charset="0"/>
              </a:rPr>
              <a:t>terbatasnya</a:t>
            </a:r>
            <a:r>
              <a:rPr lang="en-US" altLang="id-ID" dirty="0">
                <a:latin typeface="Times New Roman" pitchFamily="18" charset="0"/>
              </a:rPr>
              <a:t> </a:t>
            </a:r>
            <a:r>
              <a:rPr lang="en-US" altLang="id-ID" dirty="0" err="1">
                <a:latin typeface="Times New Roman" pitchFamily="18" charset="0"/>
              </a:rPr>
              <a:t>akses</a:t>
            </a:r>
            <a:r>
              <a:rPr lang="en-US" altLang="id-ID" dirty="0">
                <a:latin typeface="Times New Roman" pitchFamily="18" charset="0"/>
              </a:rPr>
              <a:t> </a:t>
            </a:r>
            <a:r>
              <a:rPr lang="en-US" altLang="id-ID" dirty="0" err="1">
                <a:latin typeface="Times New Roman" pitchFamily="18" charset="0"/>
              </a:rPr>
              <a:t>meningkatkan</a:t>
            </a:r>
            <a:r>
              <a:rPr lang="en-US" altLang="id-ID" dirty="0">
                <a:latin typeface="Times New Roman" pitchFamily="18" charset="0"/>
              </a:rPr>
              <a:t> </a:t>
            </a:r>
            <a:r>
              <a:rPr lang="en-US" altLang="id-ID" dirty="0" err="1">
                <a:latin typeface="Times New Roman" pitchFamily="18" charset="0"/>
              </a:rPr>
              <a:t>kehidupan</a:t>
            </a:r>
            <a:r>
              <a:rPr lang="en-US" altLang="id-ID" dirty="0">
                <a:latin typeface="Times New Roman" pitchFamily="18" charset="0"/>
              </a:rPr>
              <a:t> </a:t>
            </a:r>
            <a:r>
              <a:rPr lang="en-US" altLang="id-ID" dirty="0" err="1">
                <a:latin typeface="Times New Roman" pitchFamily="18" charset="0"/>
              </a:rPr>
              <a:t>ekonomi</a:t>
            </a:r>
            <a:r>
              <a:rPr lang="en-US" altLang="id-ID" dirty="0">
                <a:latin typeface="Times New Roman" pitchFamily="18" charset="0"/>
              </a:rPr>
              <a:t> </a:t>
            </a:r>
            <a:r>
              <a:rPr lang="en-US" altLang="id-ID" dirty="0" err="1">
                <a:latin typeface="Times New Roman" pitchFamily="18" charset="0"/>
              </a:rPr>
              <a:t>dalam</a:t>
            </a:r>
            <a:r>
              <a:rPr lang="en-US" altLang="id-ID" dirty="0">
                <a:latin typeface="Times New Roman" pitchFamily="18" charset="0"/>
              </a:rPr>
              <a:t> </a:t>
            </a:r>
            <a:r>
              <a:rPr lang="en-US" altLang="id-ID" dirty="0" err="1">
                <a:latin typeface="Times New Roman" pitchFamily="18" charset="0"/>
              </a:rPr>
              <a:t>struktur</a:t>
            </a:r>
            <a:r>
              <a:rPr lang="en-US" altLang="id-ID" dirty="0">
                <a:latin typeface="Times New Roman" pitchFamily="18" charset="0"/>
              </a:rPr>
              <a:t> </a:t>
            </a:r>
            <a:r>
              <a:rPr lang="en-US" altLang="id-ID" dirty="0" err="1">
                <a:latin typeface="Times New Roman" pitchFamily="18" charset="0"/>
              </a:rPr>
              <a:t>sosial</a:t>
            </a:r>
            <a:r>
              <a:rPr lang="en-US" altLang="id-ID" dirty="0">
                <a:latin typeface="Times New Roman" pitchFamily="18" charset="0"/>
              </a:rPr>
              <a:t> yang </a:t>
            </a:r>
            <a:r>
              <a:rPr lang="en-US" altLang="id-ID" dirty="0" err="1">
                <a:latin typeface="Times New Roman" pitchFamily="18" charset="0"/>
              </a:rPr>
              <a:t>ada</a:t>
            </a:r>
            <a:r>
              <a:rPr lang="en-US" altLang="id-ID" dirty="0">
                <a:latin typeface="Times New Roman" pitchFamily="18" charset="0"/>
              </a:rPr>
              <a:t>), </a:t>
            </a:r>
          </a:p>
          <a:p>
            <a:pPr lvl="1" eaLnBrk="1" hangingPunct="1">
              <a:lnSpc>
                <a:spcPct val="90000"/>
              </a:lnSpc>
              <a:buFontTx/>
              <a:buBlip>
                <a:blip r:embed="rId2"/>
              </a:buBlip>
            </a:pPr>
            <a:r>
              <a:rPr lang="en-US" altLang="id-ID" dirty="0">
                <a:latin typeface="Times New Roman" pitchFamily="18" charset="0"/>
              </a:rPr>
              <a:t>(4) </a:t>
            </a:r>
            <a:r>
              <a:rPr lang="en-US" altLang="id-ID" dirty="0" err="1">
                <a:latin typeface="Times New Roman" pitchFamily="18" charset="0"/>
              </a:rPr>
              <a:t>masalah</a:t>
            </a:r>
            <a:r>
              <a:rPr lang="en-US" altLang="id-ID" dirty="0">
                <a:latin typeface="Times New Roman" pitchFamily="18" charset="0"/>
              </a:rPr>
              <a:t> </a:t>
            </a:r>
            <a:r>
              <a:rPr lang="en-US" altLang="id-ID" dirty="0" err="1">
                <a:latin typeface="Times New Roman" pitchFamily="18" charset="0"/>
              </a:rPr>
              <a:t>budaya</a:t>
            </a:r>
            <a:r>
              <a:rPr lang="en-US" altLang="id-ID" dirty="0">
                <a:latin typeface="Times New Roman" pitchFamily="18" charset="0"/>
              </a:rPr>
              <a:t> (</a:t>
            </a:r>
            <a:r>
              <a:rPr lang="en-US" altLang="id-ID" dirty="0" err="1">
                <a:latin typeface="Times New Roman" pitchFamily="18" charset="0"/>
              </a:rPr>
              <a:t>kultur</a:t>
            </a:r>
            <a:r>
              <a:rPr lang="en-US" altLang="id-ID" dirty="0">
                <a:latin typeface="Times New Roman" pitchFamily="18" charset="0"/>
              </a:rPr>
              <a:t>).  </a:t>
            </a:r>
          </a:p>
        </p:txBody>
      </p:sp>
    </p:spTree>
    <p:extLst>
      <p:ext uri="{BB962C8B-B14F-4D97-AF65-F5344CB8AC3E}">
        <p14:creationId xmlns:p14="http://schemas.microsoft.com/office/powerpoint/2010/main" val="288863564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r>
              <a:rPr lang="id-ID" sz="3600" dirty="0">
                <a:solidFill>
                  <a:schemeClr val="tx1"/>
                </a:solidFill>
                <a:latin typeface="Berlin Sans FB" panose="020E0602020502020306" pitchFamily="34" charset="0"/>
                <a:cs typeface="Arial" charset="0"/>
              </a:rPr>
              <a:t>PERUMUSAN MASALAH KEBIJAKAN</a:t>
            </a:r>
            <a:endParaRPr lang="en-US" sz="3600" dirty="0">
              <a:solidFill>
                <a:schemeClr val="tx1"/>
              </a:solidFill>
              <a:latin typeface="Berlin Sans FB" panose="020E0602020502020306"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NUR FAIDATI</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Analisis Kebijakan Publik</a:t>
            </a:r>
            <a:endParaRPr lang="en-US" sz="1600" dirty="0">
              <a:latin typeface="Berlin Sans FB Demi" pitchFamily="34" charset="0"/>
            </a:endParaRPr>
          </a:p>
        </p:txBody>
      </p:sp>
    </p:spTree>
    <p:extLst>
      <p:ext uri="{BB962C8B-B14F-4D97-AF65-F5344CB8AC3E}">
        <p14:creationId xmlns:p14="http://schemas.microsoft.com/office/powerpoint/2010/main" val="1707744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id-ID" altLang="id-ID"/>
          </a:p>
        </p:txBody>
      </p:sp>
      <p:sp>
        <p:nvSpPr>
          <p:cNvPr id="20483" name="Content Placeholder 2"/>
          <p:cNvSpPr>
            <a:spLocks noGrp="1"/>
          </p:cNvSpPr>
          <p:nvPr>
            <p:ph idx="1"/>
          </p:nvPr>
        </p:nvSpPr>
        <p:spPr/>
        <p:txBody>
          <a:bodyPr/>
          <a:lstStyle/>
          <a:p>
            <a:r>
              <a:rPr lang="en-US" altLang="id-ID" sz="2400">
                <a:latin typeface="Times New Roman" pitchFamily="18" charset="0"/>
              </a:rPr>
              <a:t>Perbedaan definisi akan mempengaruhi arah tindakan yang dirumuskan. Jika kemiskinan merupakan masalah ekonomi, maka alternatif tindakan  yang sesuai adalah memperluas kesempatan kerja atau meningkatkan pendapatan masyarakat. Jika kemiskinan merupakan masalah etos kerja, maka pemberian pendidikan dan rangsangan yang membangkitkan motivasi kerja merupakan tindakan yang perlu diambil. Tetapi jika kemiskinan didefinisikan sebagai masalah struktural, maka saran yang sesuai adalah merombak struktur sosial atau sistem kekuasaan sehingga akses/peluang orang miskin untuk mengatasi kemiskinannya meningkat. </a:t>
            </a:r>
          </a:p>
        </p:txBody>
      </p:sp>
    </p:spTree>
    <p:extLst>
      <p:ext uri="{BB962C8B-B14F-4D97-AF65-F5344CB8AC3E}">
        <p14:creationId xmlns:p14="http://schemas.microsoft.com/office/powerpoint/2010/main" val="2806570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07534" y="1125538"/>
            <a:ext cx="11233151" cy="863600"/>
          </a:xfrm>
        </p:spPr>
        <p:txBody>
          <a:bodyPr>
            <a:normAutofit fontScale="90000"/>
          </a:bodyPr>
          <a:lstStyle/>
          <a:p>
            <a:pPr eaLnBrk="1" hangingPunct="1">
              <a:defRPr/>
            </a:pPr>
            <a:r>
              <a:rPr lang="en-US" sz="3600" dirty="0" err="1">
                <a:latin typeface="Times New Roman" pitchFamily="18" charset="0"/>
              </a:rPr>
              <a:t>Beberapa</a:t>
            </a:r>
            <a:r>
              <a:rPr lang="en-US" sz="3600" dirty="0">
                <a:latin typeface="Times New Roman" pitchFamily="18" charset="0"/>
              </a:rPr>
              <a:t> </a:t>
            </a:r>
            <a:r>
              <a:rPr lang="en-US" sz="3600" dirty="0" err="1">
                <a:latin typeface="Times New Roman" pitchFamily="18" charset="0"/>
              </a:rPr>
              <a:t>Karakteristik</a:t>
            </a:r>
            <a:r>
              <a:rPr lang="en-US" sz="3600" dirty="0">
                <a:latin typeface="Times New Roman" pitchFamily="18" charset="0"/>
              </a:rPr>
              <a:t> </a:t>
            </a:r>
            <a:r>
              <a:rPr lang="en-US" sz="3600" dirty="0" err="1">
                <a:latin typeface="Times New Roman" pitchFamily="18" charset="0"/>
              </a:rPr>
              <a:t>Masalah</a:t>
            </a:r>
            <a:r>
              <a:rPr lang="en-US" sz="3600" dirty="0">
                <a:latin typeface="Times New Roman" pitchFamily="18" charset="0"/>
              </a:rPr>
              <a:t> </a:t>
            </a:r>
            <a:r>
              <a:rPr lang="en-US" sz="3600" dirty="0" err="1">
                <a:latin typeface="Times New Roman" pitchFamily="18" charset="0"/>
              </a:rPr>
              <a:t>Kebijakan</a:t>
            </a:r>
            <a:r>
              <a:rPr lang="en-US" sz="2800" dirty="0">
                <a:latin typeface="Times New Roman" pitchFamily="18" charset="0"/>
              </a:rPr>
              <a:t> </a:t>
            </a:r>
            <a:br>
              <a:rPr lang="en-US" sz="2800" dirty="0">
                <a:latin typeface="Times New Roman" pitchFamily="18" charset="0"/>
              </a:rPr>
            </a:br>
            <a:r>
              <a:rPr lang="en-US" sz="2400" dirty="0">
                <a:latin typeface="Times New Roman" pitchFamily="18" charset="0"/>
              </a:rPr>
              <a:t>(</a:t>
            </a:r>
            <a:r>
              <a:rPr lang="en-US" sz="2400" dirty="0" err="1">
                <a:latin typeface="Times New Roman" pitchFamily="18" charset="0"/>
              </a:rPr>
              <a:t>Muhadjir</a:t>
            </a:r>
            <a:r>
              <a:rPr lang="en-US" sz="2400" dirty="0">
                <a:latin typeface="Times New Roman" pitchFamily="18" charset="0"/>
              </a:rPr>
              <a:t> Darwin, 1993)</a:t>
            </a:r>
            <a:r>
              <a:rPr lang="en-US" sz="2400" dirty="0"/>
              <a:t> :</a:t>
            </a:r>
          </a:p>
        </p:txBody>
      </p:sp>
      <p:sp>
        <p:nvSpPr>
          <p:cNvPr id="21507" name="Rectangle 3"/>
          <p:cNvSpPr>
            <a:spLocks noGrp="1" noChangeArrowheads="1"/>
          </p:cNvSpPr>
          <p:nvPr>
            <p:ph idx="1"/>
          </p:nvPr>
        </p:nvSpPr>
        <p:spPr>
          <a:xfrm>
            <a:off x="1009651" y="2852739"/>
            <a:ext cx="10174816" cy="2592387"/>
          </a:xfrm>
        </p:spPr>
        <p:txBody>
          <a:bodyPr/>
          <a:lstStyle/>
          <a:p>
            <a:pPr eaLnBrk="1" hangingPunct="1">
              <a:lnSpc>
                <a:spcPct val="90000"/>
              </a:lnSpc>
              <a:spcBef>
                <a:spcPct val="50000"/>
              </a:spcBef>
              <a:buFontTx/>
              <a:buBlip>
                <a:blip r:embed="rId2"/>
              </a:buBlip>
            </a:pPr>
            <a:r>
              <a:rPr lang="en-US" altLang="id-ID" sz="2800">
                <a:latin typeface="Times New Roman" pitchFamily="18" charset="0"/>
              </a:rPr>
              <a:t>Menyangkut masyarakat luas</a:t>
            </a:r>
          </a:p>
          <a:p>
            <a:pPr eaLnBrk="1" hangingPunct="1">
              <a:lnSpc>
                <a:spcPct val="90000"/>
              </a:lnSpc>
              <a:spcBef>
                <a:spcPct val="50000"/>
              </a:spcBef>
              <a:buFontTx/>
              <a:buBlip>
                <a:blip r:embed="rId2"/>
              </a:buBlip>
            </a:pPr>
            <a:r>
              <a:rPr lang="en-US" altLang="id-ID" sz="2800">
                <a:latin typeface="Times New Roman" pitchFamily="18" charset="0"/>
              </a:rPr>
              <a:t>Serius</a:t>
            </a:r>
          </a:p>
          <a:p>
            <a:pPr eaLnBrk="1" hangingPunct="1">
              <a:lnSpc>
                <a:spcPct val="90000"/>
              </a:lnSpc>
              <a:spcBef>
                <a:spcPct val="50000"/>
              </a:spcBef>
              <a:buFontTx/>
              <a:buBlip>
                <a:blip r:embed="rId2"/>
              </a:buBlip>
            </a:pPr>
            <a:r>
              <a:rPr lang="en-US" altLang="id-ID" sz="2800">
                <a:latin typeface="Times New Roman" pitchFamily="18" charset="0"/>
              </a:rPr>
              <a:t>Potensial menjadi serius</a:t>
            </a:r>
          </a:p>
          <a:p>
            <a:pPr eaLnBrk="1" hangingPunct="1">
              <a:lnSpc>
                <a:spcPct val="90000"/>
              </a:lnSpc>
              <a:spcBef>
                <a:spcPct val="50000"/>
              </a:spcBef>
              <a:buFontTx/>
              <a:buBlip>
                <a:blip r:embed="rId2"/>
              </a:buBlip>
            </a:pPr>
            <a:r>
              <a:rPr lang="en-US" altLang="id-ID" sz="2800">
                <a:latin typeface="Times New Roman" pitchFamily="18" charset="0"/>
              </a:rPr>
              <a:t>Ada peluang untuk memperbaiki</a:t>
            </a:r>
            <a:r>
              <a:rPr lang="en-US" altLang="id-ID"/>
              <a:t> </a:t>
            </a:r>
          </a:p>
        </p:txBody>
      </p:sp>
    </p:spTree>
    <p:extLst>
      <p:ext uri="{BB962C8B-B14F-4D97-AF65-F5344CB8AC3E}">
        <p14:creationId xmlns:p14="http://schemas.microsoft.com/office/powerpoint/2010/main" val="315209962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24417" y="127000"/>
            <a:ext cx="10058400" cy="658813"/>
          </a:xfrm>
        </p:spPr>
        <p:txBody>
          <a:bodyPr/>
          <a:lstStyle/>
          <a:p>
            <a:pPr eaLnBrk="1" hangingPunct="1"/>
            <a:r>
              <a:rPr lang="en-US" altLang="id-ID" sz="2000" b="1"/>
              <a:t>Contoh masalah kebijakan (1):</a:t>
            </a:r>
          </a:p>
        </p:txBody>
      </p:sp>
      <p:sp>
        <p:nvSpPr>
          <p:cNvPr id="10243" name="Text Box 4"/>
          <p:cNvSpPr txBox="1">
            <a:spLocks noChangeArrowheads="1"/>
          </p:cNvSpPr>
          <p:nvPr/>
        </p:nvSpPr>
        <p:spPr bwMode="auto">
          <a:xfrm>
            <a:off x="762000" y="1071563"/>
            <a:ext cx="11049000" cy="4857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ja-JP" sz="2400" b="1" dirty="0">
                <a:latin typeface="Times New Roman" pitchFamily="18" charset="0"/>
                <a:ea typeface="MS Mincho" pitchFamily="49" charset="-128"/>
              </a:rPr>
              <a:t>80 </a:t>
            </a:r>
            <a:r>
              <a:rPr lang="en-US" altLang="ja-JP" sz="2400" b="1" dirty="0" err="1">
                <a:latin typeface="Times New Roman" pitchFamily="18" charset="0"/>
                <a:ea typeface="MS Mincho" pitchFamily="49" charset="-128"/>
              </a:rPr>
              <a:t>persen</a:t>
            </a:r>
            <a:r>
              <a:rPr lang="en-US" altLang="ja-JP" sz="2400" b="1" dirty="0">
                <a:latin typeface="Times New Roman" pitchFamily="18" charset="0"/>
                <a:ea typeface="MS Mincho" pitchFamily="49" charset="-128"/>
              </a:rPr>
              <a:t> Daerah </a:t>
            </a:r>
            <a:r>
              <a:rPr lang="en-US" altLang="ja-JP" sz="2400" b="1" dirty="0" err="1">
                <a:latin typeface="Times New Roman" pitchFamily="18" charset="0"/>
                <a:ea typeface="MS Mincho" pitchFamily="49" charset="-128"/>
              </a:rPr>
              <a:t>Pemekaran</a:t>
            </a:r>
            <a:r>
              <a:rPr lang="en-US" altLang="ja-JP" sz="2400" b="1" dirty="0">
                <a:latin typeface="Times New Roman" pitchFamily="18" charset="0"/>
                <a:ea typeface="MS Mincho" pitchFamily="49" charset="-128"/>
              </a:rPr>
              <a:t> </a:t>
            </a:r>
            <a:r>
              <a:rPr lang="en-US" altLang="ja-JP" sz="2400" b="1" dirty="0" err="1">
                <a:latin typeface="Times New Roman" pitchFamily="18" charset="0"/>
                <a:ea typeface="MS Mincho" pitchFamily="49" charset="-128"/>
              </a:rPr>
              <a:t>Gagal</a:t>
            </a:r>
            <a:endParaRPr lang="en-US" altLang="ja-JP" sz="2400" b="1" dirty="0">
              <a:latin typeface="Times New Roman" pitchFamily="18" charset="0"/>
              <a:ea typeface="MS Mincho" pitchFamily="49" charset="-128"/>
            </a:endParaRPr>
          </a:p>
          <a:p>
            <a:pPr algn="ctr" eaLnBrk="1" hangingPunct="1"/>
            <a:r>
              <a:rPr lang="en-US" altLang="ja-JP" sz="2400" b="1" dirty="0">
                <a:latin typeface="Times New Roman" pitchFamily="18" charset="0"/>
                <a:ea typeface="MS Mincho" pitchFamily="49" charset="-128"/>
              </a:rPr>
              <a:t> </a:t>
            </a:r>
          </a:p>
          <a:p>
            <a:pPr algn="just" eaLnBrk="1" hangingPunct="1"/>
            <a:r>
              <a:rPr lang="en-US" altLang="id-ID" dirty="0" err="1"/>
              <a:t>Selama</a:t>
            </a:r>
            <a:r>
              <a:rPr lang="en-US" altLang="id-ID" dirty="0"/>
              <a:t>  1999-2009 </a:t>
            </a:r>
            <a:r>
              <a:rPr lang="en-US" altLang="id-ID" dirty="0" err="1"/>
              <a:t>terdapat</a:t>
            </a:r>
            <a:r>
              <a:rPr lang="en-US" altLang="id-ID" dirty="0"/>
              <a:t> 205 </a:t>
            </a:r>
            <a:r>
              <a:rPr lang="en-US" altLang="id-ID" dirty="0" err="1"/>
              <a:t>daerah</a:t>
            </a:r>
            <a:r>
              <a:rPr lang="en-US" altLang="id-ID" dirty="0"/>
              <a:t> </a:t>
            </a:r>
            <a:r>
              <a:rPr lang="en-US" altLang="id-ID" dirty="0" err="1"/>
              <a:t>pemekaran</a:t>
            </a:r>
            <a:r>
              <a:rPr lang="en-US" altLang="id-ID" dirty="0"/>
              <a:t> </a:t>
            </a:r>
            <a:r>
              <a:rPr lang="en-US" altLang="id-ID" dirty="0" err="1"/>
              <a:t>baru</a:t>
            </a:r>
            <a:r>
              <a:rPr lang="en-US" altLang="id-ID" dirty="0"/>
              <a:t>, yang </a:t>
            </a:r>
            <a:r>
              <a:rPr lang="en-US" altLang="id-ID" dirty="0" err="1"/>
              <a:t>terdiri</a:t>
            </a:r>
            <a:r>
              <a:rPr lang="en-US" altLang="id-ID" dirty="0"/>
              <a:t> </a:t>
            </a:r>
            <a:r>
              <a:rPr lang="en-US" altLang="id-ID" dirty="0" err="1"/>
              <a:t>atas</a:t>
            </a:r>
            <a:r>
              <a:rPr lang="en-US" altLang="id-ID" dirty="0"/>
              <a:t> 7 </a:t>
            </a:r>
            <a:r>
              <a:rPr lang="en-US" altLang="id-ID" dirty="0" err="1"/>
              <a:t>provinsi</a:t>
            </a:r>
            <a:r>
              <a:rPr lang="en-US" altLang="id-ID" dirty="0"/>
              <a:t>, </a:t>
            </a:r>
            <a:r>
              <a:rPr lang="en-US" altLang="id-ID" dirty="0" err="1"/>
              <a:t>dan</a:t>
            </a:r>
            <a:r>
              <a:rPr lang="en-US" altLang="id-ID" dirty="0"/>
              <a:t> 198 </a:t>
            </a:r>
            <a:r>
              <a:rPr lang="en-US" altLang="id-ID" dirty="0" err="1"/>
              <a:t>kabupaten</a:t>
            </a:r>
            <a:r>
              <a:rPr lang="en-US" altLang="id-ID" dirty="0"/>
              <a:t>/</a:t>
            </a:r>
            <a:r>
              <a:rPr lang="en-US" altLang="id-ID" dirty="0" err="1"/>
              <a:t>kota</a:t>
            </a:r>
            <a:r>
              <a:rPr lang="en-US" altLang="id-ID" dirty="0"/>
              <a:t>. </a:t>
            </a:r>
            <a:r>
              <a:rPr lang="en-US" altLang="id-ID" dirty="0" err="1"/>
              <a:t>Namun</a:t>
            </a:r>
            <a:r>
              <a:rPr lang="en-US" altLang="id-ID" dirty="0"/>
              <a:t> </a:t>
            </a:r>
            <a:r>
              <a:rPr lang="en-US" altLang="id-ID" dirty="0" err="1"/>
              <a:t>hanya</a:t>
            </a:r>
            <a:r>
              <a:rPr lang="en-US" altLang="id-ID" dirty="0"/>
              <a:t> 20 </a:t>
            </a:r>
            <a:r>
              <a:rPr lang="en-US" altLang="id-ID" dirty="0" err="1"/>
              <a:t>persen</a:t>
            </a:r>
            <a:r>
              <a:rPr lang="en-US" altLang="id-ID" dirty="0"/>
              <a:t> </a:t>
            </a:r>
            <a:r>
              <a:rPr lang="en-US" altLang="id-ID" dirty="0" err="1"/>
              <a:t>daerah</a:t>
            </a:r>
            <a:r>
              <a:rPr lang="en-US" altLang="id-ID" dirty="0"/>
              <a:t> </a:t>
            </a:r>
            <a:r>
              <a:rPr lang="en-US" altLang="id-ID" dirty="0" err="1"/>
              <a:t>pemekaran</a:t>
            </a:r>
            <a:r>
              <a:rPr lang="en-US" altLang="id-ID" dirty="0"/>
              <a:t> </a:t>
            </a:r>
            <a:r>
              <a:rPr lang="en-US" altLang="id-ID" dirty="0" err="1"/>
              <a:t>baru</a:t>
            </a:r>
            <a:r>
              <a:rPr lang="en-US" altLang="id-ID" dirty="0"/>
              <a:t> yang </a:t>
            </a:r>
            <a:r>
              <a:rPr lang="en-US" altLang="id-ID" dirty="0" err="1"/>
              <a:t>berhasil</a:t>
            </a:r>
            <a:r>
              <a:rPr lang="en-US" altLang="id-ID" dirty="0"/>
              <a:t>, </a:t>
            </a:r>
            <a:r>
              <a:rPr lang="en-US" altLang="id-ID" dirty="0" err="1"/>
              <a:t>sedangkan</a:t>
            </a:r>
            <a:r>
              <a:rPr lang="en-US" altLang="id-ID" dirty="0"/>
              <a:t> 80 </a:t>
            </a:r>
            <a:r>
              <a:rPr lang="en-US" altLang="id-ID" dirty="0" err="1"/>
              <a:t>persen</a:t>
            </a:r>
            <a:r>
              <a:rPr lang="en-US" altLang="id-ID" dirty="0"/>
              <a:t> </a:t>
            </a:r>
            <a:r>
              <a:rPr lang="en-US" altLang="id-ID" dirty="0" err="1"/>
              <a:t>sisanya</a:t>
            </a:r>
            <a:r>
              <a:rPr lang="en-US" altLang="id-ID" dirty="0"/>
              <a:t> </a:t>
            </a:r>
            <a:r>
              <a:rPr lang="en-US" altLang="id-ID" dirty="0" err="1"/>
              <a:t>dianggap</a:t>
            </a:r>
            <a:r>
              <a:rPr lang="en-US" altLang="id-ID" dirty="0"/>
              <a:t> </a:t>
            </a:r>
            <a:r>
              <a:rPr lang="en-US" altLang="id-ID" dirty="0" err="1"/>
              <a:t>gagal</a:t>
            </a:r>
            <a:r>
              <a:rPr lang="en-US" altLang="id-ID" dirty="0"/>
              <a:t>. </a:t>
            </a:r>
            <a:r>
              <a:rPr lang="en-US" altLang="id-ID" dirty="0" err="1"/>
              <a:t>Bahkan</a:t>
            </a:r>
            <a:r>
              <a:rPr lang="en-US" altLang="id-ID" dirty="0"/>
              <a:t> </a:t>
            </a:r>
            <a:r>
              <a:rPr lang="en-US" altLang="id-ID" dirty="0" err="1"/>
              <a:t>penambahan</a:t>
            </a:r>
            <a:r>
              <a:rPr lang="en-US" altLang="id-ID" dirty="0"/>
              <a:t> </a:t>
            </a:r>
            <a:r>
              <a:rPr lang="en-US" altLang="id-ID" dirty="0" err="1"/>
              <a:t>daerah</a:t>
            </a:r>
            <a:r>
              <a:rPr lang="en-US" altLang="id-ID" dirty="0"/>
              <a:t> </a:t>
            </a:r>
            <a:r>
              <a:rPr lang="en-US" altLang="id-ID" dirty="0" err="1"/>
              <a:t>otonom</a:t>
            </a:r>
            <a:r>
              <a:rPr lang="en-US" altLang="id-ID" dirty="0"/>
              <a:t> </a:t>
            </a:r>
            <a:r>
              <a:rPr lang="en-US" altLang="id-ID" dirty="0" err="1"/>
              <a:t>baru</a:t>
            </a:r>
            <a:r>
              <a:rPr lang="en-US" altLang="id-ID" dirty="0"/>
              <a:t> </a:t>
            </a:r>
            <a:r>
              <a:rPr lang="en-US" altLang="id-ID" dirty="0" err="1"/>
              <a:t>itu</a:t>
            </a:r>
            <a:r>
              <a:rPr lang="en-US" altLang="id-ID" dirty="0"/>
              <a:t> </a:t>
            </a:r>
            <a:r>
              <a:rPr lang="en-US" altLang="id-ID" dirty="0" err="1"/>
              <a:t>justru</a:t>
            </a:r>
            <a:r>
              <a:rPr lang="en-US" altLang="id-ID" dirty="0"/>
              <a:t> </a:t>
            </a:r>
            <a:r>
              <a:rPr lang="en-US" altLang="id-ID" dirty="0" err="1"/>
              <a:t>menambah</a:t>
            </a:r>
            <a:r>
              <a:rPr lang="en-US" altLang="id-ID" dirty="0"/>
              <a:t> </a:t>
            </a:r>
            <a:r>
              <a:rPr lang="en-US" altLang="id-ID" dirty="0" err="1"/>
              <a:t>beban</a:t>
            </a:r>
            <a:r>
              <a:rPr lang="en-US" altLang="id-ID" dirty="0"/>
              <a:t> </a:t>
            </a:r>
            <a:r>
              <a:rPr lang="en-US" altLang="id-ID" dirty="0" err="1"/>
              <a:t>keuangan</a:t>
            </a:r>
            <a:r>
              <a:rPr lang="en-US" altLang="id-ID" dirty="0"/>
              <a:t> </a:t>
            </a:r>
            <a:r>
              <a:rPr lang="en-US" altLang="id-ID" dirty="0" err="1"/>
              <a:t>negara</a:t>
            </a:r>
            <a:r>
              <a:rPr lang="en-US" altLang="id-ID" dirty="0"/>
              <a:t>. </a:t>
            </a:r>
          </a:p>
          <a:p>
            <a:pPr algn="just" eaLnBrk="1" hangingPunct="1"/>
            <a:r>
              <a:rPr lang="en-US" altLang="id-ID" dirty="0" err="1"/>
              <a:t>Pada</a:t>
            </a:r>
            <a:r>
              <a:rPr lang="en-US" altLang="id-ID" dirty="0"/>
              <a:t> </a:t>
            </a:r>
            <a:r>
              <a:rPr lang="en-US" altLang="id-ID" dirty="0" err="1"/>
              <a:t>tahun</a:t>
            </a:r>
            <a:r>
              <a:rPr lang="en-US" altLang="id-ID" dirty="0"/>
              <a:t> 1999, DAU yang </a:t>
            </a:r>
            <a:r>
              <a:rPr lang="en-US" altLang="id-ID" dirty="0" err="1"/>
              <a:t>dikucurkan</a:t>
            </a:r>
            <a:r>
              <a:rPr lang="en-US" altLang="id-ID" dirty="0"/>
              <a:t> </a:t>
            </a:r>
            <a:r>
              <a:rPr lang="en-US" altLang="id-ID" dirty="0" err="1"/>
              <a:t>ke</a:t>
            </a:r>
            <a:r>
              <a:rPr lang="en-US" altLang="id-ID" dirty="0"/>
              <a:t> </a:t>
            </a:r>
            <a:r>
              <a:rPr lang="en-US" altLang="id-ID" dirty="0" err="1"/>
              <a:t>daerah</a:t>
            </a:r>
            <a:r>
              <a:rPr lang="en-US" altLang="id-ID" dirty="0"/>
              <a:t> </a:t>
            </a:r>
            <a:r>
              <a:rPr lang="en-US" altLang="id-ID" dirty="0" err="1"/>
              <a:t>baru</a:t>
            </a:r>
            <a:r>
              <a:rPr lang="en-US" altLang="id-ID" dirty="0"/>
              <a:t> </a:t>
            </a:r>
            <a:r>
              <a:rPr lang="en-US" altLang="id-ID" dirty="0" err="1"/>
              <a:t>Rp</a:t>
            </a:r>
            <a:r>
              <a:rPr lang="en-US" altLang="id-ID" dirty="0"/>
              <a:t>. 54,31 </a:t>
            </a:r>
            <a:r>
              <a:rPr lang="en-US" altLang="id-ID" dirty="0" err="1"/>
              <a:t>triliun</a:t>
            </a:r>
            <a:r>
              <a:rPr lang="en-US" altLang="id-ID" dirty="0"/>
              <a:t>, </a:t>
            </a:r>
            <a:r>
              <a:rPr lang="en-US" altLang="id-ID" dirty="0" err="1"/>
              <a:t>dan</a:t>
            </a:r>
            <a:r>
              <a:rPr lang="en-US" altLang="id-ID" dirty="0"/>
              <a:t> </a:t>
            </a:r>
            <a:r>
              <a:rPr lang="en-US" altLang="id-ID" dirty="0" err="1"/>
              <a:t>tahun</a:t>
            </a:r>
            <a:r>
              <a:rPr lang="en-US" altLang="id-ID" dirty="0"/>
              <a:t> 2009 </a:t>
            </a:r>
            <a:r>
              <a:rPr lang="en-US" altLang="id-ID" dirty="0" err="1"/>
              <a:t>sudah</a:t>
            </a:r>
            <a:r>
              <a:rPr lang="en-US" altLang="id-ID" dirty="0"/>
              <a:t> </a:t>
            </a:r>
            <a:r>
              <a:rPr lang="en-US" altLang="id-ID" dirty="0" err="1"/>
              <a:t>sampai</a:t>
            </a:r>
            <a:r>
              <a:rPr lang="en-US" altLang="id-ID" dirty="0"/>
              <a:t> </a:t>
            </a:r>
            <a:r>
              <a:rPr lang="en-US" altLang="id-ID" dirty="0" err="1"/>
              <a:t>Rp</a:t>
            </a:r>
            <a:r>
              <a:rPr lang="en-US" altLang="id-ID" dirty="0"/>
              <a:t>. 167 </a:t>
            </a:r>
            <a:r>
              <a:rPr lang="en-US" altLang="id-ID" dirty="0" err="1"/>
              <a:t>triliun</a:t>
            </a:r>
            <a:r>
              <a:rPr lang="en-US" altLang="id-ID" dirty="0"/>
              <a:t>. </a:t>
            </a:r>
            <a:r>
              <a:rPr lang="en-US" altLang="id-ID" dirty="0" err="1"/>
              <a:t>Selain</a:t>
            </a:r>
            <a:r>
              <a:rPr lang="en-US" altLang="id-ID" dirty="0"/>
              <a:t> </a:t>
            </a:r>
            <a:r>
              <a:rPr lang="en-US" altLang="id-ID" dirty="0" err="1"/>
              <a:t>itu</a:t>
            </a:r>
            <a:r>
              <a:rPr lang="en-US" altLang="id-ID" dirty="0"/>
              <a:t> juga </a:t>
            </a:r>
            <a:r>
              <a:rPr lang="en-US" altLang="id-ID" dirty="0" err="1"/>
              <a:t>berdampak</a:t>
            </a:r>
            <a:r>
              <a:rPr lang="en-US" altLang="id-ID" dirty="0"/>
              <a:t> </a:t>
            </a:r>
            <a:r>
              <a:rPr lang="en-US" altLang="id-ID" dirty="0" err="1"/>
              <a:t>pada</a:t>
            </a:r>
            <a:r>
              <a:rPr lang="en-US" altLang="id-ID" dirty="0"/>
              <a:t> </a:t>
            </a:r>
            <a:r>
              <a:rPr lang="en-US" altLang="id-ID" dirty="0" err="1"/>
              <a:t>berkurangnya</a:t>
            </a:r>
            <a:r>
              <a:rPr lang="en-US" altLang="id-ID" dirty="0"/>
              <a:t> </a:t>
            </a:r>
            <a:r>
              <a:rPr lang="en-US" altLang="id-ID" dirty="0" err="1"/>
              <a:t>proporsi</a:t>
            </a:r>
            <a:r>
              <a:rPr lang="en-US" altLang="id-ID" dirty="0"/>
              <a:t> DAU </a:t>
            </a:r>
            <a:r>
              <a:rPr lang="en-US" altLang="id-ID" dirty="0" err="1"/>
              <a:t>bagi</a:t>
            </a:r>
            <a:r>
              <a:rPr lang="en-US" altLang="id-ID" dirty="0"/>
              <a:t> </a:t>
            </a:r>
            <a:r>
              <a:rPr lang="en-US" altLang="id-ID" dirty="0" err="1"/>
              <a:t>daerah</a:t>
            </a:r>
            <a:r>
              <a:rPr lang="en-US" altLang="id-ID" dirty="0"/>
              <a:t> lain. Beban lain yang </a:t>
            </a:r>
            <a:r>
              <a:rPr lang="en-US" altLang="id-ID" dirty="0" err="1"/>
              <a:t>harus</a:t>
            </a:r>
            <a:r>
              <a:rPr lang="en-US" altLang="id-ID" dirty="0"/>
              <a:t> </a:t>
            </a:r>
            <a:r>
              <a:rPr lang="en-US" altLang="id-ID" dirty="0" err="1"/>
              <a:t>ditanggung</a:t>
            </a:r>
            <a:r>
              <a:rPr lang="en-US" altLang="id-ID" dirty="0"/>
              <a:t> </a:t>
            </a:r>
            <a:r>
              <a:rPr lang="en-US" altLang="id-ID" dirty="0" err="1"/>
              <a:t>pemerintah</a:t>
            </a:r>
            <a:r>
              <a:rPr lang="en-US" altLang="id-ID" dirty="0"/>
              <a:t> </a:t>
            </a:r>
            <a:r>
              <a:rPr lang="en-US" altLang="id-ID" dirty="0" err="1"/>
              <a:t>pusat</a:t>
            </a:r>
            <a:r>
              <a:rPr lang="en-US" altLang="id-ID" dirty="0"/>
              <a:t> </a:t>
            </a:r>
            <a:r>
              <a:rPr lang="en-US" altLang="id-ID" dirty="0" err="1"/>
              <a:t>adalah</a:t>
            </a:r>
            <a:r>
              <a:rPr lang="en-US" altLang="id-ID" dirty="0"/>
              <a:t> </a:t>
            </a:r>
            <a:r>
              <a:rPr lang="en-US" altLang="id-ID" dirty="0" err="1"/>
              <a:t>penambahan</a:t>
            </a:r>
            <a:r>
              <a:rPr lang="en-US" altLang="id-ID" dirty="0"/>
              <a:t> DAK, yang </a:t>
            </a:r>
            <a:r>
              <a:rPr lang="en-US" altLang="id-ID" dirty="0" err="1"/>
              <a:t>salah</a:t>
            </a:r>
            <a:r>
              <a:rPr lang="en-US" altLang="id-ID" dirty="0"/>
              <a:t> </a:t>
            </a:r>
            <a:r>
              <a:rPr lang="en-US" altLang="id-ID" dirty="0" err="1"/>
              <a:t>satunya</a:t>
            </a:r>
            <a:r>
              <a:rPr lang="en-US" altLang="id-ID" dirty="0"/>
              <a:t> </a:t>
            </a:r>
            <a:r>
              <a:rPr lang="en-US" altLang="id-ID" dirty="0" err="1"/>
              <a:t>untuk</a:t>
            </a:r>
            <a:r>
              <a:rPr lang="en-US" altLang="id-ID" dirty="0"/>
              <a:t> </a:t>
            </a:r>
            <a:r>
              <a:rPr lang="en-US" altLang="id-ID" dirty="0" err="1"/>
              <a:t>membantu</a:t>
            </a:r>
            <a:r>
              <a:rPr lang="en-US" altLang="id-ID" dirty="0"/>
              <a:t> </a:t>
            </a:r>
            <a:r>
              <a:rPr lang="en-US" altLang="id-ID" dirty="0" err="1"/>
              <a:t>menyediakan</a:t>
            </a:r>
            <a:r>
              <a:rPr lang="en-US" altLang="id-ID" dirty="0"/>
              <a:t> </a:t>
            </a:r>
            <a:r>
              <a:rPr lang="en-US" altLang="id-ID" dirty="0" err="1"/>
              <a:t>kantor-kantor</a:t>
            </a:r>
            <a:r>
              <a:rPr lang="en-US" altLang="id-ID" dirty="0"/>
              <a:t> SKPD. Dana </a:t>
            </a:r>
            <a:r>
              <a:rPr lang="en-US" altLang="id-ID" dirty="0" err="1"/>
              <a:t>bantuan</a:t>
            </a:r>
            <a:r>
              <a:rPr lang="en-US" altLang="id-ID" dirty="0"/>
              <a:t>, </a:t>
            </a:r>
            <a:r>
              <a:rPr lang="en-US" altLang="id-ID" dirty="0" err="1"/>
              <a:t>baik</a:t>
            </a:r>
            <a:r>
              <a:rPr lang="en-US" altLang="id-ID" dirty="0"/>
              <a:t> </a:t>
            </a:r>
            <a:r>
              <a:rPr lang="en-US" altLang="id-ID" dirty="0" err="1"/>
              <a:t>dari</a:t>
            </a:r>
            <a:r>
              <a:rPr lang="en-US" altLang="id-ID" dirty="0"/>
              <a:t> </a:t>
            </a:r>
            <a:r>
              <a:rPr lang="en-US" altLang="id-ID" dirty="0" err="1"/>
              <a:t>pusat</a:t>
            </a:r>
            <a:r>
              <a:rPr lang="en-US" altLang="id-ID" dirty="0"/>
              <a:t> </a:t>
            </a:r>
            <a:r>
              <a:rPr lang="en-US" altLang="id-ID" dirty="0" err="1"/>
              <a:t>maupun</a:t>
            </a:r>
            <a:r>
              <a:rPr lang="en-US" altLang="id-ID" dirty="0"/>
              <a:t> </a:t>
            </a:r>
            <a:r>
              <a:rPr lang="en-US" altLang="id-ID" dirty="0" err="1"/>
              <a:t>daerah</a:t>
            </a:r>
            <a:r>
              <a:rPr lang="en-US" altLang="id-ID" dirty="0"/>
              <a:t> </a:t>
            </a:r>
            <a:r>
              <a:rPr lang="en-US" altLang="id-ID" dirty="0" err="1"/>
              <a:t>induk</a:t>
            </a:r>
            <a:r>
              <a:rPr lang="en-US" altLang="id-ID" dirty="0"/>
              <a:t>, </a:t>
            </a:r>
            <a:r>
              <a:rPr lang="en-US" altLang="id-ID" dirty="0" err="1"/>
              <a:t>biasanya</a:t>
            </a:r>
            <a:r>
              <a:rPr lang="en-US" altLang="id-ID" dirty="0"/>
              <a:t> </a:t>
            </a:r>
            <a:r>
              <a:rPr lang="en-US" altLang="id-ID" dirty="0" err="1"/>
              <a:t>habis</a:t>
            </a:r>
            <a:r>
              <a:rPr lang="en-US" altLang="id-ID" dirty="0"/>
              <a:t> </a:t>
            </a:r>
            <a:r>
              <a:rPr lang="en-US" altLang="id-ID" dirty="0" err="1"/>
              <a:t>untuk</a:t>
            </a:r>
            <a:r>
              <a:rPr lang="en-US" altLang="id-ID" dirty="0"/>
              <a:t> </a:t>
            </a:r>
            <a:r>
              <a:rPr lang="en-US" altLang="id-ID" dirty="0" err="1"/>
              <a:t>memberikan</a:t>
            </a:r>
            <a:r>
              <a:rPr lang="en-US" altLang="id-ID" dirty="0"/>
              <a:t> </a:t>
            </a:r>
            <a:r>
              <a:rPr lang="en-US" altLang="id-ID" dirty="0" err="1"/>
              <a:t>gaji</a:t>
            </a:r>
            <a:r>
              <a:rPr lang="en-US" altLang="id-ID" dirty="0"/>
              <a:t> </a:t>
            </a:r>
            <a:r>
              <a:rPr lang="en-US" altLang="id-ID" dirty="0" err="1"/>
              <a:t>kepada</a:t>
            </a:r>
            <a:r>
              <a:rPr lang="en-US" altLang="id-ID" dirty="0"/>
              <a:t> </a:t>
            </a:r>
            <a:r>
              <a:rPr lang="en-US" altLang="id-ID" dirty="0" err="1"/>
              <a:t>pegawai</a:t>
            </a:r>
            <a:r>
              <a:rPr lang="en-US" altLang="id-ID" dirty="0"/>
              <a:t> </a:t>
            </a:r>
            <a:r>
              <a:rPr lang="en-US" altLang="id-ID" dirty="0" err="1"/>
              <a:t>dan</a:t>
            </a:r>
            <a:r>
              <a:rPr lang="en-US" altLang="id-ID" dirty="0"/>
              <a:t> </a:t>
            </a:r>
            <a:r>
              <a:rPr lang="en-US" altLang="id-ID" dirty="0" err="1"/>
              <a:t>pejabat</a:t>
            </a:r>
            <a:r>
              <a:rPr lang="en-US" altLang="id-ID" dirty="0"/>
              <a:t>, </a:t>
            </a:r>
            <a:r>
              <a:rPr lang="en-US" altLang="id-ID" dirty="0" err="1"/>
              <a:t>termasuk</a:t>
            </a:r>
            <a:r>
              <a:rPr lang="en-US" altLang="id-ID" dirty="0"/>
              <a:t> </a:t>
            </a:r>
            <a:r>
              <a:rPr lang="en-US" altLang="id-ID" dirty="0" err="1"/>
              <a:t>anggota</a:t>
            </a:r>
            <a:r>
              <a:rPr lang="en-US" altLang="id-ID" dirty="0"/>
              <a:t> DPRD</a:t>
            </a:r>
          </a:p>
          <a:p>
            <a:pPr algn="just" eaLnBrk="1" hangingPunct="1"/>
            <a:r>
              <a:rPr lang="en-US" altLang="id-ID" dirty="0" err="1"/>
              <a:t>Sementara</a:t>
            </a:r>
            <a:r>
              <a:rPr lang="en-US" altLang="id-ID" dirty="0"/>
              <a:t> </a:t>
            </a:r>
            <a:r>
              <a:rPr lang="en-US" altLang="id-ID" dirty="0" err="1"/>
              <a:t>peningkatan</a:t>
            </a:r>
            <a:r>
              <a:rPr lang="en-US" altLang="id-ID" dirty="0"/>
              <a:t> </a:t>
            </a:r>
            <a:r>
              <a:rPr lang="en-US" altLang="id-ID" dirty="0" err="1"/>
              <a:t>kesejahteraan</a:t>
            </a:r>
            <a:r>
              <a:rPr lang="en-US" altLang="id-ID" dirty="0"/>
              <a:t> </a:t>
            </a:r>
            <a:r>
              <a:rPr lang="en-US" altLang="id-ID" dirty="0" err="1"/>
              <a:t>masyarakat</a:t>
            </a:r>
            <a:r>
              <a:rPr lang="en-US" altLang="id-ID" dirty="0"/>
              <a:t> </a:t>
            </a:r>
            <a:r>
              <a:rPr lang="en-US" altLang="id-ID" dirty="0" err="1"/>
              <a:t>dan</a:t>
            </a:r>
            <a:r>
              <a:rPr lang="en-US" altLang="id-ID" dirty="0"/>
              <a:t> </a:t>
            </a:r>
            <a:r>
              <a:rPr lang="en-US" altLang="id-ID" dirty="0" err="1"/>
              <a:t>pelayanan</a:t>
            </a:r>
            <a:r>
              <a:rPr lang="en-US" altLang="id-ID" dirty="0"/>
              <a:t> </a:t>
            </a:r>
            <a:r>
              <a:rPr lang="en-US" altLang="id-ID" dirty="0" err="1"/>
              <a:t>publik</a:t>
            </a:r>
            <a:r>
              <a:rPr lang="en-US" altLang="id-ID" dirty="0"/>
              <a:t> yang </a:t>
            </a:r>
            <a:r>
              <a:rPr lang="en-US" altLang="id-ID" dirty="0" err="1"/>
              <a:t>menjadi</a:t>
            </a:r>
            <a:r>
              <a:rPr lang="en-US" altLang="id-ID" dirty="0"/>
              <a:t> </a:t>
            </a:r>
            <a:r>
              <a:rPr lang="en-US" altLang="id-ID" dirty="0" err="1"/>
              <a:t>tujuan</a:t>
            </a:r>
            <a:r>
              <a:rPr lang="en-US" altLang="id-ID" dirty="0"/>
              <a:t> </a:t>
            </a:r>
            <a:r>
              <a:rPr lang="en-US" altLang="id-ID" dirty="0" err="1"/>
              <a:t>pemekaran</a:t>
            </a:r>
            <a:r>
              <a:rPr lang="en-US" altLang="id-ID" dirty="0"/>
              <a:t> </a:t>
            </a:r>
            <a:r>
              <a:rPr lang="en-US" altLang="id-ID" dirty="0" err="1"/>
              <a:t>daerah</a:t>
            </a:r>
            <a:r>
              <a:rPr lang="en-US" altLang="id-ID" dirty="0"/>
              <a:t> </a:t>
            </a:r>
            <a:r>
              <a:rPr lang="en-US" altLang="id-ID" dirty="0" err="1"/>
              <a:t>belum</a:t>
            </a:r>
            <a:r>
              <a:rPr lang="en-US" altLang="id-ID" dirty="0"/>
              <a:t> </a:t>
            </a:r>
            <a:r>
              <a:rPr lang="en-US" altLang="id-ID" dirty="0" err="1"/>
              <a:t>tercapai</a:t>
            </a:r>
            <a:r>
              <a:rPr lang="en-US" altLang="id-ID" dirty="0"/>
              <a:t>. </a:t>
            </a:r>
          </a:p>
        </p:txBody>
      </p:sp>
      <p:sp>
        <p:nvSpPr>
          <p:cNvPr id="10244" name="TextBox 6"/>
          <p:cNvSpPr txBox="1">
            <a:spLocks noChangeArrowheads="1"/>
          </p:cNvSpPr>
          <p:nvPr/>
        </p:nvSpPr>
        <p:spPr bwMode="auto">
          <a:xfrm>
            <a:off x="762001" y="6143625"/>
            <a:ext cx="7048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id-ID" sz="1600"/>
              <a:t>Sumber: KOMPAS, Rabu, 30 September 2009 (hal. 2)</a:t>
            </a:r>
          </a:p>
        </p:txBody>
      </p:sp>
    </p:spTree>
    <p:extLst>
      <p:ext uri="{BB962C8B-B14F-4D97-AF65-F5344CB8AC3E}">
        <p14:creationId xmlns:p14="http://schemas.microsoft.com/office/powerpoint/2010/main" val="259619581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p:cTn id="7" dur="1000" fill="hold"/>
                                        <p:tgtEl>
                                          <p:spTgt spid="10243"/>
                                        </p:tgtEl>
                                        <p:attrNameLst>
                                          <p:attrName>ppt_w</p:attrName>
                                        </p:attrNameLst>
                                      </p:cBhvr>
                                      <p:tavLst>
                                        <p:tav tm="0">
                                          <p:val>
                                            <p:fltVal val="0"/>
                                          </p:val>
                                        </p:tav>
                                        <p:tav tm="100000">
                                          <p:val>
                                            <p:strVal val="#ppt_w"/>
                                          </p:val>
                                        </p:tav>
                                      </p:tavLst>
                                    </p:anim>
                                    <p:anim calcmode="lin" valueType="num">
                                      <p:cBhvr>
                                        <p:cTn id="8" dur="1000" fill="hold"/>
                                        <p:tgtEl>
                                          <p:spTgt spid="10243"/>
                                        </p:tgtEl>
                                        <p:attrNameLst>
                                          <p:attrName>ppt_h</p:attrName>
                                        </p:attrNameLst>
                                      </p:cBhvr>
                                      <p:tavLst>
                                        <p:tav tm="0">
                                          <p:val>
                                            <p:fltVal val="0"/>
                                          </p:val>
                                        </p:tav>
                                        <p:tav tm="100000">
                                          <p:val>
                                            <p:strVal val="#ppt_h"/>
                                          </p:val>
                                        </p:tav>
                                      </p:tavLst>
                                    </p:anim>
                                    <p:animEffect transition="in" filter="fade">
                                      <p:cBhvr>
                                        <p:cTn id="9" dur="1000"/>
                                        <p:tgtEl>
                                          <p:spTgt spid="10243"/>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0244"/>
                                        </p:tgtEl>
                                        <p:attrNameLst>
                                          <p:attrName>style.visibility</p:attrName>
                                        </p:attrNameLst>
                                      </p:cBhvr>
                                      <p:to>
                                        <p:strVal val="visible"/>
                                      </p:to>
                                    </p:set>
                                    <p:anim calcmode="lin" valueType="num">
                                      <p:cBhvr>
                                        <p:cTn id="12" dur="1000" fill="hold"/>
                                        <p:tgtEl>
                                          <p:spTgt spid="10244"/>
                                        </p:tgtEl>
                                        <p:attrNameLst>
                                          <p:attrName>ppt_w</p:attrName>
                                        </p:attrNameLst>
                                      </p:cBhvr>
                                      <p:tavLst>
                                        <p:tav tm="0">
                                          <p:val>
                                            <p:fltVal val="0"/>
                                          </p:val>
                                        </p:tav>
                                        <p:tav tm="100000">
                                          <p:val>
                                            <p:strVal val="#ppt_w"/>
                                          </p:val>
                                        </p:tav>
                                      </p:tavLst>
                                    </p:anim>
                                    <p:anim calcmode="lin" valueType="num">
                                      <p:cBhvr>
                                        <p:cTn id="13" dur="1000" fill="hold"/>
                                        <p:tgtEl>
                                          <p:spTgt spid="10244"/>
                                        </p:tgtEl>
                                        <p:attrNameLst>
                                          <p:attrName>ppt_h</p:attrName>
                                        </p:attrNameLst>
                                      </p:cBhvr>
                                      <p:tavLst>
                                        <p:tav tm="0">
                                          <p:val>
                                            <p:fltVal val="0"/>
                                          </p:val>
                                        </p:tav>
                                        <p:tav tm="100000">
                                          <p:val>
                                            <p:strVal val="#ppt_h"/>
                                          </p:val>
                                        </p:tav>
                                      </p:tavLst>
                                    </p:anim>
                                    <p:animEffect transition="in" filter="fade">
                                      <p:cBhvr>
                                        <p:cTn id="14" dur="10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85851" y="1"/>
            <a:ext cx="10058400" cy="658813"/>
          </a:xfrm>
        </p:spPr>
        <p:txBody>
          <a:bodyPr/>
          <a:lstStyle/>
          <a:p>
            <a:pPr eaLnBrk="1" hangingPunct="1"/>
            <a:r>
              <a:rPr lang="en-US" altLang="id-ID" sz="2000" b="1"/>
              <a:t>Contoh masalah kebijakan (2):</a:t>
            </a:r>
          </a:p>
        </p:txBody>
      </p:sp>
      <p:sp>
        <p:nvSpPr>
          <p:cNvPr id="22532" name="Text Box 4"/>
          <p:cNvSpPr txBox="1">
            <a:spLocks noChangeArrowheads="1"/>
          </p:cNvSpPr>
          <p:nvPr/>
        </p:nvSpPr>
        <p:spPr bwMode="auto">
          <a:xfrm>
            <a:off x="2122588" y="1136024"/>
            <a:ext cx="7279216" cy="5214938"/>
          </a:xfrm>
          <a:prstGeom prst="rect">
            <a:avLst/>
          </a:prstGeom>
          <a:noFill/>
          <a:ln w="9525">
            <a:solidFill>
              <a:schemeClr val="tx1"/>
            </a:solidFill>
            <a:miter lim="800000"/>
            <a:headEnd/>
            <a:tailEnd/>
          </a:ln>
        </p:spPr>
        <p:txBody>
          <a:bodyPr/>
          <a:lstStyle/>
          <a:p>
            <a:pPr algn="ctr">
              <a:defRPr/>
            </a:pPr>
            <a:r>
              <a:rPr lang="it-IT" altLang="ja-JP" sz="2800" b="1" dirty="0">
                <a:latin typeface="Times New Roman" pitchFamily="18" charset="0"/>
                <a:ea typeface="MS Mincho" pitchFamily="49" charset="-128"/>
              </a:rPr>
              <a:t>AIDS </a:t>
            </a:r>
            <a:r>
              <a:rPr lang="it-IT" altLang="ja-JP" sz="2800" b="1" i="1" dirty="0">
                <a:latin typeface="Times New Roman" pitchFamily="18" charset="0"/>
                <a:ea typeface="MS Mincho" pitchFamily="49" charset="-128"/>
              </a:rPr>
              <a:t>Epidemic Update</a:t>
            </a:r>
            <a:r>
              <a:rPr lang="it-IT" altLang="ja-JP" sz="2800" b="1" dirty="0">
                <a:latin typeface="Times New Roman" pitchFamily="18" charset="0"/>
                <a:ea typeface="MS Mincho" pitchFamily="49" charset="-128"/>
              </a:rPr>
              <a:t> di Dunia </a:t>
            </a:r>
          </a:p>
          <a:p>
            <a:pPr lvl="1" algn="ctr">
              <a:defRPr/>
            </a:pPr>
            <a:endParaRPr lang="it-IT" altLang="ja-JP" sz="1600" dirty="0">
              <a:latin typeface="Times New Roman" pitchFamily="18" charset="0"/>
              <a:ea typeface="MS Mincho" pitchFamily="49" charset="-128"/>
            </a:endParaRPr>
          </a:p>
          <a:p>
            <a:pPr marL="342900" indent="-342900">
              <a:defRPr/>
            </a:pPr>
            <a:r>
              <a:rPr lang="en-US" altLang="ja-JP" dirty="0">
                <a:latin typeface="Times New Roman" pitchFamily="18" charset="0"/>
                <a:ea typeface="MS Mincho" pitchFamily="49" charset="-128"/>
              </a:rPr>
              <a:t>1. </a:t>
            </a:r>
            <a:r>
              <a:rPr lang="en-US" altLang="ja-JP" dirty="0" err="1">
                <a:latin typeface="Times New Roman" pitchFamily="18" charset="0"/>
                <a:ea typeface="MS Mincho" pitchFamily="49" charset="-128"/>
              </a:rPr>
              <a:t>Jumlah</a:t>
            </a:r>
            <a:r>
              <a:rPr lang="en-US" altLang="ja-JP" dirty="0">
                <a:latin typeface="Times New Roman" pitchFamily="18" charset="0"/>
                <a:ea typeface="MS Mincho" pitchFamily="49" charset="-128"/>
              </a:rPr>
              <a:t> </a:t>
            </a:r>
            <a:r>
              <a:rPr lang="en-US" altLang="ja-JP" dirty="0" err="1">
                <a:latin typeface="Times New Roman" pitchFamily="18" charset="0"/>
                <a:ea typeface="MS Mincho" pitchFamily="49" charset="-128"/>
              </a:rPr>
              <a:t>Pengidap</a:t>
            </a:r>
            <a:r>
              <a:rPr lang="en-US" altLang="ja-JP" dirty="0">
                <a:latin typeface="Times New Roman" pitchFamily="18" charset="0"/>
                <a:ea typeface="MS Mincho" pitchFamily="49" charset="-128"/>
              </a:rPr>
              <a:t> HIV </a:t>
            </a:r>
            <a:r>
              <a:rPr lang="en-US" altLang="ja-JP" dirty="0" err="1">
                <a:latin typeface="Times New Roman" pitchFamily="18" charset="0"/>
                <a:ea typeface="MS Mincho" pitchFamily="49" charset="-128"/>
              </a:rPr>
              <a:t>Tahun</a:t>
            </a:r>
            <a:r>
              <a:rPr lang="en-US" altLang="ja-JP" dirty="0">
                <a:latin typeface="Times New Roman" pitchFamily="18" charset="0"/>
                <a:ea typeface="MS Mincho" pitchFamily="49" charset="-128"/>
              </a:rPr>
              <a:t> 2007:	</a:t>
            </a:r>
          </a:p>
          <a:p>
            <a:pPr marL="800100" lvl="1" indent="-342900">
              <a:buFont typeface="Wingdings" pitchFamily="2" charset="2"/>
              <a:buChar char="§"/>
              <a:defRPr/>
            </a:pPr>
            <a:r>
              <a:rPr lang="en-US" altLang="ja-JP" dirty="0">
                <a:latin typeface="Times New Roman" pitchFamily="18" charset="0"/>
                <a:ea typeface="MS Mincho" pitchFamily="49" charset="-128"/>
              </a:rPr>
              <a:t>Total		33.2 </a:t>
            </a:r>
            <a:r>
              <a:rPr lang="en-US" altLang="ja-JP" dirty="0" err="1">
                <a:latin typeface="Times New Roman" pitchFamily="18" charset="0"/>
                <a:ea typeface="MS Mincho" pitchFamily="49" charset="-128"/>
              </a:rPr>
              <a:t>juta</a:t>
            </a:r>
            <a:r>
              <a:rPr lang="en-US" altLang="ja-JP" dirty="0">
                <a:latin typeface="Times New Roman" pitchFamily="18" charset="0"/>
                <a:ea typeface="MS Mincho" pitchFamily="49" charset="-128"/>
              </a:rPr>
              <a:t>	</a:t>
            </a:r>
          </a:p>
          <a:p>
            <a:pPr marL="800100" lvl="1" indent="-342900">
              <a:buFont typeface="Wingdings" pitchFamily="2" charset="2"/>
              <a:buChar char="§"/>
              <a:defRPr/>
            </a:pPr>
            <a:r>
              <a:rPr lang="en-US" altLang="ja-JP" dirty="0" err="1">
                <a:latin typeface="Times New Roman" pitchFamily="18" charset="0"/>
                <a:ea typeface="MS Mincho" pitchFamily="49" charset="-128"/>
              </a:rPr>
              <a:t>Dewasa</a:t>
            </a:r>
            <a:r>
              <a:rPr lang="en-US" altLang="ja-JP" dirty="0">
                <a:latin typeface="Times New Roman" pitchFamily="18" charset="0"/>
                <a:ea typeface="MS Mincho" pitchFamily="49" charset="-128"/>
              </a:rPr>
              <a:t>		30.8 </a:t>
            </a:r>
            <a:r>
              <a:rPr lang="en-US" altLang="ja-JP" dirty="0" err="1">
                <a:latin typeface="Times New Roman" pitchFamily="18" charset="0"/>
                <a:ea typeface="MS Mincho" pitchFamily="49" charset="-128"/>
              </a:rPr>
              <a:t>juta</a:t>
            </a:r>
            <a:r>
              <a:rPr lang="en-US" altLang="ja-JP" dirty="0">
                <a:latin typeface="Times New Roman" pitchFamily="18" charset="0"/>
                <a:ea typeface="MS Mincho" pitchFamily="49" charset="-128"/>
              </a:rPr>
              <a:t>	</a:t>
            </a:r>
          </a:p>
          <a:p>
            <a:pPr marL="723900" lvl="1" indent="-266700">
              <a:buFont typeface="Wingdings" pitchFamily="2" charset="2"/>
              <a:buChar char="§"/>
              <a:defRPr/>
            </a:pPr>
            <a:r>
              <a:rPr lang="en-US" altLang="ja-JP" dirty="0">
                <a:latin typeface="Times New Roman" pitchFamily="18" charset="0"/>
                <a:ea typeface="MS Mincho" pitchFamily="49" charset="-128"/>
              </a:rPr>
              <a:t> </a:t>
            </a:r>
            <a:r>
              <a:rPr lang="en-US" altLang="ja-JP" dirty="0" err="1">
                <a:latin typeface="Times New Roman" pitchFamily="18" charset="0"/>
                <a:ea typeface="MS Mincho" pitchFamily="49" charset="-128"/>
              </a:rPr>
              <a:t>Wanita</a:t>
            </a:r>
            <a:r>
              <a:rPr lang="en-US" altLang="ja-JP" dirty="0">
                <a:latin typeface="Times New Roman" pitchFamily="18" charset="0"/>
                <a:ea typeface="MS Mincho" pitchFamily="49" charset="-128"/>
              </a:rPr>
              <a:t>		15.4 </a:t>
            </a:r>
            <a:r>
              <a:rPr lang="en-US" altLang="ja-JP" dirty="0" err="1">
                <a:latin typeface="Times New Roman" pitchFamily="18" charset="0"/>
                <a:ea typeface="MS Mincho" pitchFamily="49" charset="-128"/>
              </a:rPr>
              <a:t>juta</a:t>
            </a:r>
            <a:r>
              <a:rPr lang="en-US" altLang="ja-JP" dirty="0">
                <a:latin typeface="Times New Roman" pitchFamily="18" charset="0"/>
                <a:ea typeface="MS Mincho" pitchFamily="49" charset="-128"/>
              </a:rPr>
              <a:t>	</a:t>
            </a:r>
          </a:p>
          <a:p>
            <a:pPr marL="723900" lvl="1" indent="-266700">
              <a:buFont typeface="Wingdings" pitchFamily="2" charset="2"/>
              <a:buChar char="§"/>
              <a:defRPr/>
            </a:pPr>
            <a:r>
              <a:rPr lang="en-US" altLang="ja-JP" dirty="0">
                <a:latin typeface="Times New Roman" pitchFamily="18" charset="0"/>
                <a:ea typeface="MS Mincho" pitchFamily="49" charset="-128"/>
              </a:rPr>
              <a:t> </a:t>
            </a:r>
            <a:r>
              <a:rPr lang="en-US" altLang="ja-JP" dirty="0" err="1">
                <a:latin typeface="Times New Roman" pitchFamily="18" charset="0"/>
                <a:ea typeface="MS Mincho" pitchFamily="49" charset="-128"/>
              </a:rPr>
              <a:t>Anak</a:t>
            </a:r>
            <a:r>
              <a:rPr lang="en-US" altLang="ja-JP" dirty="0">
                <a:latin typeface="Times New Roman" pitchFamily="18" charset="0"/>
                <a:ea typeface="MS Mincho" pitchFamily="49" charset="-128"/>
              </a:rPr>
              <a:t> &lt; 15 </a:t>
            </a:r>
            <a:r>
              <a:rPr lang="en-US" altLang="ja-JP" dirty="0" err="1">
                <a:latin typeface="Times New Roman" pitchFamily="18" charset="0"/>
                <a:ea typeface="MS Mincho" pitchFamily="49" charset="-128"/>
              </a:rPr>
              <a:t>tahun</a:t>
            </a:r>
            <a:r>
              <a:rPr lang="en-US" altLang="ja-JP" dirty="0">
                <a:latin typeface="Times New Roman" pitchFamily="18" charset="0"/>
                <a:ea typeface="MS Mincho" pitchFamily="49" charset="-128"/>
              </a:rPr>
              <a:t>	   2.5 </a:t>
            </a:r>
            <a:r>
              <a:rPr lang="en-US" altLang="ja-JP" dirty="0" err="1">
                <a:latin typeface="Times New Roman" pitchFamily="18" charset="0"/>
                <a:ea typeface="MS Mincho" pitchFamily="49" charset="-128"/>
              </a:rPr>
              <a:t>juta</a:t>
            </a:r>
            <a:r>
              <a:rPr lang="en-US" altLang="ja-JP" dirty="0">
                <a:latin typeface="Times New Roman" pitchFamily="18" charset="0"/>
                <a:ea typeface="MS Mincho" pitchFamily="49" charset="-128"/>
              </a:rPr>
              <a:t>	</a:t>
            </a:r>
          </a:p>
          <a:p>
            <a:pPr>
              <a:defRPr/>
            </a:pPr>
            <a:r>
              <a:rPr lang="en-US" altLang="ja-JP" dirty="0">
                <a:latin typeface="Times New Roman" pitchFamily="18" charset="0"/>
                <a:ea typeface="MS Mincho" pitchFamily="49" charset="-128"/>
              </a:rPr>
              <a:t>2. </a:t>
            </a:r>
            <a:r>
              <a:rPr lang="en-US" altLang="ja-JP" dirty="0" err="1">
                <a:latin typeface="Times New Roman" pitchFamily="18" charset="0"/>
                <a:ea typeface="MS Mincho" pitchFamily="49" charset="-128"/>
              </a:rPr>
              <a:t>Jumlah</a:t>
            </a:r>
            <a:r>
              <a:rPr lang="en-US" altLang="ja-JP" dirty="0">
                <a:latin typeface="Times New Roman" pitchFamily="18" charset="0"/>
                <a:ea typeface="MS Mincho" pitchFamily="49" charset="-128"/>
              </a:rPr>
              <a:t> </a:t>
            </a:r>
            <a:r>
              <a:rPr lang="en-US" altLang="ja-JP" dirty="0" err="1">
                <a:latin typeface="Times New Roman" pitchFamily="18" charset="0"/>
                <a:ea typeface="MS Mincho" pitchFamily="49" charset="-128"/>
              </a:rPr>
              <a:t>Infeksi</a:t>
            </a:r>
            <a:r>
              <a:rPr lang="en-US" altLang="ja-JP" dirty="0">
                <a:latin typeface="Times New Roman" pitchFamily="18" charset="0"/>
                <a:ea typeface="MS Mincho" pitchFamily="49" charset="-128"/>
              </a:rPr>
              <a:t> HIV </a:t>
            </a:r>
            <a:r>
              <a:rPr lang="en-US" altLang="ja-JP" dirty="0" err="1">
                <a:latin typeface="Times New Roman" pitchFamily="18" charset="0"/>
                <a:ea typeface="MS Mincho" pitchFamily="49" charset="-128"/>
              </a:rPr>
              <a:t>Terbaru</a:t>
            </a:r>
            <a:r>
              <a:rPr lang="en-US" altLang="ja-JP" dirty="0">
                <a:latin typeface="Times New Roman" pitchFamily="18" charset="0"/>
                <a:ea typeface="MS Mincho" pitchFamily="49" charset="-128"/>
              </a:rPr>
              <a:t> </a:t>
            </a:r>
            <a:r>
              <a:rPr lang="en-US" altLang="ja-JP" dirty="0" err="1">
                <a:latin typeface="Times New Roman" pitchFamily="18" charset="0"/>
                <a:ea typeface="MS Mincho" pitchFamily="49" charset="-128"/>
              </a:rPr>
              <a:t>Tahun</a:t>
            </a:r>
            <a:r>
              <a:rPr lang="en-US" altLang="ja-JP" dirty="0">
                <a:latin typeface="Times New Roman" pitchFamily="18" charset="0"/>
                <a:ea typeface="MS Mincho" pitchFamily="49" charset="-128"/>
              </a:rPr>
              <a:t> 2007:</a:t>
            </a:r>
          </a:p>
          <a:p>
            <a:pPr marL="804863" lvl="1" indent="-347663">
              <a:buFont typeface="Wingdings" pitchFamily="2" charset="2"/>
              <a:buChar char="§"/>
              <a:defRPr/>
            </a:pPr>
            <a:r>
              <a:rPr lang="en-US" altLang="ja-JP" dirty="0">
                <a:latin typeface="Times New Roman" pitchFamily="18" charset="0"/>
                <a:ea typeface="MS Mincho" pitchFamily="49" charset="-128"/>
              </a:rPr>
              <a:t>Total		   2.5 </a:t>
            </a:r>
            <a:r>
              <a:rPr lang="en-US" altLang="ja-JP" dirty="0" err="1">
                <a:latin typeface="Times New Roman" pitchFamily="18" charset="0"/>
                <a:ea typeface="MS Mincho" pitchFamily="49" charset="-128"/>
              </a:rPr>
              <a:t>juta</a:t>
            </a:r>
            <a:r>
              <a:rPr lang="en-US" altLang="ja-JP" dirty="0">
                <a:latin typeface="Times New Roman" pitchFamily="18" charset="0"/>
                <a:ea typeface="MS Mincho" pitchFamily="49" charset="-128"/>
              </a:rPr>
              <a:t>	</a:t>
            </a:r>
          </a:p>
          <a:p>
            <a:pPr marL="804863" lvl="1" indent="-347663">
              <a:buFont typeface="Wingdings" pitchFamily="2" charset="2"/>
              <a:buChar char="§"/>
              <a:defRPr/>
            </a:pPr>
            <a:r>
              <a:rPr lang="en-US" altLang="ja-JP" dirty="0" err="1">
                <a:latin typeface="Times New Roman" pitchFamily="18" charset="0"/>
                <a:ea typeface="MS Mincho" pitchFamily="49" charset="-128"/>
              </a:rPr>
              <a:t>Dewasa</a:t>
            </a:r>
            <a:r>
              <a:rPr lang="en-US" altLang="ja-JP" dirty="0">
                <a:latin typeface="Times New Roman" pitchFamily="18" charset="0"/>
                <a:ea typeface="MS Mincho" pitchFamily="49" charset="-128"/>
              </a:rPr>
              <a:t>		   2.1 </a:t>
            </a:r>
            <a:r>
              <a:rPr lang="en-US" altLang="ja-JP" dirty="0" err="1">
                <a:latin typeface="Times New Roman" pitchFamily="18" charset="0"/>
                <a:ea typeface="MS Mincho" pitchFamily="49" charset="-128"/>
              </a:rPr>
              <a:t>juta</a:t>
            </a:r>
            <a:r>
              <a:rPr lang="en-US" altLang="ja-JP" dirty="0">
                <a:latin typeface="Times New Roman" pitchFamily="18" charset="0"/>
                <a:ea typeface="MS Mincho" pitchFamily="49" charset="-128"/>
              </a:rPr>
              <a:t>	</a:t>
            </a:r>
          </a:p>
          <a:p>
            <a:pPr marL="804863" lvl="1" indent="-347663">
              <a:buFont typeface="Wingdings" pitchFamily="2" charset="2"/>
              <a:buChar char="§"/>
              <a:defRPr/>
            </a:pPr>
            <a:r>
              <a:rPr lang="en-US" altLang="ja-JP" dirty="0" err="1">
                <a:latin typeface="Times New Roman" pitchFamily="18" charset="0"/>
                <a:ea typeface="MS Mincho" pitchFamily="49" charset="-128"/>
              </a:rPr>
              <a:t>Anak</a:t>
            </a:r>
            <a:r>
              <a:rPr lang="en-US" altLang="ja-JP" dirty="0">
                <a:latin typeface="Times New Roman" pitchFamily="18" charset="0"/>
                <a:ea typeface="MS Mincho" pitchFamily="49" charset="-128"/>
              </a:rPr>
              <a:t> &lt; 15 </a:t>
            </a:r>
            <a:r>
              <a:rPr lang="en-US" altLang="ja-JP" dirty="0" err="1">
                <a:latin typeface="Times New Roman" pitchFamily="18" charset="0"/>
                <a:ea typeface="MS Mincho" pitchFamily="49" charset="-128"/>
              </a:rPr>
              <a:t>tahun</a:t>
            </a:r>
            <a:r>
              <a:rPr lang="en-US" altLang="ja-JP" dirty="0">
                <a:latin typeface="Times New Roman" pitchFamily="18" charset="0"/>
                <a:ea typeface="MS Mincho" pitchFamily="49" charset="-128"/>
              </a:rPr>
              <a:t>	  420.000	</a:t>
            </a:r>
          </a:p>
          <a:p>
            <a:pPr>
              <a:defRPr/>
            </a:pPr>
            <a:r>
              <a:rPr lang="en-US" altLang="ja-JP" dirty="0">
                <a:latin typeface="Times New Roman" pitchFamily="18" charset="0"/>
                <a:ea typeface="MS Mincho" pitchFamily="49" charset="-128"/>
              </a:rPr>
              <a:t>3. </a:t>
            </a:r>
            <a:r>
              <a:rPr lang="en-US" altLang="ja-JP" dirty="0" err="1">
                <a:latin typeface="Times New Roman" pitchFamily="18" charset="0"/>
                <a:ea typeface="MS Mincho" pitchFamily="49" charset="-128"/>
              </a:rPr>
              <a:t>Jumlah</a:t>
            </a:r>
            <a:r>
              <a:rPr lang="en-US" altLang="ja-JP" dirty="0">
                <a:latin typeface="Times New Roman" pitchFamily="18" charset="0"/>
                <a:ea typeface="MS Mincho" pitchFamily="49" charset="-128"/>
              </a:rPr>
              <a:t> </a:t>
            </a:r>
            <a:r>
              <a:rPr lang="en-US" altLang="ja-JP" dirty="0" err="1">
                <a:latin typeface="Times New Roman" pitchFamily="18" charset="0"/>
                <a:ea typeface="MS Mincho" pitchFamily="49" charset="-128"/>
              </a:rPr>
              <a:t>Meninggal</a:t>
            </a:r>
            <a:r>
              <a:rPr lang="en-US" altLang="ja-JP" dirty="0">
                <a:latin typeface="Times New Roman" pitchFamily="18" charset="0"/>
                <a:ea typeface="MS Mincho" pitchFamily="49" charset="-128"/>
              </a:rPr>
              <a:t> </a:t>
            </a:r>
            <a:r>
              <a:rPr lang="en-US" altLang="ja-JP" dirty="0" err="1">
                <a:latin typeface="Times New Roman" pitchFamily="18" charset="0"/>
                <a:ea typeface="MS Mincho" pitchFamily="49" charset="-128"/>
              </a:rPr>
              <a:t>Dunia</a:t>
            </a:r>
            <a:r>
              <a:rPr lang="en-US" altLang="ja-JP" dirty="0">
                <a:latin typeface="Times New Roman" pitchFamily="18" charset="0"/>
                <a:ea typeface="MS Mincho" pitchFamily="49" charset="-128"/>
              </a:rPr>
              <a:t> </a:t>
            </a:r>
            <a:r>
              <a:rPr lang="en-US" altLang="ja-JP" dirty="0" err="1">
                <a:latin typeface="Times New Roman" pitchFamily="18" charset="0"/>
                <a:ea typeface="MS Mincho" pitchFamily="49" charset="-128"/>
              </a:rPr>
              <a:t>Akibat</a:t>
            </a:r>
            <a:r>
              <a:rPr lang="en-US" altLang="ja-JP" dirty="0">
                <a:latin typeface="Times New Roman" pitchFamily="18" charset="0"/>
                <a:ea typeface="MS Mincho" pitchFamily="49" charset="-128"/>
              </a:rPr>
              <a:t> AIDS </a:t>
            </a:r>
            <a:r>
              <a:rPr lang="en-US" altLang="ja-JP" dirty="0" err="1">
                <a:latin typeface="Times New Roman" pitchFamily="18" charset="0"/>
                <a:ea typeface="MS Mincho" pitchFamily="49" charset="-128"/>
              </a:rPr>
              <a:t>Tahun</a:t>
            </a:r>
            <a:r>
              <a:rPr lang="en-US" altLang="ja-JP" dirty="0">
                <a:latin typeface="Times New Roman" pitchFamily="18" charset="0"/>
                <a:ea typeface="MS Mincho" pitchFamily="49" charset="-128"/>
              </a:rPr>
              <a:t> 2007:</a:t>
            </a:r>
          </a:p>
          <a:p>
            <a:pPr marL="804863" lvl="1" indent="-347663">
              <a:buFont typeface="Wingdings" pitchFamily="2" charset="2"/>
              <a:buChar char="§"/>
              <a:defRPr/>
            </a:pPr>
            <a:r>
              <a:rPr lang="en-US" altLang="ja-JP" dirty="0">
                <a:latin typeface="Times New Roman" pitchFamily="18" charset="0"/>
                <a:ea typeface="MS Mincho" pitchFamily="49" charset="-128"/>
              </a:rPr>
              <a:t>Total		2.1 </a:t>
            </a:r>
            <a:r>
              <a:rPr lang="en-US" altLang="ja-JP" dirty="0" err="1">
                <a:latin typeface="Times New Roman" pitchFamily="18" charset="0"/>
                <a:ea typeface="MS Mincho" pitchFamily="49" charset="-128"/>
              </a:rPr>
              <a:t>juta</a:t>
            </a:r>
            <a:r>
              <a:rPr lang="en-US" altLang="ja-JP" dirty="0">
                <a:latin typeface="Times New Roman" pitchFamily="18" charset="0"/>
                <a:ea typeface="MS Mincho" pitchFamily="49" charset="-128"/>
              </a:rPr>
              <a:t>	</a:t>
            </a:r>
          </a:p>
          <a:p>
            <a:pPr marL="804863" lvl="1" indent="-347663">
              <a:buFont typeface="Wingdings" pitchFamily="2" charset="2"/>
              <a:buChar char="§"/>
              <a:defRPr/>
            </a:pPr>
            <a:r>
              <a:rPr lang="en-US" altLang="ja-JP" dirty="0" err="1">
                <a:latin typeface="Times New Roman" pitchFamily="18" charset="0"/>
                <a:ea typeface="MS Mincho" pitchFamily="49" charset="-128"/>
              </a:rPr>
              <a:t>Dewasa</a:t>
            </a:r>
            <a:r>
              <a:rPr lang="en-US" altLang="ja-JP" dirty="0">
                <a:latin typeface="Times New Roman" pitchFamily="18" charset="0"/>
                <a:ea typeface="MS Mincho" pitchFamily="49" charset="-128"/>
              </a:rPr>
              <a:t>		1.7 </a:t>
            </a:r>
            <a:r>
              <a:rPr lang="en-US" altLang="ja-JP" dirty="0" err="1">
                <a:latin typeface="Times New Roman" pitchFamily="18" charset="0"/>
                <a:ea typeface="MS Mincho" pitchFamily="49" charset="-128"/>
              </a:rPr>
              <a:t>juta</a:t>
            </a:r>
            <a:r>
              <a:rPr lang="en-US" altLang="ja-JP" dirty="0">
                <a:latin typeface="Times New Roman" pitchFamily="18" charset="0"/>
                <a:ea typeface="MS Mincho" pitchFamily="49" charset="-128"/>
              </a:rPr>
              <a:t>	</a:t>
            </a:r>
          </a:p>
          <a:p>
            <a:pPr marL="804863" lvl="1" indent="-347663">
              <a:buFont typeface="Wingdings" pitchFamily="2" charset="2"/>
              <a:buChar char="§"/>
              <a:defRPr/>
            </a:pPr>
            <a:r>
              <a:rPr lang="en-US" altLang="ja-JP" dirty="0" err="1">
                <a:latin typeface="Times New Roman" pitchFamily="18" charset="0"/>
                <a:ea typeface="MS Mincho" pitchFamily="49" charset="-128"/>
              </a:rPr>
              <a:t>Anak</a:t>
            </a:r>
            <a:r>
              <a:rPr lang="en-US" altLang="ja-JP" dirty="0">
                <a:latin typeface="Times New Roman" pitchFamily="18" charset="0"/>
                <a:ea typeface="MS Mincho" pitchFamily="49" charset="-128"/>
              </a:rPr>
              <a:t> &lt; 15 </a:t>
            </a:r>
            <a:r>
              <a:rPr lang="en-US" altLang="ja-JP" dirty="0" err="1">
                <a:latin typeface="Times New Roman" pitchFamily="18" charset="0"/>
                <a:ea typeface="MS Mincho" pitchFamily="49" charset="-128"/>
              </a:rPr>
              <a:t>tahun</a:t>
            </a:r>
            <a:r>
              <a:rPr lang="en-US" altLang="ja-JP" dirty="0">
                <a:latin typeface="Times New Roman" pitchFamily="18" charset="0"/>
                <a:ea typeface="MS Mincho" pitchFamily="49" charset="-128"/>
              </a:rPr>
              <a:t>	330.000	</a:t>
            </a:r>
            <a:endParaRPr lang="en-US" altLang="ja-JP" sz="1600" dirty="0">
              <a:latin typeface="Times New Roman" pitchFamily="18" charset="0"/>
              <a:ea typeface="MS Mincho" pitchFamily="49" charset="-128"/>
            </a:endParaRPr>
          </a:p>
          <a:p>
            <a:pPr>
              <a:defRPr/>
            </a:pPr>
            <a:endParaRPr lang="en-US" sz="1600" dirty="0">
              <a:latin typeface="Arial" charset="0"/>
            </a:endParaRPr>
          </a:p>
        </p:txBody>
      </p:sp>
      <p:sp>
        <p:nvSpPr>
          <p:cNvPr id="4" name="Rectangle 3"/>
          <p:cNvSpPr>
            <a:spLocks noChangeArrowheads="1"/>
          </p:cNvSpPr>
          <p:nvPr/>
        </p:nvSpPr>
        <p:spPr bwMode="auto">
          <a:xfrm>
            <a:off x="2190752" y="6000750"/>
            <a:ext cx="6191249"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ja-JP" sz="1600" b="1">
                <a:latin typeface="Times New Roman" pitchFamily="18" charset="0"/>
                <a:ea typeface="MS Mincho" pitchFamily="49" charset="-128"/>
              </a:rPr>
              <a:t>Sumber : </a:t>
            </a:r>
            <a:r>
              <a:rPr lang="en-US" altLang="ja-JP" sz="1600" b="1">
                <a:latin typeface="Times New Roman" pitchFamily="18" charset="0"/>
                <a:ea typeface="MS Mincho" pitchFamily="49" charset="-128"/>
                <a:hlinkClick r:id="rId2"/>
              </a:rPr>
              <a:t>www.unaids.com</a:t>
            </a:r>
            <a:r>
              <a:rPr lang="en-US" altLang="ja-JP" sz="1600" b="1">
                <a:latin typeface="Times New Roman" pitchFamily="18" charset="0"/>
                <a:ea typeface="MS Mincho" pitchFamily="49" charset="-128"/>
              </a:rPr>
              <a:t>, Desember 2007</a:t>
            </a:r>
            <a:endParaRPr lang="en-US" altLang="ja-JP" sz="1600" b="1" u="sng">
              <a:latin typeface="Times New Roman" pitchFamily="18" charset="0"/>
              <a:ea typeface="MS Mincho" pitchFamily="49" charset="-128"/>
            </a:endParaRPr>
          </a:p>
        </p:txBody>
      </p:sp>
    </p:spTree>
    <p:extLst>
      <p:ext uri="{BB962C8B-B14F-4D97-AF65-F5344CB8AC3E}">
        <p14:creationId xmlns:p14="http://schemas.microsoft.com/office/powerpoint/2010/main" val="32548018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2532"/>
                                        </p:tgtEl>
                                        <p:attrNameLst>
                                          <p:attrName>style.visibility</p:attrName>
                                        </p:attrNameLst>
                                      </p:cBhvr>
                                      <p:to>
                                        <p:strVal val="visible"/>
                                      </p:to>
                                    </p:set>
                                    <p:anim calcmode="lin" valueType="num">
                                      <p:cBhvr>
                                        <p:cTn id="12" dur="500" fill="hold"/>
                                        <p:tgtEl>
                                          <p:spTgt spid="22532"/>
                                        </p:tgtEl>
                                        <p:attrNameLst>
                                          <p:attrName>ppt_w</p:attrName>
                                        </p:attrNameLst>
                                      </p:cBhvr>
                                      <p:tavLst>
                                        <p:tav tm="0">
                                          <p:val>
                                            <p:fltVal val="0"/>
                                          </p:val>
                                        </p:tav>
                                        <p:tav tm="100000">
                                          <p:val>
                                            <p:strVal val="#ppt_w"/>
                                          </p:val>
                                        </p:tav>
                                      </p:tavLst>
                                    </p:anim>
                                    <p:anim calcmode="lin" valueType="num">
                                      <p:cBhvr>
                                        <p:cTn id="13" dur="500" fill="hold"/>
                                        <p:tgtEl>
                                          <p:spTgt spid="22532"/>
                                        </p:tgtEl>
                                        <p:attrNameLst>
                                          <p:attrName>ppt_h</p:attrName>
                                        </p:attrNameLst>
                                      </p:cBhvr>
                                      <p:tavLst>
                                        <p:tav tm="0">
                                          <p:val>
                                            <p:fltVal val="0"/>
                                          </p:val>
                                        </p:tav>
                                        <p:tav tm="100000">
                                          <p:val>
                                            <p:strVal val="#ppt_h"/>
                                          </p:val>
                                        </p:tav>
                                      </p:tavLst>
                                    </p:anim>
                                    <p:animEffect transition="in" filter="fade">
                                      <p:cBhvr>
                                        <p:cTn id="14" dur="500"/>
                                        <p:tgtEl>
                                          <p:spTgt spid="22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animBg="1"/>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24417" y="1"/>
            <a:ext cx="10058400" cy="658813"/>
          </a:xfrm>
        </p:spPr>
        <p:txBody>
          <a:bodyPr/>
          <a:lstStyle/>
          <a:p>
            <a:pPr eaLnBrk="1" hangingPunct="1"/>
            <a:r>
              <a:rPr lang="en-US" altLang="id-ID" sz="2000" b="1"/>
              <a:t>Contoh masalah kebijakan (3):</a:t>
            </a:r>
          </a:p>
        </p:txBody>
      </p:sp>
      <p:sp>
        <p:nvSpPr>
          <p:cNvPr id="10243" name="Text Box 4"/>
          <p:cNvSpPr txBox="1">
            <a:spLocks noChangeArrowheads="1"/>
          </p:cNvSpPr>
          <p:nvPr/>
        </p:nvSpPr>
        <p:spPr bwMode="auto">
          <a:xfrm>
            <a:off x="762000" y="642938"/>
            <a:ext cx="11049000" cy="5643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id-ID" sz="2000" b="1"/>
              <a:t>PENGANGGUR MENURUT PENDIDIKAN :</a:t>
            </a:r>
            <a:endParaRPr lang="en-US" altLang="id-ID" sz="2000"/>
          </a:p>
          <a:p>
            <a:pPr algn="ctr" eaLnBrk="1" hangingPunct="1"/>
            <a:r>
              <a:rPr lang="en-US" altLang="id-ID" sz="1400"/>
              <a:t>(KOMPAS, 22 Agustus 2008, hal. 1)</a:t>
            </a:r>
          </a:p>
          <a:p>
            <a:pPr algn="r" eaLnBrk="1" hangingPunct="1"/>
            <a:r>
              <a:rPr lang="en-US" altLang="id-ID"/>
              <a:t> </a:t>
            </a:r>
            <a:r>
              <a:rPr lang="en-US" altLang="id-ID" sz="1400" i="1"/>
              <a:t>(dalam ribu)</a:t>
            </a:r>
          </a:p>
          <a:p>
            <a:pPr algn="just" eaLnBrk="1" hangingPunct="1"/>
            <a:endParaRPr lang="en-US" altLang="id-ID" sz="1400" i="1"/>
          </a:p>
          <a:p>
            <a:pPr algn="r" eaLnBrk="1" hangingPunct="1"/>
            <a:endParaRPr lang="en-US" altLang="id-ID" sz="1400" i="1"/>
          </a:p>
        </p:txBody>
      </p:sp>
      <p:sp>
        <p:nvSpPr>
          <p:cNvPr id="10244" name="TextBox 6"/>
          <p:cNvSpPr txBox="1">
            <a:spLocks noChangeArrowheads="1"/>
          </p:cNvSpPr>
          <p:nvPr/>
        </p:nvSpPr>
        <p:spPr bwMode="auto">
          <a:xfrm>
            <a:off x="762001" y="6376989"/>
            <a:ext cx="70485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id-ID" sz="1600"/>
              <a:t>Sumber: KOMPAS, Rabu, 30 September 2009 (hal. 2)</a:t>
            </a:r>
          </a:p>
        </p:txBody>
      </p:sp>
      <p:graphicFrame>
        <p:nvGraphicFramePr>
          <p:cNvPr id="5" name="Table 4"/>
          <p:cNvGraphicFramePr>
            <a:graphicFrameLocks noGrp="1"/>
          </p:cNvGraphicFramePr>
          <p:nvPr/>
        </p:nvGraphicFramePr>
        <p:xfrm>
          <a:off x="762000" y="1643064"/>
          <a:ext cx="11049006" cy="4549954"/>
        </p:xfrm>
        <a:graphic>
          <a:graphicData uri="http://schemas.openxmlformats.org/drawingml/2006/table">
            <a:tbl>
              <a:tblPr firstRow="1" bandRow="1">
                <a:tableStyleId>{16D9F66E-5EB9-4882-86FB-DCBF35E3C3E4}</a:tableStyleId>
              </a:tblPr>
              <a:tblGrid>
                <a:gridCol w="2190751">
                  <a:extLst>
                    <a:ext uri="{9D8B030D-6E8A-4147-A177-3AD203B41FA5}">
                      <a16:colId xmlns:a16="http://schemas.microsoft.com/office/drawing/2014/main" val="20000"/>
                    </a:ext>
                  </a:extLst>
                </a:gridCol>
                <a:gridCol w="984251">
                  <a:extLst>
                    <a:ext uri="{9D8B030D-6E8A-4147-A177-3AD203B41FA5}">
                      <a16:colId xmlns:a16="http://schemas.microsoft.com/office/drawing/2014/main" val="20001"/>
                    </a:ext>
                  </a:extLst>
                </a:gridCol>
                <a:gridCol w="984251">
                  <a:extLst>
                    <a:ext uri="{9D8B030D-6E8A-4147-A177-3AD203B41FA5}">
                      <a16:colId xmlns:a16="http://schemas.microsoft.com/office/drawing/2014/main" val="20002"/>
                    </a:ext>
                  </a:extLst>
                </a:gridCol>
                <a:gridCol w="984251">
                  <a:extLst>
                    <a:ext uri="{9D8B030D-6E8A-4147-A177-3AD203B41FA5}">
                      <a16:colId xmlns:a16="http://schemas.microsoft.com/office/drawing/2014/main" val="20003"/>
                    </a:ext>
                  </a:extLst>
                </a:gridCol>
                <a:gridCol w="984251">
                  <a:extLst>
                    <a:ext uri="{9D8B030D-6E8A-4147-A177-3AD203B41FA5}">
                      <a16:colId xmlns:a16="http://schemas.microsoft.com/office/drawing/2014/main" val="20004"/>
                    </a:ext>
                  </a:extLst>
                </a:gridCol>
                <a:gridCol w="984251">
                  <a:extLst>
                    <a:ext uri="{9D8B030D-6E8A-4147-A177-3AD203B41FA5}">
                      <a16:colId xmlns:a16="http://schemas.microsoft.com/office/drawing/2014/main" val="20005"/>
                    </a:ext>
                  </a:extLst>
                </a:gridCol>
                <a:gridCol w="984251">
                  <a:extLst>
                    <a:ext uri="{9D8B030D-6E8A-4147-A177-3AD203B41FA5}">
                      <a16:colId xmlns:a16="http://schemas.microsoft.com/office/drawing/2014/main" val="20006"/>
                    </a:ext>
                  </a:extLst>
                </a:gridCol>
                <a:gridCol w="984251">
                  <a:extLst>
                    <a:ext uri="{9D8B030D-6E8A-4147-A177-3AD203B41FA5}">
                      <a16:colId xmlns:a16="http://schemas.microsoft.com/office/drawing/2014/main" val="20007"/>
                    </a:ext>
                  </a:extLst>
                </a:gridCol>
                <a:gridCol w="984251">
                  <a:extLst>
                    <a:ext uri="{9D8B030D-6E8A-4147-A177-3AD203B41FA5}">
                      <a16:colId xmlns:a16="http://schemas.microsoft.com/office/drawing/2014/main" val="20008"/>
                    </a:ext>
                  </a:extLst>
                </a:gridCol>
                <a:gridCol w="984247">
                  <a:extLst>
                    <a:ext uri="{9D8B030D-6E8A-4147-A177-3AD203B41FA5}">
                      <a16:colId xmlns:a16="http://schemas.microsoft.com/office/drawing/2014/main" val="20009"/>
                    </a:ext>
                  </a:extLst>
                </a:gridCol>
              </a:tblGrid>
              <a:tr h="335232">
                <a:tc rowSpan="2">
                  <a:txBody>
                    <a:bodyPr/>
                    <a:lstStyle/>
                    <a:p>
                      <a:pPr algn="ctr">
                        <a:spcAft>
                          <a:spcPts val="0"/>
                        </a:spcAft>
                      </a:pPr>
                      <a:r>
                        <a:rPr lang="en-US" sz="1600" b="1" dirty="0">
                          <a:solidFill>
                            <a:srgbClr val="002060"/>
                          </a:solidFill>
                          <a:latin typeface="Times New Roman"/>
                          <a:ea typeface="Times New Roman"/>
                        </a:rPr>
                        <a:t>EDUC.</a:t>
                      </a:r>
                      <a:endParaRPr lang="en-US" sz="1600" dirty="0">
                        <a:solidFill>
                          <a:srgbClr val="002060"/>
                        </a:solidFill>
                        <a:latin typeface="Times New Roman"/>
                        <a:ea typeface="Times New Roman"/>
                      </a:endParaRPr>
                    </a:p>
                  </a:txBody>
                  <a:tcPr marT="0" marB="0" anchor="ctr"/>
                </a:tc>
                <a:tc rowSpan="2">
                  <a:txBody>
                    <a:bodyPr/>
                    <a:lstStyle/>
                    <a:p>
                      <a:pPr algn="ctr">
                        <a:spcAft>
                          <a:spcPts val="0"/>
                        </a:spcAft>
                      </a:pPr>
                      <a:r>
                        <a:rPr lang="en-US" sz="1600" b="1" dirty="0">
                          <a:solidFill>
                            <a:srgbClr val="002060"/>
                          </a:solidFill>
                          <a:latin typeface="Times New Roman"/>
                          <a:ea typeface="Times New Roman"/>
                        </a:rPr>
                        <a:t>2003</a:t>
                      </a:r>
                      <a:endParaRPr lang="en-US" sz="1600" dirty="0">
                        <a:solidFill>
                          <a:srgbClr val="002060"/>
                        </a:solidFill>
                        <a:latin typeface="Times New Roman"/>
                        <a:ea typeface="Times New Roman"/>
                      </a:endParaRPr>
                    </a:p>
                  </a:txBody>
                  <a:tcPr marT="0" marB="0" anchor="ctr"/>
                </a:tc>
                <a:tc rowSpan="2">
                  <a:txBody>
                    <a:bodyPr/>
                    <a:lstStyle/>
                    <a:p>
                      <a:pPr algn="ctr">
                        <a:spcAft>
                          <a:spcPts val="0"/>
                        </a:spcAft>
                      </a:pPr>
                      <a:r>
                        <a:rPr lang="en-US" sz="1600" b="1" dirty="0">
                          <a:solidFill>
                            <a:srgbClr val="002060"/>
                          </a:solidFill>
                          <a:latin typeface="Times New Roman"/>
                          <a:ea typeface="Times New Roman"/>
                        </a:rPr>
                        <a:t>2004</a:t>
                      </a:r>
                      <a:endParaRPr lang="en-US" sz="1600" dirty="0">
                        <a:solidFill>
                          <a:srgbClr val="002060"/>
                        </a:solidFill>
                        <a:latin typeface="Times New Roman"/>
                        <a:ea typeface="Times New Roman"/>
                      </a:endParaRPr>
                    </a:p>
                  </a:txBody>
                  <a:tcPr marT="0" marB="0" anchor="ctr"/>
                </a:tc>
                <a:tc gridSpan="2">
                  <a:txBody>
                    <a:bodyPr/>
                    <a:lstStyle/>
                    <a:p>
                      <a:pPr algn="ctr">
                        <a:spcAft>
                          <a:spcPts val="0"/>
                        </a:spcAft>
                      </a:pPr>
                      <a:r>
                        <a:rPr lang="en-US" sz="1600" b="1" dirty="0">
                          <a:solidFill>
                            <a:srgbClr val="002060"/>
                          </a:solidFill>
                          <a:latin typeface="Times New Roman"/>
                          <a:ea typeface="Times New Roman"/>
                        </a:rPr>
                        <a:t>2005</a:t>
                      </a:r>
                      <a:endParaRPr lang="en-US" sz="1600" dirty="0">
                        <a:solidFill>
                          <a:srgbClr val="002060"/>
                        </a:solidFill>
                        <a:latin typeface="Times New Roman"/>
                        <a:ea typeface="Times New Roman"/>
                      </a:endParaRPr>
                    </a:p>
                  </a:txBody>
                  <a:tcPr marT="0" marB="0" anchor="ctr"/>
                </a:tc>
                <a:tc hMerge="1">
                  <a:txBody>
                    <a:bodyPr/>
                    <a:lstStyle/>
                    <a:p>
                      <a:pPr algn="ctr">
                        <a:spcAft>
                          <a:spcPts val="0"/>
                        </a:spcAft>
                      </a:pPr>
                      <a:endParaRPr lang="en-US" sz="1200" dirty="0">
                        <a:solidFill>
                          <a:srgbClr val="002060"/>
                        </a:solidFill>
                        <a:latin typeface="Times New Roman"/>
                        <a:ea typeface="Times New Roman"/>
                      </a:endParaRPr>
                    </a:p>
                  </a:txBody>
                  <a:tcPr marL="68580" marR="68580" marT="0" marB="0"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002060"/>
                          </a:solidFill>
                          <a:latin typeface="Times New Roman"/>
                          <a:ea typeface="Times New Roman"/>
                        </a:rPr>
                        <a:t>2006</a:t>
                      </a:r>
                      <a:endParaRPr lang="en-US" sz="1600" dirty="0">
                        <a:solidFill>
                          <a:srgbClr val="002060"/>
                        </a:solidFill>
                        <a:latin typeface="Times New Roman"/>
                        <a:ea typeface="Times New Roman"/>
                      </a:endParaRPr>
                    </a:p>
                  </a:txBody>
                  <a:tcPr marT="0" marB="0" anchor="ctr"/>
                </a:tc>
                <a:tc hMerge="1">
                  <a:txBody>
                    <a:bodyPr/>
                    <a:lstStyle/>
                    <a:p>
                      <a:pPr algn="ctr">
                        <a:spcAft>
                          <a:spcPts val="0"/>
                        </a:spcAft>
                      </a:pPr>
                      <a:endParaRPr lang="en-US" sz="1200" dirty="0">
                        <a:solidFill>
                          <a:srgbClr val="002060"/>
                        </a:solidFill>
                        <a:latin typeface="Times New Roman"/>
                        <a:ea typeface="Times New Roman"/>
                      </a:endParaRPr>
                    </a:p>
                  </a:txBody>
                  <a:tcPr marL="68580" marR="68580" marT="0" marB="0" anchor="ctr"/>
                </a:tc>
                <a:tc gridSpan="2">
                  <a:txBody>
                    <a:bodyPr/>
                    <a:lstStyle/>
                    <a:p>
                      <a:r>
                        <a:rPr lang="en-US" sz="1600" b="1" dirty="0">
                          <a:solidFill>
                            <a:srgbClr val="002060"/>
                          </a:solidFill>
                          <a:latin typeface="Times New Roman"/>
                          <a:ea typeface="Times New Roman"/>
                        </a:rPr>
                        <a:t>2007</a:t>
                      </a:r>
                      <a:endParaRPr lang="en-US" sz="1600" dirty="0">
                        <a:solidFill>
                          <a:srgbClr val="002060"/>
                        </a:solidFill>
                      </a:endParaRPr>
                    </a:p>
                  </a:txBody>
                  <a:tcPr marL="121919" marR="121919" marT="45713" marB="45713" anchor="ctr"/>
                </a:tc>
                <a:tc hMerge="1">
                  <a:txBody>
                    <a:bodyPr/>
                    <a:lstStyle/>
                    <a:p>
                      <a:endParaRPr lang="en-US" dirty="0">
                        <a:solidFill>
                          <a:srgbClr val="002060"/>
                        </a:solidFill>
                      </a:endParaRPr>
                    </a:p>
                  </a:txBody>
                  <a:tcPr/>
                </a:tc>
                <a:tc>
                  <a:txBody>
                    <a:bodyPr/>
                    <a:lstStyle/>
                    <a:p>
                      <a:r>
                        <a:rPr lang="en-US" sz="1600" b="1" dirty="0">
                          <a:solidFill>
                            <a:srgbClr val="002060"/>
                          </a:solidFill>
                          <a:latin typeface="Times New Roman"/>
                          <a:ea typeface="Times New Roman"/>
                        </a:rPr>
                        <a:t>2008</a:t>
                      </a:r>
                      <a:endParaRPr lang="en-US" sz="1600" dirty="0">
                        <a:solidFill>
                          <a:srgbClr val="002060"/>
                        </a:solidFill>
                      </a:endParaRPr>
                    </a:p>
                  </a:txBody>
                  <a:tcPr marL="121919" marR="121919" marT="45713" marB="45713" anchor="ctr"/>
                </a:tc>
                <a:extLst>
                  <a:ext uri="{0D108BD9-81ED-4DB2-BD59-A6C34878D82A}">
                    <a16:rowId xmlns:a16="http://schemas.microsoft.com/office/drawing/2014/main" val="10000"/>
                  </a:ext>
                </a:extLst>
              </a:tr>
              <a:tr h="33078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600" b="1" dirty="0">
                          <a:solidFill>
                            <a:srgbClr val="002060"/>
                          </a:solidFill>
                          <a:latin typeface="Times New Roman"/>
                          <a:ea typeface="Times New Roman"/>
                        </a:rPr>
                        <a:t>Feb</a:t>
                      </a:r>
                      <a:endParaRPr lang="en-US" sz="1600" dirty="0">
                        <a:solidFill>
                          <a:srgbClr val="002060"/>
                        </a:solidFill>
                        <a:latin typeface="Times New Roman"/>
                        <a:ea typeface="Times New Roman"/>
                      </a:endParaRPr>
                    </a:p>
                  </a:txBody>
                  <a:tcPr marT="0" marB="0" anchor="ctr"/>
                </a:tc>
                <a:tc>
                  <a:txBody>
                    <a:bodyPr/>
                    <a:lstStyle/>
                    <a:p>
                      <a:pPr algn="ctr">
                        <a:spcAft>
                          <a:spcPts val="0"/>
                        </a:spcAft>
                      </a:pPr>
                      <a:r>
                        <a:rPr lang="en-US" sz="1600" b="1" dirty="0">
                          <a:solidFill>
                            <a:srgbClr val="002060"/>
                          </a:solidFill>
                          <a:latin typeface="Times New Roman"/>
                          <a:ea typeface="Times New Roman"/>
                        </a:rPr>
                        <a:t>Nov</a:t>
                      </a:r>
                      <a:endParaRPr lang="en-US" sz="1600" dirty="0">
                        <a:solidFill>
                          <a:srgbClr val="002060"/>
                        </a:solidFill>
                        <a:latin typeface="Times New Roman"/>
                        <a:ea typeface="Times New Roman"/>
                      </a:endParaRPr>
                    </a:p>
                  </a:txBody>
                  <a:tcPr marT="0" marB="0" anchor="ctr"/>
                </a:tc>
                <a:tc>
                  <a:txBody>
                    <a:bodyPr/>
                    <a:lstStyle/>
                    <a:p>
                      <a:pPr algn="ctr">
                        <a:spcAft>
                          <a:spcPts val="0"/>
                        </a:spcAft>
                      </a:pPr>
                      <a:r>
                        <a:rPr lang="en-US" sz="1600" b="1" dirty="0">
                          <a:solidFill>
                            <a:srgbClr val="002060"/>
                          </a:solidFill>
                          <a:latin typeface="Times New Roman"/>
                          <a:ea typeface="Times New Roman"/>
                        </a:rPr>
                        <a:t>Feb</a:t>
                      </a:r>
                      <a:endParaRPr lang="en-US" sz="1600" dirty="0">
                        <a:solidFill>
                          <a:srgbClr val="002060"/>
                        </a:solidFill>
                        <a:latin typeface="Times New Roman"/>
                        <a:ea typeface="Times New Roman"/>
                      </a:endParaRPr>
                    </a:p>
                  </a:txBody>
                  <a:tcPr marT="0" marB="0" anchor="ctr"/>
                </a:tc>
                <a:tc>
                  <a:txBody>
                    <a:bodyPr/>
                    <a:lstStyle/>
                    <a:p>
                      <a:pPr algn="ctr">
                        <a:spcAft>
                          <a:spcPts val="0"/>
                        </a:spcAft>
                      </a:pPr>
                      <a:r>
                        <a:rPr lang="en-US" sz="1600" b="1" dirty="0" err="1">
                          <a:solidFill>
                            <a:srgbClr val="002060"/>
                          </a:solidFill>
                          <a:latin typeface="Times New Roman"/>
                          <a:ea typeface="Times New Roman"/>
                        </a:rPr>
                        <a:t>Agt</a:t>
                      </a:r>
                      <a:endParaRPr lang="en-US" sz="1600" dirty="0">
                        <a:solidFill>
                          <a:srgbClr val="002060"/>
                        </a:solidFill>
                        <a:latin typeface="Times New Roman"/>
                        <a:ea typeface="Times New Roman"/>
                      </a:endParaRPr>
                    </a:p>
                  </a:txBody>
                  <a:tcPr marT="0" marB="0" anchor="ctr"/>
                </a:tc>
                <a:tc>
                  <a:txBody>
                    <a:bodyPr/>
                    <a:lstStyle/>
                    <a:p>
                      <a:pPr algn="ctr">
                        <a:spcAft>
                          <a:spcPts val="0"/>
                        </a:spcAft>
                      </a:pPr>
                      <a:r>
                        <a:rPr lang="en-US" sz="1600" b="1" dirty="0">
                          <a:solidFill>
                            <a:srgbClr val="002060"/>
                          </a:solidFill>
                          <a:latin typeface="Times New Roman"/>
                          <a:ea typeface="Times New Roman"/>
                        </a:rPr>
                        <a:t>Feb</a:t>
                      </a:r>
                      <a:endParaRPr lang="en-US" sz="1600" dirty="0">
                        <a:solidFill>
                          <a:srgbClr val="002060"/>
                        </a:solidFill>
                        <a:latin typeface="Times New Roman"/>
                        <a:ea typeface="Times New Roman"/>
                      </a:endParaRPr>
                    </a:p>
                  </a:txBody>
                  <a:tcPr marT="0" marB="0" anchor="ctr"/>
                </a:tc>
                <a:tc>
                  <a:txBody>
                    <a:bodyPr/>
                    <a:lstStyle/>
                    <a:p>
                      <a:pPr algn="ctr">
                        <a:spcAft>
                          <a:spcPts val="0"/>
                        </a:spcAft>
                      </a:pPr>
                      <a:r>
                        <a:rPr lang="en-US" sz="1600" b="1" dirty="0" err="1">
                          <a:solidFill>
                            <a:srgbClr val="002060"/>
                          </a:solidFill>
                          <a:latin typeface="Times New Roman"/>
                          <a:ea typeface="Times New Roman"/>
                        </a:rPr>
                        <a:t>Agt</a:t>
                      </a:r>
                      <a:endParaRPr lang="en-US" sz="1600" dirty="0">
                        <a:solidFill>
                          <a:srgbClr val="002060"/>
                        </a:solidFill>
                        <a:latin typeface="Times New Roman"/>
                        <a:ea typeface="Times New Roman"/>
                      </a:endParaRPr>
                    </a:p>
                  </a:txBody>
                  <a:tcPr marT="0" marB="0" anchor="ctr"/>
                </a:tc>
                <a:tc>
                  <a:txBody>
                    <a:bodyPr/>
                    <a:lstStyle/>
                    <a:p>
                      <a:pPr algn="ctr">
                        <a:spcAft>
                          <a:spcPts val="0"/>
                        </a:spcAft>
                      </a:pPr>
                      <a:r>
                        <a:rPr lang="en-US" sz="1600" b="1" dirty="0">
                          <a:solidFill>
                            <a:srgbClr val="002060"/>
                          </a:solidFill>
                          <a:latin typeface="Times New Roman"/>
                          <a:ea typeface="Times New Roman"/>
                        </a:rPr>
                        <a:t>Feb</a:t>
                      </a:r>
                      <a:endParaRPr lang="en-US" sz="1600" dirty="0">
                        <a:solidFill>
                          <a:srgbClr val="002060"/>
                        </a:solidFill>
                        <a:latin typeface="Times New Roman"/>
                        <a:ea typeface="Times New Roman"/>
                      </a:endParaRPr>
                    </a:p>
                  </a:txBody>
                  <a:tcPr marT="0" marB="0" anchor="ctr"/>
                </a:tc>
                <a:extLst>
                  <a:ext uri="{0D108BD9-81ED-4DB2-BD59-A6C34878D82A}">
                    <a16:rowId xmlns:a16="http://schemas.microsoft.com/office/drawing/2014/main" val="10001"/>
                  </a:ext>
                </a:extLst>
              </a:tr>
              <a:tr h="274281">
                <a:tc>
                  <a:txBody>
                    <a:bodyPr/>
                    <a:lstStyle/>
                    <a:p>
                      <a:pPr algn="ctr"/>
                      <a:r>
                        <a:rPr lang="en-US" sz="1200" b="1" i="1" dirty="0">
                          <a:solidFill>
                            <a:srgbClr val="006600"/>
                          </a:solidFill>
                        </a:rPr>
                        <a:t>(1)</a:t>
                      </a:r>
                    </a:p>
                  </a:txBody>
                  <a:tcPr marL="121919" marR="121919" marT="45713" marB="45713"/>
                </a:tc>
                <a:tc>
                  <a:txBody>
                    <a:bodyPr/>
                    <a:lstStyle/>
                    <a:p>
                      <a:pPr algn="ctr"/>
                      <a:r>
                        <a:rPr lang="en-US" sz="1200" b="1" i="1" dirty="0">
                          <a:solidFill>
                            <a:srgbClr val="006600"/>
                          </a:solidFill>
                        </a:rPr>
                        <a:t>(2)</a:t>
                      </a:r>
                    </a:p>
                  </a:txBody>
                  <a:tcPr marL="121919" marR="121919" marT="45713" marB="45713"/>
                </a:tc>
                <a:tc>
                  <a:txBody>
                    <a:bodyPr/>
                    <a:lstStyle/>
                    <a:p>
                      <a:pPr algn="ctr"/>
                      <a:r>
                        <a:rPr lang="en-US" sz="1200" b="1" i="1" dirty="0">
                          <a:solidFill>
                            <a:srgbClr val="006600"/>
                          </a:solidFill>
                        </a:rPr>
                        <a:t>(3)</a:t>
                      </a:r>
                    </a:p>
                  </a:txBody>
                  <a:tcPr marL="121919" marR="121919" marT="45713" marB="45713"/>
                </a:tc>
                <a:tc>
                  <a:txBody>
                    <a:bodyPr/>
                    <a:lstStyle/>
                    <a:p>
                      <a:pPr algn="ctr"/>
                      <a:r>
                        <a:rPr lang="en-US" sz="1200" b="1" i="1" dirty="0">
                          <a:solidFill>
                            <a:srgbClr val="006600"/>
                          </a:solidFill>
                        </a:rPr>
                        <a:t>(4)</a:t>
                      </a:r>
                    </a:p>
                  </a:txBody>
                  <a:tcPr marL="121919" marR="121919" marT="45713" marB="45713"/>
                </a:tc>
                <a:tc>
                  <a:txBody>
                    <a:bodyPr/>
                    <a:lstStyle/>
                    <a:p>
                      <a:pPr algn="ctr"/>
                      <a:r>
                        <a:rPr lang="en-US" sz="1200" b="1" i="1" dirty="0">
                          <a:solidFill>
                            <a:srgbClr val="006600"/>
                          </a:solidFill>
                        </a:rPr>
                        <a:t>(5)</a:t>
                      </a:r>
                    </a:p>
                  </a:txBody>
                  <a:tcPr marL="121919" marR="121919" marT="45713" marB="45713"/>
                </a:tc>
                <a:tc>
                  <a:txBody>
                    <a:bodyPr/>
                    <a:lstStyle/>
                    <a:p>
                      <a:pPr algn="ctr"/>
                      <a:r>
                        <a:rPr lang="en-US" sz="1200" b="1" i="1" dirty="0">
                          <a:solidFill>
                            <a:srgbClr val="006600"/>
                          </a:solidFill>
                        </a:rPr>
                        <a:t>(6)</a:t>
                      </a:r>
                    </a:p>
                  </a:txBody>
                  <a:tcPr marL="121919" marR="121919" marT="45713" marB="45713"/>
                </a:tc>
                <a:tc>
                  <a:txBody>
                    <a:bodyPr/>
                    <a:lstStyle/>
                    <a:p>
                      <a:pPr algn="ctr"/>
                      <a:r>
                        <a:rPr lang="en-US" sz="1200" b="1" i="1" dirty="0">
                          <a:solidFill>
                            <a:srgbClr val="006600"/>
                          </a:solidFill>
                        </a:rPr>
                        <a:t>(7)</a:t>
                      </a:r>
                    </a:p>
                  </a:txBody>
                  <a:tcPr marL="121919" marR="121919" marT="45713" marB="45713"/>
                </a:tc>
                <a:tc>
                  <a:txBody>
                    <a:bodyPr/>
                    <a:lstStyle/>
                    <a:p>
                      <a:pPr algn="ctr"/>
                      <a:r>
                        <a:rPr lang="en-US" sz="1200" b="1" i="1" dirty="0">
                          <a:solidFill>
                            <a:srgbClr val="006600"/>
                          </a:solidFill>
                        </a:rPr>
                        <a:t>(8)</a:t>
                      </a:r>
                    </a:p>
                  </a:txBody>
                  <a:tcPr marL="121919" marR="121919" marT="45713" marB="45713"/>
                </a:tc>
                <a:tc>
                  <a:txBody>
                    <a:bodyPr/>
                    <a:lstStyle/>
                    <a:p>
                      <a:pPr algn="ctr"/>
                      <a:r>
                        <a:rPr lang="en-US" sz="1200" b="1" i="1" dirty="0">
                          <a:solidFill>
                            <a:srgbClr val="006600"/>
                          </a:solidFill>
                        </a:rPr>
                        <a:t>(9)</a:t>
                      </a:r>
                    </a:p>
                  </a:txBody>
                  <a:tcPr marL="121919" marR="121919" marT="45713" marB="45713"/>
                </a:tc>
                <a:tc>
                  <a:txBody>
                    <a:bodyPr/>
                    <a:lstStyle/>
                    <a:p>
                      <a:pPr algn="ctr"/>
                      <a:r>
                        <a:rPr lang="en-US" sz="1200" b="1" i="1" dirty="0">
                          <a:solidFill>
                            <a:srgbClr val="006600"/>
                          </a:solidFill>
                        </a:rPr>
                        <a:t>(10)</a:t>
                      </a:r>
                    </a:p>
                  </a:txBody>
                  <a:tcPr marL="121919" marR="121919" marT="45713" marB="45713"/>
                </a:tc>
                <a:extLst>
                  <a:ext uri="{0D108BD9-81ED-4DB2-BD59-A6C34878D82A}">
                    <a16:rowId xmlns:a16="http://schemas.microsoft.com/office/drawing/2014/main" val="10002"/>
                  </a:ext>
                </a:extLst>
              </a:tr>
              <a:tr h="426659">
                <a:tc>
                  <a:txBody>
                    <a:bodyPr/>
                    <a:lstStyle/>
                    <a:p>
                      <a:pPr marL="177800" lvl="0" indent="-177800">
                        <a:spcBef>
                          <a:spcPts val="300"/>
                        </a:spcBef>
                        <a:spcAft>
                          <a:spcPts val="300"/>
                        </a:spcAft>
                        <a:buFont typeface="+mj-lt"/>
                        <a:buAutoNum type="arabicPeriod"/>
                        <a:tabLst>
                          <a:tab pos="180340" algn="l"/>
                        </a:tabLst>
                      </a:pPr>
                      <a:r>
                        <a:rPr lang="en-US" sz="1400" b="1" dirty="0" err="1">
                          <a:solidFill>
                            <a:srgbClr val="7030A0"/>
                          </a:solidFill>
                          <a:latin typeface="Arial Narrow"/>
                          <a:ea typeface="Times New Roman"/>
                          <a:cs typeface="Arial Narrow"/>
                        </a:rPr>
                        <a:t>Tidak</a:t>
                      </a:r>
                      <a:r>
                        <a:rPr lang="en-US" sz="1400" b="1" dirty="0">
                          <a:solidFill>
                            <a:srgbClr val="7030A0"/>
                          </a:solidFill>
                          <a:latin typeface="Arial Narrow"/>
                          <a:ea typeface="Times New Roman"/>
                          <a:cs typeface="Arial Narrow"/>
                        </a:rPr>
                        <a:t>/</a:t>
                      </a:r>
                      <a:r>
                        <a:rPr lang="en-US" sz="1400" b="1" dirty="0" err="1">
                          <a:solidFill>
                            <a:srgbClr val="7030A0"/>
                          </a:solidFill>
                          <a:latin typeface="Arial Narrow"/>
                          <a:ea typeface="Times New Roman"/>
                          <a:cs typeface="Arial Narrow"/>
                        </a:rPr>
                        <a:t>belum</a:t>
                      </a:r>
                      <a:r>
                        <a:rPr lang="en-US" sz="1400" b="1" dirty="0">
                          <a:solidFill>
                            <a:srgbClr val="7030A0"/>
                          </a:solidFill>
                          <a:latin typeface="Arial Narrow"/>
                          <a:ea typeface="Times New Roman"/>
                          <a:cs typeface="Arial Narrow"/>
                        </a:rPr>
                        <a:t> </a:t>
                      </a:r>
                      <a:r>
                        <a:rPr lang="en-US" sz="1400" b="1" dirty="0" err="1">
                          <a:solidFill>
                            <a:srgbClr val="7030A0"/>
                          </a:solidFill>
                          <a:latin typeface="Arial Narrow"/>
                          <a:ea typeface="Times New Roman"/>
                          <a:cs typeface="Arial Narrow"/>
                        </a:rPr>
                        <a:t>pernah</a:t>
                      </a:r>
                      <a:r>
                        <a:rPr lang="en-US" sz="1400" b="1" dirty="0">
                          <a:solidFill>
                            <a:srgbClr val="7030A0"/>
                          </a:solidFill>
                          <a:latin typeface="Arial Narrow"/>
                          <a:ea typeface="Times New Roman"/>
                          <a:cs typeface="Arial Narrow"/>
                        </a:rPr>
                        <a:t> </a:t>
                      </a:r>
                      <a:r>
                        <a:rPr lang="en-US" sz="1400" b="1" dirty="0" err="1">
                          <a:solidFill>
                            <a:srgbClr val="7030A0"/>
                          </a:solidFill>
                          <a:latin typeface="Arial Narrow"/>
                          <a:ea typeface="Times New Roman"/>
                          <a:cs typeface="Arial Narrow"/>
                        </a:rPr>
                        <a:t>sekolah</a:t>
                      </a:r>
                      <a:endParaRPr lang="en-US" sz="2000" dirty="0">
                        <a:solidFill>
                          <a:srgbClr val="7030A0"/>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352,5</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336,0</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342,7</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264,5</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234,5</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170,7</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145,8</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94,3</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79,8</a:t>
                      </a:r>
                      <a:endParaRPr lang="en-US" sz="2000" dirty="0">
                        <a:solidFill>
                          <a:schemeClr val="accent6">
                            <a:lumMod val="85000"/>
                            <a:lumOff val="15000"/>
                          </a:schemeClr>
                        </a:solidFill>
                        <a:latin typeface="Times New Roman"/>
                        <a:ea typeface="Times New Roman"/>
                      </a:endParaRPr>
                    </a:p>
                  </a:txBody>
                  <a:tcPr marT="0" marB="0" anchor="ctr"/>
                </a:tc>
                <a:extLst>
                  <a:ext uri="{0D108BD9-81ED-4DB2-BD59-A6C34878D82A}">
                    <a16:rowId xmlns:a16="http://schemas.microsoft.com/office/drawing/2014/main" val="10003"/>
                  </a:ext>
                </a:extLst>
              </a:tr>
              <a:tr h="426659">
                <a:tc>
                  <a:txBody>
                    <a:bodyPr/>
                    <a:lstStyle/>
                    <a:p>
                      <a:pPr marL="177800" lvl="0" indent="-177800">
                        <a:spcBef>
                          <a:spcPts val="300"/>
                        </a:spcBef>
                        <a:spcAft>
                          <a:spcPts val="300"/>
                        </a:spcAft>
                        <a:buFont typeface="+mj-lt"/>
                        <a:buAutoNum type="arabicPeriod" startAt="2"/>
                        <a:tabLst>
                          <a:tab pos="180340" algn="l"/>
                        </a:tabLst>
                      </a:pPr>
                      <a:r>
                        <a:rPr lang="en-US" sz="1400" b="1" dirty="0" err="1">
                          <a:solidFill>
                            <a:srgbClr val="7030A0"/>
                          </a:solidFill>
                          <a:latin typeface="Arial Narrow"/>
                          <a:ea typeface="Times New Roman"/>
                          <a:cs typeface="Arial Narrow"/>
                        </a:rPr>
                        <a:t>Belum</a:t>
                      </a:r>
                      <a:r>
                        <a:rPr lang="en-US" sz="1400" b="1" dirty="0">
                          <a:solidFill>
                            <a:srgbClr val="7030A0"/>
                          </a:solidFill>
                          <a:latin typeface="Arial Narrow"/>
                          <a:ea typeface="Times New Roman"/>
                          <a:cs typeface="Arial Narrow"/>
                        </a:rPr>
                        <a:t>/</a:t>
                      </a:r>
                      <a:r>
                        <a:rPr lang="en-US" sz="1400" b="1" dirty="0" err="1">
                          <a:solidFill>
                            <a:srgbClr val="7030A0"/>
                          </a:solidFill>
                          <a:latin typeface="Arial Narrow"/>
                          <a:ea typeface="Times New Roman"/>
                          <a:cs typeface="Arial Narrow"/>
                        </a:rPr>
                        <a:t>tidak</a:t>
                      </a:r>
                      <a:r>
                        <a:rPr lang="en-US" sz="1400" b="1" dirty="0">
                          <a:solidFill>
                            <a:srgbClr val="7030A0"/>
                          </a:solidFill>
                          <a:latin typeface="Arial Narrow"/>
                          <a:ea typeface="Times New Roman"/>
                          <a:cs typeface="Arial Narrow"/>
                        </a:rPr>
                        <a:t> </a:t>
                      </a:r>
                      <a:r>
                        <a:rPr lang="en-US" sz="1400" b="1" dirty="0" err="1">
                          <a:solidFill>
                            <a:srgbClr val="7030A0"/>
                          </a:solidFill>
                          <a:latin typeface="Arial Narrow"/>
                          <a:ea typeface="Times New Roman"/>
                          <a:cs typeface="Arial Narrow"/>
                        </a:rPr>
                        <a:t>tamat</a:t>
                      </a:r>
                      <a:r>
                        <a:rPr lang="en-US" sz="1400" b="1" dirty="0">
                          <a:solidFill>
                            <a:srgbClr val="7030A0"/>
                          </a:solidFill>
                          <a:latin typeface="Arial Narrow"/>
                          <a:ea typeface="Times New Roman"/>
                          <a:cs typeface="Arial Narrow"/>
                        </a:rPr>
                        <a:t> </a:t>
                      </a:r>
                      <a:r>
                        <a:rPr lang="en-US" sz="1400" b="1" dirty="0" err="1">
                          <a:solidFill>
                            <a:srgbClr val="7030A0"/>
                          </a:solidFill>
                          <a:latin typeface="Arial Narrow"/>
                          <a:ea typeface="Times New Roman"/>
                          <a:cs typeface="Arial Narrow"/>
                        </a:rPr>
                        <a:t>sekolah</a:t>
                      </a:r>
                      <a:endParaRPr lang="en-US" sz="2000" dirty="0">
                        <a:solidFill>
                          <a:srgbClr val="7030A0"/>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710,4</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668,3</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670,1</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673,5</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615,0</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611,3</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520,3</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438,58</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448,4</a:t>
                      </a:r>
                      <a:endParaRPr lang="en-US" sz="2000" dirty="0">
                        <a:solidFill>
                          <a:schemeClr val="accent6">
                            <a:lumMod val="85000"/>
                            <a:lumOff val="15000"/>
                          </a:schemeClr>
                        </a:solidFill>
                        <a:latin typeface="Times New Roman"/>
                        <a:ea typeface="Times New Roman"/>
                      </a:endParaRPr>
                    </a:p>
                  </a:txBody>
                  <a:tcPr marT="0" marB="0" anchor="ctr"/>
                </a:tc>
                <a:extLst>
                  <a:ext uri="{0D108BD9-81ED-4DB2-BD59-A6C34878D82A}">
                    <a16:rowId xmlns:a16="http://schemas.microsoft.com/office/drawing/2014/main" val="10004"/>
                  </a:ext>
                </a:extLst>
              </a:tr>
              <a:tr h="335240">
                <a:tc>
                  <a:txBody>
                    <a:bodyPr/>
                    <a:lstStyle/>
                    <a:p>
                      <a:pPr marL="177800" lvl="0" indent="-177800">
                        <a:spcBef>
                          <a:spcPts val="300"/>
                        </a:spcBef>
                        <a:spcAft>
                          <a:spcPts val="300"/>
                        </a:spcAft>
                        <a:buFont typeface="+mj-lt"/>
                        <a:buAutoNum type="arabicPeriod" startAt="3"/>
                        <a:tabLst>
                          <a:tab pos="180340" algn="l"/>
                        </a:tabLst>
                      </a:pPr>
                      <a:r>
                        <a:rPr lang="en-US" sz="1400" b="1" dirty="0">
                          <a:solidFill>
                            <a:srgbClr val="7030A0"/>
                          </a:solidFill>
                          <a:latin typeface="Arial Narrow"/>
                          <a:ea typeface="Times New Roman"/>
                          <a:cs typeface="Arial Narrow"/>
                        </a:rPr>
                        <a:t>SD</a:t>
                      </a:r>
                      <a:endParaRPr lang="en-US" sz="2000" dirty="0">
                        <a:solidFill>
                          <a:srgbClr val="7030A0"/>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2.495,9</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2.275,3</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2.541,0</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2.729,9</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2.675,5</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2.589,7</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2.753,5</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2.179,8</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2.216,7</a:t>
                      </a:r>
                      <a:endParaRPr lang="en-US" sz="2000" dirty="0">
                        <a:solidFill>
                          <a:schemeClr val="accent6">
                            <a:lumMod val="85000"/>
                            <a:lumOff val="15000"/>
                          </a:schemeClr>
                        </a:solidFill>
                        <a:latin typeface="Times New Roman"/>
                        <a:ea typeface="Times New Roman"/>
                      </a:endParaRPr>
                    </a:p>
                  </a:txBody>
                  <a:tcPr marT="0" marB="0" anchor="ctr"/>
                </a:tc>
                <a:extLst>
                  <a:ext uri="{0D108BD9-81ED-4DB2-BD59-A6C34878D82A}">
                    <a16:rowId xmlns:a16="http://schemas.microsoft.com/office/drawing/2014/main" val="10005"/>
                  </a:ext>
                </a:extLst>
              </a:tr>
              <a:tr h="357139">
                <a:tc>
                  <a:txBody>
                    <a:bodyPr/>
                    <a:lstStyle/>
                    <a:p>
                      <a:pPr marL="177800" lvl="0" indent="-177800" algn="l">
                        <a:spcBef>
                          <a:spcPts val="300"/>
                        </a:spcBef>
                        <a:spcAft>
                          <a:spcPts val="300"/>
                        </a:spcAft>
                        <a:buFont typeface="+mj-lt"/>
                        <a:buAutoNum type="arabicPeriod" startAt="4"/>
                        <a:tabLst>
                          <a:tab pos="180340" algn="l"/>
                        </a:tabLst>
                      </a:pPr>
                      <a:r>
                        <a:rPr lang="en-US" sz="1400" b="1" dirty="0">
                          <a:solidFill>
                            <a:srgbClr val="7030A0"/>
                          </a:solidFill>
                          <a:latin typeface="Arial Narrow"/>
                          <a:ea typeface="Times New Roman"/>
                          <a:cs typeface="Arial Narrow"/>
                        </a:rPr>
                        <a:t>SLTP</a:t>
                      </a:r>
                      <a:endParaRPr lang="en-US" sz="2000" dirty="0">
                        <a:solidFill>
                          <a:srgbClr val="7030A0"/>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2.458,9</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2.690,9</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2.680,8</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3.151,2</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2.860,0</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2.730,0</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2.643,1</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2.264,2</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2.166,6</a:t>
                      </a:r>
                      <a:endParaRPr lang="en-US" sz="2000" dirty="0">
                        <a:solidFill>
                          <a:schemeClr val="accent6">
                            <a:lumMod val="85000"/>
                            <a:lumOff val="15000"/>
                          </a:schemeClr>
                        </a:solidFill>
                        <a:latin typeface="Times New Roman"/>
                        <a:ea typeface="Times New Roman"/>
                      </a:endParaRPr>
                    </a:p>
                  </a:txBody>
                  <a:tcPr marT="0" marB="0" anchor="ctr"/>
                </a:tc>
                <a:extLst>
                  <a:ext uri="{0D108BD9-81ED-4DB2-BD59-A6C34878D82A}">
                    <a16:rowId xmlns:a16="http://schemas.microsoft.com/office/drawing/2014/main" val="10006"/>
                  </a:ext>
                </a:extLst>
              </a:tr>
              <a:tr h="357139">
                <a:tc>
                  <a:txBody>
                    <a:bodyPr/>
                    <a:lstStyle/>
                    <a:p>
                      <a:pPr marL="177800" lvl="0" indent="-177800" algn="l">
                        <a:spcBef>
                          <a:spcPts val="300"/>
                        </a:spcBef>
                        <a:spcAft>
                          <a:spcPts val="300"/>
                        </a:spcAft>
                        <a:buFont typeface="+mj-lt"/>
                        <a:buAutoNum type="arabicPeriod" startAt="5"/>
                        <a:tabLst>
                          <a:tab pos="180340" algn="l"/>
                        </a:tabLst>
                      </a:pPr>
                      <a:r>
                        <a:rPr lang="en-US" sz="1400" b="1" dirty="0">
                          <a:solidFill>
                            <a:srgbClr val="7030A0"/>
                          </a:solidFill>
                          <a:latin typeface="Arial Narrow"/>
                          <a:ea typeface="Times New Roman"/>
                          <a:cs typeface="Arial Narrow"/>
                        </a:rPr>
                        <a:t>SLTA </a:t>
                      </a:r>
                      <a:r>
                        <a:rPr lang="en-US" sz="1400" b="1" dirty="0" err="1">
                          <a:solidFill>
                            <a:srgbClr val="7030A0"/>
                          </a:solidFill>
                          <a:latin typeface="Arial Narrow"/>
                          <a:ea typeface="Times New Roman"/>
                          <a:cs typeface="Arial Narrow"/>
                        </a:rPr>
                        <a:t>Umum</a:t>
                      </a:r>
                      <a:endParaRPr lang="en-US" sz="2000" dirty="0">
                        <a:solidFill>
                          <a:srgbClr val="7030A0"/>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2.435,8</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2.441,2</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2.680,8</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3.069,3</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2.842,9</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2.851,5</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2.630,4</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2.532,2</a:t>
                      </a:r>
                      <a:endParaRPr lang="en-US" sz="20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2.204,4</a:t>
                      </a:r>
                      <a:endParaRPr lang="en-US" sz="2000" dirty="0">
                        <a:solidFill>
                          <a:schemeClr val="accent6">
                            <a:lumMod val="85000"/>
                            <a:lumOff val="15000"/>
                          </a:schemeClr>
                        </a:solidFill>
                        <a:latin typeface="Times New Roman"/>
                        <a:ea typeface="Times New Roman"/>
                      </a:endParaRPr>
                    </a:p>
                  </a:txBody>
                  <a:tcPr marT="0" marB="0" anchor="ctr"/>
                </a:tc>
                <a:extLst>
                  <a:ext uri="{0D108BD9-81ED-4DB2-BD59-A6C34878D82A}">
                    <a16:rowId xmlns:a16="http://schemas.microsoft.com/office/drawing/2014/main" val="10007"/>
                  </a:ext>
                </a:extLst>
              </a:tr>
              <a:tr h="426659">
                <a:tc>
                  <a:txBody>
                    <a:bodyPr/>
                    <a:lstStyle/>
                    <a:p>
                      <a:pPr marL="177800" lvl="0" indent="-177800" algn="l">
                        <a:spcBef>
                          <a:spcPts val="300"/>
                        </a:spcBef>
                        <a:spcAft>
                          <a:spcPts val="300"/>
                        </a:spcAft>
                        <a:buFont typeface="+mj-lt"/>
                        <a:buAutoNum type="arabicPeriod" startAt="6"/>
                        <a:tabLst>
                          <a:tab pos="180340" algn="l"/>
                        </a:tabLst>
                      </a:pPr>
                      <a:r>
                        <a:rPr lang="en-US" sz="1400" b="1" dirty="0">
                          <a:solidFill>
                            <a:srgbClr val="7030A0"/>
                          </a:solidFill>
                          <a:latin typeface="Arial Narrow"/>
                          <a:ea typeface="Times New Roman"/>
                          <a:cs typeface="Arial Narrow"/>
                        </a:rPr>
                        <a:t>SLTA </a:t>
                      </a:r>
                      <a:r>
                        <a:rPr lang="en-US" sz="1400" b="1" dirty="0" err="1">
                          <a:solidFill>
                            <a:srgbClr val="7030A0"/>
                          </a:solidFill>
                          <a:latin typeface="Arial Narrow"/>
                          <a:ea typeface="Times New Roman"/>
                          <a:cs typeface="Arial Narrow"/>
                        </a:rPr>
                        <a:t>Kejuruan</a:t>
                      </a:r>
                      <a:endParaRPr lang="en-US" sz="2000" dirty="0">
                        <a:solidFill>
                          <a:srgbClr val="7030A0"/>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1.037,1</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1.254,3</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1.230,8</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2.037,6</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1.204,1</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1.305,2</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1.114,7</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1.538,3</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1.165,6</a:t>
                      </a:r>
                      <a:endParaRPr lang="en-US" sz="2000" dirty="0">
                        <a:solidFill>
                          <a:schemeClr val="accent6">
                            <a:lumMod val="85000"/>
                            <a:lumOff val="15000"/>
                          </a:schemeClr>
                        </a:solidFill>
                        <a:latin typeface="Times New Roman"/>
                        <a:ea typeface="Times New Roman"/>
                      </a:endParaRPr>
                    </a:p>
                  </a:txBody>
                  <a:tcPr marT="0" marB="0" anchor="ctr"/>
                </a:tc>
                <a:extLst>
                  <a:ext uri="{0D108BD9-81ED-4DB2-BD59-A6C34878D82A}">
                    <a16:rowId xmlns:a16="http://schemas.microsoft.com/office/drawing/2014/main" val="10008"/>
                  </a:ext>
                </a:extLst>
              </a:tr>
              <a:tr h="426659">
                <a:tc>
                  <a:txBody>
                    <a:bodyPr/>
                    <a:lstStyle/>
                    <a:p>
                      <a:pPr marL="177800" lvl="0" indent="-177800" algn="l">
                        <a:spcBef>
                          <a:spcPts val="300"/>
                        </a:spcBef>
                        <a:spcAft>
                          <a:spcPts val="300"/>
                        </a:spcAft>
                        <a:buFont typeface="+mj-lt"/>
                        <a:buAutoNum type="arabicPeriod" startAt="7"/>
                        <a:tabLst>
                          <a:tab pos="180340" algn="l"/>
                        </a:tabLst>
                      </a:pPr>
                      <a:r>
                        <a:rPr lang="en-US" sz="1400" b="1" dirty="0">
                          <a:solidFill>
                            <a:srgbClr val="7030A0"/>
                          </a:solidFill>
                          <a:latin typeface="Arial Narrow"/>
                          <a:ea typeface="Times New Roman"/>
                          <a:cs typeface="Arial Narrow"/>
                        </a:rPr>
                        <a:t>Diploma I, II, III/ </a:t>
                      </a:r>
                      <a:r>
                        <a:rPr lang="en-US" sz="1400" b="1" dirty="0" err="1">
                          <a:solidFill>
                            <a:srgbClr val="7030A0"/>
                          </a:solidFill>
                          <a:latin typeface="Arial Narrow"/>
                          <a:ea typeface="Times New Roman"/>
                          <a:cs typeface="Arial Narrow"/>
                        </a:rPr>
                        <a:t>Akademi</a:t>
                      </a:r>
                      <a:endParaRPr lang="en-US" sz="2000" dirty="0">
                        <a:solidFill>
                          <a:srgbClr val="7030A0"/>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202,8</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237,3</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332,8</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308,5</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297,2</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278,1</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330,3</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397,2</a:t>
                      </a:r>
                      <a:endParaRPr lang="en-US" sz="20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519,9</a:t>
                      </a:r>
                      <a:endParaRPr lang="en-US" sz="2000" dirty="0">
                        <a:solidFill>
                          <a:schemeClr val="accent6">
                            <a:lumMod val="85000"/>
                            <a:lumOff val="15000"/>
                          </a:schemeClr>
                        </a:solidFill>
                        <a:latin typeface="Times New Roman"/>
                        <a:ea typeface="Times New Roman"/>
                      </a:endParaRPr>
                    </a:p>
                  </a:txBody>
                  <a:tcPr marT="0" marB="0" anchor="ctr"/>
                </a:tc>
                <a:extLst>
                  <a:ext uri="{0D108BD9-81ED-4DB2-BD59-A6C34878D82A}">
                    <a16:rowId xmlns:a16="http://schemas.microsoft.com/office/drawing/2014/main" val="10009"/>
                  </a:ext>
                </a:extLst>
              </a:tr>
              <a:tr h="426659">
                <a:tc>
                  <a:txBody>
                    <a:bodyPr/>
                    <a:lstStyle/>
                    <a:p>
                      <a:pPr marL="177800" lvl="0" indent="-177800" algn="l">
                        <a:spcBef>
                          <a:spcPts val="300"/>
                        </a:spcBef>
                        <a:spcAft>
                          <a:spcPts val="300"/>
                        </a:spcAft>
                        <a:buFont typeface="+mj-lt"/>
                        <a:buAutoNum type="arabicPeriod" startAt="8"/>
                        <a:tabLst>
                          <a:tab pos="180340" algn="l"/>
                        </a:tabLst>
                      </a:pPr>
                      <a:r>
                        <a:rPr lang="en-US" sz="1400" b="1" dirty="0" err="1">
                          <a:solidFill>
                            <a:srgbClr val="7030A0"/>
                          </a:solidFill>
                          <a:latin typeface="Arial Narrow"/>
                          <a:ea typeface="Times New Roman"/>
                          <a:cs typeface="Arial Narrow"/>
                        </a:rPr>
                        <a:t>Universitas</a:t>
                      </a:r>
                      <a:endParaRPr lang="en-US" sz="1400" dirty="0">
                        <a:solidFill>
                          <a:srgbClr val="7030A0"/>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245,9</a:t>
                      </a:r>
                      <a:endParaRPr lang="en-US" sz="14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348,1</a:t>
                      </a:r>
                      <a:endParaRPr lang="en-US" sz="14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384,4</a:t>
                      </a:r>
                      <a:endParaRPr lang="en-US" sz="14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395,5</a:t>
                      </a:r>
                      <a:endParaRPr lang="en-US" sz="14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375,6</a:t>
                      </a:r>
                      <a:endParaRPr lang="en-US" sz="14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395,6</a:t>
                      </a:r>
                      <a:endParaRPr lang="en-US" sz="14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409,9</a:t>
                      </a:r>
                      <a:endParaRPr lang="en-US" sz="14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a:solidFill>
                            <a:schemeClr val="accent6">
                              <a:lumMod val="85000"/>
                              <a:lumOff val="15000"/>
                            </a:schemeClr>
                          </a:solidFill>
                          <a:latin typeface="Arial Narrow"/>
                          <a:ea typeface="Times New Roman"/>
                          <a:cs typeface="Arial Narrow"/>
                        </a:rPr>
                        <a:t>566,6</a:t>
                      </a:r>
                      <a:endParaRPr lang="en-US" sz="140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626,2</a:t>
                      </a:r>
                      <a:endParaRPr lang="en-US" sz="1400" dirty="0">
                        <a:solidFill>
                          <a:schemeClr val="accent6">
                            <a:lumMod val="85000"/>
                            <a:lumOff val="15000"/>
                          </a:schemeClr>
                        </a:solidFill>
                        <a:latin typeface="Times New Roman"/>
                        <a:ea typeface="Times New Roman"/>
                      </a:endParaRPr>
                    </a:p>
                  </a:txBody>
                  <a:tcPr marT="0" marB="0" anchor="ctr"/>
                </a:tc>
                <a:extLst>
                  <a:ext uri="{0D108BD9-81ED-4DB2-BD59-A6C34878D82A}">
                    <a16:rowId xmlns:a16="http://schemas.microsoft.com/office/drawing/2014/main" val="10010"/>
                  </a:ext>
                </a:extLst>
              </a:tr>
              <a:tr h="426659">
                <a:tc>
                  <a:txBody>
                    <a:bodyPr/>
                    <a:lstStyle/>
                    <a:p>
                      <a:pPr algn="l">
                        <a:spcBef>
                          <a:spcPts val="300"/>
                        </a:spcBef>
                        <a:spcAft>
                          <a:spcPts val="300"/>
                        </a:spcAft>
                      </a:pPr>
                      <a:r>
                        <a:rPr lang="en-US" sz="1400" b="1" dirty="0">
                          <a:solidFill>
                            <a:srgbClr val="7030A0"/>
                          </a:solidFill>
                          <a:latin typeface="Arial Narrow"/>
                          <a:ea typeface="Times New Roman"/>
                          <a:cs typeface="Arial Narrow"/>
                        </a:rPr>
                        <a:t>J u m l a h</a:t>
                      </a:r>
                      <a:endParaRPr lang="en-US" sz="1400" dirty="0">
                        <a:solidFill>
                          <a:srgbClr val="7030A0"/>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9.939,3</a:t>
                      </a:r>
                      <a:endParaRPr lang="en-US" sz="14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10.251,4</a:t>
                      </a:r>
                      <a:endParaRPr lang="en-US" sz="14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10.854,3</a:t>
                      </a:r>
                      <a:endParaRPr lang="en-US" sz="14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11.899,3</a:t>
                      </a:r>
                      <a:endParaRPr lang="en-US" sz="14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11.104,7</a:t>
                      </a:r>
                      <a:endParaRPr lang="en-US" sz="14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10.932,0</a:t>
                      </a:r>
                      <a:endParaRPr lang="en-US" sz="14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10.547,9</a:t>
                      </a:r>
                      <a:endParaRPr lang="en-US" sz="14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10.011,1</a:t>
                      </a:r>
                      <a:endParaRPr lang="en-US" sz="1400" dirty="0">
                        <a:solidFill>
                          <a:schemeClr val="accent6">
                            <a:lumMod val="85000"/>
                            <a:lumOff val="15000"/>
                          </a:schemeClr>
                        </a:solidFill>
                        <a:latin typeface="Times New Roman"/>
                        <a:ea typeface="Times New Roman"/>
                      </a:endParaRPr>
                    </a:p>
                  </a:txBody>
                  <a:tcPr marT="0" marB="0" anchor="ctr"/>
                </a:tc>
                <a:tc>
                  <a:txBody>
                    <a:bodyPr/>
                    <a:lstStyle/>
                    <a:p>
                      <a:pPr algn="r">
                        <a:spcBef>
                          <a:spcPts val="300"/>
                        </a:spcBef>
                        <a:spcAft>
                          <a:spcPts val="300"/>
                        </a:spcAft>
                      </a:pPr>
                      <a:r>
                        <a:rPr lang="en-US" sz="1400" dirty="0">
                          <a:solidFill>
                            <a:schemeClr val="accent6">
                              <a:lumMod val="85000"/>
                              <a:lumOff val="15000"/>
                            </a:schemeClr>
                          </a:solidFill>
                          <a:latin typeface="Arial Narrow"/>
                          <a:ea typeface="Times New Roman"/>
                          <a:cs typeface="Arial Narrow"/>
                        </a:rPr>
                        <a:t>9.427,6</a:t>
                      </a:r>
                      <a:endParaRPr lang="en-US" sz="1400" dirty="0">
                        <a:solidFill>
                          <a:schemeClr val="accent6">
                            <a:lumMod val="85000"/>
                            <a:lumOff val="15000"/>
                          </a:schemeClr>
                        </a:solidFill>
                        <a:latin typeface="Times New Roman"/>
                        <a:ea typeface="Times New Roman"/>
                      </a:endParaRPr>
                    </a:p>
                  </a:txBody>
                  <a:tcPr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6378910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ox(out)">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out)">
                                      <p:cBhvr>
                                        <p:cTn id="12" dur="1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0244"/>
                                        </p:tgtEl>
                                        <p:attrNameLst>
                                          <p:attrName>style.visibility</p:attrName>
                                        </p:attrNameLst>
                                      </p:cBhvr>
                                      <p:to>
                                        <p:strVal val="visible"/>
                                      </p:to>
                                    </p:set>
                                    <p:anim calcmode="lin" valueType="num">
                                      <p:cBhvr>
                                        <p:cTn id="17" dur="500" fill="hold"/>
                                        <p:tgtEl>
                                          <p:spTgt spid="10244"/>
                                        </p:tgtEl>
                                        <p:attrNameLst>
                                          <p:attrName>ppt_w</p:attrName>
                                        </p:attrNameLst>
                                      </p:cBhvr>
                                      <p:tavLst>
                                        <p:tav tm="0">
                                          <p:val>
                                            <p:fltVal val="0"/>
                                          </p:val>
                                        </p:tav>
                                        <p:tav tm="100000">
                                          <p:val>
                                            <p:strVal val="#ppt_w"/>
                                          </p:val>
                                        </p:tav>
                                      </p:tavLst>
                                    </p:anim>
                                    <p:anim calcmode="lin" valueType="num">
                                      <p:cBhvr>
                                        <p:cTn id="18" dur="500" fill="hold"/>
                                        <p:tgtEl>
                                          <p:spTgt spid="10244"/>
                                        </p:tgtEl>
                                        <p:attrNameLst>
                                          <p:attrName>ppt_h</p:attrName>
                                        </p:attrNameLst>
                                      </p:cBhvr>
                                      <p:tavLst>
                                        <p:tav tm="0">
                                          <p:val>
                                            <p:fltVal val="0"/>
                                          </p:val>
                                        </p:tav>
                                        <p:tav tm="100000">
                                          <p:val>
                                            <p:strVal val="#ppt_h"/>
                                          </p:val>
                                        </p:tav>
                                      </p:tavLst>
                                    </p:anim>
                                    <p:animEffect transition="in" filter="fade">
                                      <p:cBhvr>
                                        <p:cTn id="19"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nimBg="1"/>
      <p:bldP spid="1024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956817" y="195957"/>
            <a:ext cx="6239933" cy="720725"/>
          </a:xfrm>
        </p:spPr>
        <p:txBody>
          <a:bodyPr/>
          <a:lstStyle/>
          <a:p>
            <a:pPr algn="r" eaLnBrk="1" hangingPunct="1"/>
            <a:r>
              <a:rPr lang="en-US" altLang="id-ID" sz="3600" b="1" dirty="0" err="1">
                <a:latin typeface="Georgia" pitchFamily="18" charset="0"/>
              </a:rPr>
              <a:t>Pemetaan</a:t>
            </a:r>
            <a:r>
              <a:rPr lang="en-US" altLang="id-ID" sz="3600" b="1" dirty="0">
                <a:latin typeface="Georgia" pitchFamily="18" charset="0"/>
              </a:rPr>
              <a:t> </a:t>
            </a:r>
            <a:r>
              <a:rPr lang="en-US" altLang="id-ID" sz="3600" b="1" dirty="0" err="1">
                <a:latin typeface="Georgia" pitchFamily="18" charset="0"/>
              </a:rPr>
              <a:t>Masalah</a:t>
            </a:r>
            <a:endParaRPr lang="en-US" altLang="id-ID" sz="3600" b="1" dirty="0">
              <a:latin typeface="Georgia" pitchFamily="18" charset="0"/>
            </a:endParaRPr>
          </a:p>
        </p:txBody>
      </p:sp>
      <p:sp>
        <p:nvSpPr>
          <p:cNvPr id="25603" name="Rectangle 3"/>
          <p:cNvSpPr>
            <a:spLocks noGrp="1" noChangeArrowheads="1"/>
          </p:cNvSpPr>
          <p:nvPr>
            <p:ph idx="1"/>
          </p:nvPr>
        </p:nvSpPr>
        <p:spPr>
          <a:xfrm>
            <a:off x="527051" y="1196976"/>
            <a:ext cx="11664949" cy="5400675"/>
          </a:xfrm>
        </p:spPr>
        <p:txBody>
          <a:bodyPr/>
          <a:lstStyle/>
          <a:p>
            <a:pPr eaLnBrk="1" hangingPunct="1">
              <a:lnSpc>
                <a:spcPct val="70000"/>
              </a:lnSpc>
              <a:buFontTx/>
              <a:buBlip>
                <a:blip r:embed="rId2"/>
              </a:buBlip>
            </a:pPr>
            <a:r>
              <a:rPr lang="en-US" altLang="id-ID" sz="2400">
                <a:latin typeface="Times New Roman" pitchFamily="18" charset="0"/>
              </a:rPr>
              <a:t>Hasil dari pengenalan masalah ini berupa situasi masalah. Kemudian situasi masalah ditransformasi menjadi pemetaan masalah melalui </a:t>
            </a:r>
            <a:r>
              <a:rPr lang="en-US" altLang="id-ID" sz="2400" b="1" i="1">
                <a:latin typeface="Times New Roman" pitchFamily="18" charset="0"/>
              </a:rPr>
              <a:t>metode pencarian masalah (identifikasi faktor penyebab).</a:t>
            </a:r>
            <a:r>
              <a:rPr lang="en-US" altLang="id-ID" sz="2400">
                <a:latin typeface="Times New Roman" pitchFamily="18" charset="0"/>
              </a:rPr>
              <a:t> </a:t>
            </a:r>
          </a:p>
          <a:p>
            <a:pPr eaLnBrk="1" hangingPunct="1">
              <a:lnSpc>
                <a:spcPct val="70000"/>
              </a:lnSpc>
              <a:buFontTx/>
              <a:buBlip>
                <a:blip r:embed="rId2"/>
              </a:buBlip>
            </a:pPr>
            <a:r>
              <a:rPr lang="en-US" altLang="id-ID" sz="2400">
                <a:latin typeface="Times New Roman" pitchFamily="18" charset="0"/>
              </a:rPr>
              <a:t>Pengenalan terhadap sifat masalah sekaligus berguna dalam mengidentifikasi faktor-faktor penyebab dari munculnya suatu masalah kebijakan. Artinya dengan menjelaskan bahwa kemiskinan adalah masalah kejiwaan, secara implisit kita mengidentifikasi bahwa kemiskinan timbul karena penduduk mempunyai etos kerja yang rendah. </a:t>
            </a:r>
          </a:p>
          <a:p>
            <a:pPr eaLnBrk="1" hangingPunct="1">
              <a:lnSpc>
                <a:spcPct val="70000"/>
              </a:lnSpc>
              <a:buFontTx/>
              <a:buBlip>
                <a:blip r:embed="rId2"/>
              </a:buBlip>
            </a:pPr>
            <a:r>
              <a:rPr lang="en-US" altLang="id-ID" sz="2400">
                <a:latin typeface="Times New Roman" pitchFamily="18" charset="0"/>
              </a:rPr>
              <a:t>Namun yang harus diperhatikan bahwa masalah yang muncul bukanlah disebabkan oleh penyebab tunggal tetapi kombinasi dari berbagai penyebab. Dalam hal ini perumus kebijakan perlu meng-identifikasi seluruh faktor yang diduga mendukung munculnya masalah, setelah itu menseleksi mana dari faktor-faktor tersebut yang dianggap sebagai faktor dominan, dan dari faktor-faktor yang dominan dicari mana faktor-faktor yang dapat diubah melalui penerapan kebijakan publik tertentu.</a:t>
            </a:r>
          </a:p>
        </p:txBody>
      </p:sp>
    </p:spTree>
    <p:extLst>
      <p:ext uri="{BB962C8B-B14F-4D97-AF65-F5344CB8AC3E}">
        <p14:creationId xmlns:p14="http://schemas.microsoft.com/office/powerpoint/2010/main" val="288114005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401051" y="142875"/>
            <a:ext cx="2876549" cy="622300"/>
          </a:xfrm>
        </p:spPr>
        <p:txBody>
          <a:bodyPr/>
          <a:lstStyle/>
          <a:p>
            <a:pPr algn="r" eaLnBrk="1" hangingPunct="1"/>
            <a:r>
              <a:rPr lang="en-US" altLang="id-ID" sz="2000" b="1" i="1">
                <a:latin typeface="Times New Roman" pitchFamily="18" charset="0"/>
              </a:rPr>
              <a:t>Lanjutan….</a:t>
            </a:r>
          </a:p>
        </p:txBody>
      </p:sp>
      <p:sp>
        <p:nvSpPr>
          <p:cNvPr id="26627" name="Rectangle 3"/>
          <p:cNvSpPr>
            <a:spLocks noGrp="1" noChangeArrowheads="1"/>
          </p:cNvSpPr>
          <p:nvPr>
            <p:ph idx="1"/>
          </p:nvPr>
        </p:nvSpPr>
        <p:spPr>
          <a:xfrm>
            <a:off x="624418" y="979489"/>
            <a:ext cx="11135783" cy="5545137"/>
          </a:xfrm>
        </p:spPr>
        <p:txBody>
          <a:bodyPr/>
          <a:lstStyle/>
          <a:p>
            <a:pPr eaLnBrk="1" hangingPunct="1">
              <a:buFontTx/>
              <a:buBlip>
                <a:blip r:embed="rId2"/>
              </a:buBlip>
            </a:pPr>
            <a:r>
              <a:rPr lang="en-US" altLang="id-ID" sz="2400" dirty="0" err="1">
                <a:latin typeface="Times New Roman" pitchFamily="18" charset="0"/>
              </a:rPr>
              <a:t>Situasi</a:t>
            </a:r>
            <a:r>
              <a:rPr lang="en-US" altLang="id-ID" sz="2400" dirty="0">
                <a:latin typeface="Times New Roman" pitchFamily="18" charset="0"/>
              </a:rPr>
              <a:t> </a:t>
            </a:r>
            <a:r>
              <a:rPr lang="en-US" altLang="id-ID" sz="2400" dirty="0" err="1">
                <a:latin typeface="Times New Roman" pitchFamily="18" charset="0"/>
              </a:rPr>
              <a:t>problematis</a:t>
            </a:r>
            <a:r>
              <a:rPr lang="en-US" altLang="id-ID" sz="2400" dirty="0">
                <a:latin typeface="Times New Roman" pitchFamily="18" charset="0"/>
              </a:rPr>
              <a:t> </a:t>
            </a:r>
            <a:r>
              <a:rPr lang="en-US" altLang="id-ID" sz="2400" dirty="0" err="1">
                <a:latin typeface="Times New Roman" pitchFamily="18" charset="0"/>
              </a:rPr>
              <a:t>biasanya</a:t>
            </a:r>
            <a:r>
              <a:rPr lang="en-US" altLang="id-ID" sz="2400" dirty="0">
                <a:latin typeface="Times New Roman" pitchFamily="18" charset="0"/>
              </a:rPr>
              <a:t> </a:t>
            </a:r>
            <a:r>
              <a:rPr lang="en-US" altLang="id-ID" sz="2400" dirty="0" err="1">
                <a:latin typeface="Times New Roman" pitchFamily="18" charset="0"/>
              </a:rPr>
              <a:t>tidak</a:t>
            </a:r>
            <a:r>
              <a:rPr lang="en-US" altLang="id-ID" sz="2400" dirty="0">
                <a:latin typeface="Times New Roman" pitchFamily="18" charset="0"/>
              </a:rPr>
              <a:t> </a:t>
            </a:r>
            <a:r>
              <a:rPr lang="en-US" altLang="id-ID" sz="2400" dirty="0" err="1">
                <a:latin typeface="Times New Roman" pitchFamily="18" charset="0"/>
              </a:rPr>
              <a:t>dialami</a:t>
            </a:r>
            <a:r>
              <a:rPr lang="en-US" altLang="id-ID" sz="2400" dirty="0">
                <a:latin typeface="Times New Roman" pitchFamily="18" charset="0"/>
              </a:rPr>
              <a:t> </a:t>
            </a:r>
            <a:r>
              <a:rPr lang="en-US" altLang="id-ID" sz="2400" dirty="0" err="1">
                <a:latin typeface="Times New Roman" pitchFamily="18" charset="0"/>
              </a:rPr>
              <a:t>oleh</a:t>
            </a:r>
            <a:r>
              <a:rPr lang="en-US" altLang="id-ID" sz="2400" dirty="0">
                <a:latin typeface="Times New Roman" pitchFamily="18" charset="0"/>
              </a:rPr>
              <a:t> </a:t>
            </a:r>
            <a:r>
              <a:rPr lang="en-US" altLang="id-ID" sz="2400" dirty="0" err="1">
                <a:latin typeface="Times New Roman" pitchFamily="18" charset="0"/>
              </a:rPr>
              <a:t>semua</a:t>
            </a:r>
            <a:r>
              <a:rPr lang="en-US" altLang="id-ID" sz="2400" dirty="0">
                <a:latin typeface="Times New Roman" pitchFamily="18" charset="0"/>
              </a:rPr>
              <a:t> </a:t>
            </a:r>
            <a:r>
              <a:rPr lang="en-US" altLang="id-ID" sz="2400" dirty="0" err="1">
                <a:latin typeface="Times New Roman" pitchFamily="18" charset="0"/>
              </a:rPr>
              <a:t>penduduk</a:t>
            </a:r>
            <a:r>
              <a:rPr lang="en-US" altLang="id-ID" sz="2400" dirty="0">
                <a:latin typeface="Times New Roman" pitchFamily="18" charset="0"/>
              </a:rPr>
              <a:t>, </a:t>
            </a:r>
            <a:r>
              <a:rPr lang="en-US" altLang="id-ID" sz="2400" dirty="0" err="1">
                <a:latin typeface="Times New Roman" pitchFamily="18" charset="0"/>
              </a:rPr>
              <a:t>tetapi</a:t>
            </a:r>
            <a:r>
              <a:rPr lang="en-US" altLang="id-ID" sz="2400" dirty="0">
                <a:latin typeface="Times New Roman" pitchFamily="18" charset="0"/>
              </a:rPr>
              <a:t> </a:t>
            </a:r>
            <a:r>
              <a:rPr lang="en-US" altLang="id-ID" sz="2400" dirty="0" err="1">
                <a:latin typeface="Times New Roman" pitchFamily="18" charset="0"/>
              </a:rPr>
              <a:t>sekelompok</a:t>
            </a:r>
            <a:r>
              <a:rPr lang="en-US" altLang="id-ID" sz="2400" dirty="0">
                <a:latin typeface="Times New Roman" pitchFamily="18" charset="0"/>
              </a:rPr>
              <a:t> </a:t>
            </a:r>
            <a:r>
              <a:rPr lang="en-US" altLang="id-ID" sz="2400" dirty="0" err="1">
                <a:latin typeface="Times New Roman" pitchFamily="18" charset="0"/>
              </a:rPr>
              <a:t>penduduk</a:t>
            </a:r>
            <a:r>
              <a:rPr lang="en-US" altLang="id-ID" sz="2400" dirty="0">
                <a:latin typeface="Times New Roman" pitchFamily="18" charset="0"/>
              </a:rPr>
              <a:t>. </a:t>
            </a:r>
          </a:p>
          <a:p>
            <a:pPr eaLnBrk="1" hangingPunct="1">
              <a:buFontTx/>
              <a:buBlip>
                <a:blip r:embed="rId2"/>
              </a:buBlip>
            </a:pPr>
            <a:r>
              <a:rPr lang="en-US" altLang="id-ID" sz="2400" dirty="0" err="1">
                <a:latin typeface="Times New Roman" pitchFamily="18" charset="0"/>
              </a:rPr>
              <a:t>Dalam</a:t>
            </a:r>
            <a:r>
              <a:rPr lang="en-US" altLang="id-ID" sz="2400" dirty="0">
                <a:latin typeface="Times New Roman" pitchFamily="18" charset="0"/>
              </a:rPr>
              <a:t> </a:t>
            </a:r>
            <a:r>
              <a:rPr lang="en-US" altLang="id-ID" sz="2400" dirty="0" err="1">
                <a:latin typeface="Times New Roman" pitchFamily="18" charset="0"/>
              </a:rPr>
              <a:t>perumusan</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lingkup</a:t>
            </a:r>
            <a:r>
              <a:rPr lang="en-US" altLang="id-ID" sz="2400" dirty="0">
                <a:latin typeface="Times New Roman" pitchFamily="18" charset="0"/>
              </a:rPr>
              <a:t> </a:t>
            </a:r>
            <a:r>
              <a:rPr lang="en-US" altLang="id-ID" sz="2400" dirty="0" err="1">
                <a:latin typeface="Times New Roman" pitchFamily="18" charset="0"/>
              </a:rPr>
              <a:t>permasalahan</a:t>
            </a:r>
            <a:r>
              <a:rPr lang="en-US" altLang="id-ID" sz="2400" dirty="0">
                <a:latin typeface="Times New Roman" pitchFamily="18" charset="0"/>
              </a:rPr>
              <a:t> </a:t>
            </a:r>
            <a:r>
              <a:rPr lang="en-US" altLang="id-ID" sz="2400" dirty="0" err="1">
                <a:latin typeface="Times New Roman" pitchFamily="18" charset="0"/>
              </a:rPr>
              <a:t>perlu</a:t>
            </a:r>
            <a:r>
              <a:rPr lang="en-US" altLang="id-ID" sz="2400" dirty="0">
                <a:latin typeface="Times New Roman" pitchFamily="18" charset="0"/>
              </a:rPr>
              <a:t> </a:t>
            </a:r>
            <a:r>
              <a:rPr lang="en-US" altLang="id-ID" sz="2400" dirty="0" err="1">
                <a:latin typeface="Times New Roman" pitchFamily="18" charset="0"/>
              </a:rPr>
              <a:t>diperjelas</a:t>
            </a:r>
            <a:r>
              <a:rPr lang="en-US" altLang="id-ID" sz="2400" dirty="0">
                <a:latin typeface="Times New Roman" pitchFamily="18" charset="0"/>
              </a:rPr>
              <a:t> </a:t>
            </a:r>
            <a:r>
              <a:rPr lang="en-US" altLang="id-ID" sz="2400" dirty="0" err="1">
                <a:latin typeface="Times New Roman" pitchFamily="18" charset="0"/>
              </a:rPr>
              <a:t>antara</a:t>
            </a:r>
            <a:r>
              <a:rPr lang="en-US" altLang="id-ID" sz="2400" dirty="0">
                <a:latin typeface="Times New Roman" pitchFamily="18" charset="0"/>
              </a:rPr>
              <a:t> lain </a:t>
            </a:r>
            <a:r>
              <a:rPr lang="en-US" altLang="id-ID" sz="2400" dirty="0" err="1">
                <a:latin typeface="Times New Roman" pitchFamily="18" charset="0"/>
              </a:rPr>
              <a:t>dengan</a:t>
            </a:r>
            <a:r>
              <a:rPr lang="en-US" altLang="id-ID" sz="2400" dirty="0">
                <a:latin typeface="Times New Roman" pitchFamily="18" charset="0"/>
              </a:rPr>
              <a:t> </a:t>
            </a:r>
            <a:r>
              <a:rPr lang="en-US" altLang="id-ID" sz="2400" dirty="0" err="1">
                <a:latin typeface="Times New Roman" pitchFamily="18" charset="0"/>
              </a:rPr>
              <a:t>mengidentifikasi</a:t>
            </a:r>
            <a:r>
              <a:rPr lang="en-US" altLang="id-ID" sz="2400" dirty="0">
                <a:latin typeface="Times New Roman" pitchFamily="18" charset="0"/>
              </a:rPr>
              <a:t> </a:t>
            </a:r>
            <a:r>
              <a:rPr lang="en-US" altLang="id-ID" sz="2400" dirty="0" err="1">
                <a:latin typeface="Times New Roman" pitchFamily="18" charset="0"/>
              </a:rPr>
              <a:t>siapa</a:t>
            </a:r>
            <a:r>
              <a:rPr lang="en-US" altLang="id-ID" sz="2400" dirty="0">
                <a:latin typeface="Times New Roman" pitchFamily="18" charset="0"/>
              </a:rPr>
              <a:t> yang </a:t>
            </a:r>
            <a:r>
              <a:rPr lang="en-US" altLang="id-ID" sz="2400" dirty="0" err="1">
                <a:latin typeface="Times New Roman" pitchFamily="18" charset="0"/>
              </a:rPr>
              <a:t>mengalami</a:t>
            </a:r>
            <a:r>
              <a:rPr lang="en-US" altLang="id-ID" sz="2400" dirty="0">
                <a:latin typeface="Times New Roman" pitchFamily="18" charset="0"/>
              </a:rPr>
              <a:t> </a:t>
            </a:r>
            <a:r>
              <a:rPr lang="en-US" altLang="id-ID" sz="2400" dirty="0" err="1">
                <a:latin typeface="Times New Roman" pitchFamily="18" charset="0"/>
              </a:rPr>
              <a:t>situasi</a:t>
            </a:r>
            <a:r>
              <a:rPr lang="en-US" altLang="id-ID" sz="2400" dirty="0">
                <a:latin typeface="Times New Roman" pitchFamily="18" charset="0"/>
              </a:rPr>
              <a:t> </a:t>
            </a:r>
            <a:r>
              <a:rPr lang="en-US" altLang="id-ID" sz="2400" dirty="0" err="1">
                <a:latin typeface="Times New Roman" pitchFamily="18" charset="0"/>
              </a:rPr>
              <a:t>problematis</a:t>
            </a:r>
            <a:r>
              <a:rPr lang="en-US" altLang="id-ID" sz="2400" dirty="0">
                <a:latin typeface="Times New Roman" pitchFamily="18" charset="0"/>
              </a:rPr>
              <a:t>. </a:t>
            </a:r>
          </a:p>
          <a:p>
            <a:pPr eaLnBrk="1" hangingPunct="1">
              <a:buFontTx/>
              <a:buBlip>
                <a:blip r:embed="rId2"/>
              </a:buBlip>
            </a:pPr>
            <a:r>
              <a:rPr lang="en-US" altLang="id-ID" sz="2400" dirty="0" err="1">
                <a:latin typeface="Times New Roman" pitchFamily="18" charset="0"/>
              </a:rPr>
              <a:t>Dalam</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kemiskinan</a:t>
            </a:r>
            <a:r>
              <a:rPr lang="en-US" altLang="id-ID" sz="2400" dirty="0">
                <a:latin typeface="Times New Roman" pitchFamily="18" charset="0"/>
              </a:rPr>
              <a:t> </a:t>
            </a:r>
            <a:r>
              <a:rPr lang="en-US" altLang="id-ID" sz="2400" dirty="0" err="1">
                <a:latin typeface="Times New Roman" pitchFamily="18" charset="0"/>
              </a:rPr>
              <a:t>misalnya</a:t>
            </a:r>
            <a:r>
              <a:rPr lang="en-US" altLang="id-ID" sz="2400" dirty="0">
                <a:latin typeface="Times New Roman" pitchFamily="18" charset="0"/>
              </a:rPr>
              <a:t>, </a:t>
            </a:r>
            <a:r>
              <a:rPr lang="en-US" altLang="id-ID" sz="2400" dirty="0" err="1">
                <a:latin typeface="Times New Roman" pitchFamily="18" charset="0"/>
              </a:rPr>
              <a:t>perlu</a:t>
            </a:r>
            <a:r>
              <a:rPr lang="en-US" altLang="id-ID" sz="2400" dirty="0">
                <a:latin typeface="Times New Roman" pitchFamily="18" charset="0"/>
              </a:rPr>
              <a:t> </a:t>
            </a:r>
            <a:r>
              <a:rPr lang="en-US" altLang="id-ID" sz="2400" dirty="0" err="1">
                <a:latin typeface="Times New Roman" pitchFamily="18" charset="0"/>
              </a:rPr>
              <a:t>diperjelas</a:t>
            </a:r>
            <a:r>
              <a:rPr lang="en-US" altLang="id-ID" sz="2400" dirty="0">
                <a:latin typeface="Times New Roman" pitchFamily="18" charset="0"/>
              </a:rPr>
              <a:t> </a:t>
            </a:r>
            <a:r>
              <a:rPr lang="en-US" altLang="id-ID" sz="2400" dirty="0" err="1">
                <a:latin typeface="Times New Roman" pitchFamily="18" charset="0"/>
              </a:rPr>
              <a:t>siapa</a:t>
            </a:r>
            <a:r>
              <a:rPr lang="en-US" altLang="id-ID" sz="2400" dirty="0">
                <a:latin typeface="Times New Roman" pitchFamily="18" charset="0"/>
              </a:rPr>
              <a:t> yang </a:t>
            </a:r>
            <a:r>
              <a:rPr lang="en-US" altLang="id-ID" sz="2400" dirty="0" err="1">
                <a:latin typeface="Times New Roman" pitchFamily="18" charset="0"/>
              </a:rPr>
              <a:t>dapat</a:t>
            </a:r>
            <a:r>
              <a:rPr lang="en-US" altLang="id-ID" sz="2400" dirty="0">
                <a:latin typeface="Times New Roman" pitchFamily="18" charset="0"/>
              </a:rPr>
              <a:t> </a:t>
            </a:r>
            <a:r>
              <a:rPr lang="en-US" altLang="id-ID" sz="2400" dirty="0" err="1">
                <a:latin typeface="Times New Roman" pitchFamily="18" charset="0"/>
              </a:rPr>
              <a:t>dikelompokkan</a:t>
            </a:r>
            <a:r>
              <a:rPr lang="en-US" altLang="id-ID" sz="2400" dirty="0">
                <a:latin typeface="Times New Roman" pitchFamily="18" charset="0"/>
              </a:rPr>
              <a:t> </a:t>
            </a:r>
            <a:r>
              <a:rPr lang="en-US" altLang="id-ID" sz="2400" dirty="0" err="1">
                <a:latin typeface="Times New Roman" pitchFamily="18" charset="0"/>
              </a:rPr>
              <a:t>sebagai</a:t>
            </a:r>
            <a:r>
              <a:rPr lang="en-US" altLang="id-ID" sz="2400" dirty="0">
                <a:latin typeface="Times New Roman" pitchFamily="18" charset="0"/>
              </a:rPr>
              <a:t> </a:t>
            </a:r>
            <a:r>
              <a:rPr lang="en-US" altLang="id-ID" sz="2400" dirty="0" err="1">
                <a:latin typeface="Times New Roman" pitchFamily="18" charset="0"/>
              </a:rPr>
              <a:t>miskin</a:t>
            </a:r>
            <a:r>
              <a:rPr lang="en-US" altLang="id-ID" sz="2400" dirty="0">
                <a:latin typeface="Times New Roman" pitchFamily="18" charset="0"/>
              </a:rPr>
              <a:t>? </a:t>
            </a:r>
            <a:r>
              <a:rPr lang="en-US" altLang="id-ID" sz="2400" dirty="0" err="1">
                <a:latin typeface="Times New Roman" pitchFamily="18" charset="0"/>
              </a:rPr>
              <a:t>Apakah</a:t>
            </a:r>
            <a:r>
              <a:rPr lang="en-US" altLang="id-ID" sz="2400" dirty="0">
                <a:latin typeface="Times New Roman" pitchFamily="18" charset="0"/>
              </a:rPr>
              <a:t> </a:t>
            </a:r>
            <a:r>
              <a:rPr lang="en-US" altLang="id-ID" sz="2400" dirty="0" err="1">
                <a:latin typeface="Times New Roman" pitchFamily="18" charset="0"/>
              </a:rPr>
              <a:t>kemiskinan</a:t>
            </a:r>
            <a:r>
              <a:rPr lang="en-US" altLang="id-ID" sz="2400" dirty="0">
                <a:latin typeface="Times New Roman" pitchFamily="18" charset="0"/>
              </a:rPr>
              <a:t> </a:t>
            </a:r>
            <a:r>
              <a:rPr lang="en-US" altLang="id-ID" sz="2400" dirty="0" err="1">
                <a:latin typeface="Times New Roman" pitchFamily="18" charset="0"/>
              </a:rPr>
              <a:t>dilihat</a:t>
            </a:r>
            <a:r>
              <a:rPr lang="en-US" altLang="id-ID" sz="2400" dirty="0">
                <a:latin typeface="Times New Roman" pitchFamily="18" charset="0"/>
              </a:rPr>
              <a:t> </a:t>
            </a:r>
            <a:r>
              <a:rPr lang="en-US" altLang="id-ID" sz="2400" dirty="0" err="1">
                <a:latin typeface="Times New Roman" pitchFamily="18" charset="0"/>
              </a:rPr>
              <a:t>pada</a:t>
            </a:r>
            <a:r>
              <a:rPr lang="en-US" altLang="id-ID" sz="2400" dirty="0">
                <a:latin typeface="Times New Roman" pitchFamily="18" charset="0"/>
              </a:rPr>
              <a:t> unit  </a:t>
            </a:r>
            <a:r>
              <a:rPr lang="en-US" altLang="id-ID" sz="2400" dirty="0" err="1">
                <a:latin typeface="Times New Roman" pitchFamily="18" charset="0"/>
              </a:rPr>
              <a:t>keluarga</a:t>
            </a:r>
            <a:r>
              <a:rPr lang="en-US" altLang="id-ID" sz="2400" dirty="0">
                <a:latin typeface="Times New Roman" pitchFamily="18" charset="0"/>
              </a:rPr>
              <a:t>? </a:t>
            </a:r>
            <a:r>
              <a:rPr lang="en-US" altLang="id-ID" sz="2400" dirty="0" err="1">
                <a:latin typeface="Times New Roman" pitchFamily="18" charset="0"/>
              </a:rPr>
              <a:t>Jika</a:t>
            </a:r>
            <a:r>
              <a:rPr lang="en-US" altLang="id-ID" sz="2400" dirty="0">
                <a:latin typeface="Times New Roman" pitchFamily="18" charset="0"/>
              </a:rPr>
              <a:t> </a:t>
            </a:r>
            <a:r>
              <a:rPr lang="en-US" altLang="id-ID" sz="2400" dirty="0" err="1">
                <a:latin typeface="Times New Roman" pitchFamily="18" charset="0"/>
              </a:rPr>
              <a:t>demikian</a:t>
            </a:r>
            <a:r>
              <a:rPr lang="en-US" altLang="id-ID" sz="2400" dirty="0">
                <a:latin typeface="Times New Roman" pitchFamily="18" charset="0"/>
              </a:rPr>
              <a:t>, </a:t>
            </a:r>
            <a:r>
              <a:rPr lang="en-US" altLang="id-ID" sz="2400" dirty="0" err="1">
                <a:latin typeface="Times New Roman" pitchFamily="18" charset="0"/>
              </a:rPr>
              <a:t>keluarga</a:t>
            </a:r>
            <a:r>
              <a:rPr lang="en-US" altLang="id-ID" sz="2400" dirty="0">
                <a:latin typeface="Times New Roman" pitchFamily="18" charset="0"/>
              </a:rPr>
              <a:t> </a:t>
            </a:r>
            <a:r>
              <a:rPr lang="en-US" altLang="id-ID" sz="2400" dirty="0" err="1">
                <a:latin typeface="Times New Roman" pitchFamily="18" charset="0"/>
              </a:rPr>
              <a:t>dengan</a:t>
            </a:r>
            <a:r>
              <a:rPr lang="en-US" altLang="id-ID" sz="2400" dirty="0">
                <a:latin typeface="Times New Roman" pitchFamily="18" charset="0"/>
              </a:rPr>
              <a:t> </a:t>
            </a:r>
            <a:r>
              <a:rPr lang="en-US" altLang="id-ID" sz="2400" dirty="0" err="1">
                <a:latin typeface="Times New Roman" pitchFamily="18" charset="0"/>
              </a:rPr>
              <a:t>karakteristik</a:t>
            </a:r>
            <a:r>
              <a:rPr lang="en-US" altLang="id-ID" sz="2400" dirty="0">
                <a:latin typeface="Times New Roman" pitchFamily="18" charset="0"/>
              </a:rPr>
              <a:t> </a:t>
            </a:r>
            <a:r>
              <a:rPr lang="en-US" altLang="id-ID" sz="2400" dirty="0" err="1">
                <a:latin typeface="Times New Roman" pitchFamily="18" charset="0"/>
              </a:rPr>
              <a:t>apa</a:t>
            </a:r>
            <a:r>
              <a:rPr lang="en-US" altLang="id-ID" sz="2400" dirty="0">
                <a:latin typeface="Times New Roman" pitchFamily="18" charset="0"/>
              </a:rPr>
              <a:t> yang </a:t>
            </a:r>
            <a:r>
              <a:rPr lang="en-US" altLang="id-ID" sz="2400" dirty="0" err="1">
                <a:latin typeface="Times New Roman" pitchFamily="18" charset="0"/>
              </a:rPr>
              <a:t>disebut</a:t>
            </a:r>
            <a:r>
              <a:rPr lang="en-US" altLang="id-ID" sz="2400" dirty="0">
                <a:latin typeface="Times New Roman" pitchFamily="18" charset="0"/>
              </a:rPr>
              <a:t> </a:t>
            </a:r>
            <a:r>
              <a:rPr lang="en-US" altLang="id-ID" sz="2400" dirty="0" err="1">
                <a:latin typeface="Times New Roman" pitchFamily="18" charset="0"/>
              </a:rPr>
              <a:t>miskin</a:t>
            </a:r>
            <a:r>
              <a:rPr lang="en-US" altLang="id-ID" sz="2400" dirty="0">
                <a:latin typeface="Times New Roman" pitchFamily="18" charset="0"/>
              </a:rPr>
              <a:t>? </a:t>
            </a:r>
            <a:r>
              <a:rPr lang="en-US" altLang="id-ID" sz="2400" dirty="0" err="1">
                <a:latin typeface="Times New Roman" pitchFamily="18" charset="0"/>
              </a:rPr>
              <a:t>Apakah</a:t>
            </a:r>
            <a:r>
              <a:rPr lang="en-US" altLang="id-ID" sz="2400" dirty="0">
                <a:latin typeface="Times New Roman" pitchFamily="18" charset="0"/>
              </a:rPr>
              <a:t> </a:t>
            </a:r>
            <a:r>
              <a:rPr lang="en-US" altLang="id-ID" sz="2400" dirty="0" err="1">
                <a:latin typeface="Times New Roman" pitchFamily="18" charset="0"/>
              </a:rPr>
              <a:t>kemiskinan</a:t>
            </a:r>
            <a:r>
              <a:rPr lang="en-US" altLang="id-ID" sz="2400" dirty="0">
                <a:latin typeface="Times New Roman" pitchFamily="18" charset="0"/>
              </a:rPr>
              <a:t> </a:t>
            </a:r>
            <a:r>
              <a:rPr lang="en-US" altLang="id-ID" sz="2400" dirty="0" err="1">
                <a:latin typeface="Times New Roman" pitchFamily="18" charset="0"/>
              </a:rPr>
              <a:t>dilihat</a:t>
            </a:r>
            <a:r>
              <a:rPr lang="en-US" altLang="id-ID" sz="2400" dirty="0">
                <a:latin typeface="Times New Roman" pitchFamily="18" charset="0"/>
              </a:rPr>
              <a:t> </a:t>
            </a:r>
            <a:r>
              <a:rPr lang="en-US" altLang="id-ID" sz="2400" dirty="0" err="1">
                <a:latin typeface="Times New Roman" pitchFamily="18" charset="0"/>
              </a:rPr>
              <a:t>pada</a:t>
            </a:r>
            <a:r>
              <a:rPr lang="en-US" altLang="id-ID" sz="2400" dirty="0">
                <a:latin typeface="Times New Roman" pitchFamily="18" charset="0"/>
              </a:rPr>
              <a:t> unit </a:t>
            </a:r>
            <a:r>
              <a:rPr lang="en-US" altLang="id-ID" sz="2400" dirty="0" err="1">
                <a:latin typeface="Times New Roman" pitchFamily="18" charset="0"/>
              </a:rPr>
              <a:t>desa</a:t>
            </a:r>
            <a:r>
              <a:rPr lang="en-US" altLang="id-ID" sz="2400" dirty="0">
                <a:latin typeface="Times New Roman" pitchFamily="18" charset="0"/>
              </a:rPr>
              <a:t>? </a:t>
            </a:r>
            <a:r>
              <a:rPr lang="en-US" altLang="id-ID" sz="2400" dirty="0" err="1">
                <a:latin typeface="Times New Roman" pitchFamily="18" charset="0"/>
              </a:rPr>
              <a:t>Jika</a:t>
            </a:r>
            <a:r>
              <a:rPr lang="en-US" altLang="id-ID" sz="2400" dirty="0">
                <a:latin typeface="Times New Roman" pitchFamily="18" charset="0"/>
              </a:rPr>
              <a:t> </a:t>
            </a:r>
            <a:r>
              <a:rPr lang="en-US" altLang="id-ID" sz="2400" dirty="0" err="1">
                <a:latin typeface="Times New Roman" pitchFamily="18" charset="0"/>
              </a:rPr>
              <a:t>demikian</a:t>
            </a:r>
            <a:r>
              <a:rPr lang="en-US" altLang="id-ID" sz="2400" dirty="0">
                <a:latin typeface="Times New Roman" pitchFamily="18" charset="0"/>
              </a:rPr>
              <a:t> </a:t>
            </a:r>
            <a:r>
              <a:rPr lang="en-US" altLang="id-ID" sz="2400" dirty="0" err="1">
                <a:latin typeface="Times New Roman" pitchFamily="18" charset="0"/>
              </a:rPr>
              <a:t>perlu</a:t>
            </a:r>
            <a:r>
              <a:rPr lang="en-US" altLang="id-ID" sz="2400" dirty="0">
                <a:latin typeface="Times New Roman" pitchFamily="18" charset="0"/>
              </a:rPr>
              <a:t> </a:t>
            </a:r>
            <a:r>
              <a:rPr lang="en-US" altLang="id-ID" sz="2400" dirty="0" err="1">
                <a:latin typeface="Times New Roman" pitchFamily="18" charset="0"/>
              </a:rPr>
              <a:t>diperjelas</a:t>
            </a:r>
            <a:r>
              <a:rPr lang="en-US" altLang="id-ID" sz="2400" dirty="0">
                <a:latin typeface="Times New Roman" pitchFamily="18" charset="0"/>
              </a:rPr>
              <a:t> </a:t>
            </a:r>
            <a:r>
              <a:rPr lang="en-US" altLang="id-ID" sz="2400" dirty="0" err="1">
                <a:latin typeface="Times New Roman" pitchFamily="18" charset="0"/>
              </a:rPr>
              <a:t>desa</a:t>
            </a:r>
            <a:r>
              <a:rPr lang="en-US" altLang="id-ID" sz="2400" dirty="0">
                <a:latin typeface="Times New Roman" pitchFamily="18" charset="0"/>
              </a:rPr>
              <a:t> mana yang </a:t>
            </a:r>
            <a:r>
              <a:rPr lang="en-US" altLang="id-ID" sz="2400" dirty="0" err="1">
                <a:latin typeface="Times New Roman" pitchFamily="18" charset="0"/>
              </a:rPr>
              <a:t>disebut</a:t>
            </a:r>
            <a:r>
              <a:rPr lang="en-US" altLang="id-ID" sz="2400" dirty="0">
                <a:latin typeface="Times New Roman" pitchFamily="18" charset="0"/>
              </a:rPr>
              <a:t> </a:t>
            </a:r>
            <a:r>
              <a:rPr lang="en-US" altLang="id-ID" sz="2400" dirty="0" err="1">
                <a:latin typeface="Times New Roman" pitchFamily="18" charset="0"/>
              </a:rPr>
              <a:t>desa</a:t>
            </a:r>
            <a:r>
              <a:rPr lang="en-US" altLang="id-ID" sz="2400" dirty="0">
                <a:latin typeface="Times New Roman" pitchFamily="18" charset="0"/>
              </a:rPr>
              <a:t> </a:t>
            </a:r>
            <a:r>
              <a:rPr lang="en-US" altLang="id-ID" sz="2400" dirty="0" err="1">
                <a:latin typeface="Times New Roman" pitchFamily="18" charset="0"/>
              </a:rPr>
              <a:t>miskin</a:t>
            </a:r>
            <a:r>
              <a:rPr lang="en-US" altLang="id-ID" sz="2400" dirty="0">
                <a:latin typeface="Times New Roman" pitchFamily="18" charset="0"/>
              </a:rPr>
              <a:t>? </a:t>
            </a:r>
            <a:r>
              <a:rPr lang="en-US" altLang="id-ID" sz="2400" dirty="0" err="1">
                <a:latin typeface="Times New Roman" pitchFamily="18" charset="0"/>
              </a:rPr>
              <a:t>Definisi</a:t>
            </a:r>
            <a:r>
              <a:rPr lang="en-US" altLang="id-ID" sz="2400" dirty="0">
                <a:latin typeface="Times New Roman" pitchFamily="18" charset="0"/>
              </a:rPr>
              <a:t> </a:t>
            </a:r>
            <a:r>
              <a:rPr lang="en-US" altLang="id-ID" sz="2400" dirty="0" err="1">
                <a:latin typeface="Times New Roman" pitchFamily="18" charset="0"/>
              </a:rPr>
              <a:t>demikian</a:t>
            </a:r>
            <a:r>
              <a:rPr lang="en-US" altLang="id-ID" sz="2400" dirty="0">
                <a:latin typeface="Times New Roman" pitchFamily="18" charset="0"/>
              </a:rPr>
              <a:t> </a:t>
            </a:r>
            <a:r>
              <a:rPr lang="en-US" altLang="id-ID" sz="2400" dirty="0" err="1">
                <a:latin typeface="Times New Roman" pitchFamily="18" charset="0"/>
              </a:rPr>
              <a:t>sangat</a:t>
            </a:r>
            <a:r>
              <a:rPr lang="en-US" altLang="id-ID" sz="2400" dirty="0">
                <a:latin typeface="Times New Roman" pitchFamily="18" charset="0"/>
              </a:rPr>
              <a:t> </a:t>
            </a:r>
            <a:r>
              <a:rPr lang="en-US" altLang="id-ID" sz="2400" dirty="0" err="1">
                <a:latin typeface="Times New Roman" pitchFamily="18" charset="0"/>
              </a:rPr>
              <a:t>penting</a:t>
            </a:r>
            <a:r>
              <a:rPr lang="en-US" altLang="id-ID" sz="2400" dirty="0">
                <a:latin typeface="Times New Roman" pitchFamily="18" charset="0"/>
              </a:rPr>
              <a:t> </a:t>
            </a:r>
            <a:r>
              <a:rPr lang="en-US" altLang="id-ID" sz="2400" dirty="0" err="1">
                <a:latin typeface="Times New Roman" pitchFamily="18" charset="0"/>
              </a:rPr>
              <a:t>dalam</a:t>
            </a:r>
            <a:r>
              <a:rPr lang="en-US" altLang="id-ID" sz="2400" dirty="0">
                <a:latin typeface="Times New Roman" pitchFamily="18" charset="0"/>
              </a:rPr>
              <a:t> </a:t>
            </a:r>
            <a:r>
              <a:rPr lang="en-US" altLang="id-ID" sz="2400" dirty="0" err="1">
                <a:latin typeface="Times New Roman" pitchFamily="18" charset="0"/>
              </a:rPr>
              <a:t>menentukan</a:t>
            </a:r>
            <a:r>
              <a:rPr lang="en-US" altLang="id-ID" sz="2400" dirty="0">
                <a:latin typeface="Times New Roman" pitchFamily="18" charset="0"/>
              </a:rPr>
              <a:t> </a:t>
            </a:r>
            <a:r>
              <a:rPr lang="en-US" altLang="id-ID" sz="2400" dirty="0" err="1">
                <a:latin typeface="Times New Roman" pitchFamily="18" charset="0"/>
              </a:rPr>
              <a:t>kelompok</a:t>
            </a:r>
            <a:r>
              <a:rPr lang="en-US" altLang="id-ID" sz="2400" dirty="0">
                <a:latin typeface="Times New Roman" pitchFamily="18" charset="0"/>
              </a:rPr>
              <a:t> </a:t>
            </a:r>
            <a:r>
              <a:rPr lang="en-US" altLang="id-ID" sz="2400" dirty="0" err="1">
                <a:latin typeface="Times New Roman" pitchFamily="18" charset="0"/>
              </a:rPr>
              <a:t>sasaran</a:t>
            </a:r>
            <a:r>
              <a:rPr lang="en-US" altLang="id-ID" sz="2400" dirty="0">
                <a:latin typeface="Times New Roman" pitchFamily="18" charset="0"/>
              </a:rPr>
              <a:t> </a:t>
            </a:r>
            <a:r>
              <a:rPr lang="en-US" altLang="id-ID" sz="2400" dirty="0" err="1">
                <a:latin typeface="Times New Roman" pitchFamily="18" charset="0"/>
              </a:rPr>
              <a:t>dari</a:t>
            </a:r>
            <a:r>
              <a:rPr lang="en-US" altLang="id-ID" sz="2400" dirty="0">
                <a:latin typeface="Times New Roman" pitchFamily="18" charset="0"/>
              </a:rPr>
              <a:t> </a:t>
            </a:r>
            <a:r>
              <a:rPr lang="en-US" altLang="id-ID" sz="2400" dirty="0" err="1">
                <a:latin typeface="Times New Roman" pitchFamily="18" charset="0"/>
              </a:rPr>
              <a:t>suatu</a:t>
            </a:r>
            <a:r>
              <a:rPr lang="en-US" altLang="id-ID" sz="2400" dirty="0">
                <a:latin typeface="Times New Roman" pitchFamily="18" charset="0"/>
              </a:rPr>
              <a:t> program yang </a:t>
            </a:r>
            <a:r>
              <a:rPr lang="en-US" altLang="id-ID" sz="2400" dirty="0" err="1">
                <a:latin typeface="Times New Roman" pitchFamily="18" charset="0"/>
              </a:rPr>
              <a:t>hendak</a:t>
            </a:r>
            <a:r>
              <a:rPr lang="en-US" altLang="id-ID" sz="2400" dirty="0">
                <a:latin typeface="Times New Roman" pitchFamily="18" charset="0"/>
              </a:rPr>
              <a:t> </a:t>
            </a:r>
            <a:r>
              <a:rPr lang="en-US" altLang="id-ID" sz="2400" dirty="0" err="1">
                <a:latin typeface="Times New Roman" pitchFamily="18" charset="0"/>
              </a:rPr>
              <a:t>diselenggarakan</a:t>
            </a:r>
            <a:r>
              <a:rPr lang="en-US" altLang="id-ID" sz="2400" dirty="0">
                <a:latin typeface="Times New Roman" pitchFamily="18" charset="0"/>
              </a:rPr>
              <a:t>.</a:t>
            </a:r>
          </a:p>
        </p:txBody>
      </p:sp>
    </p:spTree>
    <p:extLst>
      <p:ext uri="{BB962C8B-B14F-4D97-AF65-F5344CB8AC3E}">
        <p14:creationId xmlns:p14="http://schemas.microsoft.com/office/powerpoint/2010/main" val="259924676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401051" y="503238"/>
            <a:ext cx="2876549" cy="622300"/>
          </a:xfrm>
        </p:spPr>
        <p:txBody>
          <a:bodyPr/>
          <a:lstStyle/>
          <a:p>
            <a:pPr algn="r" eaLnBrk="1" hangingPunct="1"/>
            <a:r>
              <a:rPr lang="en-US" altLang="id-ID" sz="2000" b="1" i="1">
                <a:latin typeface="Times New Roman" pitchFamily="18" charset="0"/>
              </a:rPr>
              <a:t>Lanjutan….</a:t>
            </a:r>
          </a:p>
        </p:txBody>
      </p:sp>
      <p:sp>
        <p:nvSpPr>
          <p:cNvPr id="27651" name="Rectangle 3"/>
          <p:cNvSpPr>
            <a:spLocks noGrp="1" noChangeArrowheads="1"/>
          </p:cNvSpPr>
          <p:nvPr>
            <p:ph idx="1"/>
          </p:nvPr>
        </p:nvSpPr>
        <p:spPr>
          <a:xfrm>
            <a:off x="624418" y="1700214"/>
            <a:ext cx="11135783" cy="4321175"/>
          </a:xfrm>
        </p:spPr>
        <p:txBody>
          <a:bodyPr/>
          <a:lstStyle/>
          <a:p>
            <a:pPr eaLnBrk="1" hangingPunct="1">
              <a:buFontTx/>
              <a:buBlip>
                <a:blip r:embed="rId2"/>
              </a:buBlip>
            </a:pPr>
            <a:r>
              <a:rPr lang="en-US" altLang="id-ID" sz="2400">
                <a:latin typeface="Times New Roman" pitchFamily="18" charset="0"/>
              </a:rPr>
              <a:t>Dalam pemetaan masalah perlu juga dilihat keterkaitan satu masalah dengan masalah lain, sehingga dapat diupayakan pemecahan masalah secara lebih integratif. </a:t>
            </a:r>
          </a:p>
          <a:p>
            <a:pPr eaLnBrk="1" hangingPunct="1">
              <a:buFontTx/>
              <a:buBlip>
                <a:blip r:embed="rId2"/>
              </a:buBlip>
            </a:pPr>
            <a:r>
              <a:rPr lang="en-US" altLang="id-ID" sz="2400">
                <a:latin typeface="Times New Roman" pitchFamily="18" charset="0"/>
              </a:rPr>
              <a:t>Misalnya tingginya mortalitas bayi di suatu wilayah pedesaan berhubungan erat dengan rendahnya pendidikan masyarakat, rendahnya akses penduduk terhadap pelayanan kesehatan, dan rendahnya kesadaran penduduk  untuk merawat kandungan secara sehat. Dengan demikian upaya penurunan mortalitas bayi perlu mengintegrasikan pendekatan klinis, edukatif, dan peningkatan kesejahteraan ekonomi rakyat.</a:t>
            </a:r>
          </a:p>
        </p:txBody>
      </p:sp>
    </p:spTree>
    <p:extLst>
      <p:ext uri="{BB962C8B-B14F-4D97-AF65-F5344CB8AC3E}">
        <p14:creationId xmlns:p14="http://schemas.microsoft.com/office/powerpoint/2010/main" val="175558080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09841" y="350503"/>
            <a:ext cx="6527800" cy="576263"/>
          </a:xfrm>
        </p:spPr>
        <p:txBody>
          <a:bodyPr>
            <a:normAutofit fontScale="90000"/>
          </a:bodyPr>
          <a:lstStyle/>
          <a:p>
            <a:pPr eaLnBrk="1" hangingPunct="1">
              <a:defRPr/>
            </a:pPr>
            <a:r>
              <a:rPr lang="en-US" sz="3600" b="1" dirty="0" err="1">
                <a:latin typeface="Georgia" pitchFamily="18" charset="0"/>
              </a:rPr>
              <a:t>Masalah</a:t>
            </a:r>
            <a:r>
              <a:rPr lang="en-US" sz="3600" b="1" dirty="0">
                <a:latin typeface="Georgia" pitchFamily="18" charset="0"/>
              </a:rPr>
              <a:t> </a:t>
            </a:r>
            <a:r>
              <a:rPr lang="en-US" sz="3600" b="1" dirty="0" err="1">
                <a:latin typeface="Georgia" pitchFamily="18" charset="0"/>
              </a:rPr>
              <a:t>Substantif</a:t>
            </a:r>
            <a:endParaRPr lang="en-US" sz="3600" b="1" dirty="0">
              <a:latin typeface="Georgia" pitchFamily="18" charset="0"/>
            </a:endParaRPr>
          </a:p>
        </p:txBody>
      </p:sp>
      <p:sp>
        <p:nvSpPr>
          <p:cNvPr id="28675" name="Rectangle 3"/>
          <p:cNvSpPr>
            <a:spLocks noGrp="1" noChangeArrowheads="1"/>
          </p:cNvSpPr>
          <p:nvPr>
            <p:ph idx="1"/>
          </p:nvPr>
        </p:nvSpPr>
        <p:spPr>
          <a:xfrm>
            <a:off x="527051" y="1196976"/>
            <a:ext cx="11330516" cy="5400675"/>
          </a:xfrm>
        </p:spPr>
        <p:txBody>
          <a:bodyPr/>
          <a:lstStyle/>
          <a:p>
            <a:pPr eaLnBrk="1" hangingPunct="1">
              <a:lnSpc>
                <a:spcPct val="90000"/>
              </a:lnSpc>
              <a:buFontTx/>
              <a:buBlip>
                <a:blip r:embed="rId2"/>
              </a:buBlip>
            </a:pPr>
            <a:r>
              <a:rPr lang="en-US" altLang="id-ID" sz="2400" dirty="0" err="1">
                <a:latin typeface="Times New Roman" pitchFamily="18" charset="0"/>
              </a:rPr>
              <a:t>Situasi</a:t>
            </a:r>
            <a:r>
              <a:rPr lang="en-US" altLang="id-ID" sz="2400" dirty="0">
                <a:latin typeface="Times New Roman" pitchFamily="18" charset="0"/>
              </a:rPr>
              <a:t> </a:t>
            </a:r>
            <a:r>
              <a:rPr lang="en-US" altLang="id-ID" sz="2400" dirty="0" err="1">
                <a:latin typeface="Times New Roman" pitchFamily="18" charset="0"/>
              </a:rPr>
              <a:t>problematis</a:t>
            </a:r>
            <a:r>
              <a:rPr lang="en-US" altLang="id-ID" sz="2400" dirty="0">
                <a:latin typeface="Times New Roman" pitchFamily="18" charset="0"/>
              </a:rPr>
              <a:t> </a:t>
            </a:r>
            <a:r>
              <a:rPr lang="en-US" altLang="id-ID" sz="2400" dirty="0" err="1">
                <a:latin typeface="Times New Roman" pitchFamily="18" charset="0"/>
              </a:rPr>
              <a:t>mempunyai</a:t>
            </a:r>
            <a:r>
              <a:rPr lang="en-US" altLang="id-ID" sz="2400" dirty="0">
                <a:latin typeface="Times New Roman" pitchFamily="18" charset="0"/>
              </a:rPr>
              <a:t> </a:t>
            </a:r>
            <a:r>
              <a:rPr lang="en-US" altLang="id-ID" sz="2400" dirty="0" err="1">
                <a:latin typeface="Times New Roman" pitchFamily="18" charset="0"/>
              </a:rPr>
              <a:t>berbagai</a:t>
            </a:r>
            <a:r>
              <a:rPr lang="en-US" altLang="id-ID" sz="2400" dirty="0">
                <a:latin typeface="Times New Roman" pitchFamily="18" charset="0"/>
              </a:rPr>
              <a:t> </a:t>
            </a:r>
            <a:r>
              <a:rPr lang="en-US" altLang="id-ID" sz="2400" dirty="0" err="1">
                <a:latin typeface="Times New Roman" pitchFamily="18" charset="0"/>
              </a:rPr>
              <a:t>dimensi</a:t>
            </a:r>
            <a:r>
              <a:rPr lang="en-US" altLang="id-ID" sz="2400" dirty="0">
                <a:latin typeface="Times New Roman" pitchFamily="18" charset="0"/>
              </a:rPr>
              <a:t> yang </a:t>
            </a:r>
            <a:r>
              <a:rPr lang="en-US" altLang="id-ID" sz="2400" dirty="0" err="1">
                <a:latin typeface="Times New Roman" pitchFamily="18" charset="0"/>
              </a:rPr>
              <a:t>selalu</a:t>
            </a:r>
            <a:r>
              <a:rPr lang="en-US" altLang="id-ID" sz="2400" dirty="0">
                <a:latin typeface="Times New Roman" pitchFamily="18" charset="0"/>
              </a:rPr>
              <a:t> </a:t>
            </a:r>
            <a:r>
              <a:rPr lang="en-US" altLang="id-ID" sz="2400" dirty="0" err="1">
                <a:latin typeface="Times New Roman" pitchFamily="18" charset="0"/>
              </a:rPr>
              <a:t>menimbulkan</a:t>
            </a:r>
            <a:r>
              <a:rPr lang="en-US" altLang="id-ID" sz="2400" dirty="0">
                <a:latin typeface="Times New Roman" pitchFamily="18" charset="0"/>
              </a:rPr>
              <a:t> </a:t>
            </a:r>
            <a:r>
              <a:rPr lang="en-US" altLang="id-ID" sz="2400" dirty="0" err="1">
                <a:latin typeface="Times New Roman" pitchFamily="18" charset="0"/>
              </a:rPr>
              <a:t>perbedaan</a:t>
            </a:r>
            <a:r>
              <a:rPr lang="en-US" altLang="id-ID" sz="2400" dirty="0">
                <a:latin typeface="Times New Roman" pitchFamily="18" charset="0"/>
              </a:rPr>
              <a:t> </a:t>
            </a:r>
            <a:r>
              <a:rPr lang="en-US" altLang="id-ID" sz="2400" dirty="0" err="1">
                <a:latin typeface="Times New Roman" pitchFamily="18" charset="0"/>
              </a:rPr>
              <a:t>pendapat</a:t>
            </a:r>
            <a:r>
              <a:rPr lang="en-US" altLang="id-ID" sz="2400" dirty="0">
                <a:latin typeface="Times New Roman" pitchFamily="18" charset="0"/>
              </a:rPr>
              <a:t> </a:t>
            </a:r>
            <a:r>
              <a:rPr lang="en-US" altLang="id-ID" sz="2400" dirty="0" err="1">
                <a:latin typeface="Times New Roman" pitchFamily="18" charset="0"/>
              </a:rPr>
              <a:t>diantara</a:t>
            </a:r>
            <a:r>
              <a:rPr lang="en-US" altLang="id-ID" sz="2400" dirty="0">
                <a:latin typeface="Times New Roman" pitchFamily="18" charset="0"/>
              </a:rPr>
              <a:t> </a:t>
            </a:r>
            <a:r>
              <a:rPr lang="en-US" altLang="id-ID" sz="2400" b="1" i="1" dirty="0">
                <a:latin typeface="Times New Roman" pitchFamily="18" charset="0"/>
              </a:rPr>
              <a:t>stakeholders</a:t>
            </a:r>
            <a:r>
              <a:rPr lang="en-US" altLang="id-ID" sz="2400" dirty="0">
                <a:latin typeface="Times New Roman" pitchFamily="18" charset="0"/>
              </a:rPr>
              <a:t>  </a:t>
            </a:r>
            <a:r>
              <a:rPr lang="en-US" altLang="id-ID" sz="2400" dirty="0" err="1">
                <a:latin typeface="Times New Roman" pitchFamily="18" charset="0"/>
              </a:rPr>
              <a:t>dalam</a:t>
            </a:r>
            <a:r>
              <a:rPr lang="en-US" altLang="id-ID" sz="2400" dirty="0">
                <a:latin typeface="Times New Roman" pitchFamily="18" charset="0"/>
              </a:rPr>
              <a:t> </a:t>
            </a:r>
            <a:r>
              <a:rPr lang="en-US" altLang="id-ID" sz="2400" dirty="0" err="1">
                <a:latin typeface="Times New Roman" pitchFamily="18" charset="0"/>
              </a:rPr>
              <a:t>suatu</a:t>
            </a:r>
            <a:r>
              <a:rPr lang="en-US" altLang="id-ID" sz="2400" dirty="0">
                <a:latin typeface="Times New Roman" pitchFamily="18" charset="0"/>
              </a:rPr>
              <a:t> </a:t>
            </a:r>
            <a:r>
              <a:rPr lang="en-US" altLang="id-ID" sz="2400" dirty="0" err="1">
                <a:latin typeface="Times New Roman" pitchFamily="18" charset="0"/>
              </a:rPr>
              <a:t>pemerintahan</a:t>
            </a:r>
            <a:r>
              <a:rPr lang="en-US" altLang="id-ID" sz="2400" dirty="0">
                <a:latin typeface="Times New Roman" pitchFamily="18" charset="0"/>
              </a:rPr>
              <a:t>. </a:t>
            </a:r>
            <a:r>
              <a:rPr lang="en-US" altLang="id-ID" sz="2400" dirty="0" err="1">
                <a:latin typeface="Times New Roman" pitchFamily="18" charset="0"/>
              </a:rPr>
              <a:t>Misal</a:t>
            </a:r>
            <a:r>
              <a:rPr lang="en-US" altLang="id-ID" sz="2400" dirty="0">
                <a:latin typeface="Times New Roman" pitchFamily="18" charset="0"/>
              </a:rPr>
              <a:t> </a:t>
            </a:r>
            <a:r>
              <a:rPr lang="en-US" altLang="id-ID" sz="2400" dirty="0" err="1">
                <a:latin typeface="Times New Roman" pitchFamily="18" charset="0"/>
              </a:rPr>
              <a:t>kemiskinan</a:t>
            </a:r>
            <a:r>
              <a:rPr lang="en-US" altLang="id-ID" sz="2400" dirty="0">
                <a:latin typeface="Times New Roman" pitchFamily="18" charset="0"/>
              </a:rPr>
              <a:t> : </a:t>
            </a:r>
            <a:r>
              <a:rPr lang="en-US" altLang="id-ID" sz="2400" dirty="0" err="1">
                <a:latin typeface="Times New Roman" pitchFamily="18" charset="0"/>
              </a:rPr>
              <a:t>merupakan</a:t>
            </a:r>
            <a:r>
              <a:rPr lang="en-US" altLang="id-ID" sz="2400" dirty="0">
                <a:latin typeface="Times New Roman" pitchFamily="18" charset="0"/>
              </a:rPr>
              <a:t> </a:t>
            </a:r>
            <a:r>
              <a:rPr lang="en-US" altLang="id-ID" sz="2400" dirty="0" err="1">
                <a:latin typeface="Times New Roman" pitchFamily="18" charset="0"/>
              </a:rPr>
              <a:t>situasi</a:t>
            </a:r>
            <a:r>
              <a:rPr lang="en-US" altLang="id-ID" sz="2400" dirty="0">
                <a:latin typeface="Times New Roman" pitchFamily="18" charset="0"/>
              </a:rPr>
              <a:t> </a:t>
            </a:r>
            <a:r>
              <a:rPr lang="en-US" altLang="id-ID" sz="2400" dirty="0" err="1">
                <a:latin typeface="Times New Roman" pitchFamily="18" charset="0"/>
              </a:rPr>
              <a:t>problematis</a:t>
            </a:r>
            <a:r>
              <a:rPr lang="en-US" altLang="id-ID" sz="2400" dirty="0">
                <a:latin typeface="Times New Roman" pitchFamily="18" charset="0"/>
              </a:rPr>
              <a:t> yang </a:t>
            </a:r>
            <a:r>
              <a:rPr lang="en-US" altLang="id-ID" sz="2400" dirty="0" err="1">
                <a:latin typeface="Times New Roman" pitchFamily="18" charset="0"/>
              </a:rPr>
              <a:t>perlu</a:t>
            </a:r>
            <a:r>
              <a:rPr lang="en-US" altLang="id-ID" sz="2400" dirty="0">
                <a:latin typeface="Times New Roman" pitchFamily="18" charset="0"/>
              </a:rPr>
              <a:t> </a:t>
            </a:r>
            <a:r>
              <a:rPr lang="en-US" altLang="id-ID" sz="2400" dirty="0" err="1">
                <a:latin typeface="Times New Roman" pitchFamily="18" charset="0"/>
              </a:rPr>
              <a:t>dirumuskan</a:t>
            </a:r>
            <a:r>
              <a:rPr lang="en-US" altLang="id-ID" sz="2400" dirty="0">
                <a:latin typeface="Times New Roman" pitchFamily="18" charset="0"/>
              </a:rPr>
              <a:t> </a:t>
            </a:r>
            <a:r>
              <a:rPr lang="en-US" altLang="id-ID" sz="2400" dirty="0" err="1">
                <a:latin typeface="Times New Roman" pitchFamily="18" charset="0"/>
              </a:rPr>
              <a:t>menjadi</a:t>
            </a:r>
            <a:r>
              <a:rPr lang="en-US" altLang="id-ID" sz="2400" dirty="0">
                <a:latin typeface="Times New Roman" pitchFamily="18" charset="0"/>
              </a:rPr>
              <a:t> </a:t>
            </a:r>
            <a:r>
              <a:rPr lang="en-US" altLang="id-ID" sz="2400" i="1" dirty="0">
                <a:latin typeface="Times New Roman" pitchFamily="18" charset="0"/>
              </a:rPr>
              <a:t>substantive problem</a:t>
            </a:r>
            <a:r>
              <a:rPr lang="en-US" altLang="id-ID" sz="2400" dirty="0">
                <a:latin typeface="Times New Roman" pitchFamily="18" charset="0"/>
              </a:rPr>
              <a:t> </a:t>
            </a:r>
            <a:r>
              <a:rPr lang="en-US" altLang="id-ID" sz="2400" dirty="0" err="1">
                <a:latin typeface="Times New Roman" pitchFamily="18" charset="0"/>
              </a:rPr>
              <a:t>melalui</a:t>
            </a:r>
            <a:r>
              <a:rPr lang="en-US" altLang="id-ID" sz="2400" dirty="0">
                <a:latin typeface="Times New Roman" pitchFamily="18" charset="0"/>
              </a:rPr>
              <a:t> </a:t>
            </a:r>
            <a:r>
              <a:rPr lang="en-US" altLang="id-ID" sz="2400" b="1" i="1" dirty="0" err="1">
                <a:latin typeface="Times New Roman" pitchFamily="18" charset="0"/>
              </a:rPr>
              <a:t>metode</a:t>
            </a:r>
            <a:r>
              <a:rPr lang="en-US" altLang="id-ID" sz="2400" b="1" i="1" dirty="0">
                <a:latin typeface="Times New Roman" pitchFamily="18" charset="0"/>
              </a:rPr>
              <a:t> </a:t>
            </a:r>
            <a:r>
              <a:rPr lang="en-US" altLang="id-ID" sz="2400" b="1" i="1" dirty="0" err="1">
                <a:latin typeface="Times New Roman" pitchFamily="18" charset="0"/>
              </a:rPr>
              <a:t>pendefinisian</a:t>
            </a:r>
            <a:r>
              <a:rPr lang="en-US" altLang="id-ID" sz="2400" b="1" i="1" dirty="0">
                <a:latin typeface="Times New Roman" pitchFamily="18" charset="0"/>
              </a:rPr>
              <a:t> </a:t>
            </a:r>
            <a:r>
              <a:rPr lang="en-US" altLang="id-ID" sz="2400" b="1" i="1" dirty="0" err="1">
                <a:latin typeface="Times New Roman" pitchFamily="18" charset="0"/>
              </a:rPr>
              <a:t>masalah</a:t>
            </a:r>
            <a:r>
              <a:rPr lang="en-US" altLang="id-ID" sz="2400" b="1" i="1" dirty="0">
                <a:latin typeface="Times New Roman" pitchFamily="18" charset="0"/>
              </a:rPr>
              <a:t> (problem definition).</a:t>
            </a:r>
            <a:endParaRPr lang="en-US" altLang="id-ID" sz="2400" dirty="0">
              <a:latin typeface="Times New Roman" pitchFamily="18" charset="0"/>
            </a:endParaRPr>
          </a:p>
          <a:p>
            <a:pPr eaLnBrk="1" hangingPunct="1">
              <a:lnSpc>
                <a:spcPct val="90000"/>
              </a:lnSpc>
              <a:buFontTx/>
              <a:buBlip>
                <a:blip r:embed="rId2"/>
              </a:buBlip>
            </a:pPr>
            <a:r>
              <a:rPr lang="en-US" altLang="id-ID" sz="2400" dirty="0">
                <a:latin typeface="Times New Roman" pitchFamily="18" charset="0"/>
              </a:rPr>
              <a:t>Cara </a:t>
            </a:r>
            <a:r>
              <a:rPr lang="en-US" altLang="id-ID" sz="2400" dirty="0" err="1">
                <a:latin typeface="Times New Roman" pitchFamily="18" charset="0"/>
              </a:rPr>
              <a:t>merumuskan</a:t>
            </a:r>
            <a:r>
              <a:rPr lang="en-US" altLang="id-ID" sz="2400" dirty="0">
                <a:latin typeface="Times New Roman" pitchFamily="18" charset="0"/>
              </a:rPr>
              <a:t> </a:t>
            </a:r>
            <a:r>
              <a:rPr lang="en-US" altLang="id-ID" sz="2400" i="1" dirty="0">
                <a:latin typeface="Times New Roman" pitchFamily="18" charset="0"/>
              </a:rPr>
              <a:t>problematic situation</a:t>
            </a:r>
            <a:r>
              <a:rPr lang="en-US" altLang="id-ID" sz="2400" dirty="0">
                <a:latin typeface="Times New Roman" pitchFamily="18" charset="0"/>
              </a:rPr>
              <a:t>  </a:t>
            </a:r>
            <a:r>
              <a:rPr lang="en-US" altLang="id-ID" sz="2400" dirty="0" err="1">
                <a:latin typeface="Times New Roman" pitchFamily="18" charset="0"/>
              </a:rPr>
              <a:t>menjadi</a:t>
            </a:r>
            <a:r>
              <a:rPr lang="en-US" altLang="id-ID" sz="2400" dirty="0">
                <a:latin typeface="Times New Roman" pitchFamily="18" charset="0"/>
              </a:rPr>
              <a:t> </a:t>
            </a:r>
            <a:r>
              <a:rPr lang="en-US" altLang="id-ID" sz="2400" i="1" dirty="0">
                <a:latin typeface="Times New Roman" pitchFamily="18" charset="0"/>
              </a:rPr>
              <a:t>substantive problem</a:t>
            </a:r>
            <a:r>
              <a:rPr lang="en-US" altLang="id-ID" sz="2400" dirty="0">
                <a:latin typeface="Times New Roman" pitchFamily="18" charset="0"/>
              </a:rPr>
              <a:t> </a:t>
            </a:r>
            <a:r>
              <a:rPr lang="en-US" altLang="id-ID" sz="2400" dirty="0" err="1">
                <a:latin typeface="Times New Roman" pitchFamily="18" charset="0"/>
              </a:rPr>
              <a:t>sangat</a:t>
            </a:r>
            <a:r>
              <a:rPr lang="en-US" altLang="id-ID" sz="2400" dirty="0">
                <a:latin typeface="Times New Roman" pitchFamily="18" charset="0"/>
              </a:rPr>
              <a:t> </a:t>
            </a:r>
            <a:r>
              <a:rPr lang="en-US" altLang="id-ID" sz="2400" dirty="0" err="1">
                <a:latin typeface="Times New Roman" pitchFamily="18" charset="0"/>
              </a:rPr>
              <a:t>tergantung</a:t>
            </a:r>
            <a:r>
              <a:rPr lang="en-US" altLang="id-ID" sz="2400" dirty="0">
                <a:latin typeface="Times New Roman" pitchFamily="18" charset="0"/>
              </a:rPr>
              <a:t> </a:t>
            </a:r>
            <a:r>
              <a:rPr lang="en-US" altLang="id-ID" sz="2400" dirty="0" err="1">
                <a:latin typeface="Times New Roman" pitchFamily="18" charset="0"/>
              </a:rPr>
              <a:t>pada</a:t>
            </a:r>
            <a:r>
              <a:rPr lang="en-US" altLang="id-ID" sz="2400" dirty="0">
                <a:latin typeface="Times New Roman" pitchFamily="18" charset="0"/>
              </a:rPr>
              <a:t> </a:t>
            </a:r>
            <a:r>
              <a:rPr lang="en-US" altLang="id-ID" sz="2400" i="1" dirty="0" err="1">
                <a:latin typeface="Times New Roman" pitchFamily="18" charset="0"/>
              </a:rPr>
              <a:t>metode</a:t>
            </a:r>
            <a:r>
              <a:rPr lang="en-US" altLang="id-ID" sz="2400" i="1" dirty="0">
                <a:latin typeface="Times New Roman" pitchFamily="18" charset="0"/>
              </a:rPr>
              <a:t> </a:t>
            </a:r>
            <a:r>
              <a:rPr lang="en-US" altLang="id-ID" sz="2400" i="1" dirty="0" err="1">
                <a:latin typeface="Times New Roman" pitchFamily="18" charset="0"/>
              </a:rPr>
              <a:t>konseptualisasi</a:t>
            </a:r>
            <a:r>
              <a:rPr lang="en-US" altLang="id-ID" sz="2400" dirty="0">
                <a:latin typeface="Times New Roman" pitchFamily="18" charset="0"/>
              </a:rPr>
              <a:t>/</a:t>
            </a:r>
            <a:r>
              <a:rPr lang="en-US" altLang="id-ID" sz="2400" i="1" dirty="0" err="1">
                <a:latin typeface="Times New Roman" pitchFamily="18" charset="0"/>
              </a:rPr>
              <a:t>pendefinisian</a:t>
            </a:r>
            <a:r>
              <a:rPr lang="en-US" altLang="id-ID" sz="2400" i="1" dirty="0">
                <a:latin typeface="Times New Roman" pitchFamily="18" charset="0"/>
              </a:rPr>
              <a:t> </a:t>
            </a:r>
            <a:r>
              <a:rPr lang="en-US" altLang="id-ID" sz="2400" i="1"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kemiskinan</a:t>
            </a:r>
            <a:r>
              <a:rPr lang="en-US" altLang="id-ID" sz="2400" dirty="0">
                <a:latin typeface="Times New Roman" pitchFamily="18" charset="0"/>
              </a:rPr>
              <a:t>. </a:t>
            </a:r>
            <a:endParaRPr lang="en-US" altLang="id-ID" sz="2600" dirty="0"/>
          </a:p>
          <a:p>
            <a:pPr eaLnBrk="1" hangingPunct="1">
              <a:lnSpc>
                <a:spcPct val="90000"/>
              </a:lnSpc>
              <a:buFontTx/>
              <a:buBlip>
                <a:blip r:embed="rId2"/>
              </a:buBlip>
            </a:pPr>
            <a:r>
              <a:rPr lang="en-US" altLang="id-ID" sz="2400" dirty="0" err="1">
                <a:latin typeface="Times New Roman" pitchFamily="18" charset="0"/>
              </a:rPr>
              <a:t>Misal</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kemiskinan</a:t>
            </a:r>
            <a:r>
              <a:rPr lang="en-US" altLang="id-ID" sz="2400" dirty="0">
                <a:latin typeface="Times New Roman" pitchFamily="18" charset="0"/>
              </a:rPr>
              <a:t>  </a:t>
            </a:r>
            <a:r>
              <a:rPr lang="en-US" altLang="id-ID" sz="2400" dirty="0" err="1">
                <a:latin typeface="Times New Roman" pitchFamily="18" charset="0"/>
              </a:rPr>
              <a:t>terkait</a:t>
            </a:r>
            <a:r>
              <a:rPr lang="en-US" altLang="id-ID" sz="2400" dirty="0">
                <a:latin typeface="Times New Roman" pitchFamily="18" charset="0"/>
              </a:rPr>
              <a:t> </a:t>
            </a:r>
            <a:r>
              <a:rPr lang="en-US" altLang="id-ID" sz="2400" dirty="0" err="1">
                <a:latin typeface="Times New Roman" pitchFamily="18" charset="0"/>
              </a:rPr>
              <a:t>dengan</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 (1) </a:t>
            </a:r>
            <a:r>
              <a:rPr lang="en-US" altLang="id-ID" sz="2400" dirty="0" err="1">
                <a:latin typeface="Times New Roman" pitchFamily="18" charset="0"/>
              </a:rPr>
              <a:t>kurang-nya</a:t>
            </a:r>
            <a:r>
              <a:rPr lang="en-US" altLang="id-ID" sz="2400" dirty="0">
                <a:latin typeface="Times New Roman" pitchFamily="18" charset="0"/>
              </a:rPr>
              <a:t> </a:t>
            </a:r>
            <a:r>
              <a:rPr lang="en-US" altLang="id-ID" sz="2400" dirty="0" err="1">
                <a:latin typeface="Times New Roman" pitchFamily="18" charset="0"/>
              </a:rPr>
              <a:t>kesempatan</a:t>
            </a:r>
            <a:r>
              <a:rPr lang="en-US" altLang="id-ID" sz="2400" dirty="0">
                <a:latin typeface="Times New Roman" pitchFamily="18" charset="0"/>
              </a:rPr>
              <a:t> </a:t>
            </a:r>
            <a:r>
              <a:rPr lang="en-US" altLang="id-ID" sz="2400" dirty="0" err="1">
                <a:latin typeface="Times New Roman" pitchFamily="18" charset="0"/>
              </a:rPr>
              <a:t>kerja</a:t>
            </a:r>
            <a:r>
              <a:rPr lang="en-US" altLang="id-ID" sz="2400" dirty="0">
                <a:latin typeface="Times New Roman" pitchFamily="18" charset="0"/>
              </a:rPr>
              <a:t>, (2) </a:t>
            </a:r>
            <a:r>
              <a:rPr lang="en-US" altLang="id-ID" sz="2400" dirty="0" err="1">
                <a:latin typeface="Times New Roman" pitchFamily="18" charset="0"/>
              </a:rPr>
              <a:t>rendahnya</a:t>
            </a:r>
            <a:r>
              <a:rPr lang="en-US" altLang="id-ID" sz="2400" dirty="0">
                <a:latin typeface="Times New Roman" pitchFamily="18" charset="0"/>
              </a:rPr>
              <a:t> </a:t>
            </a:r>
            <a:r>
              <a:rPr lang="en-US" altLang="id-ID" sz="2400" dirty="0" err="1">
                <a:latin typeface="Times New Roman" pitchFamily="18" charset="0"/>
              </a:rPr>
              <a:t>kualitas</a:t>
            </a:r>
            <a:r>
              <a:rPr lang="en-US" altLang="id-ID" sz="2400" dirty="0">
                <a:latin typeface="Times New Roman" pitchFamily="18" charset="0"/>
              </a:rPr>
              <a:t> SDM, (3) </a:t>
            </a:r>
            <a:r>
              <a:rPr lang="en-US" altLang="id-ID" sz="2400" dirty="0" err="1">
                <a:latin typeface="Times New Roman" pitchFamily="18" charset="0"/>
              </a:rPr>
              <a:t>budaya</a:t>
            </a:r>
            <a:r>
              <a:rPr lang="en-US" altLang="id-ID" sz="2400" dirty="0">
                <a:latin typeface="Times New Roman" pitchFamily="18" charset="0"/>
              </a:rPr>
              <a:t>, </a:t>
            </a:r>
            <a:r>
              <a:rPr lang="en-US" altLang="id-ID" sz="2400" dirty="0" err="1">
                <a:latin typeface="Times New Roman" pitchFamily="18" charset="0"/>
              </a:rPr>
              <a:t>atau</a:t>
            </a:r>
            <a:r>
              <a:rPr lang="en-US" altLang="id-ID" sz="2400" dirty="0">
                <a:latin typeface="Times New Roman" pitchFamily="18" charset="0"/>
              </a:rPr>
              <a:t>	(4)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politis</a:t>
            </a:r>
            <a:r>
              <a:rPr lang="en-US" altLang="id-ID" sz="2400" dirty="0">
                <a:latin typeface="Times New Roman" pitchFamily="18" charset="0"/>
              </a:rPr>
              <a:t>/</a:t>
            </a:r>
            <a:r>
              <a:rPr lang="en-US" altLang="id-ID" sz="2400" dirty="0" err="1">
                <a:latin typeface="Times New Roman" pitchFamily="18" charset="0"/>
              </a:rPr>
              <a:t>kemiskinan</a:t>
            </a:r>
            <a:r>
              <a:rPr lang="en-US" altLang="id-ID" sz="2400" dirty="0">
                <a:latin typeface="Times New Roman" pitchFamily="18" charset="0"/>
              </a:rPr>
              <a:t> </a:t>
            </a:r>
            <a:r>
              <a:rPr lang="en-US" altLang="id-ID" sz="2400" dirty="0" err="1">
                <a:latin typeface="Times New Roman" pitchFamily="18" charset="0"/>
              </a:rPr>
              <a:t>struktural</a:t>
            </a:r>
            <a:r>
              <a:rPr lang="en-US" altLang="id-ID" sz="2400" dirty="0">
                <a:latin typeface="Times New Roman" pitchFamily="18" charset="0"/>
              </a:rPr>
              <a:t>.</a:t>
            </a:r>
          </a:p>
          <a:p>
            <a:pPr eaLnBrk="1" hangingPunct="1">
              <a:lnSpc>
                <a:spcPct val="90000"/>
              </a:lnSpc>
              <a:buFontTx/>
              <a:buBlip>
                <a:blip r:embed="rId2"/>
              </a:buBlip>
            </a:pPr>
            <a:r>
              <a:rPr lang="en-US" altLang="id-ID" sz="2400" dirty="0">
                <a:latin typeface="Times New Roman" pitchFamily="18" charset="0"/>
              </a:rPr>
              <a:t>Salah </a:t>
            </a:r>
            <a:r>
              <a:rPr lang="en-US" altLang="id-ID" sz="2400" dirty="0" err="1">
                <a:latin typeface="Times New Roman" pitchFamily="18" charset="0"/>
              </a:rPr>
              <a:t>satu</a:t>
            </a:r>
            <a:r>
              <a:rPr lang="en-US" altLang="id-ID" sz="2400" dirty="0">
                <a:latin typeface="Times New Roman" pitchFamily="18" charset="0"/>
              </a:rPr>
              <a:t> </a:t>
            </a:r>
            <a:r>
              <a:rPr lang="en-US" altLang="id-ID" sz="2400" dirty="0" err="1">
                <a:latin typeface="Times New Roman" pitchFamily="18" charset="0"/>
              </a:rPr>
              <a:t>dari</a:t>
            </a:r>
            <a:r>
              <a:rPr lang="en-US" altLang="id-ID" sz="2400" dirty="0">
                <a:latin typeface="Times New Roman" pitchFamily="18" charset="0"/>
              </a:rPr>
              <a:t> </a:t>
            </a:r>
            <a:r>
              <a:rPr lang="en-US" altLang="id-ID" sz="2400" dirty="0" err="1">
                <a:latin typeface="Times New Roman" pitchFamily="18" charset="0"/>
              </a:rPr>
              <a:t>ke</a:t>
            </a:r>
            <a:r>
              <a:rPr lang="en-US" altLang="id-ID" sz="2400" dirty="0">
                <a:latin typeface="Times New Roman" pitchFamily="18" charset="0"/>
              </a:rPr>
              <a:t> </a:t>
            </a:r>
            <a:r>
              <a:rPr lang="en-US" altLang="id-ID" sz="2400" dirty="0" err="1">
                <a:latin typeface="Times New Roman" pitchFamily="18" charset="0"/>
              </a:rPr>
              <a:t>empat</a:t>
            </a:r>
            <a:r>
              <a:rPr lang="en-US" altLang="id-ID" sz="2400" dirty="0">
                <a:latin typeface="Times New Roman" pitchFamily="18" charset="0"/>
              </a:rPr>
              <a:t> </a:t>
            </a:r>
            <a:r>
              <a:rPr lang="en-US" altLang="id-ID" sz="2400" dirty="0" err="1">
                <a:latin typeface="Times New Roman" pitchFamily="18" charset="0"/>
              </a:rPr>
              <a:t>hal</a:t>
            </a:r>
            <a:r>
              <a:rPr lang="en-US" altLang="id-ID" sz="2400" dirty="0">
                <a:latin typeface="Times New Roman" pitchFamily="18" charset="0"/>
              </a:rPr>
              <a:t> </a:t>
            </a:r>
            <a:r>
              <a:rPr lang="en-US" altLang="id-ID" sz="2400" dirty="0" err="1">
                <a:latin typeface="Times New Roman" pitchFamily="18" charset="0"/>
              </a:rPr>
              <a:t>tersebut</a:t>
            </a:r>
            <a:r>
              <a:rPr lang="en-US" altLang="id-ID" sz="2400" dirty="0">
                <a:latin typeface="Times New Roman" pitchFamily="18" charset="0"/>
              </a:rPr>
              <a:t> </a:t>
            </a:r>
            <a:r>
              <a:rPr lang="en-US" altLang="id-ID" sz="2400" dirty="0" err="1">
                <a:latin typeface="Times New Roman" pitchFamily="18" charset="0"/>
              </a:rPr>
              <a:t>merupakan</a:t>
            </a:r>
            <a:r>
              <a:rPr lang="en-US" altLang="id-ID" sz="2400" dirty="0">
                <a:latin typeface="Times New Roman" pitchFamily="18" charset="0"/>
              </a:rPr>
              <a:t> </a:t>
            </a:r>
            <a:r>
              <a:rPr lang="en-US" altLang="id-ID" sz="2400" i="1" dirty="0">
                <a:latin typeface="Times New Roman" pitchFamily="18" charset="0"/>
              </a:rPr>
              <a:t>substantive problem</a:t>
            </a:r>
            <a:r>
              <a:rPr lang="en-US" altLang="id-ID" sz="2600" dirty="0"/>
              <a:t> </a:t>
            </a:r>
          </a:p>
        </p:txBody>
      </p:sp>
    </p:spTree>
    <p:extLst>
      <p:ext uri="{BB962C8B-B14F-4D97-AF65-F5344CB8AC3E}">
        <p14:creationId xmlns:p14="http://schemas.microsoft.com/office/powerpoint/2010/main" val="54152529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19667" y="981076"/>
            <a:ext cx="6527800" cy="576263"/>
          </a:xfrm>
        </p:spPr>
        <p:txBody>
          <a:bodyPr>
            <a:normAutofit fontScale="90000"/>
          </a:bodyPr>
          <a:lstStyle/>
          <a:p>
            <a:pPr eaLnBrk="1" hangingPunct="1">
              <a:defRPr/>
            </a:pPr>
            <a:r>
              <a:rPr lang="en-US" sz="3600" b="1">
                <a:latin typeface="Georgia" pitchFamily="18" charset="0"/>
              </a:rPr>
              <a:t>Masalah Formal</a:t>
            </a:r>
          </a:p>
        </p:txBody>
      </p:sp>
      <p:sp>
        <p:nvSpPr>
          <p:cNvPr id="29699" name="Rectangle 3"/>
          <p:cNvSpPr>
            <a:spLocks noGrp="1" noChangeArrowheads="1"/>
          </p:cNvSpPr>
          <p:nvPr>
            <p:ph idx="1"/>
          </p:nvPr>
        </p:nvSpPr>
        <p:spPr>
          <a:xfrm>
            <a:off x="527051" y="1752600"/>
            <a:ext cx="11330516" cy="4052888"/>
          </a:xfrm>
        </p:spPr>
        <p:txBody>
          <a:bodyPr/>
          <a:lstStyle/>
          <a:p>
            <a:pPr eaLnBrk="1" hangingPunct="1">
              <a:lnSpc>
                <a:spcPct val="90000"/>
              </a:lnSpc>
              <a:buFontTx/>
              <a:buBlip>
                <a:blip r:embed="rId2"/>
              </a:buBlip>
            </a:pP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substantif</a:t>
            </a:r>
            <a:r>
              <a:rPr lang="en-US" altLang="id-ID" sz="2400" dirty="0">
                <a:latin typeface="Times New Roman" pitchFamily="18" charset="0"/>
              </a:rPr>
              <a:t> </a:t>
            </a:r>
            <a:r>
              <a:rPr lang="en-US" altLang="id-ID" sz="2400" dirty="0" err="1">
                <a:latin typeface="Times New Roman" pitchFamily="18" charset="0"/>
              </a:rPr>
              <a:t>ditransformasi</a:t>
            </a:r>
            <a:r>
              <a:rPr lang="en-US" altLang="id-ID" sz="2400" dirty="0">
                <a:latin typeface="Times New Roman" pitchFamily="18" charset="0"/>
              </a:rPr>
              <a:t> </a:t>
            </a:r>
            <a:r>
              <a:rPr lang="en-US" altLang="id-ID" sz="2400" dirty="0" err="1">
                <a:latin typeface="Times New Roman" pitchFamily="18" charset="0"/>
              </a:rPr>
              <a:t>menjadi</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formal </a:t>
            </a:r>
            <a:r>
              <a:rPr lang="en-US" altLang="id-ID" sz="2400" dirty="0" err="1">
                <a:latin typeface="Times New Roman" pitchFamily="18" charset="0"/>
              </a:rPr>
              <a:t>melalui</a:t>
            </a:r>
            <a:r>
              <a:rPr lang="en-US" altLang="id-ID" sz="2400" dirty="0">
                <a:latin typeface="Times New Roman" pitchFamily="18" charset="0"/>
              </a:rPr>
              <a:t> </a:t>
            </a:r>
            <a:r>
              <a:rPr lang="en-US" altLang="id-ID" sz="2400" i="1" dirty="0" err="1">
                <a:latin typeface="Times New Roman" pitchFamily="18" charset="0"/>
              </a:rPr>
              <a:t>metode</a:t>
            </a:r>
            <a:r>
              <a:rPr lang="en-US" altLang="id-ID" sz="2400" i="1" dirty="0">
                <a:latin typeface="Times New Roman" pitchFamily="18" charset="0"/>
              </a:rPr>
              <a:t> </a:t>
            </a:r>
            <a:r>
              <a:rPr lang="en-US" altLang="id-ID" sz="2400" i="1" dirty="0" err="1">
                <a:latin typeface="Times New Roman" pitchFamily="18" charset="0"/>
              </a:rPr>
              <a:t>spesifikasi</a:t>
            </a:r>
            <a:r>
              <a:rPr lang="en-US" altLang="id-ID" sz="2400" dirty="0">
                <a:latin typeface="Times New Roman" pitchFamily="18" charset="0"/>
              </a:rPr>
              <a:t> </a:t>
            </a:r>
            <a:r>
              <a:rPr lang="en-US" altLang="id-ID" sz="2400" i="1" dirty="0" err="1">
                <a:latin typeface="Times New Roman" pitchFamily="18" charset="0"/>
              </a:rPr>
              <a:t>masalah</a:t>
            </a:r>
            <a:r>
              <a:rPr lang="en-US" altLang="id-ID" sz="2400" dirty="0">
                <a:latin typeface="Times New Roman" pitchFamily="18" charset="0"/>
              </a:rPr>
              <a:t>. </a:t>
            </a:r>
          </a:p>
          <a:p>
            <a:pPr eaLnBrk="1" hangingPunct="1">
              <a:lnSpc>
                <a:spcPct val="90000"/>
              </a:lnSpc>
              <a:buFontTx/>
              <a:buBlip>
                <a:blip r:embed="rId2"/>
              </a:buBlip>
            </a:pPr>
            <a:r>
              <a:rPr lang="en-US" altLang="id-ID" sz="2400" dirty="0" err="1">
                <a:latin typeface="Times New Roman" pitchFamily="18" charset="0"/>
              </a:rPr>
              <a:t>Perumusan</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substantif</a:t>
            </a:r>
            <a:r>
              <a:rPr lang="en-US" altLang="id-ID" sz="2400" dirty="0">
                <a:latin typeface="Times New Roman" pitchFamily="18" charset="0"/>
              </a:rPr>
              <a:t> </a:t>
            </a:r>
            <a:r>
              <a:rPr lang="en-US" altLang="id-ID" sz="2400" dirty="0" err="1">
                <a:latin typeface="Times New Roman" pitchFamily="18" charset="0"/>
              </a:rPr>
              <a:t>dapat</a:t>
            </a:r>
            <a:r>
              <a:rPr lang="en-US" altLang="id-ID" sz="2400" dirty="0">
                <a:latin typeface="Times New Roman" pitchFamily="18" charset="0"/>
              </a:rPr>
              <a:t> </a:t>
            </a:r>
            <a:r>
              <a:rPr lang="en-US" altLang="id-ID" sz="2400" dirty="0" err="1">
                <a:latin typeface="Times New Roman" pitchFamily="18" charset="0"/>
              </a:rPr>
              <a:t>lebih</a:t>
            </a:r>
            <a:r>
              <a:rPr lang="en-US" altLang="id-ID" sz="2400" dirty="0">
                <a:latin typeface="Times New Roman" pitchFamily="18" charset="0"/>
              </a:rPr>
              <a:t> </a:t>
            </a:r>
            <a:r>
              <a:rPr lang="en-US" altLang="id-ID" sz="2400" dirty="0" err="1">
                <a:latin typeface="Times New Roman" pitchFamily="18" charset="0"/>
              </a:rPr>
              <a:t>dispesifikan</a:t>
            </a:r>
            <a:r>
              <a:rPr lang="en-US" altLang="id-ID" sz="2400" dirty="0">
                <a:latin typeface="Times New Roman" pitchFamily="18" charset="0"/>
              </a:rPr>
              <a:t> </a:t>
            </a:r>
            <a:r>
              <a:rPr lang="en-US" altLang="id-ID" sz="2400" dirty="0" err="1">
                <a:latin typeface="Times New Roman" pitchFamily="18" charset="0"/>
              </a:rPr>
              <a:t>lagi</a:t>
            </a:r>
            <a:r>
              <a:rPr lang="en-US" altLang="id-ID" sz="2400" dirty="0">
                <a:latin typeface="Times New Roman" pitchFamily="18" charset="0"/>
              </a:rPr>
              <a:t> (</a:t>
            </a:r>
            <a:r>
              <a:rPr lang="en-US" altLang="id-ID" sz="2400" dirty="0" err="1">
                <a:latin typeface="Times New Roman" pitchFamily="18" charset="0"/>
              </a:rPr>
              <a:t>spesifikasi</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dengan</a:t>
            </a:r>
            <a:r>
              <a:rPr lang="en-US" altLang="id-ID" sz="2400" dirty="0">
                <a:latin typeface="Times New Roman" pitchFamily="18" charset="0"/>
              </a:rPr>
              <a:t> </a:t>
            </a:r>
            <a:r>
              <a:rPr lang="en-US" altLang="id-ID" sz="2400" dirty="0" err="1">
                <a:latin typeface="Times New Roman" pitchFamily="18" charset="0"/>
              </a:rPr>
              <a:t>bantuan</a:t>
            </a:r>
            <a:r>
              <a:rPr lang="en-US" altLang="id-ID" sz="2400" dirty="0">
                <a:latin typeface="Times New Roman" pitchFamily="18" charset="0"/>
              </a:rPr>
              <a:t> </a:t>
            </a:r>
            <a:r>
              <a:rPr lang="en-US" altLang="id-ID" sz="2400" dirty="0" err="1">
                <a:latin typeface="Times New Roman" pitchFamily="18" charset="0"/>
              </a:rPr>
              <a:t>statistik</a:t>
            </a:r>
            <a:r>
              <a:rPr lang="en-US" altLang="id-ID" sz="2400" dirty="0">
                <a:latin typeface="Times New Roman" pitchFamily="18" charset="0"/>
              </a:rPr>
              <a:t>. </a:t>
            </a:r>
          </a:p>
          <a:p>
            <a:pPr eaLnBrk="1" hangingPunct="1">
              <a:lnSpc>
                <a:spcPct val="90000"/>
              </a:lnSpc>
              <a:buFontTx/>
              <a:buBlip>
                <a:blip r:embed="rId2"/>
              </a:buBlip>
            </a:pPr>
            <a:r>
              <a:rPr lang="en-US" altLang="id-ID" sz="2400" dirty="0" err="1">
                <a:latin typeface="Times New Roman" pitchFamily="18" charset="0"/>
              </a:rPr>
              <a:t>Misal</a:t>
            </a:r>
            <a:r>
              <a:rPr lang="en-US" altLang="id-ID" sz="2400" dirty="0">
                <a:latin typeface="Times New Roman" pitchFamily="18" charset="0"/>
              </a:rPr>
              <a:t> </a:t>
            </a:r>
            <a:r>
              <a:rPr lang="en-US" altLang="id-ID" sz="2400" dirty="0" err="1">
                <a:latin typeface="Times New Roman" pitchFamily="18" charset="0"/>
              </a:rPr>
              <a:t>kemiskinan</a:t>
            </a:r>
            <a:r>
              <a:rPr lang="en-US" altLang="id-ID" sz="2400" dirty="0">
                <a:latin typeface="Times New Roman" pitchFamily="18" charset="0"/>
              </a:rPr>
              <a:t>, </a:t>
            </a:r>
            <a:r>
              <a:rPr lang="en-US" altLang="id-ID" sz="2400" dirty="0" err="1">
                <a:latin typeface="Times New Roman" pitchFamily="18" charset="0"/>
              </a:rPr>
              <a:t>ternyata</a:t>
            </a:r>
            <a:r>
              <a:rPr lang="en-US" altLang="id-ID" sz="2400" dirty="0">
                <a:latin typeface="Times New Roman" pitchFamily="18" charset="0"/>
              </a:rPr>
              <a:t> </a:t>
            </a:r>
            <a:r>
              <a:rPr lang="en-US" altLang="id-ID" sz="2400" dirty="0" err="1">
                <a:latin typeface="Times New Roman" pitchFamily="18" charset="0"/>
              </a:rPr>
              <a:t>masalah</a:t>
            </a:r>
            <a:r>
              <a:rPr lang="en-US" altLang="id-ID" sz="2400" dirty="0">
                <a:latin typeface="Times New Roman" pitchFamily="18" charset="0"/>
              </a:rPr>
              <a:t> </a:t>
            </a:r>
            <a:r>
              <a:rPr lang="en-US" altLang="id-ID" sz="2400" dirty="0" err="1">
                <a:latin typeface="Times New Roman" pitchFamily="18" charset="0"/>
              </a:rPr>
              <a:t>substantifnya</a:t>
            </a:r>
            <a:r>
              <a:rPr lang="en-US" altLang="id-ID" sz="2400" dirty="0">
                <a:latin typeface="Times New Roman" pitchFamily="18" charset="0"/>
              </a:rPr>
              <a:t> </a:t>
            </a:r>
            <a:r>
              <a:rPr lang="en-US" altLang="id-ID" sz="2400" dirty="0" err="1">
                <a:latin typeface="Times New Roman" pitchFamily="18" charset="0"/>
              </a:rPr>
              <a:t>adalah</a:t>
            </a:r>
            <a:r>
              <a:rPr lang="en-US" altLang="id-ID" sz="2400" dirty="0">
                <a:latin typeface="Times New Roman" pitchFamily="18" charset="0"/>
              </a:rPr>
              <a:t> </a:t>
            </a:r>
            <a:r>
              <a:rPr lang="en-US" altLang="id-ID" sz="2400" dirty="0" err="1">
                <a:latin typeface="Times New Roman" pitchFamily="18" charset="0"/>
              </a:rPr>
              <a:t>kelangkaan</a:t>
            </a:r>
            <a:r>
              <a:rPr lang="en-US" altLang="id-ID" sz="2400" dirty="0">
                <a:latin typeface="Times New Roman" pitchFamily="18" charset="0"/>
              </a:rPr>
              <a:t> </a:t>
            </a:r>
            <a:r>
              <a:rPr lang="en-US" altLang="id-ID" sz="2400" dirty="0" err="1">
                <a:latin typeface="Times New Roman" pitchFamily="18" charset="0"/>
              </a:rPr>
              <a:t>kesempatan</a:t>
            </a:r>
            <a:r>
              <a:rPr lang="en-US" altLang="id-ID" sz="2400" dirty="0">
                <a:latin typeface="Times New Roman" pitchFamily="18" charset="0"/>
              </a:rPr>
              <a:t> </a:t>
            </a:r>
            <a:r>
              <a:rPr lang="en-US" altLang="id-ID" sz="2400" dirty="0" err="1">
                <a:latin typeface="Times New Roman" pitchFamily="18" charset="0"/>
              </a:rPr>
              <a:t>kerja</a:t>
            </a:r>
            <a:r>
              <a:rPr lang="en-US" altLang="id-ID" sz="2400" dirty="0">
                <a:latin typeface="Times New Roman" pitchFamily="18" charset="0"/>
              </a:rPr>
              <a:t>, </a:t>
            </a:r>
            <a:r>
              <a:rPr lang="en-US" altLang="id-ID" sz="2400" dirty="0" err="1">
                <a:latin typeface="Times New Roman" pitchFamily="18" charset="0"/>
              </a:rPr>
              <a:t>maka</a:t>
            </a:r>
            <a:r>
              <a:rPr lang="en-US" altLang="id-ID" sz="2400" dirty="0">
                <a:latin typeface="Times New Roman" pitchFamily="18" charset="0"/>
              </a:rPr>
              <a:t> </a:t>
            </a:r>
            <a:r>
              <a:rPr lang="en-US" altLang="id-ID" sz="2400" dirty="0" err="1">
                <a:latin typeface="Times New Roman" pitchFamily="18" charset="0"/>
              </a:rPr>
              <a:t>hal</a:t>
            </a:r>
            <a:r>
              <a:rPr lang="en-US" altLang="id-ID" sz="2400" dirty="0">
                <a:latin typeface="Times New Roman" pitchFamily="18" charset="0"/>
              </a:rPr>
              <a:t> </a:t>
            </a:r>
            <a:r>
              <a:rPr lang="en-US" altLang="id-ID" sz="2400" dirty="0" err="1">
                <a:latin typeface="Times New Roman" pitchFamily="18" charset="0"/>
              </a:rPr>
              <a:t>tersebut</a:t>
            </a:r>
            <a:r>
              <a:rPr lang="en-US" altLang="id-ID" sz="2400" dirty="0">
                <a:latin typeface="Times New Roman" pitchFamily="18" charset="0"/>
              </a:rPr>
              <a:t> </a:t>
            </a:r>
            <a:r>
              <a:rPr lang="en-US" altLang="id-ID" sz="2400" dirty="0" err="1">
                <a:latin typeface="Times New Roman" pitchFamily="18" charset="0"/>
              </a:rPr>
              <a:t>dapat</a:t>
            </a:r>
            <a:r>
              <a:rPr lang="en-US" altLang="id-ID" sz="2400" dirty="0">
                <a:latin typeface="Times New Roman" pitchFamily="18" charset="0"/>
              </a:rPr>
              <a:t> </a:t>
            </a:r>
            <a:r>
              <a:rPr lang="en-US" altLang="id-ID" sz="2400" dirty="0" err="1">
                <a:latin typeface="Times New Roman" pitchFamily="18" charset="0"/>
              </a:rPr>
              <a:t>dispesifikan</a:t>
            </a:r>
            <a:r>
              <a:rPr lang="en-US" altLang="id-ID" sz="2400" dirty="0">
                <a:latin typeface="Times New Roman" pitchFamily="18" charset="0"/>
              </a:rPr>
              <a:t> </a:t>
            </a:r>
            <a:r>
              <a:rPr lang="en-US" altLang="id-ID" sz="2400" dirty="0" err="1">
                <a:latin typeface="Times New Roman" pitchFamily="18" charset="0"/>
              </a:rPr>
              <a:t>lagi</a:t>
            </a:r>
            <a:r>
              <a:rPr lang="en-US" altLang="id-ID" sz="2400" dirty="0">
                <a:latin typeface="Times New Roman" pitchFamily="18" charset="0"/>
              </a:rPr>
              <a:t> </a:t>
            </a:r>
            <a:r>
              <a:rPr lang="en-US" altLang="id-ID" sz="2400" dirty="0" err="1">
                <a:latin typeface="Times New Roman" pitchFamily="18" charset="0"/>
              </a:rPr>
              <a:t>yaitu</a:t>
            </a:r>
            <a:r>
              <a:rPr lang="en-US" altLang="id-ID" sz="2400" dirty="0">
                <a:latin typeface="Times New Roman" pitchFamily="18" charset="0"/>
              </a:rPr>
              <a:t> : </a:t>
            </a:r>
            <a:r>
              <a:rPr lang="en-US" altLang="id-ID" sz="2400" dirty="0" err="1">
                <a:latin typeface="Times New Roman" pitchFamily="18" charset="0"/>
              </a:rPr>
              <a:t>pemerintah</a:t>
            </a:r>
            <a:r>
              <a:rPr lang="en-US" altLang="id-ID" sz="2400" dirty="0">
                <a:latin typeface="Times New Roman" pitchFamily="18" charset="0"/>
              </a:rPr>
              <a:t> </a:t>
            </a:r>
            <a:r>
              <a:rPr lang="en-US" altLang="id-ID" sz="2400" dirty="0" err="1">
                <a:latin typeface="Times New Roman" pitchFamily="18" charset="0"/>
              </a:rPr>
              <a:t>menciptakan</a:t>
            </a:r>
            <a:r>
              <a:rPr lang="en-US" altLang="id-ID" sz="2400" dirty="0">
                <a:latin typeface="Times New Roman" pitchFamily="18" charset="0"/>
              </a:rPr>
              <a:t> 10.000 </a:t>
            </a:r>
            <a:r>
              <a:rPr lang="en-US" altLang="id-ID" sz="2400" dirty="0" err="1">
                <a:latin typeface="Times New Roman" pitchFamily="18" charset="0"/>
              </a:rPr>
              <a:t>kesempatan</a:t>
            </a:r>
            <a:r>
              <a:rPr lang="en-US" altLang="id-ID" sz="2400" dirty="0">
                <a:latin typeface="Times New Roman" pitchFamily="18" charset="0"/>
              </a:rPr>
              <a:t> </a:t>
            </a:r>
            <a:r>
              <a:rPr lang="en-US" altLang="id-ID" sz="2400" dirty="0" err="1">
                <a:latin typeface="Times New Roman" pitchFamily="18" charset="0"/>
              </a:rPr>
              <a:t>kerja</a:t>
            </a:r>
            <a:r>
              <a:rPr lang="en-US" altLang="id-ID" sz="2400" dirty="0">
                <a:latin typeface="Times New Roman" pitchFamily="18" charset="0"/>
              </a:rPr>
              <a:t> </a:t>
            </a:r>
            <a:r>
              <a:rPr lang="en-US" altLang="id-ID" sz="2400" dirty="0" err="1">
                <a:latin typeface="Times New Roman" pitchFamily="18" charset="0"/>
              </a:rPr>
              <a:t>selama</a:t>
            </a:r>
            <a:r>
              <a:rPr lang="en-US" altLang="id-ID" sz="2400" dirty="0">
                <a:latin typeface="Times New Roman" pitchFamily="18" charset="0"/>
              </a:rPr>
              <a:t> 1 </a:t>
            </a:r>
            <a:r>
              <a:rPr lang="en-US" altLang="id-ID" sz="2400" dirty="0" err="1">
                <a:latin typeface="Times New Roman" pitchFamily="18" charset="0"/>
              </a:rPr>
              <a:t>tahun</a:t>
            </a:r>
            <a:r>
              <a:rPr lang="en-US" altLang="id-ID" sz="2400" dirty="0">
                <a:latin typeface="Times New Roman" pitchFamily="18" charset="0"/>
              </a:rPr>
              <a:t>. </a:t>
            </a:r>
          </a:p>
        </p:txBody>
      </p:sp>
    </p:spTree>
    <p:extLst>
      <p:ext uri="{BB962C8B-B14F-4D97-AF65-F5344CB8AC3E}">
        <p14:creationId xmlns:p14="http://schemas.microsoft.com/office/powerpoint/2010/main" val="285841232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477296" y="0"/>
            <a:ext cx="8105104" cy="1219200"/>
          </a:xfrm>
        </p:spPr>
        <p:txBody>
          <a:bodyPr/>
          <a:lstStyle/>
          <a:p>
            <a:pPr eaLnBrk="1" hangingPunct="1"/>
            <a:r>
              <a:rPr lang="en-US" altLang="id-ID" sz="3600" dirty="0">
                <a:latin typeface="Berlin Sans FB Demi" panose="020E0802020502020306" pitchFamily="34" charset="0"/>
              </a:rPr>
              <a:t>PERUMUSAN MASALAH KEBIJAKAN</a:t>
            </a:r>
          </a:p>
        </p:txBody>
      </p:sp>
      <p:sp>
        <p:nvSpPr>
          <p:cNvPr id="3075" name="Rectangle 3"/>
          <p:cNvSpPr>
            <a:spLocks noGrp="1" noChangeArrowheads="1"/>
          </p:cNvSpPr>
          <p:nvPr>
            <p:ph type="body" idx="1"/>
          </p:nvPr>
        </p:nvSpPr>
        <p:spPr>
          <a:xfrm>
            <a:off x="406400" y="1066800"/>
            <a:ext cx="11074400" cy="2971800"/>
          </a:xfrm>
        </p:spPr>
        <p:txBody>
          <a:bodyPr/>
          <a:lstStyle/>
          <a:p>
            <a:pPr eaLnBrk="1" hangingPunct="1"/>
            <a:r>
              <a:rPr lang="en-US" altLang="id-ID" sz="2800" dirty="0" err="1">
                <a:latin typeface="Berlin Sans FB Demi" panose="020E0802020502020306" pitchFamily="34" charset="0"/>
              </a:rPr>
              <a:t>Bagian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dari</a:t>
            </a:r>
            <a:r>
              <a:rPr lang="en-US" altLang="id-ID" sz="2800" dirty="0">
                <a:latin typeface="Berlin Sans FB Demi" panose="020E0802020502020306" pitchFamily="34" charset="0"/>
              </a:rPr>
              <a:t> KP yang </a:t>
            </a:r>
            <a:r>
              <a:rPr lang="en-US" altLang="id-ID" sz="2800" dirty="0" err="1">
                <a:latin typeface="Berlin Sans FB Demi" panose="020E0802020502020306" pitchFamily="34" charset="0"/>
              </a:rPr>
              <a:t>krusial</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adalah</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perumusan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masalah</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kebijakan</a:t>
            </a:r>
            <a:r>
              <a:rPr lang="en-US" altLang="id-ID" sz="2800" dirty="0">
                <a:latin typeface="Berlin Sans FB Demi" panose="020E0802020502020306" pitchFamily="34" charset="0"/>
              </a:rPr>
              <a:t>. </a:t>
            </a:r>
          </a:p>
          <a:p>
            <a:pPr eaLnBrk="1" hangingPunct="1"/>
            <a:r>
              <a:rPr lang="en-US" altLang="id-ID" sz="2800" dirty="0" err="1">
                <a:latin typeface="Berlin Sans FB Demi" panose="020E0802020502020306" pitchFamily="34" charset="0"/>
              </a:rPr>
              <a:t>Analis</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kebijakan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sering</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gagal</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karena</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memecahkan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masalah</a:t>
            </a:r>
            <a:r>
              <a:rPr lang="en-US" altLang="id-ID" sz="2800" dirty="0">
                <a:latin typeface="Berlin Sans FB Demi" panose="020E0802020502020306" pitchFamily="34" charset="0"/>
              </a:rPr>
              <a:t> yang </a:t>
            </a:r>
            <a:r>
              <a:rPr lang="en-US" altLang="id-ID" sz="2800" dirty="0" err="1">
                <a:latin typeface="Berlin Sans FB Demi" panose="020E0802020502020306" pitchFamily="34" charset="0"/>
              </a:rPr>
              <a:t>salah</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dibandingkan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gagal</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menemukan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solusi</a:t>
            </a:r>
            <a:r>
              <a:rPr lang="en-US" altLang="id-ID" sz="2800" dirty="0">
                <a:latin typeface="Berlin Sans FB Demi" panose="020E0802020502020306" pitchFamily="34" charset="0"/>
              </a:rPr>
              <a:t> yang </a:t>
            </a:r>
            <a:r>
              <a:rPr lang="en-US" altLang="id-ID" sz="2800" dirty="0" err="1">
                <a:latin typeface="Berlin Sans FB Demi" panose="020E0802020502020306" pitchFamily="34" charset="0"/>
              </a:rPr>
              <a:t>salah</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terhadap</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masalah</a:t>
            </a:r>
            <a:r>
              <a:rPr lang="en-US" altLang="id-ID" sz="2800" dirty="0">
                <a:latin typeface="Berlin Sans FB Demi" panose="020E0802020502020306" pitchFamily="34" charset="0"/>
              </a:rPr>
              <a:t> yang </a:t>
            </a:r>
            <a:r>
              <a:rPr lang="en-US" altLang="id-ID" sz="2800" dirty="0" err="1">
                <a:latin typeface="Berlin Sans FB Demi" panose="020E0802020502020306" pitchFamily="34" charset="0"/>
              </a:rPr>
              <a:t>benar</a:t>
            </a:r>
            <a:r>
              <a:rPr lang="en-US" altLang="id-ID" sz="2800" dirty="0">
                <a:latin typeface="Berlin Sans FB Demi" panose="020E0802020502020306" pitchFamily="34" charset="0"/>
              </a:rPr>
              <a:t>.</a:t>
            </a:r>
            <a:endParaRPr lang="id-ID" altLang="id-ID" sz="2800" dirty="0">
              <a:latin typeface="Berlin Sans FB Demi" panose="020E0802020502020306" pitchFamily="34" charset="0"/>
            </a:endParaRPr>
          </a:p>
          <a:p>
            <a:pPr eaLnBrk="1" hangingPunct="1"/>
            <a:r>
              <a:rPr lang="id-ID" altLang="id-ID" sz="2800" dirty="0">
                <a:latin typeface="Berlin Sans FB Demi" panose="020E0802020502020306" pitchFamily="34" charset="0"/>
              </a:rPr>
              <a:t>Karakter masalah kebijakan</a:t>
            </a:r>
            <a:r>
              <a:rPr lang="id-ID" altLang="id-ID" sz="2800" dirty="0">
                <a:latin typeface="Berlin Sans FB Demi" panose="020E0802020502020306" pitchFamily="34" charset="0"/>
                <a:sym typeface="Wingdings" panose="05000000000000000000" pitchFamily="2" charset="2"/>
              </a:rPr>
              <a:t> masalah kebijakan adalah kebutuhan, nilai dan peluang mengadakan perbaikan yang belum terlaksana yang dapat dipenuhi hanya melalui tindakan pemerintah</a:t>
            </a:r>
            <a:endParaRPr lang="en-US" altLang="id-ID" sz="2800" dirty="0">
              <a:latin typeface="Berlin Sans FB Demi" panose="020E0802020502020306" pitchFamily="34" charset="0"/>
            </a:endParaRPr>
          </a:p>
        </p:txBody>
      </p:sp>
    </p:spTree>
    <p:extLst>
      <p:ext uri="{BB962C8B-B14F-4D97-AF65-F5344CB8AC3E}">
        <p14:creationId xmlns:p14="http://schemas.microsoft.com/office/powerpoint/2010/main" val="264843733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 calcmode="lin" valueType="num">
                                      <p:cBhvr additive="base">
                                        <p:cTn id="14" dur="1000" fill="hold">
                                          <p:stCondLst>
                                            <p:cond delay="0"/>
                                          </p:stCondLst>
                                        </p:cTn>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307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3075">
                                            <p:txEl>
                                              <p:pRg st="1" end="1"/>
                                            </p:txEl>
                                          </p:spTgt>
                                        </p:tgtEl>
                                        <p:attrNameLst>
                                          <p:attrName>style.visibility</p:attrName>
                                        </p:attrNameLst>
                                      </p:cBhvr>
                                      <p:to>
                                        <p:strVal val="visible"/>
                                      </p:to>
                                    </p:set>
                                    <p:anim calcmode="lin" valueType="num">
                                      <p:cBhvr additive="base">
                                        <p:cTn id="20" dur="1000" fill="hold">
                                          <p:stCondLst>
                                            <p:cond delay="0"/>
                                          </p:stCondLst>
                                        </p:cTn>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307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3075">
                                            <p:txEl>
                                              <p:pRg st="0" end="0"/>
                                            </p:txEl>
                                          </p:spTgt>
                                        </p:tgtEl>
                                        <p:attrNameLst>
                                          <p:attrName>style.visibility</p:attrName>
                                        </p:attrNameLst>
                                      </p:cBhvr>
                                      <p:to>
                                        <p:strVal val="visible"/>
                                      </p:to>
                                    </p:set>
                                    <p:anim calcmode="lin" valueType="num">
                                      <p:cBhvr additive="base">
                                        <p:cTn id="26" dur="1000" fill="hold">
                                          <p:stCondLst>
                                            <p:cond delay="0"/>
                                          </p:stCondLst>
                                        </p:cTn>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307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rev="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170938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id-ID" altLang="id-ID"/>
          </a:p>
        </p:txBody>
      </p:sp>
      <p:sp>
        <p:nvSpPr>
          <p:cNvPr id="34819" name="Content Placeholder 2"/>
          <p:cNvSpPr>
            <a:spLocks noGrp="1"/>
          </p:cNvSpPr>
          <p:nvPr>
            <p:ph idx="1"/>
          </p:nvPr>
        </p:nvSpPr>
        <p:spPr/>
        <p:txBody>
          <a:bodyPr/>
          <a:lstStyle/>
          <a:p>
            <a:r>
              <a:rPr lang="id-ID" altLang="id-ID" sz="2800" dirty="0"/>
              <a:t>Identifikasi adakah kebijakan pengelolaan sampah di DIY, Sleman, Bantul, Kota Yogyakarta?</a:t>
            </a:r>
          </a:p>
          <a:p>
            <a:r>
              <a:rPr lang="id-ID" altLang="id-ID" sz="2800" dirty="0"/>
              <a:t>Seperti apakah kebijakan tersebut mengatur pengelolaan sampah di DIY?</a:t>
            </a:r>
          </a:p>
          <a:p>
            <a:r>
              <a:rPr lang="id-ID" altLang="id-ID" sz="2800" dirty="0"/>
              <a:t>Bagaimana kebijakan tersebut menempatkan TPST Piyungan</a:t>
            </a:r>
          </a:p>
        </p:txBody>
      </p:sp>
    </p:spTree>
    <p:extLst>
      <p:ext uri="{BB962C8B-B14F-4D97-AF65-F5344CB8AC3E}">
        <p14:creationId xmlns:p14="http://schemas.microsoft.com/office/powerpoint/2010/main" val="2137823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201"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304801" y="1300766"/>
            <a:ext cx="11552767" cy="5296885"/>
          </a:xfrm>
        </p:spPr>
        <p:txBody>
          <a:bodyPr/>
          <a:lstStyle/>
          <a:p>
            <a:pPr eaLnBrk="1" hangingPunct="1">
              <a:buSzPct val="75000"/>
              <a:buFontTx/>
              <a:buBlip>
                <a:blip r:embed="rId2"/>
              </a:buBlip>
              <a:defRPr/>
            </a:pPr>
            <a:r>
              <a:rPr lang="en-US" dirty="0" err="1">
                <a:latin typeface="Berlin Sans FB Demi" panose="020E0802020502020306" pitchFamily="34" charset="0"/>
              </a:rPr>
              <a:t>Perumusan</a:t>
            </a:r>
            <a:r>
              <a:rPr lang="en-US" dirty="0">
                <a:latin typeface="Berlin Sans FB Demi" panose="020E0802020502020306" pitchFamily="34" charset="0"/>
              </a:rPr>
              <a:t> </a:t>
            </a:r>
            <a:r>
              <a:rPr lang="en-US" dirty="0" err="1">
                <a:latin typeface="Berlin Sans FB Demi" panose="020E0802020502020306" pitchFamily="34" charset="0"/>
              </a:rPr>
              <a:t>masalah</a:t>
            </a:r>
            <a:r>
              <a:rPr lang="en-US" dirty="0">
                <a:latin typeface="Berlin Sans FB Demi" panose="020E0802020502020306" pitchFamily="34" charset="0"/>
              </a:rPr>
              <a:t> </a:t>
            </a:r>
            <a:r>
              <a:rPr lang="en-US" dirty="0" err="1">
                <a:latin typeface="Berlin Sans FB Demi" panose="020E0802020502020306" pitchFamily="34" charset="0"/>
              </a:rPr>
              <a:t>merupakan</a:t>
            </a:r>
            <a:r>
              <a:rPr lang="en-US" dirty="0">
                <a:latin typeface="Berlin Sans FB Demi" panose="020E0802020502020306" pitchFamily="34" charset="0"/>
              </a:rPr>
              <a:t> </a:t>
            </a:r>
            <a:r>
              <a:rPr lang="en-US" dirty="0" err="1">
                <a:latin typeface="Berlin Sans FB Demi" panose="020E0802020502020306" pitchFamily="34" charset="0"/>
              </a:rPr>
              <a:t>aktivitas</a:t>
            </a:r>
            <a:r>
              <a:rPr lang="en-US" dirty="0">
                <a:latin typeface="Berlin Sans FB Demi" panose="020E0802020502020306" pitchFamily="34" charset="0"/>
              </a:rPr>
              <a:t> yang </a:t>
            </a:r>
            <a:r>
              <a:rPr lang="en-US" dirty="0" err="1">
                <a:latin typeface="Berlin Sans FB Demi" panose="020E0802020502020306" pitchFamily="34" charset="0"/>
              </a:rPr>
              <a:t>amat</a:t>
            </a:r>
            <a:r>
              <a:rPr lang="en-US" dirty="0">
                <a:latin typeface="Berlin Sans FB Demi" panose="020E0802020502020306" pitchFamily="34" charset="0"/>
              </a:rPr>
              <a:t> </a:t>
            </a:r>
            <a:r>
              <a:rPr lang="en-US" dirty="0" err="1">
                <a:latin typeface="Berlin Sans FB Demi" panose="020E0802020502020306" pitchFamily="34" charset="0"/>
              </a:rPr>
              <a:t>penting</a:t>
            </a:r>
            <a:r>
              <a:rPr lang="en-US" dirty="0">
                <a:latin typeface="Berlin Sans FB Demi" panose="020E0802020502020306" pitchFamily="34" charset="0"/>
              </a:rPr>
              <a:t> </a:t>
            </a:r>
            <a:r>
              <a:rPr lang="en-US" dirty="0" err="1">
                <a:latin typeface="Berlin Sans FB Demi" panose="020E0802020502020306" pitchFamily="34" charset="0"/>
              </a:rPr>
              <a:t>dalam</a:t>
            </a:r>
            <a:r>
              <a:rPr lang="en-US" dirty="0">
                <a:latin typeface="Berlin Sans FB Demi" panose="020E0802020502020306" pitchFamily="34" charset="0"/>
              </a:rPr>
              <a:t> </a:t>
            </a:r>
            <a:r>
              <a:rPr lang="en-US" dirty="0" err="1">
                <a:latin typeface="Berlin Sans FB Demi" panose="020E0802020502020306" pitchFamily="34" charset="0"/>
              </a:rPr>
              <a:t>proses</a:t>
            </a:r>
            <a:r>
              <a:rPr lang="en-US" dirty="0">
                <a:latin typeface="Berlin Sans FB Demi" panose="020E0802020502020306" pitchFamily="34" charset="0"/>
              </a:rPr>
              <a:t> </a:t>
            </a:r>
            <a:r>
              <a:rPr lang="en-US" dirty="0" err="1">
                <a:latin typeface="Berlin Sans FB Demi" panose="020E0802020502020306" pitchFamily="34" charset="0"/>
              </a:rPr>
              <a:t>kebijakan</a:t>
            </a:r>
            <a:r>
              <a:rPr lang="en-US" dirty="0">
                <a:latin typeface="Berlin Sans FB Demi" panose="020E0802020502020306" pitchFamily="34" charset="0"/>
              </a:rPr>
              <a:t> </a:t>
            </a:r>
            <a:r>
              <a:rPr lang="en-US" dirty="0" err="1">
                <a:latin typeface="Berlin Sans FB Demi" panose="020E0802020502020306" pitchFamily="34" charset="0"/>
              </a:rPr>
              <a:t>publik</a:t>
            </a:r>
            <a:r>
              <a:rPr lang="en-US" dirty="0">
                <a:latin typeface="Berlin Sans FB Demi" panose="020E0802020502020306" pitchFamily="34" charset="0"/>
              </a:rPr>
              <a:t>. </a:t>
            </a:r>
            <a:r>
              <a:rPr lang="en-US" dirty="0" err="1">
                <a:latin typeface="Berlin Sans FB Demi" panose="020E0802020502020306" pitchFamily="34" charset="0"/>
              </a:rPr>
              <a:t>Oleh</a:t>
            </a:r>
            <a:r>
              <a:rPr lang="en-US" dirty="0">
                <a:latin typeface="Berlin Sans FB Demi" panose="020E0802020502020306" pitchFamily="34" charset="0"/>
              </a:rPr>
              <a:t> </a:t>
            </a:r>
            <a:r>
              <a:rPr lang="en-US" dirty="0" err="1">
                <a:latin typeface="Berlin Sans FB Demi" panose="020E0802020502020306" pitchFamily="34" charset="0"/>
              </a:rPr>
              <a:t>karena</a:t>
            </a:r>
            <a:r>
              <a:rPr lang="en-US" dirty="0">
                <a:latin typeface="Berlin Sans FB Demi" panose="020E0802020502020306" pitchFamily="34" charset="0"/>
              </a:rPr>
              <a:t> </a:t>
            </a:r>
            <a:r>
              <a:rPr lang="en-US" dirty="0" err="1">
                <a:latin typeface="Berlin Sans FB Demi" panose="020E0802020502020306" pitchFamily="34" charset="0"/>
              </a:rPr>
              <a:t>hal</a:t>
            </a:r>
            <a:r>
              <a:rPr lang="en-US" dirty="0">
                <a:latin typeface="Berlin Sans FB Demi" panose="020E0802020502020306" pitchFamily="34" charset="0"/>
              </a:rPr>
              <a:t> </a:t>
            </a:r>
            <a:r>
              <a:rPr lang="en-US" dirty="0" err="1">
                <a:latin typeface="Berlin Sans FB Demi" panose="020E0802020502020306" pitchFamily="34" charset="0"/>
              </a:rPr>
              <a:t>ini</a:t>
            </a:r>
            <a:r>
              <a:rPr lang="en-US" dirty="0">
                <a:latin typeface="Berlin Sans FB Demi" panose="020E0802020502020306" pitchFamily="34" charset="0"/>
              </a:rPr>
              <a:t> </a:t>
            </a:r>
            <a:r>
              <a:rPr lang="en-US" dirty="0" err="1">
                <a:latin typeface="Berlin Sans FB Demi" panose="020E0802020502020306" pitchFamily="34" charset="0"/>
              </a:rPr>
              <a:t>akan</a:t>
            </a:r>
            <a:r>
              <a:rPr lang="en-US" dirty="0">
                <a:latin typeface="Berlin Sans FB Demi" panose="020E0802020502020306" pitchFamily="34" charset="0"/>
              </a:rPr>
              <a:t> </a:t>
            </a:r>
            <a:r>
              <a:rPr lang="en-US" dirty="0" err="1">
                <a:latin typeface="Berlin Sans FB Demi" panose="020E0802020502020306" pitchFamily="34" charset="0"/>
              </a:rPr>
              <a:t>berpengaruh</a:t>
            </a:r>
            <a:r>
              <a:rPr lang="en-US" dirty="0">
                <a:latin typeface="Berlin Sans FB Demi" panose="020E0802020502020306" pitchFamily="34" charset="0"/>
              </a:rPr>
              <a:t> </a:t>
            </a:r>
            <a:r>
              <a:rPr lang="en-US" dirty="0" err="1">
                <a:latin typeface="Berlin Sans FB Demi" panose="020E0802020502020306" pitchFamily="34" charset="0"/>
              </a:rPr>
              <a:t>terhadap</a:t>
            </a:r>
            <a:r>
              <a:rPr lang="en-US" dirty="0">
                <a:latin typeface="Berlin Sans FB Demi" panose="020E0802020502020306" pitchFamily="34" charset="0"/>
              </a:rPr>
              <a:t> </a:t>
            </a:r>
            <a:r>
              <a:rPr lang="en-US" dirty="0" err="1">
                <a:latin typeface="Berlin Sans FB Demi" panose="020E0802020502020306" pitchFamily="34" charset="0"/>
              </a:rPr>
              <a:t>langkah-langkah</a:t>
            </a:r>
            <a:r>
              <a:rPr lang="en-US" dirty="0">
                <a:latin typeface="Berlin Sans FB Demi" panose="020E0802020502020306" pitchFamily="34" charset="0"/>
              </a:rPr>
              <a:t> </a:t>
            </a:r>
            <a:r>
              <a:rPr lang="en-US" dirty="0" err="1">
                <a:latin typeface="Berlin Sans FB Demi" panose="020E0802020502020306" pitchFamily="34" charset="0"/>
              </a:rPr>
              <a:t>berikutnya</a:t>
            </a:r>
            <a:r>
              <a:rPr lang="en-US" dirty="0">
                <a:latin typeface="Berlin Sans FB Demi" panose="020E0802020502020306" pitchFamily="34" charset="0"/>
              </a:rPr>
              <a:t>.</a:t>
            </a:r>
          </a:p>
          <a:p>
            <a:pPr eaLnBrk="1" hangingPunct="1">
              <a:buSzPct val="75000"/>
              <a:buFontTx/>
              <a:buBlip>
                <a:blip r:embed="rId2"/>
              </a:buBlip>
              <a:defRPr/>
            </a:pPr>
            <a:r>
              <a:rPr lang="en-US" dirty="0" err="1">
                <a:latin typeface="Berlin Sans FB Demi" panose="020E0802020502020306" pitchFamily="34" charset="0"/>
              </a:rPr>
              <a:t>Kebijakan</a:t>
            </a:r>
            <a:r>
              <a:rPr lang="en-US" dirty="0">
                <a:latin typeface="Berlin Sans FB Demi" panose="020E0802020502020306" pitchFamily="34" charset="0"/>
              </a:rPr>
              <a:t> yang </a:t>
            </a:r>
            <a:r>
              <a:rPr lang="en-US" dirty="0" err="1">
                <a:latin typeface="Berlin Sans FB Demi" panose="020E0802020502020306" pitchFamily="34" charset="0"/>
              </a:rPr>
              <a:t>disusun</a:t>
            </a:r>
            <a:r>
              <a:rPr lang="en-US" dirty="0">
                <a:latin typeface="Berlin Sans FB Demi" panose="020E0802020502020306" pitchFamily="34" charset="0"/>
              </a:rPr>
              <a:t> </a:t>
            </a:r>
            <a:r>
              <a:rPr lang="en-US" dirty="0" err="1">
                <a:latin typeface="Berlin Sans FB Demi" panose="020E0802020502020306" pitchFamily="34" charset="0"/>
              </a:rPr>
              <a:t>dengan</a:t>
            </a:r>
            <a:r>
              <a:rPr lang="en-US" dirty="0">
                <a:latin typeface="Berlin Sans FB Demi" panose="020E0802020502020306" pitchFamily="34" charset="0"/>
              </a:rPr>
              <a:t> </a:t>
            </a:r>
            <a:r>
              <a:rPr lang="en-US" dirty="0" err="1">
                <a:latin typeface="Berlin Sans FB Demi" panose="020E0802020502020306" pitchFamily="34" charset="0"/>
              </a:rPr>
              <a:t>baik</a:t>
            </a:r>
            <a:r>
              <a:rPr lang="en-US" dirty="0">
                <a:latin typeface="Berlin Sans FB Demi" panose="020E0802020502020306" pitchFamily="34" charset="0"/>
              </a:rPr>
              <a:t>, </a:t>
            </a:r>
            <a:r>
              <a:rPr lang="en-US" dirty="0" err="1">
                <a:latin typeface="Berlin Sans FB Demi" panose="020E0802020502020306" pitchFamily="34" charset="0"/>
              </a:rPr>
              <a:t>dan</a:t>
            </a:r>
            <a:r>
              <a:rPr lang="en-US" dirty="0">
                <a:latin typeface="Berlin Sans FB Demi" panose="020E0802020502020306" pitchFamily="34" charset="0"/>
              </a:rPr>
              <a:t> </a:t>
            </a:r>
            <a:r>
              <a:rPr lang="en-US" dirty="0" err="1">
                <a:latin typeface="Berlin Sans FB Demi" panose="020E0802020502020306" pitchFamily="34" charset="0"/>
              </a:rPr>
              <a:t>dilaksanakan</a:t>
            </a:r>
            <a:r>
              <a:rPr lang="en-US" dirty="0">
                <a:latin typeface="Berlin Sans FB Demi" panose="020E0802020502020306" pitchFamily="34" charset="0"/>
              </a:rPr>
              <a:t> </a:t>
            </a:r>
            <a:r>
              <a:rPr lang="en-US" dirty="0" err="1">
                <a:latin typeface="Berlin Sans FB Demi" panose="020E0802020502020306" pitchFamily="34" charset="0"/>
              </a:rPr>
              <a:t>secara</a:t>
            </a:r>
            <a:r>
              <a:rPr lang="en-US" dirty="0">
                <a:latin typeface="Berlin Sans FB Demi" panose="020E0802020502020306" pitchFamily="34" charset="0"/>
              </a:rPr>
              <a:t> </a:t>
            </a:r>
            <a:r>
              <a:rPr lang="en-US" dirty="0" err="1">
                <a:latin typeface="Berlin Sans FB Demi" panose="020E0802020502020306" pitchFamily="34" charset="0"/>
              </a:rPr>
              <a:t>efisien</a:t>
            </a:r>
            <a:r>
              <a:rPr lang="en-US" dirty="0">
                <a:latin typeface="Berlin Sans FB Demi" panose="020E0802020502020306" pitchFamily="34" charset="0"/>
              </a:rPr>
              <a:t> </a:t>
            </a:r>
            <a:r>
              <a:rPr lang="en-US" dirty="0" err="1">
                <a:latin typeface="Berlin Sans FB Demi" panose="020E0802020502020306" pitchFamily="34" charset="0"/>
              </a:rPr>
              <a:t>oleh</a:t>
            </a:r>
            <a:r>
              <a:rPr lang="en-US" dirty="0">
                <a:latin typeface="Berlin Sans FB Demi" panose="020E0802020502020306" pitchFamily="34" charset="0"/>
              </a:rPr>
              <a:t> </a:t>
            </a:r>
            <a:r>
              <a:rPr lang="en-US" dirty="0" err="1">
                <a:latin typeface="Berlin Sans FB Demi" panose="020E0802020502020306" pitchFamily="34" charset="0"/>
              </a:rPr>
              <a:t>lembaga</a:t>
            </a:r>
            <a:r>
              <a:rPr lang="en-US" dirty="0">
                <a:latin typeface="Berlin Sans FB Demi" panose="020E0802020502020306" pitchFamily="34" charset="0"/>
              </a:rPr>
              <a:t> yang </a:t>
            </a:r>
            <a:r>
              <a:rPr lang="en-US" dirty="0" err="1">
                <a:latin typeface="Berlin Sans FB Demi" panose="020E0802020502020306" pitchFamily="34" charset="0"/>
              </a:rPr>
              <a:t>kompeten</a:t>
            </a:r>
            <a:r>
              <a:rPr lang="en-US" dirty="0">
                <a:latin typeface="Berlin Sans FB Demi" panose="020E0802020502020306" pitchFamily="34" charset="0"/>
              </a:rPr>
              <a:t> </a:t>
            </a:r>
            <a:r>
              <a:rPr lang="en-US" dirty="0" err="1">
                <a:latin typeface="Berlin Sans FB Demi" panose="020E0802020502020306" pitchFamily="34" charset="0"/>
              </a:rPr>
              <a:t>tidaklah</a:t>
            </a:r>
            <a:r>
              <a:rPr lang="en-US" dirty="0">
                <a:latin typeface="Berlin Sans FB Demi" panose="020E0802020502020306" pitchFamily="34" charset="0"/>
              </a:rPr>
              <a:t> </a:t>
            </a:r>
            <a:r>
              <a:rPr lang="en-US" dirty="0" err="1">
                <a:latin typeface="Berlin Sans FB Demi" panose="020E0802020502020306" pitchFamily="34" charset="0"/>
              </a:rPr>
              <a:t>berarti</a:t>
            </a:r>
            <a:r>
              <a:rPr lang="en-US" dirty="0">
                <a:latin typeface="Berlin Sans FB Demi" panose="020E0802020502020306" pitchFamily="34" charset="0"/>
              </a:rPr>
              <a:t> </a:t>
            </a:r>
            <a:r>
              <a:rPr lang="en-US" dirty="0" err="1">
                <a:latin typeface="Berlin Sans FB Demi" panose="020E0802020502020306" pitchFamily="34" charset="0"/>
              </a:rPr>
              <a:t>jika</a:t>
            </a:r>
            <a:r>
              <a:rPr lang="en-US" dirty="0">
                <a:latin typeface="Berlin Sans FB Demi" panose="020E0802020502020306" pitchFamily="34" charset="0"/>
              </a:rPr>
              <a:t> </a:t>
            </a:r>
            <a:r>
              <a:rPr lang="en-US" dirty="0" err="1">
                <a:latin typeface="Berlin Sans FB Demi" panose="020E0802020502020306" pitchFamily="34" charset="0"/>
              </a:rPr>
              <a:t>kebijakan</a:t>
            </a:r>
            <a:r>
              <a:rPr lang="en-US" dirty="0">
                <a:latin typeface="Berlin Sans FB Demi" panose="020E0802020502020306" pitchFamily="34" charset="0"/>
              </a:rPr>
              <a:t> </a:t>
            </a:r>
            <a:r>
              <a:rPr lang="en-US" dirty="0" err="1">
                <a:latin typeface="Berlin Sans FB Demi" panose="020E0802020502020306" pitchFamily="34" charset="0"/>
              </a:rPr>
              <a:t>tersebut</a:t>
            </a:r>
            <a:r>
              <a:rPr lang="en-US" dirty="0">
                <a:latin typeface="Berlin Sans FB Demi" panose="020E0802020502020306" pitchFamily="34" charset="0"/>
              </a:rPr>
              <a:t> </a:t>
            </a:r>
            <a:r>
              <a:rPr lang="en-US" dirty="0" err="1">
                <a:latin typeface="Berlin Sans FB Demi" panose="020E0802020502020306" pitchFamily="34" charset="0"/>
              </a:rPr>
              <a:t>didasarkan</a:t>
            </a:r>
            <a:r>
              <a:rPr lang="en-US" dirty="0">
                <a:latin typeface="Berlin Sans FB Demi" panose="020E0802020502020306" pitchFamily="34" charset="0"/>
              </a:rPr>
              <a:t> </a:t>
            </a:r>
            <a:r>
              <a:rPr lang="en-US" dirty="0" err="1">
                <a:latin typeface="Berlin Sans FB Demi" panose="020E0802020502020306" pitchFamily="34" charset="0"/>
              </a:rPr>
              <a:t>atas</a:t>
            </a:r>
            <a:r>
              <a:rPr lang="en-US" dirty="0">
                <a:latin typeface="Berlin Sans FB Demi" panose="020E0802020502020306" pitchFamily="34" charset="0"/>
              </a:rPr>
              <a:t> </a:t>
            </a:r>
            <a:r>
              <a:rPr lang="en-US" dirty="0" err="1">
                <a:latin typeface="Berlin Sans FB Demi" panose="020E0802020502020306" pitchFamily="34" charset="0"/>
              </a:rPr>
              <a:t>masalah</a:t>
            </a:r>
            <a:r>
              <a:rPr lang="en-US" dirty="0">
                <a:latin typeface="Berlin Sans FB Demi" panose="020E0802020502020306" pitchFamily="34" charset="0"/>
              </a:rPr>
              <a:t> yang </a:t>
            </a:r>
            <a:r>
              <a:rPr lang="en-US" dirty="0" err="1">
                <a:latin typeface="Berlin Sans FB Demi" panose="020E0802020502020306" pitchFamily="34" charset="0"/>
              </a:rPr>
              <a:t>dirumuskan</a:t>
            </a:r>
            <a:r>
              <a:rPr lang="en-US" dirty="0">
                <a:latin typeface="Berlin Sans FB Demi" panose="020E0802020502020306" pitchFamily="34" charset="0"/>
              </a:rPr>
              <a:t> </a:t>
            </a:r>
            <a:r>
              <a:rPr lang="en-US" dirty="0" err="1">
                <a:latin typeface="Berlin Sans FB Demi" panose="020E0802020502020306" pitchFamily="34" charset="0"/>
              </a:rPr>
              <a:t>secara</a:t>
            </a:r>
            <a:r>
              <a:rPr lang="en-US" dirty="0">
                <a:latin typeface="Berlin Sans FB Demi" panose="020E0802020502020306" pitchFamily="34" charset="0"/>
              </a:rPr>
              <a:t> </a:t>
            </a:r>
            <a:r>
              <a:rPr lang="en-US" dirty="0" err="1">
                <a:latin typeface="Berlin Sans FB Demi" panose="020E0802020502020306" pitchFamily="34" charset="0"/>
              </a:rPr>
              <a:t>salah</a:t>
            </a:r>
            <a:r>
              <a:rPr lang="en-US" dirty="0">
                <a:latin typeface="Berlin Sans FB Demi" panose="020E0802020502020306" pitchFamily="34" charset="0"/>
              </a:rPr>
              <a:t> </a:t>
            </a:r>
            <a:r>
              <a:rPr lang="en-US" dirty="0">
                <a:latin typeface="Berlin Sans FB Demi" panose="020E0802020502020306" pitchFamily="34" charset="0"/>
                <a:sym typeface="Wingdings" pitchFamily="2" charset="2"/>
              </a:rPr>
              <a:t> </a:t>
            </a:r>
            <a:r>
              <a:rPr lang="en-US" b="1" i="1" dirty="0">
                <a:effectLst>
                  <a:outerShdw blurRad="38100" dist="38100" dir="2700000" algn="tl">
                    <a:srgbClr val="000000"/>
                  </a:outerShdw>
                </a:effectLst>
                <a:latin typeface="Berlin Sans FB Demi" panose="020E0802020502020306" pitchFamily="34" charset="0"/>
                <a:sym typeface="Wingdings" pitchFamily="2" charset="2"/>
              </a:rPr>
              <a:t>the third error type</a:t>
            </a:r>
            <a:r>
              <a:rPr lang="en-US" b="1" dirty="0">
                <a:effectLst>
                  <a:outerShdw blurRad="38100" dist="38100" dir="2700000" algn="tl">
                    <a:srgbClr val="000000"/>
                  </a:outerShdw>
                </a:effectLst>
                <a:latin typeface="Berlin Sans FB Demi" panose="020E0802020502020306" pitchFamily="34" charset="0"/>
                <a:sym typeface="Wingdings" pitchFamily="2" charset="2"/>
              </a:rPr>
              <a:t>: </a:t>
            </a:r>
            <a:r>
              <a:rPr lang="en-US" b="1" dirty="0" err="1">
                <a:latin typeface="Berlin Sans FB Demi" panose="020E0802020502020306" pitchFamily="34" charset="0"/>
                <a:sym typeface="Wingdings" pitchFamily="2" charset="2"/>
              </a:rPr>
              <a:t>melaksanakan</a:t>
            </a:r>
            <a:r>
              <a:rPr lang="en-US" b="1" dirty="0">
                <a:latin typeface="Berlin Sans FB Demi" panose="020E0802020502020306" pitchFamily="34" charset="0"/>
                <a:sym typeface="Wingdings" pitchFamily="2" charset="2"/>
              </a:rPr>
              <a:t> </a:t>
            </a:r>
            <a:r>
              <a:rPr lang="en-US" b="1" dirty="0" err="1">
                <a:latin typeface="Berlin Sans FB Demi" panose="020E0802020502020306" pitchFamily="34" charset="0"/>
                <a:sym typeface="Wingdings" pitchFamily="2" charset="2"/>
              </a:rPr>
              <a:t>kebijakan</a:t>
            </a:r>
            <a:r>
              <a:rPr lang="en-US" b="1" dirty="0">
                <a:latin typeface="Berlin Sans FB Demi" panose="020E0802020502020306" pitchFamily="34" charset="0"/>
                <a:sym typeface="Wingdings" pitchFamily="2" charset="2"/>
              </a:rPr>
              <a:t> </a:t>
            </a:r>
            <a:r>
              <a:rPr lang="en-US" b="1" dirty="0" err="1">
                <a:latin typeface="Berlin Sans FB Demi" panose="020E0802020502020306" pitchFamily="34" charset="0"/>
                <a:sym typeface="Wingdings" pitchFamily="2" charset="2"/>
              </a:rPr>
              <a:t>secara</a:t>
            </a:r>
            <a:r>
              <a:rPr lang="en-US" b="1" dirty="0">
                <a:latin typeface="Berlin Sans FB Demi" panose="020E0802020502020306" pitchFamily="34" charset="0"/>
                <a:sym typeface="Wingdings" pitchFamily="2" charset="2"/>
              </a:rPr>
              <a:t> </a:t>
            </a:r>
            <a:r>
              <a:rPr lang="en-US" b="1" dirty="0" err="1">
                <a:latin typeface="Berlin Sans FB Demi" panose="020E0802020502020306" pitchFamily="34" charset="0"/>
                <a:sym typeface="Wingdings" pitchFamily="2" charset="2"/>
              </a:rPr>
              <a:t>benar</a:t>
            </a:r>
            <a:r>
              <a:rPr lang="en-US" b="1" dirty="0">
                <a:latin typeface="Berlin Sans FB Demi" panose="020E0802020502020306" pitchFamily="34" charset="0"/>
                <a:sym typeface="Wingdings" pitchFamily="2" charset="2"/>
              </a:rPr>
              <a:t> </a:t>
            </a:r>
            <a:r>
              <a:rPr lang="en-US" b="1" dirty="0" err="1">
                <a:latin typeface="Berlin Sans FB Demi" panose="020E0802020502020306" pitchFamily="34" charset="0"/>
                <a:sym typeface="Wingdings" pitchFamily="2" charset="2"/>
              </a:rPr>
              <a:t>untuk</a:t>
            </a:r>
            <a:r>
              <a:rPr lang="en-US" b="1" dirty="0">
                <a:latin typeface="Berlin Sans FB Demi" panose="020E0802020502020306" pitchFamily="34" charset="0"/>
                <a:sym typeface="Wingdings" pitchFamily="2" charset="2"/>
              </a:rPr>
              <a:t> </a:t>
            </a:r>
            <a:r>
              <a:rPr lang="en-US" b="1" dirty="0" err="1">
                <a:latin typeface="Berlin Sans FB Demi" panose="020E0802020502020306" pitchFamily="34" charset="0"/>
                <a:sym typeface="Wingdings" pitchFamily="2" charset="2"/>
              </a:rPr>
              <a:t>memecahkan</a:t>
            </a:r>
            <a:r>
              <a:rPr lang="en-US" b="1" dirty="0">
                <a:latin typeface="Berlin Sans FB Demi" panose="020E0802020502020306" pitchFamily="34" charset="0"/>
                <a:sym typeface="Wingdings" pitchFamily="2" charset="2"/>
              </a:rPr>
              <a:t> </a:t>
            </a:r>
            <a:r>
              <a:rPr lang="en-US" b="1" dirty="0" err="1">
                <a:latin typeface="Berlin Sans FB Demi" panose="020E0802020502020306" pitchFamily="34" charset="0"/>
                <a:sym typeface="Wingdings" pitchFamily="2" charset="2"/>
              </a:rPr>
              <a:t>masalah</a:t>
            </a:r>
            <a:r>
              <a:rPr lang="en-US" b="1" dirty="0">
                <a:latin typeface="Berlin Sans FB Demi" panose="020E0802020502020306" pitchFamily="34" charset="0"/>
                <a:sym typeface="Wingdings" pitchFamily="2" charset="2"/>
              </a:rPr>
              <a:t> yang </a:t>
            </a:r>
            <a:r>
              <a:rPr lang="en-US" b="1" dirty="0" err="1">
                <a:latin typeface="Berlin Sans FB Demi" panose="020E0802020502020306" pitchFamily="34" charset="0"/>
                <a:sym typeface="Wingdings" pitchFamily="2" charset="2"/>
              </a:rPr>
              <a:t>dirumuskan</a:t>
            </a:r>
            <a:r>
              <a:rPr lang="en-US" b="1" dirty="0">
                <a:latin typeface="Berlin Sans FB Demi" panose="020E0802020502020306" pitchFamily="34" charset="0"/>
                <a:sym typeface="Wingdings" pitchFamily="2" charset="2"/>
              </a:rPr>
              <a:t> </a:t>
            </a:r>
            <a:r>
              <a:rPr lang="en-US" b="1" dirty="0" err="1">
                <a:latin typeface="Berlin Sans FB Demi" panose="020E0802020502020306" pitchFamily="34" charset="0"/>
                <a:sym typeface="Wingdings" pitchFamily="2" charset="2"/>
              </a:rPr>
              <a:t>secara</a:t>
            </a:r>
            <a:r>
              <a:rPr lang="en-US" b="1" dirty="0">
                <a:latin typeface="Berlin Sans FB Demi" panose="020E0802020502020306" pitchFamily="34" charset="0"/>
                <a:sym typeface="Wingdings" pitchFamily="2" charset="2"/>
              </a:rPr>
              <a:t> </a:t>
            </a:r>
            <a:r>
              <a:rPr lang="en-US" b="1" dirty="0" err="1">
                <a:latin typeface="Berlin Sans FB Demi" panose="020E0802020502020306" pitchFamily="34" charset="0"/>
                <a:sym typeface="Wingdings" pitchFamily="2" charset="2"/>
              </a:rPr>
              <a:t>salah</a:t>
            </a:r>
            <a:r>
              <a:rPr lang="en-US" b="1" dirty="0">
                <a:latin typeface="Berlin Sans FB Demi" panose="020E0802020502020306" pitchFamily="34" charset="0"/>
                <a:sym typeface="Wingdings" pitchFamily="2" charset="2"/>
              </a:rPr>
              <a:t>.</a:t>
            </a:r>
          </a:p>
        </p:txBody>
      </p:sp>
    </p:spTree>
    <p:extLst>
      <p:ext uri="{BB962C8B-B14F-4D97-AF65-F5344CB8AC3E}">
        <p14:creationId xmlns:p14="http://schemas.microsoft.com/office/powerpoint/2010/main" val="40271910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id-ID" altLang="id-ID"/>
          </a:p>
        </p:txBody>
      </p:sp>
      <p:sp>
        <p:nvSpPr>
          <p:cNvPr id="5123" name="Content Placeholder 2"/>
          <p:cNvSpPr>
            <a:spLocks noGrp="1"/>
          </p:cNvSpPr>
          <p:nvPr>
            <p:ph idx="1"/>
          </p:nvPr>
        </p:nvSpPr>
        <p:spPr/>
        <p:txBody>
          <a:bodyPr/>
          <a:lstStyle/>
          <a:p>
            <a:r>
              <a:rPr lang="en-US" altLang="id-ID" dirty="0">
                <a:latin typeface="Berlin Sans FB Demi" panose="020E0802020502020306" pitchFamily="34" charset="0"/>
              </a:rPr>
              <a:t>Agar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 </a:t>
            </a:r>
            <a:r>
              <a:rPr lang="en-US" altLang="id-ID" dirty="0" err="1">
                <a:latin typeface="Berlin Sans FB Demi" panose="020E0802020502020306" pitchFamily="34" charset="0"/>
              </a:rPr>
              <a:t>kebijakan</a:t>
            </a:r>
            <a:r>
              <a:rPr lang="en-US" altLang="id-ID" dirty="0">
                <a:latin typeface="Berlin Sans FB Demi" panose="020E0802020502020306" pitchFamily="34" charset="0"/>
              </a:rPr>
              <a:t> </a:t>
            </a:r>
            <a:r>
              <a:rPr lang="en-US" altLang="id-ID" dirty="0" err="1">
                <a:latin typeface="Berlin Sans FB Demi" panose="020E0802020502020306" pitchFamily="34" charset="0"/>
              </a:rPr>
              <a:t>dirumuskan</a:t>
            </a:r>
            <a:r>
              <a:rPr lang="en-US" altLang="id-ID" dirty="0">
                <a:latin typeface="Berlin Sans FB Demi" panose="020E0802020502020306" pitchFamily="34" charset="0"/>
              </a:rPr>
              <a:t> </a:t>
            </a:r>
            <a:r>
              <a:rPr lang="en-US" altLang="id-ID" dirty="0" err="1">
                <a:latin typeface="Berlin Sans FB Demi" panose="020E0802020502020306" pitchFamily="34" charset="0"/>
              </a:rPr>
              <a:t>secara</a:t>
            </a:r>
            <a:r>
              <a:rPr lang="en-US" altLang="id-ID" dirty="0">
                <a:latin typeface="Berlin Sans FB Demi" panose="020E0802020502020306" pitchFamily="34" charset="0"/>
              </a:rPr>
              <a:t> </a:t>
            </a:r>
            <a:r>
              <a:rPr lang="en-US" altLang="id-ID" dirty="0" err="1">
                <a:latin typeface="Berlin Sans FB Demi" panose="020E0802020502020306" pitchFamily="34" charset="0"/>
              </a:rPr>
              <a:t>benar</a:t>
            </a:r>
            <a:r>
              <a:rPr lang="en-US" altLang="id-ID" dirty="0">
                <a:latin typeface="Berlin Sans FB Demi" panose="020E0802020502020306" pitchFamily="34" charset="0"/>
              </a:rPr>
              <a:t>, </a:t>
            </a:r>
            <a:r>
              <a:rPr lang="en-US" altLang="id-ID" dirty="0" err="1">
                <a:latin typeface="Berlin Sans FB Demi" panose="020E0802020502020306" pitchFamily="34" charset="0"/>
              </a:rPr>
              <a:t>maka</a:t>
            </a:r>
            <a:r>
              <a:rPr lang="en-US" altLang="id-ID" dirty="0">
                <a:latin typeface="Berlin Sans FB Demi" panose="020E0802020502020306" pitchFamily="34" charset="0"/>
              </a:rPr>
              <a:t> </a:t>
            </a:r>
            <a:r>
              <a:rPr lang="en-US" altLang="id-ID" dirty="0" err="1">
                <a:latin typeface="Berlin Sans FB Demi" panose="020E0802020502020306" pitchFamily="34" charset="0"/>
              </a:rPr>
              <a:t>perlu</a:t>
            </a:r>
            <a:r>
              <a:rPr lang="en-US" altLang="id-ID" dirty="0">
                <a:latin typeface="Berlin Sans FB Demi" panose="020E0802020502020306" pitchFamily="34" charset="0"/>
              </a:rPr>
              <a:t> </a:t>
            </a:r>
            <a:r>
              <a:rPr lang="en-US" altLang="id-ID" dirty="0" err="1">
                <a:latin typeface="Berlin Sans FB Demi" panose="020E0802020502020306" pitchFamily="34" charset="0"/>
              </a:rPr>
              <a:t>menempuh</a:t>
            </a:r>
            <a:r>
              <a:rPr lang="en-US" altLang="id-ID" dirty="0">
                <a:latin typeface="Berlin Sans FB Demi" panose="020E0802020502020306" pitchFamily="34" charset="0"/>
              </a:rPr>
              <a:t> </a:t>
            </a:r>
            <a:r>
              <a:rPr lang="en-US" altLang="id-ID" dirty="0" err="1">
                <a:latin typeface="Berlin Sans FB Demi" panose="020E0802020502020306" pitchFamily="34" charset="0"/>
              </a:rPr>
              <a:t>tahap-tahap</a:t>
            </a:r>
            <a:r>
              <a:rPr lang="en-US" altLang="id-ID" dirty="0">
                <a:latin typeface="Berlin Sans FB Demi" panose="020E0802020502020306" pitchFamily="34" charset="0"/>
              </a:rPr>
              <a:t> </a:t>
            </a:r>
            <a:r>
              <a:rPr lang="en-US" altLang="id-ID" dirty="0" err="1">
                <a:latin typeface="Berlin Sans FB Demi" panose="020E0802020502020306" pitchFamily="34" charset="0"/>
              </a:rPr>
              <a:t>perumusan</a:t>
            </a:r>
            <a:r>
              <a:rPr lang="en-US" altLang="id-ID" dirty="0">
                <a:latin typeface="Berlin Sans FB Demi" panose="020E0802020502020306" pitchFamily="34" charset="0"/>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 yang </a:t>
            </a:r>
            <a:r>
              <a:rPr lang="en-US" altLang="id-ID" dirty="0" err="1">
                <a:latin typeface="Berlin Sans FB Demi" panose="020E0802020502020306" pitchFamily="34" charset="0"/>
              </a:rPr>
              <a:t>mencakup</a:t>
            </a:r>
            <a:r>
              <a:rPr lang="en-US" altLang="id-ID" dirty="0">
                <a:latin typeface="Berlin Sans FB Demi" panose="020E0802020502020306" pitchFamily="34" charset="0"/>
              </a:rPr>
              <a:t> 4 sub </a:t>
            </a:r>
            <a:r>
              <a:rPr lang="en-US" altLang="id-ID" dirty="0" err="1">
                <a:latin typeface="Berlin Sans FB Demi" panose="020E0802020502020306" pitchFamily="34" charset="0"/>
              </a:rPr>
              <a:t>metode</a:t>
            </a:r>
            <a:r>
              <a:rPr lang="en-US" altLang="id-ID" dirty="0">
                <a:latin typeface="Berlin Sans FB Demi" panose="020E0802020502020306" pitchFamily="34" charset="0"/>
              </a:rPr>
              <a:t> </a:t>
            </a:r>
            <a:r>
              <a:rPr lang="en-US" altLang="id-ID" dirty="0" err="1">
                <a:latin typeface="Berlin Sans FB Demi" panose="020E0802020502020306" pitchFamily="34" charset="0"/>
              </a:rPr>
              <a:t>perumusan</a:t>
            </a:r>
            <a:r>
              <a:rPr lang="en-US" altLang="id-ID" dirty="0">
                <a:latin typeface="Berlin Sans FB Demi" panose="020E0802020502020306" pitchFamily="34" charset="0"/>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a:t>
            </a:r>
          </a:p>
          <a:p>
            <a:endParaRPr lang="en-US" altLang="id-ID" dirty="0"/>
          </a:p>
        </p:txBody>
      </p:sp>
    </p:spTree>
    <p:extLst>
      <p:ext uri="{BB962C8B-B14F-4D97-AF65-F5344CB8AC3E}">
        <p14:creationId xmlns:p14="http://schemas.microsoft.com/office/powerpoint/2010/main" val="2166897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072034" y="188913"/>
            <a:ext cx="2592917" cy="431800"/>
          </a:xfrm>
        </p:spPr>
        <p:txBody>
          <a:bodyPr/>
          <a:lstStyle/>
          <a:p>
            <a:pPr algn="r" eaLnBrk="1" hangingPunct="1"/>
            <a:r>
              <a:rPr lang="en-US" altLang="id-ID" sz="2000" b="1" i="1">
                <a:solidFill>
                  <a:schemeClr val="hlink"/>
                </a:solidFill>
                <a:latin typeface="Times New Roman" pitchFamily="18" charset="0"/>
              </a:rPr>
              <a:t>Lanjutan…..</a:t>
            </a:r>
          </a:p>
        </p:txBody>
      </p:sp>
      <p:sp>
        <p:nvSpPr>
          <p:cNvPr id="6147" name="Rectangle 3"/>
          <p:cNvSpPr>
            <a:spLocks noGrp="1" noChangeArrowheads="1"/>
          </p:cNvSpPr>
          <p:nvPr>
            <p:ph idx="1"/>
          </p:nvPr>
        </p:nvSpPr>
        <p:spPr>
          <a:xfrm>
            <a:off x="48685" y="1341438"/>
            <a:ext cx="11423649" cy="4751387"/>
          </a:xfrm>
        </p:spPr>
        <p:txBody>
          <a:bodyPr/>
          <a:lstStyle/>
          <a:p>
            <a:pPr eaLnBrk="1" hangingPunct="1">
              <a:buClr>
                <a:schemeClr val="bg2"/>
              </a:buClr>
              <a:buFontTx/>
              <a:buBlip>
                <a:blip r:embed="rId3"/>
              </a:buBlip>
            </a:pPr>
            <a:r>
              <a:rPr lang="en-US" altLang="id-ID" sz="2800" dirty="0" err="1">
                <a:latin typeface="Berlin Sans FB Demi" panose="020E0802020502020306" pitchFamily="34" charset="0"/>
              </a:rPr>
              <a:t>Perumusan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Masalah</a:t>
            </a:r>
            <a:r>
              <a:rPr lang="en-US" altLang="id-ID" sz="2800" dirty="0">
                <a:latin typeface="Berlin Sans FB Demi" panose="020E0802020502020306" pitchFamily="34" charset="0"/>
              </a:rPr>
              <a:t> </a:t>
            </a:r>
            <a:r>
              <a:rPr lang="en-US" altLang="id-ID" sz="2800" i="1" dirty="0">
                <a:latin typeface="Berlin Sans FB Demi" panose="020E0802020502020306" pitchFamily="34" charset="0"/>
              </a:rPr>
              <a:t>(Problem Structuring) :</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rangkaian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kegiatan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untuk</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menghasilkan</a:t>
            </a:r>
            <a:r>
              <a:rPr lang="en-US" altLang="id-ID" sz="2800" dirty="0">
                <a:latin typeface="Berlin Sans FB Demi" panose="020E0802020502020306" pitchFamily="34" charset="0"/>
              </a:rPr>
              <a:t> </a:t>
            </a:r>
            <a:r>
              <a:rPr lang="en-US" altLang="id-ID" sz="2800" b="1" i="1" dirty="0">
                <a:latin typeface="Berlin Sans FB Demi" panose="020E0802020502020306" pitchFamily="34" charset="0"/>
              </a:rPr>
              <a:t>4 </a:t>
            </a:r>
            <a:r>
              <a:rPr lang="en-US" altLang="id-ID" sz="2800" b="1" i="1" dirty="0" err="1">
                <a:latin typeface="Berlin Sans FB Demi" panose="020E0802020502020306" pitchFamily="34" charset="0"/>
              </a:rPr>
              <a:t>informasi</a:t>
            </a:r>
            <a:r>
              <a:rPr lang="en-US" altLang="id-ID" sz="2800" dirty="0">
                <a:latin typeface="Berlin Sans FB Demi" panose="020E0802020502020306" pitchFamily="34" charset="0"/>
              </a:rPr>
              <a:t> yang </a:t>
            </a:r>
            <a:r>
              <a:rPr lang="en-US" altLang="id-ID" sz="2800" dirty="0" err="1">
                <a:latin typeface="Berlin Sans FB Demi" panose="020E0802020502020306" pitchFamily="34" charset="0"/>
              </a:rPr>
              <a:t>saling</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berkaitan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dengan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masalah</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kebijakan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dengan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cara</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menggunakan</a:t>
            </a:r>
            <a:r>
              <a:rPr lang="en-US" altLang="id-ID" sz="2800" dirty="0">
                <a:latin typeface="Berlin Sans FB Demi" panose="020E0802020502020306" pitchFamily="34" charset="0"/>
              </a:rPr>
              <a:t> </a:t>
            </a:r>
            <a:r>
              <a:rPr lang="en-US" altLang="id-ID" sz="2800" b="1" i="1" dirty="0">
                <a:latin typeface="Berlin Sans FB Demi" panose="020E0802020502020306" pitchFamily="34" charset="0"/>
              </a:rPr>
              <a:t>4 sub </a:t>
            </a:r>
            <a:r>
              <a:rPr lang="en-US" altLang="id-ID" sz="2800" b="1" i="1" dirty="0" err="1">
                <a:latin typeface="Berlin Sans FB Demi" panose="020E0802020502020306" pitchFamily="34" charset="0"/>
              </a:rPr>
              <a:t>metode</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perumusan</a:t>
            </a:r>
            <a:r>
              <a:rPr lang="en-US" altLang="id-ID" sz="2800" dirty="0">
                <a:latin typeface="Berlin Sans FB Demi" panose="020E0802020502020306" pitchFamily="34" charset="0"/>
              </a:rPr>
              <a:t> </a:t>
            </a:r>
            <a:r>
              <a:rPr lang="en-US" altLang="id-ID" sz="2800" dirty="0" err="1">
                <a:latin typeface="Berlin Sans FB Demi" panose="020E0802020502020306" pitchFamily="34" charset="0"/>
              </a:rPr>
              <a:t>masalah</a:t>
            </a:r>
            <a:r>
              <a:rPr lang="en-US" altLang="id-ID" sz="2800" dirty="0">
                <a:latin typeface="Berlin Sans FB Demi" panose="020E0802020502020306" pitchFamily="34" charset="0"/>
              </a:rPr>
              <a:t>.</a:t>
            </a:r>
          </a:p>
          <a:p>
            <a:pPr marL="681038" lvl="1" indent="-223838" eaLnBrk="1" hangingPunct="1">
              <a:buClr>
                <a:schemeClr val="bg2"/>
              </a:buClr>
              <a:buFontTx/>
              <a:buNone/>
            </a:pPr>
            <a:r>
              <a:rPr lang="en-US" altLang="id-ID" dirty="0">
                <a:latin typeface="Berlin Sans FB Demi" panose="020E0802020502020306" pitchFamily="34" charset="0"/>
              </a:rPr>
              <a:t>	1. </a:t>
            </a:r>
            <a:r>
              <a:rPr lang="en-US" altLang="id-ID" dirty="0" err="1">
                <a:latin typeface="Berlin Sans FB Demi" panose="020E0802020502020306" pitchFamily="34" charset="0"/>
              </a:rPr>
              <a:t>pengenalan</a:t>
            </a:r>
            <a:r>
              <a:rPr lang="en-US" altLang="id-ID" dirty="0">
                <a:latin typeface="Berlin Sans FB Demi" panose="020E0802020502020306" pitchFamily="34" charset="0"/>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 </a:t>
            </a:r>
            <a:r>
              <a:rPr lang="en-US" altLang="id-ID" dirty="0">
                <a:latin typeface="Berlin Sans FB Demi" panose="020E0802020502020306" pitchFamily="34" charset="0"/>
                <a:sym typeface="Wingdings" pitchFamily="2" charset="2"/>
              </a:rPr>
              <a:t> </a:t>
            </a:r>
            <a:r>
              <a:rPr lang="en-US" altLang="id-ID" dirty="0" err="1">
                <a:latin typeface="Berlin Sans FB Demi" panose="020E0802020502020306" pitchFamily="34" charset="0"/>
              </a:rPr>
              <a:t>situasi</a:t>
            </a:r>
            <a:r>
              <a:rPr lang="en-US" altLang="id-ID" dirty="0">
                <a:latin typeface="Berlin Sans FB Demi" panose="020E0802020502020306" pitchFamily="34" charset="0"/>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a:t>
            </a:r>
            <a:r>
              <a:rPr lang="en-US" altLang="id-ID" dirty="0" err="1">
                <a:latin typeface="Berlin Sans FB Demi" panose="020E0802020502020306" pitchFamily="34" charset="0"/>
              </a:rPr>
              <a:t>problematis</a:t>
            </a:r>
            <a:endParaRPr lang="en-US" altLang="id-ID" dirty="0">
              <a:latin typeface="Berlin Sans FB Demi" panose="020E0802020502020306" pitchFamily="34" charset="0"/>
            </a:endParaRPr>
          </a:p>
          <a:p>
            <a:pPr marL="681038" lvl="1" indent="-223838" eaLnBrk="1" hangingPunct="1">
              <a:buClr>
                <a:schemeClr val="bg2"/>
              </a:buClr>
              <a:buFontTx/>
              <a:buNone/>
            </a:pPr>
            <a:r>
              <a:rPr lang="en-US" altLang="id-ID" dirty="0">
                <a:latin typeface="Berlin Sans FB Demi" panose="020E0802020502020306" pitchFamily="34" charset="0"/>
              </a:rPr>
              <a:t>	2. </a:t>
            </a:r>
            <a:r>
              <a:rPr lang="en-US" altLang="id-ID" dirty="0" err="1">
                <a:latin typeface="Berlin Sans FB Demi" panose="020E0802020502020306" pitchFamily="34" charset="0"/>
              </a:rPr>
              <a:t>pencarian</a:t>
            </a:r>
            <a:r>
              <a:rPr lang="en-US" altLang="id-ID" dirty="0">
                <a:latin typeface="Berlin Sans FB Demi" panose="020E0802020502020306" pitchFamily="34" charset="0"/>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 </a:t>
            </a:r>
            <a:r>
              <a:rPr lang="en-US" altLang="id-ID" dirty="0">
                <a:latin typeface="Berlin Sans FB Demi" panose="020E0802020502020306" pitchFamily="34" charset="0"/>
                <a:sym typeface="Wingdings" pitchFamily="2" charset="2"/>
              </a:rPr>
              <a:t> </a:t>
            </a:r>
            <a:r>
              <a:rPr lang="en-US" altLang="id-ID" dirty="0" err="1">
                <a:latin typeface="Berlin Sans FB Demi" panose="020E0802020502020306" pitchFamily="34" charset="0"/>
              </a:rPr>
              <a:t>pemetaan</a:t>
            </a:r>
            <a:r>
              <a:rPr lang="en-US" altLang="id-ID" dirty="0">
                <a:latin typeface="Berlin Sans FB Demi" panose="020E0802020502020306" pitchFamily="34" charset="0"/>
              </a:rPr>
              <a:t> </a:t>
            </a:r>
            <a:r>
              <a:rPr lang="en-US" altLang="id-ID" dirty="0" err="1">
                <a:latin typeface="Berlin Sans FB Demi" panose="020E0802020502020306" pitchFamily="34" charset="0"/>
              </a:rPr>
              <a:t>masalah</a:t>
            </a:r>
            <a:endParaRPr lang="en-US" altLang="id-ID" dirty="0">
              <a:latin typeface="Berlin Sans FB Demi" panose="020E0802020502020306" pitchFamily="34" charset="0"/>
            </a:endParaRPr>
          </a:p>
          <a:p>
            <a:pPr marL="681038" lvl="1" indent="-223838" eaLnBrk="1" hangingPunct="1">
              <a:buClr>
                <a:schemeClr val="bg2"/>
              </a:buClr>
              <a:buFontTx/>
              <a:buNone/>
            </a:pPr>
            <a:r>
              <a:rPr lang="en-US" altLang="id-ID" dirty="0">
                <a:latin typeface="Berlin Sans FB Demi" panose="020E0802020502020306" pitchFamily="34" charset="0"/>
              </a:rPr>
              <a:t>	3. </a:t>
            </a:r>
            <a:r>
              <a:rPr lang="en-US" altLang="id-ID" dirty="0" err="1">
                <a:latin typeface="Berlin Sans FB Demi" panose="020E0802020502020306" pitchFamily="34" charset="0"/>
              </a:rPr>
              <a:t>pendefinisian</a:t>
            </a:r>
            <a:r>
              <a:rPr lang="en-US" altLang="id-ID" dirty="0">
                <a:latin typeface="Berlin Sans FB Demi" panose="020E0802020502020306" pitchFamily="34" charset="0"/>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 </a:t>
            </a:r>
            <a:r>
              <a:rPr lang="en-US" altLang="id-ID" dirty="0">
                <a:latin typeface="Berlin Sans FB Demi" panose="020E0802020502020306" pitchFamily="34" charset="0"/>
                <a:sym typeface="Wingdings" pitchFamily="2" charset="2"/>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 </a:t>
            </a:r>
            <a:r>
              <a:rPr lang="en-US" altLang="id-ID" dirty="0" err="1">
                <a:latin typeface="Berlin Sans FB Demi" panose="020E0802020502020306" pitchFamily="34" charset="0"/>
              </a:rPr>
              <a:t>substantif</a:t>
            </a:r>
            <a:endParaRPr lang="en-US" altLang="id-ID" dirty="0">
              <a:latin typeface="Berlin Sans FB Demi" panose="020E0802020502020306" pitchFamily="34" charset="0"/>
            </a:endParaRPr>
          </a:p>
          <a:p>
            <a:pPr marL="681038" lvl="1" indent="-223838" eaLnBrk="1" hangingPunct="1">
              <a:buClr>
                <a:schemeClr val="bg2"/>
              </a:buClr>
              <a:buFontTx/>
              <a:buNone/>
            </a:pPr>
            <a:r>
              <a:rPr lang="en-US" altLang="id-ID" dirty="0">
                <a:latin typeface="Berlin Sans FB Demi" panose="020E0802020502020306" pitchFamily="34" charset="0"/>
              </a:rPr>
              <a:t>	4. </a:t>
            </a:r>
            <a:r>
              <a:rPr lang="en-US" altLang="id-ID" dirty="0" err="1">
                <a:latin typeface="Berlin Sans FB Demi" panose="020E0802020502020306" pitchFamily="34" charset="0"/>
              </a:rPr>
              <a:t>spesifikasi</a:t>
            </a:r>
            <a:r>
              <a:rPr lang="en-US" altLang="id-ID" dirty="0">
                <a:latin typeface="Berlin Sans FB Demi" panose="020E0802020502020306" pitchFamily="34" charset="0"/>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 </a:t>
            </a:r>
            <a:r>
              <a:rPr lang="en-US" altLang="id-ID" dirty="0">
                <a:latin typeface="Berlin Sans FB Demi" panose="020E0802020502020306" pitchFamily="34" charset="0"/>
                <a:sym typeface="Wingdings" pitchFamily="2" charset="2"/>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 formal</a:t>
            </a:r>
          </a:p>
        </p:txBody>
      </p:sp>
    </p:spTree>
    <p:extLst>
      <p:ext uri="{BB962C8B-B14F-4D97-AF65-F5344CB8AC3E}">
        <p14:creationId xmlns:p14="http://schemas.microsoft.com/office/powerpoint/2010/main" val="78889019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927351" y="549276"/>
            <a:ext cx="8737600" cy="792163"/>
          </a:xfrm>
        </p:spPr>
        <p:txBody>
          <a:bodyPr/>
          <a:lstStyle/>
          <a:p>
            <a:pPr marL="365125" indent="-365125" eaLnBrk="1" hangingPunct="1"/>
            <a:r>
              <a:rPr lang="en-US" altLang="id-ID" sz="3600" b="1" dirty="0" err="1">
                <a:latin typeface="Berlin Sans FB Demi" panose="020E0802020502020306" pitchFamily="34" charset="0"/>
              </a:rPr>
              <a:t>Tahap-Tahap</a:t>
            </a:r>
            <a:r>
              <a:rPr lang="en-US" altLang="id-ID" sz="3600" b="1" dirty="0">
                <a:latin typeface="Berlin Sans FB Demi" panose="020E0802020502020306" pitchFamily="34" charset="0"/>
              </a:rPr>
              <a:t> </a:t>
            </a:r>
            <a:r>
              <a:rPr lang="en-US" altLang="id-ID" sz="3600" b="1" dirty="0" err="1">
                <a:latin typeface="Berlin Sans FB Demi" panose="020E0802020502020306" pitchFamily="34" charset="0"/>
              </a:rPr>
              <a:t>Perumusan</a:t>
            </a:r>
            <a:r>
              <a:rPr lang="en-US" altLang="id-ID" sz="3600" b="1" dirty="0">
                <a:latin typeface="Berlin Sans FB Demi" panose="020E0802020502020306" pitchFamily="34" charset="0"/>
              </a:rPr>
              <a:t> </a:t>
            </a:r>
            <a:r>
              <a:rPr lang="en-US" altLang="id-ID" sz="3600" b="1" dirty="0" err="1">
                <a:latin typeface="Berlin Sans FB Demi" panose="020E0802020502020306" pitchFamily="34" charset="0"/>
              </a:rPr>
              <a:t>Masalah</a:t>
            </a:r>
            <a:endParaRPr lang="en-US" altLang="id-ID" sz="3600" b="1" dirty="0">
              <a:latin typeface="Berlin Sans FB Demi" panose="020E0802020502020306" pitchFamily="34" charset="0"/>
            </a:endParaRPr>
          </a:p>
        </p:txBody>
      </p:sp>
      <p:sp>
        <p:nvSpPr>
          <p:cNvPr id="7171" name="Text Box 3"/>
          <p:cNvSpPr txBox="1">
            <a:spLocks noChangeArrowheads="1"/>
          </p:cNvSpPr>
          <p:nvPr/>
        </p:nvSpPr>
        <p:spPr bwMode="auto">
          <a:xfrm>
            <a:off x="4271434" y="1484313"/>
            <a:ext cx="220768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id-ID" altLang="id-ID" sz="2400"/>
          </a:p>
        </p:txBody>
      </p:sp>
      <p:sp>
        <p:nvSpPr>
          <p:cNvPr id="7172" name="Text Box 4"/>
          <p:cNvSpPr txBox="1">
            <a:spLocks noChangeArrowheads="1"/>
          </p:cNvSpPr>
          <p:nvPr/>
        </p:nvSpPr>
        <p:spPr bwMode="auto">
          <a:xfrm>
            <a:off x="4845051" y="1987551"/>
            <a:ext cx="1826683" cy="400110"/>
          </a:xfrm>
          <a:prstGeom prst="rect">
            <a:avLst/>
          </a:prstGeom>
          <a:noFill/>
          <a:ln w="19050" cap="sq">
            <a:solidFill>
              <a:srgbClr val="FF99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id-ID" sz="2000">
                <a:latin typeface="Franklin Gothic Medium" pitchFamily="34" charset="0"/>
              </a:rPr>
              <a:t>Meta Masalah</a:t>
            </a:r>
          </a:p>
        </p:txBody>
      </p:sp>
      <p:sp>
        <p:nvSpPr>
          <p:cNvPr id="7173" name="Text Box 5"/>
          <p:cNvSpPr txBox="1">
            <a:spLocks noChangeArrowheads="1"/>
          </p:cNvSpPr>
          <p:nvPr/>
        </p:nvSpPr>
        <p:spPr bwMode="auto">
          <a:xfrm>
            <a:off x="1873252" y="4076701"/>
            <a:ext cx="1822449" cy="720725"/>
          </a:xfrm>
          <a:prstGeom prst="rect">
            <a:avLst/>
          </a:prstGeom>
          <a:noFill/>
          <a:ln w="19050" cap="sq">
            <a:solidFill>
              <a:srgbClr val="FF99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id-ID" sz="2000">
                <a:latin typeface="Franklin Gothic Medium" pitchFamily="34" charset="0"/>
              </a:rPr>
              <a:t>Situasi Masalah</a:t>
            </a:r>
          </a:p>
        </p:txBody>
      </p:sp>
      <p:sp>
        <p:nvSpPr>
          <p:cNvPr id="7174" name="Text Box 6"/>
          <p:cNvSpPr txBox="1">
            <a:spLocks noChangeArrowheads="1"/>
          </p:cNvSpPr>
          <p:nvPr/>
        </p:nvSpPr>
        <p:spPr bwMode="auto">
          <a:xfrm>
            <a:off x="8113184" y="4003676"/>
            <a:ext cx="1919816" cy="720725"/>
          </a:xfrm>
          <a:prstGeom prst="rect">
            <a:avLst/>
          </a:prstGeom>
          <a:noFill/>
          <a:ln w="19050" cap="sq">
            <a:solidFill>
              <a:srgbClr val="FF99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id-ID" sz="2000">
                <a:latin typeface="Franklin Gothic Medium" pitchFamily="34" charset="0"/>
              </a:rPr>
              <a:t>Masalah Substantif</a:t>
            </a:r>
          </a:p>
        </p:txBody>
      </p:sp>
      <p:sp>
        <p:nvSpPr>
          <p:cNvPr id="7175" name="Text Box 7"/>
          <p:cNvSpPr txBox="1">
            <a:spLocks noChangeArrowheads="1"/>
          </p:cNvSpPr>
          <p:nvPr/>
        </p:nvSpPr>
        <p:spPr bwMode="auto">
          <a:xfrm>
            <a:off x="5135033" y="5876926"/>
            <a:ext cx="1634067" cy="720725"/>
          </a:xfrm>
          <a:prstGeom prst="rect">
            <a:avLst/>
          </a:prstGeom>
          <a:noFill/>
          <a:ln w="19050" cap="sq">
            <a:solidFill>
              <a:srgbClr val="FF99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id-ID" sz="2000">
                <a:latin typeface="Franklin Gothic Medium" pitchFamily="34" charset="0"/>
              </a:rPr>
              <a:t>Masalah Formal</a:t>
            </a:r>
          </a:p>
        </p:txBody>
      </p:sp>
      <p:sp>
        <p:nvSpPr>
          <p:cNvPr id="7176" name="Oval 8"/>
          <p:cNvSpPr>
            <a:spLocks noChangeArrowheads="1"/>
          </p:cNvSpPr>
          <p:nvPr/>
        </p:nvSpPr>
        <p:spPr bwMode="auto">
          <a:xfrm>
            <a:off x="1678518" y="2708276"/>
            <a:ext cx="2400300" cy="720725"/>
          </a:xfrm>
          <a:prstGeom prst="ellipse">
            <a:avLst/>
          </a:prstGeom>
          <a:solidFill>
            <a:schemeClr val="tx2"/>
          </a:solidFill>
          <a:ln w="28575" cap="sq">
            <a:solidFill>
              <a:srgbClr val="CCFF99"/>
            </a:solidFill>
            <a:round/>
            <a:headEnd type="none" w="sm" len="sm"/>
            <a:tailEnd type="none" w="sm" len="sm"/>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id-ID">
                <a:solidFill>
                  <a:schemeClr val="bg1"/>
                </a:solidFill>
                <a:latin typeface="Franklin Gothic Medium" pitchFamily="34" charset="0"/>
              </a:rPr>
              <a:t>Pencarian</a:t>
            </a:r>
          </a:p>
          <a:p>
            <a:pPr algn="ctr" eaLnBrk="1" hangingPunct="1"/>
            <a:r>
              <a:rPr lang="en-US" altLang="id-ID">
                <a:solidFill>
                  <a:schemeClr val="bg1"/>
                </a:solidFill>
                <a:latin typeface="Franklin Gothic Medium" pitchFamily="34" charset="0"/>
              </a:rPr>
              <a:t>Masalah</a:t>
            </a:r>
          </a:p>
        </p:txBody>
      </p:sp>
      <p:sp>
        <p:nvSpPr>
          <p:cNvPr id="7177" name="Oval 9"/>
          <p:cNvSpPr>
            <a:spLocks noChangeArrowheads="1"/>
          </p:cNvSpPr>
          <p:nvPr/>
        </p:nvSpPr>
        <p:spPr bwMode="auto">
          <a:xfrm>
            <a:off x="7823201" y="2708276"/>
            <a:ext cx="2400300" cy="720725"/>
          </a:xfrm>
          <a:prstGeom prst="ellipse">
            <a:avLst/>
          </a:prstGeom>
          <a:solidFill>
            <a:schemeClr val="tx2"/>
          </a:solidFill>
          <a:ln w="28575" cap="sq">
            <a:solidFill>
              <a:srgbClr val="CCFF99"/>
            </a:solidFill>
            <a:round/>
            <a:headEnd type="none" w="sm" len="sm"/>
            <a:tailEnd type="none" w="sm" len="sm"/>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id-ID">
                <a:solidFill>
                  <a:schemeClr val="bg1"/>
                </a:solidFill>
                <a:latin typeface="Franklin Gothic Medium" pitchFamily="34" charset="0"/>
              </a:rPr>
              <a:t>Pendefinisian </a:t>
            </a:r>
          </a:p>
          <a:p>
            <a:pPr algn="ctr" eaLnBrk="1" hangingPunct="1"/>
            <a:r>
              <a:rPr lang="en-US" altLang="id-ID">
                <a:solidFill>
                  <a:schemeClr val="bg1"/>
                </a:solidFill>
                <a:latin typeface="Franklin Gothic Medium" pitchFamily="34" charset="0"/>
              </a:rPr>
              <a:t>Masalah</a:t>
            </a:r>
          </a:p>
        </p:txBody>
      </p:sp>
      <p:sp>
        <p:nvSpPr>
          <p:cNvPr id="7178" name="Oval 10"/>
          <p:cNvSpPr>
            <a:spLocks noChangeArrowheads="1"/>
          </p:cNvSpPr>
          <p:nvPr/>
        </p:nvSpPr>
        <p:spPr bwMode="auto">
          <a:xfrm>
            <a:off x="7920567" y="5372100"/>
            <a:ext cx="2207684" cy="793750"/>
          </a:xfrm>
          <a:prstGeom prst="ellipse">
            <a:avLst/>
          </a:prstGeom>
          <a:solidFill>
            <a:schemeClr val="tx2"/>
          </a:solidFill>
          <a:ln w="28575" cap="sq">
            <a:solidFill>
              <a:srgbClr val="CCFF99"/>
            </a:solidFill>
            <a:round/>
            <a:headEnd type="none" w="sm" len="sm"/>
            <a:tailEnd type="none" w="sm" len="sm"/>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id-ID">
                <a:solidFill>
                  <a:schemeClr val="bg1"/>
                </a:solidFill>
                <a:latin typeface="Franklin Gothic Medium" pitchFamily="34" charset="0"/>
              </a:rPr>
              <a:t>Spesifikasi</a:t>
            </a:r>
          </a:p>
          <a:p>
            <a:pPr algn="ctr" eaLnBrk="1" hangingPunct="1"/>
            <a:r>
              <a:rPr lang="en-US" altLang="id-ID">
                <a:solidFill>
                  <a:schemeClr val="bg1"/>
                </a:solidFill>
                <a:latin typeface="Franklin Gothic Medium" pitchFamily="34" charset="0"/>
              </a:rPr>
              <a:t>Masalah</a:t>
            </a:r>
          </a:p>
        </p:txBody>
      </p:sp>
      <p:sp>
        <p:nvSpPr>
          <p:cNvPr id="7179" name="Oval 11"/>
          <p:cNvSpPr>
            <a:spLocks noChangeArrowheads="1"/>
          </p:cNvSpPr>
          <p:nvPr/>
        </p:nvSpPr>
        <p:spPr bwMode="auto">
          <a:xfrm>
            <a:off x="1775884" y="5372101"/>
            <a:ext cx="2207683" cy="720725"/>
          </a:xfrm>
          <a:prstGeom prst="ellipse">
            <a:avLst/>
          </a:prstGeom>
          <a:solidFill>
            <a:schemeClr val="tx2"/>
          </a:solidFill>
          <a:ln w="28575" cap="sq">
            <a:solidFill>
              <a:srgbClr val="CCFF99"/>
            </a:solidFill>
            <a:round/>
            <a:headEnd type="none" w="sm" len="sm"/>
            <a:tailEnd type="none" w="sm" len="sm"/>
          </a:ln>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id-ID">
                <a:solidFill>
                  <a:schemeClr val="bg1"/>
                </a:solidFill>
                <a:latin typeface="Franklin Gothic Medium" pitchFamily="34" charset="0"/>
              </a:rPr>
              <a:t>Pengenalan</a:t>
            </a:r>
          </a:p>
          <a:p>
            <a:pPr algn="ctr" eaLnBrk="1" hangingPunct="1"/>
            <a:r>
              <a:rPr lang="en-US" altLang="id-ID">
                <a:solidFill>
                  <a:schemeClr val="bg1"/>
                </a:solidFill>
                <a:latin typeface="Franklin Gothic Medium" pitchFamily="34" charset="0"/>
              </a:rPr>
              <a:t>Masalah</a:t>
            </a:r>
          </a:p>
        </p:txBody>
      </p:sp>
      <p:sp>
        <p:nvSpPr>
          <p:cNvPr id="7180" name="Line 12"/>
          <p:cNvSpPr>
            <a:spLocks noChangeShapeType="1"/>
          </p:cNvSpPr>
          <p:nvPr/>
        </p:nvSpPr>
        <p:spPr bwMode="auto">
          <a:xfrm>
            <a:off x="6769100" y="2276476"/>
            <a:ext cx="2302933" cy="360363"/>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181" name="Line 13"/>
          <p:cNvSpPr>
            <a:spLocks noChangeShapeType="1"/>
          </p:cNvSpPr>
          <p:nvPr/>
        </p:nvSpPr>
        <p:spPr bwMode="auto">
          <a:xfrm>
            <a:off x="9072033" y="3500439"/>
            <a:ext cx="0" cy="504825"/>
          </a:xfrm>
          <a:prstGeom prst="line">
            <a:avLst/>
          </a:prstGeom>
          <a:noFill/>
          <a:ln w="25400" cap="sq">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id-ID"/>
          </a:p>
        </p:txBody>
      </p:sp>
      <p:sp>
        <p:nvSpPr>
          <p:cNvPr id="7182" name="Line 14"/>
          <p:cNvSpPr>
            <a:spLocks noChangeShapeType="1"/>
          </p:cNvSpPr>
          <p:nvPr/>
        </p:nvSpPr>
        <p:spPr bwMode="auto">
          <a:xfrm flipH="1">
            <a:off x="9072033" y="4868864"/>
            <a:ext cx="0" cy="504825"/>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183" name="Line 15"/>
          <p:cNvSpPr>
            <a:spLocks noChangeShapeType="1"/>
          </p:cNvSpPr>
          <p:nvPr/>
        </p:nvSpPr>
        <p:spPr bwMode="auto">
          <a:xfrm flipH="1">
            <a:off x="6769100" y="6092825"/>
            <a:ext cx="1534584" cy="215900"/>
          </a:xfrm>
          <a:prstGeom prst="line">
            <a:avLst/>
          </a:prstGeom>
          <a:noFill/>
          <a:ln w="25400" cap="sq">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id-ID"/>
          </a:p>
        </p:txBody>
      </p:sp>
      <p:sp>
        <p:nvSpPr>
          <p:cNvPr id="7184" name="Line 16"/>
          <p:cNvSpPr>
            <a:spLocks noChangeShapeType="1"/>
          </p:cNvSpPr>
          <p:nvPr/>
        </p:nvSpPr>
        <p:spPr bwMode="auto">
          <a:xfrm flipH="1" flipV="1">
            <a:off x="3407834" y="6092825"/>
            <a:ext cx="1631951" cy="215900"/>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185" name="Line 17"/>
          <p:cNvSpPr>
            <a:spLocks noChangeShapeType="1"/>
          </p:cNvSpPr>
          <p:nvPr/>
        </p:nvSpPr>
        <p:spPr bwMode="auto">
          <a:xfrm flipH="1" flipV="1">
            <a:off x="2927351" y="4868864"/>
            <a:ext cx="0" cy="504825"/>
          </a:xfrm>
          <a:prstGeom prst="line">
            <a:avLst/>
          </a:prstGeom>
          <a:noFill/>
          <a:ln w="25400" cap="sq">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id-ID"/>
          </a:p>
        </p:txBody>
      </p:sp>
      <p:sp>
        <p:nvSpPr>
          <p:cNvPr id="7186" name="Line 18"/>
          <p:cNvSpPr>
            <a:spLocks noChangeShapeType="1"/>
          </p:cNvSpPr>
          <p:nvPr/>
        </p:nvSpPr>
        <p:spPr bwMode="auto">
          <a:xfrm flipH="1">
            <a:off x="2832100" y="3500438"/>
            <a:ext cx="0" cy="576262"/>
          </a:xfrm>
          <a:prstGeom prst="line">
            <a:avLst/>
          </a:prstGeom>
          <a:noFill/>
          <a:ln w="28575"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id-ID"/>
          </a:p>
        </p:txBody>
      </p:sp>
      <p:sp>
        <p:nvSpPr>
          <p:cNvPr id="7187" name="Line 19"/>
          <p:cNvSpPr>
            <a:spLocks noChangeShapeType="1"/>
          </p:cNvSpPr>
          <p:nvPr/>
        </p:nvSpPr>
        <p:spPr bwMode="auto">
          <a:xfrm flipV="1">
            <a:off x="2927351" y="2349500"/>
            <a:ext cx="1919816" cy="287338"/>
          </a:xfrm>
          <a:prstGeom prst="line">
            <a:avLst/>
          </a:prstGeom>
          <a:noFill/>
          <a:ln w="25400" cap="sq">
            <a:solidFill>
              <a:schemeClr val="tx1"/>
            </a:solidFill>
            <a:round/>
            <a:headEnd type="none" w="sm" len="sm"/>
            <a:tailEnd type="stealth" w="lg" len="lg"/>
          </a:ln>
          <a:extLst>
            <a:ext uri="{909E8E84-426E-40DD-AFC4-6F175D3DCCD1}">
              <a14:hiddenFill xmlns:a14="http://schemas.microsoft.com/office/drawing/2010/main">
                <a:noFill/>
              </a14:hiddenFill>
            </a:ext>
          </a:extLst>
        </p:spPr>
        <p:txBody>
          <a:bodyPr/>
          <a:lstStyle/>
          <a:p>
            <a:endParaRPr lang="id-ID"/>
          </a:p>
        </p:txBody>
      </p:sp>
    </p:spTree>
    <p:extLst>
      <p:ext uri="{BB962C8B-B14F-4D97-AF65-F5344CB8AC3E}">
        <p14:creationId xmlns:p14="http://schemas.microsoft.com/office/powerpoint/2010/main" val="195534649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933700" y="274638"/>
            <a:ext cx="8648700" cy="1143000"/>
          </a:xfrm>
        </p:spPr>
        <p:txBody>
          <a:bodyPr/>
          <a:lstStyle/>
          <a:p>
            <a:pPr eaLnBrk="1" hangingPunct="1"/>
            <a:r>
              <a:rPr lang="en-US" altLang="id-ID" dirty="0" err="1">
                <a:latin typeface="Berlin Sans FB Demi" panose="020E0802020502020306" pitchFamily="34" charset="0"/>
              </a:rPr>
              <a:t>Tahap-tahap</a:t>
            </a:r>
            <a:r>
              <a:rPr lang="en-US" altLang="id-ID" dirty="0">
                <a:latin typeface="Berlin Sans FB Demi" panose="020E0802020502020306" pitchFamily="34" charset="0"/>
              </a:rPr>
              <a:t> </a:t>
            </a:r>
            <a:r>
              <a:rPr lang="en-US" altLang="id-ID" dirty="0" err="1">
                <a:latin typeface="Berlin Sans FB Demi" panose="020E0802020502020306" pitchFamily="34" charset="0"/>
              </a:rPr>
              <a:t>Perumusan</a:t>
            </a:r>
            <a:r>
              <a:rPr lang="en-US" altLang="id-ID" dirty="0">
                <a:latin typeface="Berlin Sans FB Demi" panose="020E0802020502020306" pitchFamily="34" charset="0"/>
              </a:rPr>
              <a:t> </a:t>
            </a:r>
            <a:r>
              <a:rPr lang="en-US" altLang="id-ID" dirty="0" err="1">
                <a:latin typeface="Berlin Sans FB Demi" panose="020E0802020502020306" pitchFamily="34" charset="0"/>
              </a:rPr>
              <a:t>Masalah</a:t>
            </a:r>
            <a:r>
              <a:rPr lang="en-US" altLang="id-ID" dirty="0">
                <a:latin typeface="Berlin Sans FB Demi" panose="020E0802020502020306" pitchFamily="34" charset="0"/>
              </a:rPr>
              <a:t> </a:t>
            </a:r>
          </a:p>
        </p:txBody>
      </p:sp>
      <p:sp>
        <p:nvSpPr>
          <p:cNvPr id="8195" name="TextBox 4"/>
          <p:cNvSpPr txBox="1">
            <a:spLocks noChangeArrowheads="1"/>
          </p:cNvSpPr>
          <p:nvPr/>
        </p:nvSpPr>
        <p:spPr bwMode="auto">
          <a:xfrm>
            <a:off x="4667251" y="1785938"/>
            <a:ext cx="2952749"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id-ID">
                <a:latin typeface="Calibri" pitchFamily="34" charset="0"/>
              </a:rPr>
              <a:t>Masalah Besar  </a:t>
            </a:r>
          </a:p>
          <a:p>
            <a:pPr algn="ctr" eaLnBrk="1" hangingPunct="1"/>
            <a:r>
              <a:rPr lang="en-US" altLang="id-ID">
                <a:latin typeface="Calibri" pitchFamily="34" charset="0"/>
              </a:rPr>
              <a:t>(meta problem)</a:t>
            </a:r>
          </a:p>
        </p:txBody>
      </p:sp>
      <p:sp>
        <p:nvSpPr>
          <p:cNvPr id="8196" name="TextBox 5"/>
          <p:cNvSpPr txBox="1">
            <a:spLocks noChangeArrowheads="1"/>
          </p:cNvSpPr>
          <p:nvPr/>
        </p:nvSpPr>
        <p:spPr bwMode="auto">
          <a:xfrm>
            <a:off x="8382001" y="3571876"/>
            <a:ext cx="32385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id-ID">
                <a:latin typeface="Calibri" pitchFamily="34" charset="0"/>
              </a:rPr>
              <a:t>Masalah Inti (substantive problem)</a:t>
            </a:r>
          </a:p>
        </p:txBody>
      </p:sp>
      <p:sp>
        <p:nvSpPr>
          <p:cNvPr id="8197" name="TextBox 6"/>
          <p:cNvSpPr txBox="1">
            <a:spLocks noChangeArrowheads="1"/>
          </p:cNvSpPr>
          <p:nvPr/>
        </p:nvSpPr>
        <p:spPr bwMode="auto">
          <a:xfrm>
            <a:off x="4476751" y="5357813"/>
            <a:ext cx="3429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id-ID" dirty="0" err="1">
                <a:latin typeface="Calibri" pitchFamily="34" charset="0"/>
              </a:rPr>
              <a:t>Masalah</a:t>
            </a:r>
            <a:r>
              <a:rPr lang="en-US" altLang="id-ID" dirty="0">
                <a:latin typeface="Calibri" pitchFamily="34" charset="0"/>
              </a:rPr>
              <a:t> Formal</a:t>
            </a:r>
          </a:p>
          <a:p>
            <a:pPr algn="ctr" eaLnBrk="1" hangingPunct="1"/>
            <a:r>
              <a:rPr lang="en-US" altLang="id-ID" dirty="0">
                <a:latin typeface="Calibri" pitchFamily="34" charset="0"/>
              </a:rPr>
              <a:t>(formal problem</a:t>
            </a:r>
            <a:r>
              <a:rPr lang="id-ID" altLang="id-ID" dirty="0">
                <a:latin typeface="Calibri" pitchFamily="34" charset="0"/>
              </a:rPr>
              <a:t>)</a:t>
            </a:r>
            <a:endParaRPr lang="en-US" altLang="id-ID" dirty="0">
              <a:latin typeface="Calibri" pitchFamily="34" charset="0"/>
            </a:endParaRPr>
          </a:p>
        </p:txBody>
      </p:sp>
      <p:sp>
        <p:nvSpPr>
          <p:cNvPr id="8198" name="TextBox 7"/>
          <p:cNvSpPr txBox="1">
            <a:spLocks noChangeArrowheads="1"/>
          </p:cNvSpPr>
          <p:nvPr/>
        </p:nvSpPr>
        <p:spPr bwMode="auto">
          <a:xfrm>
            <a:off x="666751" y="3643313"/>
            <a:ext cx="3333749"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id-ID">
                <a:latin typeface="Calibri" pitchFamily="34" charset="0"/>
              </a:rPr>
              <a:t>Situasi Permasalahan</a:t>
            </a:r>
          </a:p>
          <a:p>
            <a:pPr algn="ctr" eaLnBrk="1" hangingPunct="1"/>
            <a:r>
              <a:rPr lang="en-US" altLang="id-ID">
                <a:latin typeface="Calibri" pitchFamily="34" charset="0"/>
              </a:rPr>
              <a:t>(problematic situation)</a:t>
            </a:r>
          </a:p>
        </p:txBody>
      </p:sp>
      <p:sp>
        <p:nvSpPr>
          <p:cNvPr id="9" name="Oval 8"/>
          <p:cNvSpPr/>
          <p:nvPr/>
        </p:nvSpPr>
        <p:spPr>
          <a:xfrm>
            <a:off x="7715251" y="2357439"/>
            <a:ext cx="2952749" cy="1000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Perumusan</a:t>
            </a:r>
            <a:r>
              <a:rPr lang="en-US" dirty="0"/>
              <a:t> </a:t>
            </a:r>
            <a:r>
              <a:rPr lang="en-US" dirty="0" err="1"/>
              <a:t>Masalah</a:t>
            </a:r>
            <a:endParaRPr lang="en-US" dirty="0"/>
          </a:p>
        </p:txBody>
      </p:sp>
      <p:sp>
        <p:nvSpPr>
          <p:cNvPr id="10" name="Oval 9"/>
          <p:cNvSpPr/>
          <p:nvPr/>
        </p:nvSpPr>
        <p:spPr>
          <a:xfrm>
            <a:off x="7524751" y="4643438"/>
            <a:ext cx="3048000" cy="1071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Spesifikasi</a:t>
            </a:r>
            <a:r>
              <a:rPr lang="en-US" dirty="0"/>
              <a:t> </a:t>
            </a:r>
            <a:r>
              <a:rPr lang="en-US" dirty="0" err="1"/>
              <a:t>Masalah</a:t>
            </a:r>
            <a:endParaRPr lang="en-US" dirty="0"/>
          </a:p>
        </p:txBody>
      </p:sp>
      <p:sp>
        <p:nvSpPr>
          <p:cNvPr id="11" name="Oval 10"/>
          <p:cNvSpPr/>
          <p:nvPr/>
        </p:nvSpPr>
        <p:spPr>
          <a:xfrm>
            <a:off x="1295400" y="4643438"/>
            <a:ext cx="3276600" cy="1071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Penginderaan</a:t>
            </a:r>
            <a:r>
              <a:rPr lang="en-US" dirty="0"/>
              <a:t> </a:t>
            </a:r>
            <a:r>
              <a:rPr lang="en-US" dirty="0" err="1"/>
              <a:t>Masalah</a:t>
            </a:r>
            <a:endParaRPr lang="en-US" dirty="0"/>
          </a:p>
        </p:txBody>
      </p:sp>
      <p:sp>
        <p:nvSpPr>
          <p:cNvPr id="12" name="Oval 11"/>
          <p:cNvSpPr/>
          <p:nvPr/>
        </p:nvSpPr>
        <p:spPr>
          <a:xfrm>
            <a:off x="1524001" y="2357438"/>
            <a:ext cx="2857500" cy="10715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err="1"/>
              <a:t>Pencarian</a:t>
            </a:r>
            <a:r>
              <a:rPr lang="en-US" dirty="0"/>
              <a:t> </a:t>
            </a:r>
            <a:r>
              <a:rPr lang="en-US" dirty="0" err="1"/>
              <a:t>Masalah</a:t>
            </a:r>
            <a:endParaRPr lang="en-US" dirty="0"/>
          </a:p>
        </p:txBody>
      </p:sp>
      <p:cxnSp>
        <p:nvCxnSpPr>
          <p:cNvPr id="16" name="Curved Connector 15"/>
          <p:cNvCxnSpPr/>
          <p:nvPr/>
        </p:nvCxnSpPr>
        <p:spPr>
          <a:xfrm>
            <a:off x="7334251" y="2000250"/>
            <a:ext cx="1238249" cy="3571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urved Connector 17"/>
          <p:cNvCxnSpPr/>
          <p:nvPr/>
        </p:nvCxnSpPr>
        <p:spPr>
          <a:xfrm rot="16200000" flipH="1">
            <a:off x="9310688" y="3452812"/>
            <a:ext cx="142875" cy="95251"/>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urved Connector 19"/>
          <p:cNvCxnSpPr/>
          <p:nvPr/>
        </p:nvCxnSpPr>
        <p:spPr>
          <a:xfrm rot="5400000">
            <a:off x="9691689" y="4214813"/>
            <a:ext cx="428625" cy="57150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hape 21"/>
          <p:cNvCxnSpPr>
            <a:stCxn id="10" idx="3"/>
          </p:cNvCxnSpPr>
          <p:nvPr/>
        </p:nvCxnSpPr>
        <p:spPr>
          <a:xfrm rot="5400000">
            <a:off x="7621852" y="5365486"/>
            <a:ext cx="157162" cy="541867"/>
          </a:xfrm>
          <a:prstGeom prst="curvedConnector4">
            <a:avLst>
              <a:gd name="adj1" fmla="val 145672"/>
              <a:gd name="adj2" fmla="val 9120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Curved Connector 23"/>
          <p:cNvCxnSpPr/>
          <p:nvPr/>
        </p:nvCxnSpPr>
        <p:spPr>
          <a:xfrm rot="10800000">
            <a:off x="4381501" y="5500689"/>
            <a:ext cx="666751" cy="71437"/>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Curved Connector 25"/>
          <p:cNvCxnSpPr>
            <a:endCxn id="8198" idx="2"/>
          </p:cNvCxnSpPr>
          <p:nvPr/>
        </p:nvCxnSpPr>
        <p:spPr>
          <a:xfrm rot="16200000" flipV="1">
            <a:off x="2227527" y="4394466"/>
            <a:ext cx="354013" cy="143933"/>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urved Connector 27"/>
          <p:cNvCxnSpPr/>
          <p:nvPr/>
        </p:nvCxnSpPr>
        <p:spPr>
          <a:xfrm rot="5400000" flipH="1" flipV="1">
            <a:off x="1905001" y="3357562"/>
            <a:ext cx="285750" cy="285751"/>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Curved Connector 35"/>
          <p:cNvCxnSpPr>
            <a:endCxn id="8195" idx="1"/>
          </p:cNvCxnSpPr>
          <p:nvPr/>
        </p:nvCxnSpPr>
        <p:spPr>
          <a:xfrm flipV="1">
            <a:off x="3810000" y="2109789"/>
            <a:ext cx="857251" cy="319087"/>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7971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id-ID" altLang="id-ID" dirty="0"/>
              <a:t>Masalah Kebijakan</a:t>
            </a:r>
          </a:p>
        </p:txBody>
      </p:sp>
      <p:sp>
        <p:nvSpPr>
          <p:cNvPr id="9219" name="Content Placeholder 2"/>
          <p:cNvSpPr>
            <a:spLocks noGrp="1"/>
          </p:cNvSpPr>
          <p:nvPr>
            <p:ph idx="1"/>
          </p:nvPr>
        </p:nvSpPr>
        <p:spPr/>
        <p:txBody>
          <a:bodyPr/>
          <a:lstStyle/>
          <a:p>
            <a:r>
              <a:rPr lang="id-ID" altLang="id-ID" dirty="0"/>
              <a:t>Karakteristik Masalah Kebijakan</a:t>
            </a:r>
          </a:p>
          <a:p>
            <a:pPr lvl="1"/>
            <a:r>
              <a:rPr lang="id-ID" altLang="id-ID" dirty="0"/>
              <a:t>Interdependensi</a:t>
            </a:r>
          </a:p>
          <a:p>
            <a:pPr lvl="1"/>
            <a:r>
              <a:rPr lang="id-ID" altLang="id-ID" dirty="0"/>
              <a:t>Subyektivitas</a:t>
            </a:r>
          </a:p>
          <a:p>
            <a:pPr lvl="1"/>
            <a:r>
              <a:rPr lang="id-ID" altLang="id-ID" dirty="0"/>
              <a:t>Artifisialitas</a:t>
            </a:r>
          </a:p>
          <a:p>
            <a:pPr lvl="1"/>
            <a:r>
              <a:rPr lang="id-ID" altLang="id-ID" dirty="0"/>
              <a:t>Dinamika</a:t>
            </a:r>
          </a:p>
          <a:p>
            <a:r>
              <a:rPr lang="id-ID" altLang="id-ID" dirty="0"/>
              <a:t>Masalah VS Isu Kebijakan</a:t>
            </a:r>
          </a:p>
        </p:txBody>
      </p:sp>
    </p:spTree>
    <p:extLst>
      <p:ext uri="{BB962C8B-B14F-4D97-AF65-F5344CB8AC3E}">
        <p14:creationId xmlns:p14="http://schemas.microsoft.com/office/powerpoint/2010/main" val="4024961886"/>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7589</TotalTime>
  <Words>2009</Words>
  <Application>Microsoft Office PowerPoint</Application>
  <PresentationFormat>Widescreen</PresentationFormat>
  <Paragraphs>280</Paragraphs>
  <Slides>33</Slides>
  <Notes>1</Notes>
  <HiddenSlides>0</HiddenSlides>
  <MMClips>0</MMClips>
  <ScaleCrop>false</ScaleCrop>
  <HeadingPairs>
    <vt:vector size="6" baseType="variant">
      <vt:variant>
        <vt:lpstr>Fonts Used</vt:lpstr>
      </vt:variant>
      <vt:variant>
        <vt:i4>11</vt:i4>
      </vt:variant>
      <vt:variant>
        <vt:lpstr>Theme</vt:lpstr>
      </vt:variant>
      <vt:variant>
        <vt:i4>4</vt:i4>
      </vt:variant>
      <vt:variant>
        <vt:lpstr>Slide Titles</vt:lpstr>
      </vt:variant>
      <vt:variant>
        <vt:i4>33</vt:i4>
      </vt:variant>
    </vt:vector>
  </HeadingPairs>
  <TitlesOfParts>
    <vt:vector size="48" baseType="lpstr">
      <vt:lpstr>Arial</vt:lpstr>
      <vt:lpstr>Arial Narrow</vt:lpstr>
      <vt:lpstr>Berlin Sans FB</vt:lpstr>
      <vt:lpstr>Berlin Sans FB Demi</vt:lpstr>
      <vt:lpstr>Calibri</vt:lpstr>
      <vt:lpstr>Franklin Gothic Heavy</vt:lpstr>
      <vt:lpstr>Franklin Gothic Medium</vt:lpstr>
      <vt:lpstr>Georgia</vt:lpstr>
      <vt:lpstr>Gill Sans MT Condensed</vt:lpstr>
      <vt:lpstr>Times New Roman</vt:lpstr>
      <vt:lpstr>Wingdings</vt:lpstr>
      <vt:lpstr>Presentation UNISA_01</vt:lpstr>
      <vt:lpstr>1_Presentation UNISA_01</vt:lpstr>
      <vt:lpstr>1_Office Theme</vt:lpstr>
      <vt:lpstr>2_Office Theme</vt:lpstr>
      <vt:lpstr>PEMBUKA BELAJAR</vt:lpstr>
      <vt:lpstr>PERUMUSAN MASALAH KEBIJAKAN</vt:lpstr>
      <vt:lpstr>PERUMUSAN MASALAH KEBIJAKAN</vt:lpstr>
      <vt:lpstr>PowerPoint Presentation</vt:lpstr>
      <vt:lpstr>PowerPoint Presentation</vt:lpstr>
      <vt:lpstr>Lanjutan…..</vt:lpstr>
      <vt:lpstr>Tahap-Tahap Perumusan Masalah</vt:lpstr>
      <vt:lpstr>Tahap-tahap Perumusan Masalah </vt:lpstr>
      <vt:lpstr>Masalah Kebijakan</vt:lpstr>
      <vt:lpstr>Sifat-sifat Masalah Publik (Dunn,1994)</vt:lpstr>
      <vt:lpstr>Sifat-sifat Masalah Publik (Dunn,1994)</vt:lpstr>
      <vt:lpstr>Karakteristik Masalah Kebijakan</vt:lpstr>
      <vt:lpstr>Batasan Masalah Publik</vt:lpstr>
      <vt:lpstr>Data dalam Perumusan Masalah</vt:lpstr>
      <vt:lpstr>Tahap-Tahap dalam Perumusan Kebijakan</vt:lpstr>
      <vt:lpstr>Kesalahan Tipe ke-3</vt:lpstr>
      <vt:lpstr>Metode Perumusan Masalah</vt:lpstr>
      <vt:lpstr>Situasi Masalah/Problematis</vt:lpstr>
      <vt:lpstr>Lanjutan….</vt:lpstr>
      <vt:lpstr>PowerPoint Presentation</vt:lpstr>
      <vt:lpstr>Beberapa Karakteristik Masalah Kebijakan  (Muhadjir Darwin, 1993) :</vt:lpstr>
      <vt:lpstr>Contoh masalah kebijakan (1):</vt:lpstr>
      <vt:lpstr>Contoh masalah kebijakan (2):</vt:lpstr>
      <vt:lpstr>Contoh masalah kebijakan (3):</vt:lpstr>
      <vt:lpstr>Pemetaan Masalah</vt:lpstr>
      <vt:lpstr>Lanjutan….</vt:lpstr>
      <vt:lpstr>Lanjutan….</vt:lpstr>
      <vt:lpstr>Masalah Substantif</vt:lpstr>
      <vt:lpstr>Masalah Formal</vt:lpstr>
      <vt:lpstr>PowerPoint Presentation</vt:lpstr>
      <vt:lpstr>PowerPoint Presentation</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201</cp:revision>
  <dcterms:created xsi:type="dcterms:W3CDTF">2017-11-21T07:01:38Z</dcterms:created>
  <dcterms:modified xsi:type="dcterms:W3CDTF">2021-03-25T16:05:36Z</dcterms:modified>
</cp:coreProperties>
</file>